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90" r:id="rId5"/>
    <p:sldId id="29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E3040-991D-4C62-910D-A5F3EE896377}" v="2" dt="2019-08-25T00:50:33.457"/>
    <p1510:client id="{250CE4A9-C84A-4C37-A23C-39BFA8F3D6A7}" v="1" dt="2019-08-17T18:45:39.446"/>
    <p1510:client id="{620D348F-DA4E-4F1C-ADFF-0F2AE6F81FAE}" v="5" dt="2019-08-18T18:33:53.401"/>
    <p1510:client id="{73CA9F5C-F686-4216-88F1-4799C05A36EE}" v="6" dt="2019-08-18T10:31:41.659"/>
    <p1510:client id="{A93A2A6F-78B6-4849-A3F3-4A400282D45A}" v="948" dt="2019-08-18T16:12:19.188"/>
    <p1510:client id="{AEF8EEAB-AB4C-40D7-82C6-5F7CF7C39677}" v="1" dt="2019-08-18T10:35:01.065"/>
    <p1510:client id="{B7B45F7B-E70A-485A-B0F0-52D15203B1F3}" v="6" dt="2019-08-17T21:42:54.086"/>
    <p1510:client id="{DBFE87C0-0949-4242-8A19-B44BBD1EFB58}" v="2" dt="2019-08-24T17:55:5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QUICK RECAP OF </a:t>
          </a:r>
          <a:r>
            <a:rPr lang="en-US" b="1" i="0" dirty="0">
              <a:latin typeface="Calibri Light" panose="020F0302020204030204"/>
            </a:rPr>
            <a:t>DAY 14</a:t>
          </a:r>
          <a:endParaRPr lang="en-US" b="0" i="0" dirty="0">
            <a:latin typeface="Calibri Light" panose="020F0302020204030204"/>
          </a:endParaRPr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9C51C9FB-834B-437C-BB4A-6CDAB7FE16A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  <a:cs typeface="Calibri Light"/>
            </a:rPr>
            <a:t>NUMPY INTRODUCTION</a:t>
          </a:r>
          <a:endParaRPr lang="en-US" b="1" dirty="0"/>
        </a:p>
      </dgm:t>
    </dgm:pt>
    <dgm:pt modelId="{EF805D0D-DEA4-4BE9-9592-0DEF46462741}" type="parTrans" cxnId="{815FB59E-5341-42BE-83B5-57DF0CBABF7B}">
      <dgm:prSet/>
      <dgm:spPr/>
    </dgm:pt>
    <dgm:pt modelId="{560AF053-FDA4-48EE-B14B-67A86248D9EB}" type="sibTrans" cxnId="{815FB59E-5341-42BE-83B5-57DF0CBABF7B}">
      <dgm:prSet/>
      <dgm:spPr/>
    </dgm:pt>
    <dgm:pt modelId="{9CE5D9AB-39C1-4528-BCE9-13BABC152DC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  <a:cs typeface="Calibri Light"/>
            </a:rPr>
            <a:t>BASIC NUMPY OPERATIONS</a:t>
          </a:r>
          <a:endParaRPr lang="en-US" b="1" dirty="0">
            <a:latin typeface="Calibri Light" panose="020F0302020204030204"/>
          </a:endParaRPr>
        </a:p>
      </dgm:t>
    </dgm:pt>
    <dgm:pt modelId="{9629E39B-6FF1-4793-8C59-B26B41BBC3BE}" type="parTrans" cxnId="{B2AB972F-1412-4066-B854-D3D0A52BAD46}">
      <dgm:prSet/>
      <dgm:spPr/>
    </dgm:pt>
    <dgm:pt modelId="{409D603E-CC34-4837-9D58-380CEFD8BFC5}" type="sibTrans" cxnId="{B2AB972F-1412-4066-B854-D3D0A52BAD46}">
      <dgm:prSet/>
      <dgm:spPr/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3">
        <dgm:presLayoutVars>
          <dgm:chMax val="1"/>
          <dgm:chPref val="1"/>
        </dgm:presLayoutVars>
      </dgm:prSet>
      <dgm:spPr/>
    </dgm:pt>
    <dgm:pt modelId="{70343763-F62D-487B-95E0-5226E3B3CF46}" type="pres">
      <dgm:prSet presAssocID="{2FFC5FFE-F622-49B3-8CA1-169F79767128}" presName="sibTrans" presStyleCnt="0"/>
      <dgm:spPr/>
    </dgm:pt>
    <dgm:pt modelId="{13C408F0-684B-499F-BF9F-3D0584785864}" type="pres">
      <dgm:prSet presAssocID="{9C51C9FB-834B-437C-BB4A-6CDAB7FE16A5}" presName="compNode" presStyleCnt="0"/>
      <dgm:spPr/>
    </dgm:pt>
    <dgm:pt modelId="{8EF84FD3-6C12-4DE5-BFB5-8A41016BF813}" type="pres">
      <dgm:prSet presAssocID="{9C51C9FB-834B-437C-BB4A-6CDAB7FE16A5}" presName="iconRect" presStyleLbl="node1" presStyleIdx="1" presStyleCnt="3"/>
      <dgm:spPr/>
    </dgm:pt>
    <dgm:pt modelId="{092ED458-7EB5-48C7-A3ED-B9D4A8A4AD82}" type="pres">
      <dgm:prSet presAssocID="{9C51C9FB-834B-437C-BB4A-6CDAB7FE16A5}" presName="spaceRect" presStyleCnt="0"/>
      <dgm:spPr/>
    </dgm:pt>
    <dgm:pt modelId="{BD97ABDA-2401-498D-91DF-9F8058B20332}" type="pres">
      <dgm:prSet presAssocID="{9C51C9FB-834B-437C-BB4A-6CDAB7FE16A5}" presName="textRect" presStyleLbl="revTx" presStyleIdx="1" presStyleCnt="3">
        <dgm:presLayoutVars>
          <dgm:chMax val="1"/>
          <dgm:chPref val="1"/>
        </dgm:presLayoutVars>
      </dgm:prSet>
      <dgm:spPr/>
    </dgm:pt>
    <dgm:pt modelId="{34E9C06E-49BB-444B-B0E6-23CDA2AA2752}" type="pres">
      <dgm:prSet presAssocID="{560AF053-FDA4-48EE-B14B-67A86248D9EB}" presName="sibTrans" presStyleCnt="0"/>
      <dgm:spPr/>
    </dgm:pt>
    <dgm:pt modelId="{761808F0-D0D4-4975-A836-281D0F45EC88}" type="pres">
      <dgm:prSet presAssocID="{9CE5D9AB-39C1-4528-BCE9-13BABC152DCE}" presName="compNode" presStyleCnt="0"/>
      <dgm:spPr/>
    </dgm:pt>
    <dgm:pt modelId="{22FC28CC-0FC6-4650-9368-1AC9D56537CA}" type="pres">
      <dgm:prSet presAssocID="{9CE5D9AB-39C1-4528-BCE9-13BABC152DCE}" presName="iconRect" presStyleLbl="node1" presStyleIdx="2" presStyleCnt="3"/>
      <dgm:spPr/>
    </dgm:pt>
    <dgm:pt modelId="{EB8649A8-D22D-4BF2-8CAE-69866F8861BB}" type="pres">
      <dgm:prSet presAssocID="{9CE5D9AB-39C1-4528-BCE9-13BABC152DCE}" presName="spaceRect" presStyleCnt="0"/>
      <dgm:spPr/>
    </dgm:pt>
    <dgm:pt modelId="{ECFF7E72-4FE5-48A0-A823-0D62CC9B548D}" type="pres">
      <dgm:prSet presAssocID="{9CE5D9AB-39C1-4528-BCE9-13BABC152D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80E16A0F-0E3A-4CDE-AFE0-95430CA1B7B0}" type="presOf" srcId="{9CE5D9AB-39C1-4528-BCE9-13BABC152DCE}" destId="{ECFF7E72-4FE5-48A0-A823-0D62CC9B548D}" srcOrd="0" destOrd="0" presId="urn:microsoft.com/office/officeart/2018/2/layout/IconLabelList"/>
    <dgm:cxn modelId="{B2AB972F-1412-4066-B854-D3D0A52BAD46}" srcId="{1AA9A238-B3FD-42F1-8814-51ED526AE3B5}" destId="{9CE5D9AB-39C1-4528-BCE9-13BABC152DCE}" srcOrd="2" destOrd="0" parTransId="{9629E39B-6FF1-4793-8C59-B26B41BBC3BE}" sibTransId="{409D603E-CC34-4837-9D58-380CEFD8BFC5}"/>
    <dgm:cxn modelId="{9D341D33-9867-4A3B-91F0-6A8318BC4F3A}" type="presOf" srcId="{9C51C9FB-834B-437C-BB4A-6CDAB7FE16A5}" destId="{BD97ABDA-2401-498D-91DF-9F8058B20332}" srcOrd="0" destOrd="0" presId="urn:microsoft.com/office/officeart/2018/2/layout/IconLabelList"/>
    <dgm:cxn modelId="{815FB59E-5341-42BE-83B5-57DF0CBABF7B}" srcId="{1AA9A238-B3FD-42F1-8814-51ED526AE3B5}" destId="{9C51C9FB-834B-437C-BB4A-6CDAB7FE16A5}" srcOrd="1" destOrd="0" parTransId="{EF805D0D-DEA4-4BE9-9592-0DEF46462741}" sibTransId="{560AF053-FDA4-48EE-B14B-67A86248D9EB}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B51A51F5-C39B-47E2-A8AA-9CD6568B49CE}" type="presOf" srcId="{00D77C52-BE40-45C5-A38C-3B3235556EA2}" destId="{10A65681-85E4-45D6-AA78-5E4C42F9D2AA}" srcOrd="0" destOrd="0" presId="urn:microsoft.com/office/officeart/2018/2/layout/IconLabelList"/>
    <dgm:cxn modelId="{2140FD2A-BB0D-40C7-9E2D-4DBE9D1EA657}" type="presParOf" srcId="{FD77D30B-C5F7-480B-A545-C205CFCBD34C}" destId="{71A1E6C3-2297-4F6A-89EC-CFF213015C64}" srcOrd="0" destOrd="0" presId="urn:microsoft.com/office/officeart/2018/2/layout/IconLabelList"/>
    <dgm:cxn modelId="{A65761B3-6F5B-49EE-A194-EE0AC57EF4BC}" type="presParOf" srcId="{71A1E6C3-2297-4F6A-89EC-CFF213015C64}" destId="{2E459E6B-8895-4F6F-B45A-A929991E4492}" srcOrd="0" destOrd="0" presId="urn:microsoft.com/office/officeart/2018/2/layout/IconLabelList"/>
    <dgm:cxn modelId="{E1F1C957-89D0-4AE4-A7FF-A147C173E935}" type="presParOf" srcId="{71A1E6C3-2297-4F6A-89EC-CFF213015C64}" destId="{2EB5BE9F-970F-4E8C-BCF7-E0590B1DF199}" srcOrd="1" destOrd="0" presId="urn:microsoft.com/office/officeart/2018/2/layout/IconLabelList"/>
    <dgm:cxn modelId="{226B77B3-F439-46B6-ACF1-32FD535EC65D}" type="presParOf" srcId="{71A1E6C3-2297-4F6A-89EC-CFF213015C64}" destId="{10A65681-85E4-45D6-AA78-5E4C42F9D2AA}" srcOrd="2" destOrd="0" presId="urn:microsoft.com/office/officeart/2018/2/layout/IconLabelList"/>
    <dgm:cxn modelId="{DAD9EFB9-E996-47AD-9B8C-61EFE6384BC2}" type="presParOf" srcId="{FD77D30B-C5F7-480B-A545-C205CFCBD34C}" destId="{70343763-F62D-487B-95E0-5226E3B3CF46}" srcOrd="1" destOrd="0" presId="urn:microsoft.com/office/officeart/2018/2/layout/IconLabelList"/>
    <dgm:cxn modelId="{786BB142-2A71-48CD-B24B-49A9F95EF415}" type="presParOf" srcId="{FD77D30B-C5F7-480B-A545-C205CFCBD34C}" destId="{13C408F0-684B-499F-BF9F-3D0584785864}" srcOrd="2" destOrd="0" presId="urn:microsoft.com/office/officeart/2018/2/layout/IconLabelList"/>
    <dgm:cxn modelId="{7086680C-7DF0-4C8E-A5A8-D337FEF5D53F}" type="presParOf" srcId="{13C408F0-684B-499F-BF9F-3D0584785864}" destId="{8EF84FD3-6C12-4DE5-BFB5-8A41016BF813}" srcOrd="0" destOrd="0" presId="urn:microsoft.com/office/officeart/2018/2/layout/IconLabelList"/>
    <dgm:cxn modelId="{3B6086F2-777D-4404-9C8E-3C06CAC66C5D}" type="presParOf" srcId="{13C408F0-684B-499F-BF9F-3D0584785864}" destId="{092ED458-7EB5-48C7-A3ED-B9D4A8A4AD82}" srcOrd="1" destOrd="0" presId="urn:microsoft.com/office/officeart/2018/2/layout/IconLabelList"/>
    <dgm:cxn modelId="{FC7C1F8F-802C-406E-889F-B65706A197F7}" type="presParOf" srcId="{13C408F0-684B-499F-BF9F-3D0584785864}" destId="{BD97ABDA-2401-498D-91DF-9F8058B20332}" srcOrd="2" destOrd="0" presId="urn:microsoft.com/office/officeart/2018/2/layout/IconLabelList"/>
    <dgm:cxn modelId="{EDDDC2BD-7A6E-4960-8977-996A0F02DB9F}" type="presParOf" srcId="{FD77D30B-C5F7-480B-A545-C205CFCBD34C}" destId="{34E9C06E-49BB-444B-B0E6-23CDA2AA2752}" srcOrd="3" destOrd="0" presId="urn:microsoft.com/office/officeart/2018/2/layout/IconLabelList"/>
    <dgm:cxn modelId="{15BB7060-64BC-4746-A938-4A74FE60F441}" type="presParOf" srcId="{FD77D30B-C5F7-480B-A545-C205CFCBD34C}" destId="{761808F0-D0D4-4975-A836-281D0F45EC88}" srcOrd="4" destOrd="0" presId="urn:microsoft.com/office/officeart/2018/2/layout/IconLabelList"/>
    <dgm:cxn modelId="{BA137B40-9425-4378-93A1-72F26BC39220}" type="presParOf" srcId="{761808F0-D0D4-4975-A836-281D0F45EC88}" destId="{22FC28CC-0FC6-4650-9368-1AC9D56537CA}" srcOrd="0" destOrd="0" presId="urn:microsoft.com/office/officeart/2018/2/layout/IconLabelList"/>
    <dgm:cxn modelId="{3A199BEB-D701-4AF3-9499-457F699665E9}" type="presParOf" srcId="{761808F0-D0D4-4975-A836-281D0F45EC88}" destId="{EB8649A8-D22D-4BF2-8CAE-69866F8861BB}" srcOrd="1" destOrd="0" presId="urn:microsoft.com/office/officeart/2018/2/layout/IconLabelList"/>
    <dgm:cxn modelId="{CCBF01C4-9B7D-4205-979E-378985A8D990}" type="presParOf" srcId="{761808F0-D0D4-4975-A836-281D0F45EC88}" destId="{ECFF7E72-4FE5-48A0-A823-0D62CC9B54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1002556" y="1216682"/>
          <a:ext cx="1110038" cy="11100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24199" y="2649740"/>
          <a:ext cx="24667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QUICK RECAP OF </a:t>
          </a:r>
          <a:r>
            <a:rPr lang="en-US" sz="2300" b="1" i="0" kern="1200" dirty="0">
              <a:latin typeface="Calibri Light" panose="020F0302020204030204"/>
            </a:rPr>
            <a:t>DAY 14</a:t>
          </a:r>
          <a:endParaRPr lang="en-US" sz="2300" b="0" i="0" kern="1200" dirty="0">
            <a:latin typeface="Calibri Light" panose="020F0302020204030204"/>
          </a:endParaRPr>
        </a:p>
      </dsp:txBody>
      <dsp:txXfrm>
        <a:off x="324199" y="2649740"/>
        <a:ext cx="2466751" cy="720000"/>
      </dsp:txXfrm>
    </dsp:sp>
    <dsp:sp modelId="{8EF84FD3-6C12-4DE5-BFB5-8A41016BF813}">
      <dsp:nvSpPr>
        <dsp:cNvPr id="0" name=""/>
        <dsp:cNvSpPr/>
      </dsp:nvSpPr>
      <dsp:spPr>
        <a:xfrm>
          <a:off x="3900989" y="1216682"/>
          <a:ext cx="1110038" cy="11100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7ABDA-2401-498D-91DF-9F8058B20332}">
      <dsp:nvSpPr>
        <dsp:cNvPr id="0" name=""/>
        <dsp:cNvSpPr/>
      </dsp:nvSpPr>
      <dsp:spPr>
        <a:xfrm>
          <a:off x="3222633" y="2649740"/>
          <a:ext cx="24667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  <a:cs typeface="Calibri Light"/>
            </a:rPr>
            <a:t>NUMPY INTRODUCTION</a:t>
          </a:r>
          <a:endParaRPr lang="en-US" sz="2300" b="1" kern="1200" dirty="0"/>
        </a:p>
      </dsp:txBody>
      <dsp:txXfrm>
        <a:off x="3222633" y="2649740"/>
        <a:ext cx="2466751" cy="720000"/>
      </dsp:txXfrm>
    </dsp:sp>
    <dsp:sp modelId="{22FC28CC-0FC6-4650-9368-1AC9D56537CA}">
      <dsp:nvSpPr>
        <dsp:cNvPr id="0" name=""/>
        <dsp:cNvSpPr/>
      </dsp:nvSpPr>
      <dsp:spPr>
        <a:xfrm>
          <a:off x="6799423" y="1216682"/>
          <a:ext cx="1110038" cy="11100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F7E72-4FE5-48A0-A823-0D62CC9B548D}">
      <dsp:nvSpPr>
        <dsp:cNvPr id="0" name=""/>
        <dsp:cNvSpPr/>
      </dsp:nvSpPr>
      <dsp:spPr>
        <a:xfrm>
          <a:off x="6121066" y="2649740"/>
          <a:ext cx="24667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  <a:cs typeface="Calibri Light"/>
            </a:rPr>
            <a:t>BASIC NUMPY OPERATIONS</a:t>
          </a:r>
          <a:endParaRPr lang="en-US" sz="2300" b="1" kern="1200" dirty="0">
            <a:latin typeface="Calibri Light" panose="020F0302020204030204"/>
          </a:endParaRPr>
        </a:p>
      </dsp:txBody>
      <dsp:txXfrm>
        <a:off x="6121066" y="2649740"/>
        <a:ext cx="24667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821402"/>
              </p:ext>
            </p:extLst>
          </p:nvPr>
        </p:nvGraphicFramePr>
        <p:xfrm>
          <a:off x="719487" y="1487418"/>
          <a:ext cx="8912018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DAY15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14</a:t>
            </a:r>
            <a:b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6781B-5671-4807-B6DC-336E34DBF43A}"/>
              </a:ext>
            </a:extLst>
          </p:cNvPr>
          <p:cNvSpPr txBox="1"/>
          <p:nvPr/>
        </p:nvSpPr>
        <p:spPr>
          <a:xfrm>
            <a:off x="152401" y="2208363"/>
            <a:ext cx="9097991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3200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r>
              <a:rPr lang="en-US" sz="3200" b="1" dirty="0">
                <a:solidFill>
                  <a:srgbClr val="002060"/>
                </a:solidFill>
                <a:cs typeface="Arial"/>
              </a:rPr>
              <a:t>ANACONDA INSTALLATION</a:t>
            </a:r>
          </a:p>
          <a:p>
            <a:pPr>
              <a:buChar char="•"/>
            </a:pPr>
            <a:r>
              <a:rPr lang="en-US" sz="3200" b="1" dirty="0">
                <a:solidFill>
                  <a:srgbClr val="002060"/>
                </a:solidFill>
                <a:cs typeface="Arial"/>
              </a:rPr>
              <a:t>JUPYTER NOTEBOOK</a:t>
            </a:r>
          </a:p>
          <a:p>
            <a:pPr>
              <a:buChar char="•"/>
            </a:pPr>
            <a:r>
              <a:rPr lang="en-US" sz="3200" b="1" dirty="0">
                <a:solidFill>
                  <a:srgbClr val="002060"/>
                </a:solidFill>
                <a:cs typeface="Arial"/>
              </a:rPr>
              <a:t>SPYDER</a:t>
            </a:r>
          </a:p>
          <a:p>
            <a:pPr>
              <a:buChar char="•"/>
            </a:pPr>
            <a:endParaRPr lang="en-US" sz="3200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endParaRPr lang="en-US" sz="3200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endParaRPr lang="en-US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endParaRPr lang="en-US" b="1" dirty="0">
              <a:solidFill>
                <a:srgbClr val="00206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   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   NUMPY  INTRODUCTION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FA59-3F5D-4A89-9E8D-9AECF3AFAE5B}"/>
              </a:ext>
            </a:extLst>
          </p:cNvPr>
          <p:cNvSpPr txBox="1"/>
          <p:nvPr/>
        </p:nvSpPr>
        <p:spPr>
          <a:xfrm>
            <a:off x="238665" y="1978325"/>
            <a:ext cx="8220972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b="1" dirty="0" err="1">
                <a:solidFill>
                  <a:srgbClr val="002060"/>
                </a:solidFill>
                <a:cs typeface="Calibri"/>
              </a:rPr>
              <a:t>Numpy</a:t>
            </a:r>
            <a:r>
              <a:rPr lang="en-US" sz="2500" b="1" dirty="0">
                <a:solidFill>
                  <a:srgbClr val="002060"/>
                </a:solidFill>
                <a:cs typeface="Calibri"/>
              </a:rPr>
              <a:t> is a general-purpose array-processing package. It provides a high-performance multidimensional array object, and tools for working with these arrays. </a:t>
            </a:r>
            <a:endParaRPr lang="en-US" sz="2500" b="1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500" b="1" dirty="0">
                <a:solidFill>
                  <a:srgbClr val="002060"/>
                </a:solidFill>
                <a:cs typeface="Calibri"/>
              </a:rPr>
              <a:t>It is the fundamental package for scientific computing with Python.</a:t>
            </a:r>
            <a:endParaRPr lang="en-US" sz="2500" b="1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500" b="1" dirty="0">
                <a:solidFill>
                  <a:srgbClr val="002060"/>
                </a:solidFill>
                <a:cs typeface="Calibri"/>
              </a:rPr>
              <a:t>NumPy is an incredible library to perform mathematical and statistical operations.</a:t>
            </a:r>
            <a:endParaRPr lang="en-US" sz="2500" b="1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500" b="1" dirty="0">
                <a:solidFill>
                  <a:srgbClr val="002060"/>
                </a:solidFill>
                <a:cs typeface="Calibri"/>
              </a:rPr>
              <a:t> It works for multi-dimensional arrays and matrices multiplication</a:t>
            </a:r>
            <a:endParaRPr lang="en-US" sz="2500" b="1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500" b="1" dirty="0">
                <a:solidFill>
                  <a:srgbClr val="002060"/>
                </a:solidFill>
                <a:ea typeface="+mn-lt"/>
                <a:cs typeface="+mn-lt"/>
              </a:rPr>
              <a:t>NumPy is very convenient to work with, especially for matrix multiplication and reshaping.</a:t>
            </a:r>
            <a:endParaRPr lang="en-US" sz="2500" b="1" dirty="0">
              <a:solidFill>
                <a:srgbClr val="002060"/>
              </a:solidFill>
              <a:cs typeface="Calibri"/>
            </a:endParaRPr>
          </a:p>
          <a:p>
            <a:pPr>
              <a:buFontTx/>
              <a:buChar char="•"/>
            </a:pPr>
            <a:endParaRPr lang="en-US" sz="2000" b="1" dirty="0">
              <a:solidFill>
                <a:srgbClr val="002060"/>
              </a:solidFill>
              <a:cs typeface="Arial"/>
            </a:endParaRPr>
          </a:p>
          <a:p>
            <a:pPr>
              <a:buFontTx/>
              <a:buChar char="•"/>
            </a:pPr>
            <a:endParaRPr lang="en-US" sz="2000" b="1" dirty="0">
              <a:solidFill>
                <a:srgbClr val="00206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6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   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   NUMPY  INTRODUCTION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FA59-3F5D-4A89-9E8D-9AECF3AFAE5B}"/>
              </a:ext>
            </a:extLst>
          </p:cNvPr>
          <p:cNvSpPr txBox="1"/>
          <p:nvPr/>
        </p:nvSpPr>
        <p:spPr>
          <a:xfrm>
            <a:off x="238665" y="1978325"/>
            <a:ext cx="8220972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b="1" dirty="0" err="1">
                <a:solidFill>
                  <a:srgbClr val="002060"/>
                </a:solidFill>
                <a:cs typeface="Calibri"/>
              </a:rPr>
              <a:t>Numpy</a:t>
            </a:r>
            <a:r>
              <a:rPr lang="en-US" sz="2500" b="1" dirty="0">
                <a:solidFill>
                  <a:srgbClr val="002060"/>
                </a:solidFill>
                <a:cs typeface="Calibri"/>
              </a:rPr>
              <a:t> is a general-purpose array-processing package. It provides a high-performance multidimensional array object, and tools for working with these arrays. </a:t>
            </a:r>
            <a:endParaRPr lang="en-US" sz="2500" b="1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500" b="1" dirty="0">
                <a:solidFill>
                  <a:srgbClr val="002060"/>
                </a:solidFill>
                <a:cs typeface="Calibri"/>
              </a:rPr>
              <a:t>It is the fundamental package for scientific computing with Python.</a:t>
            </a:r>
            <a:endParaRPr lang="en-US" sz="2500" b="1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500" b="1" dirty="0">
                <a:solidFill>
                  <a:srgbClr val="002060"/>
                </a:solidFill>
                <a:cs typeface="Calibri"/>
              </a:rPr>
              <a:t>NumPy is an incredible library to perform mathematical and statistical operations.</a:t>
            </a:r>
            <a:endParaRPr lang="en-US" sz="2500" b="1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500" b="1" dirty="0">
                <a:solidFill>
                  <a:srgbClr val="002060"/>
                </a:solidFill>
                <a:cs typeface="Calibri"/>
              </a:rPr>
              <a:t> It works for multi-dimensional arrays and matrices multiplication  and fast compared to lists</a:t>
            </a:r>
            <a:endParaRPr lang="en-US" sz="2500" b="1" dirty="0">
              <a:solidFill>
                <a:srgbClr val="002060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500" b="1" dirty="0">
                <a:solidFill>
                  <a:srgbClr val="002060"/>
                </a:solidFill>
                <a:ea typeface="+mn-lt"/>
                <a:cs typeface="+mn-lt"/>
              </a:rPr>
              <a:t>NumPy is very convenient to work with, especially for matrix multiplication and reshaping.</a:t>
            </a:r>
            <a:endParaRPr lang="en-US" sz="2500" b="1" dirty="0">
              <a:solidFill>
                <a:srgbClr val="002060"/>
              </a:solidFill>
              <a:cs typeface="Calibri"/>
            </a:endParaRPr>
          </a:p>
          <a:p>
            <a:pPr>
              <a:buFontTx/>
              <a:buChar char="•"/>
            </a:pPr>
            <a:endParaRPr lang="en-US" sz="2000" b="1" dirty="0">
              <a:solidFill>
                <a:srgbClr val="002060"/>
              </a:solidFill>
              <a:cs typeface="Arial"/>
            </a:endParaRPr>
          </a:p>
          <a:p>
            <a:pPr>
              <a:buFontTx/>
              <a:buChar char="•"/>
            </a:pPr>
            <a:endParaRPr lang="en-US" sz="2000" b="1" dirty="0">
              <a:solidFill>
                <a:srgbClr val="00206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7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  </vt:lpstr>
      <vt:lpstr>CONTENT FOR THE DAY15</vt:lpstr>
      <vt:lpstr>     QUICK RECAP OF DAY 14  </vt:lpstr>
      <vt:lpstr>                  NUMPY  INTRODUCTION     </vt:lpstr>
      <vt:lpstr>                  NUMPY  INTRODUCTION     </vt:lpstr>
      <vt:lpstr>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1372</cp:revision>
  <dcterms:created xsi:type="dcterms:W3CDTF">2014-09-12T17:24:29Z</dcterms:created>
  <dcterms:modified xsi:type="dcterms:W3CDTF">2019-09-03T07:56:57Z</dcterms:modified>
</cp:coreProperties>
</file>