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7A0"/>
    <a:srgbClr val="2E75B6"/>
    <a:srgbClr val="FDFDF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5884" autoAdjust="0"/>
  </p:normalViewPr>
  <p:slideViewPr>
    <p:cSldViewPr snapToGrid="0">
      <p:cViewPr>
        <p:scale>
          <a:sx n="33" d="100"/>
          <a:sy n="33" d="100"/>
        </p:scale>
        <p:origin x="1104" y="18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672E-D5D7-4AE0-A8FE-AFC723BEE4AE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F343F-0D81-40A7-82A0-1EC017E7E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F343F-0D81-40A7-82A0-1EC017E7ED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6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2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7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3F42-21A9-40EF-A234-AAC9A7D0952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7A2F-B097-48A5-A6F8-2E22514F7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443865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077312" y="1284394"/>
            <a:ext cx="5685688" cy="133918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묻고 </a:t>
            </a:r>
            <a:r>
              <a:rPr lang="ko-KR" altLang="en-US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위키로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8124092" y="5460454"/>
            <a:ext cx="3781963" cy="1186987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개발자의 협곡</a:t>
            </a:r>
            <a:endParaRPr lang="en-US" altLang="ko-KR" dirty="0" smtClean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endParaRPr lang="en-US" altLang="ko-KR" sz="100" dirty="0" smtClean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김정현</a:t>
            </a:r>
            <a:r>
              <a:rPr lang="en-US" altLang="ko-KR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박종선</a:t>
            </a:r>
            <a:r>
              <a:rPr lang="en-US" altLang="ko-KR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박진영</a:t>
            </a:r>
            <a:r>
              <a:rPr lang="en-US" altLang="ko-KR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2000" dirty="0" smtClean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조규상</a:t>
            </a:r>
            <a:endParaRPr lang="ko-KR" altLang="en-US" sz="200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077312" y="2824842"/>
            <a:ext cx="5685688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키워드 분석을 통한 </a:t>
            </a:r>
            <a:r>
              <a:rPr lang="ko-KR" altLang="en-US" sz="2400" dirty="0" err="1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위키피디아</a:t>
            </a:r>
            <a:r>
              <a:rPr lang="ko-KR" altLang="en-US" sz="2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요약 서비스</a:t>
            </a:r>
            <a:endParaRPr lang="ko-KR" altLang="en-US" sz="24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0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0676" y="175847"/>
            <a:ext cx="11887201" cy="645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11945" r="111" b="3888"/>
          <a:stretch/>
        </p:blipFill>
        <p:spPr>
          <a:xfrm>
            <a:off x="660504" y="1986471"/>
            <a:ext cx="5040000" cy="432000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직사각형 4"/>
          <p:cNvSpPr/>
          <p:nvPr/>
        </p:nvSpPr>
        <p:spPr>
          <a:xfrm>
            <a:off x="79131" y="105510"/>
            <a:ext cx="5503986" cy="826475"/>
          </a:xfrm>
          <a:prstGeom prst="rect">
            <a:avLst/>
          </a:prstGeom>
          <a:solidFill>
            <a:srgbClr val="2867A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82387" y="267005"/>
            <a:ext cx="5163671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     1.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서비스 개요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0503" y="5695949"/>
            <a:ext cx="5040001" cy="611329"/>
            <a:chOff x="660503" y="5695949"/>
            <a:chExt cx="5040001" cy="611329"/>
          </a:xfrm>
        </p:grpSpPr>
        <p:sp>
          <p:nvSpPr>
            <p:cNvPr id="13" name="직사각형 12"/>
            <p:cNvSpPr/>
            <p:nvPr/>
          </p:nvSpPr>
          <p:spPr>
            <a:xfrm>
              <a:off x="660503" y="5695949"/>
              <a:ext cx="5040001" cy="611329"/>
            </a:xfrm>
            <a:prstGeom prst="rect">
              <a:avLst/>
            </a:prstGeom>
            <a:solidFill>
              <a:srgbClr val="2867A0">
                <a:alpha val="70000"/>
              </a:srgbClr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663473" y="5770503"/>
              <a:ext cx="5037031" cy="5303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err="1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위키피디아의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데이터를</a:t>
              </a:r>
              <a:endParaRPr lang="ko-KR" altLang="en-US" sz="18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395997" y="1986471"/>
            <a:ext cx="5040001" cy="4326580"/>
            <a:chOff x="6395997" y="1986471"/>
            <a:chExt cx="5040001" cy="4326580"/>
          </a:xfrm>
        </p:grpSpPr>
        <p:sp>
          <p:nvSpPr>
            <p:cNvPr id="7" name="직사각형 6"/>
            <p:cNvSpPr/>
            <p:nvPr/>
          </p:nvSpPr>
          <p:spPr>
            <a:xfrm>
              <a:off x="6395997" y="1986471"/>
              <a:ext cx="5040001" cy="4320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395997" y="2714051"/>
              <a:ext cx="5040001" cy="3599000"/>
              <a:chOff x="6395997" y="2714051"/>
              <a:chExt cx="5040001" cy="359900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395997" y="5701722"/>
                <a:ext cx="5040001" cy="611329"/>
                <a:chOff x="660503" y="5695949"/>
                <a:chExt cx="5040001" cy="611329"/>
              </a:xfrm>
              <a:effectLst/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660503" y="5695949"/>
                  <a:ext cx="5040001" cy="611329"/>
                </a:xfrm>
                <a:prstGeom prst="rect">
                  <a:avLst/>
                </a:prstGeom>
                <a:solidFill>
                  <a:srgbClr val="2867A0">
                    <a:alpha val="70000"/>
                  </a:srgb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제목 1"/>
                <p:cNvSpPr txBox="1">
                  <a:spLocks/>
                </p:cNvSpPr>
                <p:nvPr/>
              </p:nvSpPr>
              <p:spPr>
                <a:xfrm>
                  <a:off x="663473" y="5770503"/>
                  <a:ext cx="5037031" cy="53037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18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요약하여 제공합니다</a:t>
                  </a:r>
                  <a:r>
                    <a:rPr lang="en-US" altLang="ko-KR" sz="18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.</a:t>
                  </a:r>
                  <a:endParaRPr lang="ko-KR" altLang="en-US" sz="18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0415" t="14597" r="16586" b="14840"/>
              <a:stretch/>
            </p:blipFill>
            <p:spPr>
              <a:xfrm>
                <a:off x="7792443" y="2714051"/>
                <a:ext cx="2317750" cy="2698750"/>
              </a:xfrm>
              <a:prstGeom prst="rect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</p:pic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18" y="3123705"/>
            <a:ext cx="4345917" cy="234757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9" y="293749"/>
            <a:ext cx="833049" cy="449995"/>
          </a:xfrm>
          <a:prstGeom prst="rect">
            <a:avLst/>
          </a:prstGeom>
          <a:effectLst>
            <a:glow rad="101600">
              <a:srgbClr val="FDFDFD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5006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0676" y="175847"/>
            <a:ext cx="11887201" cy="645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395998" y="1986471"/>
            <a:ext cx="5040001" cy="4427213"/>
            <a:chOff x="6709572" y="1986471"/>
            <a:chExt cx="5040001" cy="4427213"/>
          </a:xfrm>
        </p:grpSpPr>
        <p:grpSp>
          <p:nvGrpSpPr>
            <p:cNvPr id="17" name="그룹 16"/>
            <p:cNvGrpSpPr/>
            <p:nvPr/>
          </p:nvGrpSpPr>
          <p:grpSpPr>
            <a:xfrm>
              <a:off x="6709572" y="1986471"/>
              <a:ext cx="5040001" cy="4320000"/>
              <a:chOff x="3533954" y="-4828748"/>
              <a:chExt cx="5530752" cy="4424600"/>
            </a:xfr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954" y="-4828748"/>
                <a:ext cx="5530751" cy="4424600"/>
              </a:xfrm>
              <a:prstGeom prst="rect">
                <a:avLst/>
              </a:prstGeom>
              <a:effectLst/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3533955" y="-4152900"/>
                <a:ext cx="5530751" cy="3575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1578" y="2589064"/>
              <a:ext cx="3679013" cy="382462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2" name="그림 11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11945" r="111" b="3888"/>
          <a:stretch/>
        </p:blipFill>
        <p:spPr>
          <a:xfrm>
            <a:off x="660504" y="1986471"/>
            <a:ext cx="5040000" cy="432000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직사각형 4"/>
          <p:cNvSpPr/>
          <p:nvPr/>
        </p:nvSpPr>
        <p:spPr>
          <a:xfrm>
            <a:off x="79131" y="105510"/>
            <a:ext cx="5503986" cy="826475"/>
          </a:xfrm>
          <a:prstGeom prst="rect">
            <a:avLst/>
          </a:prstGeom>
          <a:solidFill>
            <a:srgbClr val="2867A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그룹 288"/>
          <p:cNvGrpSpPr/>
          <p:nvPr/>
        </p:nvGrpSpPr>
        <p:grpSpPr>
          <a:xfrm>
            <a:off x="6040006" y="1338681"/>
            <a:ext cx="5714840" cy="4962571"/>
            <a:chOff x="5251147" y="-5822272"/>
            <a:chExt cx="5714840" cy="4962571"/>
          </a:xfrm>
        </p:grpSpPr>
        <p:sp>
          <p:nvSpPr>
            <p:cNvPr id="290" name="직사각형 289"/>
            <p:cNvSpPr/>
            <p:nvPr/>
          </p:nvSpPr>
          <p:spPr>
            <a:xfrm>
              <a:off x="5251147" y="-5822272"/>
              <a:ext cx="5714840" cy="4962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342900" indent="-342900">
                <a:buAutoNum type="arabicPeriod"/>
              </a:pPr>
              <a:endParaRPr lang="en-US" altLang="ko-KR" sz="1400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endParaRPr lang="ko-KR" altLang="en-US" sz="140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291" name="그룹 290"/>
            <p:cNvGrpSpPr/>
            <p:nvPr/>
          </p:nvGrpSpPr>
          <p:grpSpPr>
            <a:xfrm>
              <a:off x="5379654" y="-5669850"/>
              <a:ext cx="5457825" cy="4657725"/>
              <a:chOff x="5370257" y="1272538"/>
              <a:chExt cx="5457825" cy="4657725"/>
            </a:xfrm>
          </p:grpSpPr>
          <p:grpSp>
            <p:nvGrpSpPr>
              <p:cNvPr id="292" name="그룹 291"/>
              <p:cNvGrpSpPr/>
              <p:nvPr/>
            </p:nvGrpSpPr>
            <p:grpSpPr>
              <a:xfrm>
                <a:off x="5370257" y="1272538"/>
                <a:ext cx="5457825" cy="4657725"/>
                <a:chOff x="5370257" y="1272538"/>
                <a:chExt cx="5457825" cy="4657725"/>
              </a:xfrm>
            </p:grpSpPr>
            <p:grpSp>
              <p:nvGrpSpPr>
                <p:cNvPr id="322" name="그룹 321"/>
                <p:cNvGrpSpPr/>
                <p:nvPr/>
              </p:nvGrpSpPr>
              <p:grpSpPr>
                <a:xfrm>
                  <a:off x="5370257" y="1272538"/>
                  <a:ext cx="5457825" cy="4657725"/>
                  <a:chOff x="6172200" y="1485900"/>
                  <a:chExt cx="5457825" cy="4657725"/>
                </a:xfrm>
              </p:grpSpPr>
              <p:sp>
                <p:nvSpPr>
                  <p:cNvPr id="358" name="직사각형 357"/>
                  <p:cNvSpPr/>
                  <p:nvPr/>
                </p:nvSpPr>
                <p:spPr>
                  <a:xfrm>
                    <a:off x="6172200" y="1485900"/>
                    <a:ext cx="5457825" cy="465772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9" name="직사각형 358"/>
                  <p:cNvSpPr/>
                  <p:nvPr/>
                </p:nvSpPr>
                <p:spPr>
                  <a:xfrm>
                    <a:off x="6272213" y="1600200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0" name="직사각형 359"/>
                  <p:cNvSpPr/>
                  <p:nvPr/>
                </p:nvSpPr>
                <p:spPr>
                  <a:xfrm>
                    <a:off x="6267449" y="2740087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6267449" y="3879974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6267448" y="5019861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3" name="그룹 322"/>
                <p:cNvGrpSpPr/>
                <p:nvPr/>
              </p:nvGrpSpPr>
              <p:grpSpPr>
                <a:xfrm>
                  <a:off x="9004300" y="1734793"/>
                  <a:ext cx="1538688" cy="369595"/>
                  <a:chOff x="6650146" y="328426"/>
                  <a:chExt cx="3746596" cy="445477"/>
                </a:xfrm>
              </p:grpSpPr>
              <p:sp>
                <p:nvSpPr>
                  <p:cNvPr id="354" name="직사각형 353"/>
                  <p:cNvSpPr/>
                  <p:nvPr/>
                </p:nvSpPr>
                <p:spPr>
                  <a:xfrm>
                    <a:off x="6653117" y="328426"/>
                    <a:ext cx="3638955" cy="44547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5" name="TextBox 354"/>
                  <p:cNvSpPr txBox="1"/>
                  <p:nvPr/>
                </p:nvSpPr>
                <p:spPr>
                  <a:xfrm>
                    <a:off x="6650146" y="443575"/>
                    <a:ext cx="2729751" cy="259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800" dirty="0" err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검색어를</a:t>
                    </a:r>
                    <a:r>
                      <a:rPr lang="ko-KR" altLang="en-US" sz="8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 입력하세요</a:t>
                    </a:r>
                    <a:r>
                      <a: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.</a:t>
                    </a:r>
                    <a:endParaRPr lang="ko-KR" altLang="en-US" sz="800" dirty="0">
                      <a:solidFill>
                        <a:schemeClr val="bg1">
                          <a:lumMod val="6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  <p:sp>
                <p:nvSpPr>
                  <p:cNvPr id="356" name="직사각형 355"/>
                  <p:cNvSpPr/>
                  <p:nvPr/>
                </p:nvSpPr>
                <p:spPr>
                  <a:xfrm>
                    <a:off x="9660461" y="345748"/>
                    <a:ext cx="612617" cy="40497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9555922" y="419265"/>
                    <a:ext cx="840820" cy="2782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9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GO</a:t>
                    </a:r>
                    <a:endParaRPr lang="ko-KR" altLang="en-US" sz="9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324" name="직사각형 323"/>
                <p:cNvSpPr/>
                <p:nvPr/>
              </p:nvSpPr>
              <p:spPr>
                <a:xfrm>
                  <a:off x="5465505" y="1362268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5465505" y="1740562"/>
                  <a:ext cx="1744618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원하는 </a:t>
                  </a:r>
                  <a:r>
                    <a:rPr lang="ko-KR" altLang="en-US" sz="1200" dirty="0" err="1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검색어를</a:t>
                  </a: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 입력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5422443" y="1334417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1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5465505" y="2509138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5422443" y="2481287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2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5465505" y="3650285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TextBox 329"/>
                <p:cNvSpPr txBox="1"/>
                <p:nvPr/>
              </p:nvSpPr>
              <p:spPr>
                <a:xfrm>
                  <a:off x="5422443" y="3622434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3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5465505" y="4798879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5422443" y="4771028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4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5465505" y="2715895"/>
                  <a:ext cx="1744618" cy="61908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OPEN API</a:t>
                  </a: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를 활용하여</a:t>
                  </a:r>
                  <a:endParaRPr lang="en-US" altLang="ko-KR" sz="1200" dirty="0" smtClean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최초 데이터를 얻는다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5466345" y="3855918"/>
                  <a:ext cx="1744618" cy="61908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분석기법을 활용하여</a:t>
                  </a:r>
                  <a:endParaRPr lang="en-US" altLang="ko-KR" sz="1200" dirty="0" smtClean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데이터 가공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35" name="TextBox 334"/>
                <p:cNvSpPr txBox="1"/>
                <p:nvPr/>
              </p:nvSpPr>
              <p:spPr>
                <a:xfrm>
                  <a:off x="5476197" y="5177653"/>
                  <a:ext cx="1744618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가공된 데이터를 전달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36" name="이등변 삼각형 335"/>
                <p:cNvSpPr/>
                <p:nvPr/>
              </p:nvSpPr>
              <p:spPr>
                <a:xfrm rot="5400000">
                  <a:off x="8322900" y="2972176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이등변 삼각형 336"/>
                <p:cNvSpPr/>
                <p:nvPr/>
              </p:nvSpPr>
              <p:spPr>
                <a:xfrm rot="5400000">
                  <a:off x="8652197" y="1899087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이등변 삼각형 337"/>
                <p:cNvSpPr/>
                <p:nvPr/>
              </p:nvSpPr>
              <p:spPr>
                <a:xfrm rot="5400000">
                  <a:off x="9548084" y="2972176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이등변 삼각형 338"/>
                <p:cNvSpPr/>
                <p:nvPr/>
              </p:nvSpPr>
              <p:spPr>
                <a:xfrm rot="5400000">
                  <a:off x="8321997" y="4104633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이등변 삼각형 339"/>
                <p:cNvSpPr/>
                <p:nvPr/>
              </p:nvSpPr>
              <p:spPr>
                <a:xfrm rot="5400000">
                  <a:off x="9547181" y="4104633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8604548" y="2658795"/>
                  <a:ext cx="756000" cy="75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2" name="그룹 341"/>
                <p:cNvGrpSpPr/>
                <p:nvPr/>
              </p:nvGrpSpPr>
              <p:grpSpPr>
                <a:xfrm>
                  <a:off x="8733983" y="2785211"/>
                  <a:ext cx="503479" cy="503479"/>
                  <a:chOff x="9535926" y="2984286"/>
                  <a:chExt cx="503479" cy="503479"/>
                </a:xfrm>
              </p:grpSpPr>
              <p:pic>
                <p:nvPicPr>
                  <p:cNvPr id="352" name="그림 35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5926" y="2984286"/>
                    <a:ext cx="503479" cy="503479"/>
                  </a:xfrm>
                  <a:prstGeom prst="rect">
                    <a:avLst/>
                  </a:prstGeom>
                </p:spPr>
              </p:pic>
              <p:sp>
                <p:nvSpPr>
                  <p:cNvPr id="353" name="TextBox 352"/>
                  <p:cNvSpPr txBox="1"/>
                  <p:nvPr/>
                </p:nvSpPr>
                <p:spPr>
                  <a:xfrm>
                    <a:off x="9645874" y="3121054"/>
                    <a:ext cx="270419" cy="1389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API</a:t>
                    </a:r>
                    <a:endParaRPr lang="ko-KR" altLang="en-US" sz="10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343" name="타원 342"/>
                <p:cNvSpPr/>
                <p:nvPr/>
              </p:nvSpPr>
              <p:spPr>
                <a:xfrm>
                  <a:off x="9822535" y="2661651"/>
                  <a:ext cx="756000" cy="7560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4" name="그룹 343"/>
                <p:cNvGrpSpPr/>
                <p:nvPr/>
              </p:nvGrpSpPr>
              <p:grpSpPr>
                <a:xfrm>
                  <a:off x="9930436" y="2815949"/>
                  <a:ext cx="547471" cy="465655"/>
                  <a:chOff x="10690100" y="2948660"/>
                  <a:chExt cx="602218" cy="563441"/>
                </a:xfrm>
              </p:grpSpPr>
              <p:pic>
                <p:nvPicPr>
                  <p:cNvPr id="350" name="그림 34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0100" y="2948660"/>
                    <a:ext cx="602218" cy="563441"/>
                  </a:xfrm>
                  <a:prstGeom prst="rect">
                    <a:avLst/>
                  </a:prstGeom>
                </p:spPr>
              </p:pic>
              <p:sp>
                <p:nvSpPr>
                  <p:cNvPr id="351" name="TextBox 350"/>
                  <p:cNvSpPr txBox="1"/>
                  <p:nvPr/>
                </p:nvSpPr>
                <p:spPr>
                  <a:xfrm>
                    <a:off x="10832090" y="3154434"/>
                    <a:ext cx="360000" cy="24622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DATA</a:t>
                    </a:r>
                    <a:endParaRPr lang="ko-KR" altLang="en-US" sz="10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345" name="타원 344"/>
                <p:cNvSpPr/>
                <p:nvPr/>
              </p:nvSpPr>
              <p:spPr>
                <a:xfrm>
                  <a:off x="7458028" y="2652283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6" name="그룹 345"/>
                <p:cNvGrpSpPr/>
                <p:nvPr/>
              </p:nvGrpSpPr>
              <p:grpSpPr>
                <a:xfrm>
                  <a:off x="7546874" y="2775108"/>
                  <a:ext cx="582907" cy="529984"/>
                  <a:chOff x="8327293" y="2928057"/>
                  <a:chExt cx="641198" cy="582987"/>
                </a:xfrm>
              </p:grpSpPr>
              <p:pic>
                <p:nvPicPr>
                  <p:cNvPr id="348" name="그림 347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9968"/>
                  <a:stretch/>
                </p:blipFill>
                <p:spPr>
                  <a:xfrm>
                    <a:off x="8327293" y="2928057"/>
                    <a:ext cx="641198" cy="447595"/>
                  </a:xfrm>
                  <a:prstGeom prst="rect">
                    <a:avLst/>
                  </a:prstGeom>
                </p:spPr>
              </p:pic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8356383" y="3398117"/>
                    <a:ext cx="579666" cy="1129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7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WIKIPEDIA</a:t>
                    </a:r>
                    <a:endParaRPr lang="ko-KR" altLang="en-US" sz="7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347" name="타원 346"/>
                <p:cNvSpPr/>
                <p:nvPr/>
              </p:nvSpPr>
              <p:spPr>
                <a:xfrm>
                  <a:off x="8590591" y="3805266"/>
                  <a:ext cx="756000" cy="75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3" name="그룹 292"/>
              <p:cNvGrpSpPr/>
              <p:nvPr/>
            </p:nvGrpSpPr>
            <p:grpSpPr>
              <a:xfrm>
                <a:off x="7444071" y="3798754"/>
                <a:ext cx="756000" cy="756000"/>
                <a:chOff x="7444071" y="3798754"/>
                <a:chExt cx="756000" cy="756000"/>
              </a:xfrm>
            </p:grpSpPr>
            <p:sp>
              <p:nvSpPr>
                <p:cNvPr id="318" name="타원 317"/>
                <p:cNvSpPr/>
                <p:nvPr/>
              </p:nvSpPr>
              <p:spPr>
                <a:xfrm>
                  <a:off x="7444071" y="3798754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19" name="그룹 318"/>
                <p:cNvGrpSpPr/>
                <p:nvPr/>
              </p:nvGrpSpPr>
              <p:grpSpPr>
                <a:xfrm>
                  <a:off x="7561211" y="3944088"/>
                  <a:ext cx="529551" cy="465654"/>
                  <a:chOff x="7561211" y="3944088"/>
                  <a:chExt cx="529551" cy="465654"/>
                </a:xfrm>
              </p:grpSpPr>
              <p:pic>
                <p:nvPicPr>
                  <p:cNvPr id="320" name="그림 319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61211" y="3944088"/>
                    <a:ext cx="529551" cy="465654"/>
                  </a:xfrm>
                  <a:prstGeom prst="rect">
                    <a:avLst/>
                  </a:prstGeom>
                </p:spPr>
              </p:pic>
              <p:sp>
                <p:nvSpPr>
                  <p:cNvPr id="321" name="TextBox 320"/>
                  <p:cNvSpPr txBox="1"/>
                  <p:nvPr/>
                </p:nvSpPr>
                <p:spPr>
                  <a:xfrm>
                    <a:off x="7685534" y="4107801"/>
                    <a:ext cx="327273" cy="2034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DATA</a:t>
                    </a:r>
                    <a:endParaRPr lang="ko-KR" altLang="en-US" sz="10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294" name="그룹 293"/>
              <p:cNvGrpSpPr/>
              <p:nvPr/>
            </p:nvGrpSpPr>
            <p:grpSpPr>
              <a:xfrm>
                <a:off x="9815472" y="3801244"/>
                <a:ext cx="756000" cy="756000"/>
                <a:chOff x="9815472" y="3801244"/>
                <a:chExt cx="756000" cy="756000"/>
              </a:xfrm>
            </p:grpSpPr>
            <p:sp>
              <p:nvSpPr>
                <p:cNvPr id="315" name="타원 314"/>
                <p:cNvSpPr/>
                <p:nvPr/>
              </p:nvSpPr>
              <p:spPr>
                <a:xfrm>
                  <a:off x="9815472" y="3801244"/>
                  <a:ext cx="756000" cy="7560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6" name="그림 315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8" t="16165" r="4689" b="17619"/>
                <a:stretch/>
              </p:blipFill>
              <p:spPr>
                <a:xfrm>
                  <a:off x="9922538" y="3920265"/>
                  <a:ext cx="537914" cy="3909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</p:pic>
            <p:sp>
              <p:nvSpPr>
                <p:cNvPr id="317" name="TextBox 316"/>
                <p:cNvSpPr txBox="1"/>
                <p:nvPr/>
              </p:nvSpPr>
              <p:spPr>
                <a:xfrm>
                  <a:off x="9929726" y="4359589"/>
                  <a:ext cx="526969" cy="8484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7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가공된 데이터</a:t>
                  </a:r>
                  <a:endParaRPr lang="ko-KR" altLang="en-US" sz="7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grpSp>
            <p:nvGrpSpPr>
              <p:cNvPr id="295" name="그룹 294"/>
              <p:cNvGrpSpPr/>
              <p:nvPr/>
            </p:nvGrpSpPr>
            <p:grpSpPr>
              <a:xfrm>
                <a:off x="7619633" y="4948946"/>
                <a:ext cx="756000" cy="756000"/>
                <a:chOff x="7453982" y="4944106"/>
                <a:chExt cx="756000" cy="756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12" name="타원 311"/>
                <p:cNvSpPr/>
                <p:nvPr/>
              </p:nvSpPr>
              <p:spPr>
                <a:xfrm>
                  <a:off x="7453982" y="4944106"/>
                  <a:ext cx="756000" cy="7560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3" name="그림 312"/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8" t="16165" r="4689" b="17619"/>
                <a:stretch/>
              </p:blipFill>
              <p:spPr>
                <a:xfrm>
                  <a:off x="7561048" y="5063127"/>
                  <a:ext cx="537914" cy="3909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</p:pic>
            <p:sp>
              <p:nvSpPr>
                <p:cNvPr id="314" name="TextBox 313"/>
                <p:cNvSpPr txBox="1"/>
                <p:nvPr/>
              </p:nvSpPr>
              <p:spPr>
                <a:xfrm>
                  <a:off x="7568236" y="5502451"/>
                  <a:ext cx="526969" cy="8484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7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가공된 데이터</a:t>
                  </a:r>
                  <a:endParaRPr lang="ko-KR" altLang="en-US" sz="7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grpSp>
            <p:nvGrpSpPr>
              <p:cNvPr id="296" name="그룹 295"/>
              <p:cNvGrpSpPr/>
              <p:nvPr/>
            </p:nvGrpSpPr>
            <p:grpSpPr>
              <a:xfrm>
                <a:off x="7619633" y="1539161"/>
                <a:ext cx="756000" cy="756000"/>
                <a:chOff x="7765683" y="1539161"/>
                <a:chExt cx="756000" cy="756000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765683" y="1539161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1" name="그림 310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4074" y="1619676"/>
                  <a:ext cx="623368" cy="623368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그룹 296"/>
              <p:cNvGrpSpPr/>
              <p:nvPr/>
            </p:nvGrpSpPr>
            <p:grpSpPr>
              <a:xfrm>
                <a:off x="9004300" y="4933521"/>
                <a:ext cx="1512633" cy="776428"/>
                <a:chOff x="8582406" y="4873197"/>
                <a:chExt cx="1894127" cy="854071"/>
              </a:xfrm>
            </p:grpSpPr>
            <p:sp>
              <p:nvSpPr>
                <p:cNvPr id="300" name="모서리가 둥근 직사각형 299"/>
                <p:cNvSpPr/>
                <p:nvPr/>
              </p:nvSpPr>
              <p:spPr>
                <a:xfrm>
                  <a:off x="8738467" y="4873197"/>
                  <a:ext cx="678262" cy="3688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모서리가 둥근 직사각형 300"/>
                <p:cNvSpPr/>
                <p:nvPr/>
              </p:nvSpPr>
              <p:spPr>
                <a:xfrm>
                  <a:off x="9661927" y="4899717"/>
                  <a:ext cx="787190" cy="33531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모서리가 둥근 직사각형 301"/>
                <p:cNvSpPr/>
                <p:nvPr/>
              </p:nvSpPr>
              <p:spPr>
                <a:xfrm>
                  <a:off x="8582406" y="5358424"/>
                  <a:ext cx="787190" cy="3688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9798271" y="5389428"/>
                  <a:ext cx="678262" cy="30483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8789617" y="4928469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한반도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9845227" y="4951688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한국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06" name="TextBox 305"/>
                <p:cNvSpPr txBox="1"/>
                <p:nvPr/>
              </p:nvSpPr>
              <p:spPr>
                <a:xfrm>
                  <a:off x="8624211" y="5446539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일본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07" name="TextBox 306"/>
                <p:cNvSpPr txBox="1"/>
                <p:nvPr/>
              </p:nvSpPr>
              <p:spPr>
                <a:xfrm>
                  <a:off x="9920063" y="5436116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미국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308" name="모서리가 둥근 직사각형 307"/>
                <p:cNvSpPr/>
                <p:nvPr/>
              </p:nvSpPr>
              <p:spPr>
                <a:xfrm>
                  <a:off x="9098400" y="5142842"/>
                  <a:ext cx="902767" cy="44162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TextBox 308"/>
                <p:cNvSpPr txBox="1"/>
                <p:nvPr/>
              </p:nvSpPr>
              <p:spPr>
                <a:xfrm>
                  <a:off x="9257161" y="5154921"/>
                  <a:ext cx="57966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10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대한민국</a:t>
                  </a:r>
                  <a:endParaRPr lang="ko-KR" altLang="en-US" sz="10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298" name="이등변 삼각형 297"/>
              <p:cNvSpPr/>
              <p:nvPr/>
            </p:nvSpPr>
            <p:spPr>
              <a:xfrm rot="5400000">
                <a:off x="8652197" y="5289402"/>
                <a:ext cx="123380" cy="82312"/>
              </a:xfrm>
              <a:prstGeom prst="triangle">
                <a:avLst/>
              </a:prstGeom>
              <a:solidFill>
                <a:srgbClr val="286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9" name="그림 29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113" y="4005938"/>
                <a:ext cx="500682" cy="382153"/>
              </a:xfrm>
              <a:prstGeom prst="rect">
                <a:avLst/>
              </a:prstGeom>
            </p:spPr>
          </p:pic>
        </p:grpSp>
      </p:grpSp>
      <p:sp>
        <p:nvSpPr>
          <p:cNvPr id="373" name="제목 1"/>
          <p:cNvSpPr txBox="1">
            <a:spLocks/>
          </p:cNvSpPr>
          <p:nvPr/>
        </p:nvSpPr>
        <p:spPr>
          <a:xfrm>
            <a:off x="282387" y="267005"/>
            <a:ext cx="5163671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     2.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서비스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구현 </a:t>
            </a:r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Process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374" name="그림 37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9" y="293749"/>
            <a:ext cx="833049" cy="449995"/>
          </a:xfrm>
          <a:prstGeom prst="rect">
            <a:avLst/>
          </a:prstGeom>
          <a:effectLst>
            <a:glow rad="101600">
              <a:srgbClr val="FDFDFD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48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46979 0.0006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사각형 172"/>
          <p:cNvSpPr/>
          <p:nvPr/>
        </p:nvSpPr>
        <p:spPr>
          <a:xfrm>
            <a:off x="140676" y="175847"/>
            <a:ext cx="11887201" cy="645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2" name="그룹 561"/>
          <p:cNvGrpSpPr/>
          <p:nvPr/>
        </p:nvGrpSpPr>
        <p:grpSpPr>
          <a:xfrm>
            <a:off x="664187" y="1986471"/>
            <a:ext cx="5040001" cy="4427213"/>
            <a:chOff x="6709572" y="1986471"/>
            <a:chExt cx="5040001" cy="4427213"/>
          </a:xfrm>
        </p:grpSpPr>
        <p:grpSp>
          <p:nvGrpSpPr>
            <p:cNvPr id="563" name="그룹 562"/>
            <p:cNvGrpSpPr/>
            <p:nvPr/>
          </p:nvGrpSpPr>
          <p:grpSpPr>
            <a:xfrm>
              <a:off x="6709572" y="1986471"/>
              <a:ext cx="5040001" cy="4320000"/>
              <a:chOff x="3533954" y="-4828748"/>
              <a:chExt cx="5530752" cy="4424600"/>
            </a:xfr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grpSpPr>
          <p:pic>
            <p:nvPicPr>
              <p:cNvPr id="565" name="그림 5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954" y="-4828748"/>
                <a:ext cx="5530751" cy="4424600"/>
              </a:xfrm>
              <a:prstGeom prst="rect">
                <a:avLst/>
              </a:prstGeom>
              <a:effectLst/>
            </p:spPr>
          </p:pic>
          <p:sp>
            <p:nvSpPr>
              <p:cNvPr id="566" name="직사각형 565"/>
              <p:cNvSpPr/>
              <p:nvPr/>
            </p:nvSpPr>
            <p:spPr>
              <a:xfrm>
                <a:off x="3533955" y="-4152900"/>
                <a:ext cx="5530751" cy="3575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64" name="그림 56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1578" y="2589064"/>
              <a:ext cx="3679013" cy="3824620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74" name="직사각형 173"/>
          <p:cNvSpPr/>
          <p:nvPr/>
        </p:nvSpPr>
        <p:spPr>
          <a:xfrm>
            <a:off x="79131" y="105510"/>
            <a:ext cx="5503986" cy="826475"/>
          </a:xfrm>
          <a:prstGeom prst="rect">
            <a:avLst/>
          </a:prstGeom>
          <a:solidFill>
            <a:srgbClr val="2867A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/>
          <p:cNvGrpSpPr/>
          <p:nvPr/>
        </p:nvGrpSpPr>
        <p:grpSpPr>
          <a:xfrm>
            <a:off x="6040006" y="1338681"/>
            <a:ext cx="5714840" cy="4962571"/>
            <a:chOff x="5251147" y="-5822272"/>
            <a:chExt cx="5714840" cy="4962571"/>
          </a:xfrm>
        </p:grpSpPr>
        <p:sp>
          <p:nvSpPr>
            <p:cNvPr id="178" name="직사각형 177"/>
            <p:cNvSpPr/>
            <p:nvPr/>
          </p:nvSpPr>
          <p:spPr>
            <a:xfrm>
              <a:off x="5251147" y="-5822272"/>
              <a:ext cx="5714840" cy="4962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342900" indent="-342900">
                <a:buAutoNum type="arabicPeriod"/>
              </a:pPr>
              <a:endParaRPr lang="en-US" altLang="ko-KR" sz="1400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endParaRPr lang="ko-KR" altLang="en-US" sz="140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5379654" y="-5669850"/>
              <a:ext cx="5457825" cy="4657725"/>
              <a:chOff x="5370257" y="1272538"/>
              <a:chExt cx="5457825" cy="4657725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5370257" y="1272538"/>
                <a:ext cx="5457825" cy="4657725"/>
                <a:chOff x="5370257" y="1272538"/>
                <a:chExt cx="5457825" cy="4657725"/>
              </a:xfrm>
            </p:grpSpPr>
            <p:grpSp>
              <p:nvGrpSpPr>
                <p:cNvPr id="210" name="그룹 209"/>
                <p:cNvGrpSpPr/>
                <p:nvPr/>
              </p:nvGrpSpPr>
              <p:grpSpPr>
                <a:xfrm>
                  <a:off x="5370257" y="1272538"/>
                  <a:ext cx="5457825" cy="4657725"/>
                  <a:chOff x="6172200" y="1485900"/>
                  <a:chExt cx="5457825" cy="4657725"/>
                </a:xfrm>
              </p:grpSpPr>
              <p:sp>
                <p:nvSpPr>
                  <p:cNvPr id="246" name="직사각형 245"/>
                  <p:cNvSpPr/>
                  <p:nvPr/>
                </p:nvSpPr>
                <p:spPr>
                  <a:xfrm>
                    <a:off x="6172200" y="1485900"/>
                    <a:ext cx="5457825" cy="465772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직사각형 246"/>
                  <p:cNvSpPr/>
                  <p:nvPr/>
                </p:nvSpPr>
                <p:spPr>
                  <a:xfrm>
                    <a:off x="6272213" y="1600200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직사각형 247"/>
                  <p:cNvSpPr/>
                  <p:nvPr/>
                </p:nvSpPr>
                <p:spPr>
                  <a:xfrm>
                    <a:off x="6267449" y="2740087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직사각형 248"/>
                  <p:cNvSpPr/>
                  <p:nvPr/>
                </p:nvSpPr>
                <p:spPr>
                  <a:xfrm>
                    <a:off x="6267449" y="3879974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직사각형 249"/>
                  <p:cNvSpPr/>
                  <p:nvPr/>
                </p:nvSpPr>
                <p:spPr>
                  <a:xfrm>
                    <a:off x="6267448" y="5019861"/>
                    <a:ext cx="5276850" cy="100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1" name="그룹 210"/>
                <p:cNvGrpSpPr/>
                <p:nvPr/>
              </p:nvGrpSpPr>
              <p:grpSpPr>
                <a:xfrm>
                  <a:off x="9004300" y="1734793"/>
                  <a:ext cx="1538688" cy="369595"/>
                  <a:chOff x="6650146" y="328426"/>
                  <a:chExt cx="3746596" cy="445477"/>
                </a:xfrm>
              </p:grpSpPr>
              <p:sp>
                <p:nvSpPr>
                  <p:cNvPr id="242" name="직사각형 241"/>
                  <p:cNvSpPr/>
                  <p:nvPr/>
                </p:nvSpPr>
                <p:spPr>
                  <a:xfrm>
                    <a:off x="6653117" y="328426"/>
                    <a:ext cx="3638955" cy="44547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6650146" y="443575"/>
                    <a:ext cx="2729751" cy="259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800" dirty="0" err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검색어를</a:t>
                    </a:r>
                    <a:r>
                      <a:rPr lang="ko-KR" altLang="en-US" sz="8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 입력하세요</a:t>
                    </a:r>
                    <a:r>
                      <a: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.</a:t>
                    </a:r>
                    <a:endParaRPr lang="ko-KR" altLang="en-US" sz="800" dirty="0">
                      <a:solidFill>
                        <a:schemeClr val="bg1">
                          <a:lumMod val="65000"/>
                        </a:schemeClr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  <p:sp>
                <p:nvSpPr>
                  <p:cNvPr id="244" name="직사각형 243"/>
                  <p:cNvSpPr/>
                  <p:nvPr/>
                </p:nvSpPr>
                <p:spPr>
                  <a:xfrm>
                    <a:off x="9660461" y="345748"/>
                    <a:ext cx="612617" cy="404979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9555922" y="419265"/>
                    <a:ext cx="840820" cy="2782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9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GO</a:t>
                    </a:r>
                    <a:endParaRPr lang="ko-KR" altLang="en-US" sz="9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212" name="직사각형 211"/>
                <p:cNvSpPr/>
                <p:nvPr/>
              </p:nvSpPr>
              <p:spPr>
                <a:xfrm>
                  <a:off x="5465505" y="1362268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5465505" y="1740562"/>
                  <a:ext cx="1744618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원하는 </a:t>
                  </a:r>
                  <a:r>
                    <a:rPr lang="ko-KR" altLang="en-US" sz="1200" dirty="0" err="1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검색어를</a:t>
                  </a: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 입력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5422443" y="1334417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1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5465505" y="2509138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422443" y="2481287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2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5465505" y="3650285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5422443" y="3622434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3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5465505" y="4798879"/>
                  <a:ext cx="1750348" cy="1032570"/>
                </a:xfrm>
                <a:prstGeom prst="rect">
                  <a:avLst/>
                </a:prstGeom>
                <a:solidFill>
                  <a:srgbClr val="2867A0"/>
                </a:solidFill>
                <a:ln>
                  <a:noFill/>
                </a:ln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5422443" y="4771028"/>
                  <a:ext cx="4358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4</a:t>
                  </a:r>
                  <a:endParaRPr lang="en-US" altLang="ko-KR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5465505" y="2715895"/>
                  <a:ext cx="1744618" cy="61908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OPEN API</a:t>
                  </a: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를 활용하여</a:t>
                  </a:r>
                  <a:endParaRPr lang="en-US" altLang="ko-KR" sz="1200" dirty="0" smtClean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최초 데이터를 얻는다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5466345" y="3855918"/>
                  <a:ext cx="1744618" cy="61908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분석기법을 활용하여</a:t>
                  </a:r>
                  <a:endParaRPr lang="en-US" altLang="ko-KR" sz="1200" dirty="0" smtClean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데이터 가공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5476197" y="5177653"/>
                  <a:ext cx="1744618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bg1"/>
                      </a:solidFill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가공된 데이터를 전달</a:t>
                  </a:r>
                  <a:endParaRPr lang="ko-KR" altLang="en-US" sz="1200" dirty="0">
                    <a:solidFill>
                      <a:schemeClr val="bg1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224" name="이등변 삼각형 223"/>
                <p:cNvSpPr/>
                <p:nvPr/>
              </p:nvSpPr>
              <p:spPr>
                <a:xfrm rot="5400000">
                  <a:off x="8322900" y="2972176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이등변 삼각형 224"/>
                <p:cNvSpPr/>
                <p:nvPr/>
              </p:nvSpPr>
              <p:spPr>
                <a:xfrm rot="5400000">
                  <a:off x="8652197" y="1899087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이등변 삼각형 225"/>
                <p:cNvSpPr/>
                <p:nvPr/>
              </p:nvSpPr>
              <p:spPr>
                <a:xfrm rot="5400000">
                  <a:off x="9548084" y="2972176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이등변 삼각형 226"/>
                <p:cNvSpPr/>
                <p:nvPr/>
              </p:nvSpPr>
              <p:spPr>
                <a:xfrm rot="5400000">
                  <a:off x="8321997" y="4104633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이등변 삼각형 227"/>
                <p:cNvSpPr/>
                <p:nvPr/>
              </p:nvSpPr>
              <p:spPr>
                <a:xfrm rot="5400000">
                  <a:off x="9547181" y="4104633"/>
                  <a:ext cx="123380" cy="82312"/>
                </a:xfrm>
                <a:prstGeom prst="triangle">
                  <a:avLst/>
                </a:prstGeom>
                <a:solidFill>
                  <a:srgbClr val="2867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/>
                <p:cNvSpPr/>
                <p:nvPr/>
              </p:nvSpPr>
              <p:spPr>
                <a:xfrm>
                  <a:off x="8604548" y="2658795"/>
                  <a:ext cx="756000" cy="75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0" name="그룹 229"/>
                <p:cNvGrpSpPr/>
                <p:nvPr/>
              </p:nvGrpSpPr>
              <p:grpSpPr>
                <a:xfrm>
                  <a:off x="8733983" y="2785211"/>
                  <a:ext cx="503479" cy="503479"/>
                  <a:chOff x="9535926" y="2984286"/>
                  <a:chExt cx="503479" cy="503479"/>
                </a:xfrm>
              </p:grpSpPr>
              <p:pic>
                <p:nvPicPr>
                  <p:cNvPr id="240" name="그림 23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5926" y="2984286"/>
                    <a:ext cx="503479" cy="503479"/>
                  </a:xfrm>
                  <a:prstGeom prst="rect">
                    <a:avLst/>
                  </a:prstGeom>
                </p:spPr>
              </p:pic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9645874" y="3121054"/>
                    <a:ext cx="270419" cy="13898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API</a:t>
                    </a:r>
                    <a:endParaRPr lang="ko-KR" altLang="en-US" sz="10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231" name="타원 230"/>
                <p:cNvSpPr/>
                <p:nvPr/>
              </p:nvSpPr>
              <p:spPr>
                <a:xfrm>
                  <a:off x="9822535" y="2661651"/>
                  <a:ext cx="756000" cy="7560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2" name="그룹 231"/>
                <p:cNvGrpSpPr/>
                <p:nvPr/>
              </p:nvGrpSpPr>
              <p:grpSpPr>
                <a:xfrm>
                  <a:off x="9930436" y="2815949"/>
                  <a:ext cx="547471" cy="465655"/>
                  <a:chOff x="10690100" y="2948660"/>
                  <a:chExt cx="602218" cy="563441"/>
                </a:xfrm>
              </p:grpSpPr>
              <p:pic>
                <p:nvPicPr>
                  <p:cNvPr id="238" name="그림 23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0100" y="2948660"/>
                    <a:ext cx="602218" cy="563441"/>
                  </a:xfrm>
                  <a:prstGeom prst="rect">
                    <a:avLst/>
                  </a:prstGeom>
                </p:spPr>
              </p:pic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10832090" y="3154434"/>
                    <a:ext cx="360000" cy="24622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DATA</a:t>
                    </a:r>
                    <a:endParaRPr lang="ko-KR" altLang="en-US" sz="10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233" name="타원 232"/>
                <p:cNvSpPr/>
                <p:nvPr/>
              </p:nvSpPr>
              <p:spPr>
                <a:xfrm>
                  <a:off x="7458028" y="2652283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4" name="그룹 233"/>
                <p:cNvGrpSpPr/>
                <p:nvPr/>
              </p:nvGrpSpPr>
              <p:grpSpPr>
                <a:xfrm>
                  <a:off x="7546874" y="2775108"/>
                  <a:ext cx="582907" cy="529984"/>
                  <a:chOff x="8327293" y="2928057"/>
                  <a:chExt cx="641198" cy="582987"/>
                </a:xfrm>
              </p:grpSpPr>
              <p:pic>
                <p:nvPicPr>
                  <p:cNvPr id="236" name="그림 235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9968"/>
                  <a:stretch/>
                </p:blipFill>
                <p:spPr>
                  <a:xfrm>
                    <a:off x="8327293" y="2928057"/>
                    <a:ext cx="641198" cy="447595"/>
                  </a:xfrm>
                  <a:prstGeom prst="rect">
                    <a:avLst/>
                  </a:prstGeom>
                </p:spPr>
              </p:pic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8356383" y="3398117"/>
                    <a:ext cx="579666" cy="1129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7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WIKIPEDIA</a:t>
                    </a:r>
                    <a:endParaRPr lang="ko-KR" altLang="en-US" sz="7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  <p:sp>
              <p:nvSpPr>
                <p:cNvPr id="235" name="타원 234"/>
                <p:cNvSpPr/>
                <p:nvPr/>
              </p:nvSpPr>
              <p:spPr>
                <a:xfrm>
                  <a:off x="8590591" y="3805266"/>
                  <a:ext cx="756000" cy="75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1" name="그룹 180"/>
              <p:cNvGrpSpPr/>
              <p:nvPr/>
            </p:nvGrpSpPr>
            <p:grpSpPr>
              <a:xfrm>
                <a:off x="7444071" y="3798754"/>
                <a:ext cx="756000" cy="756000"/>
                <a:chOff x="7444071" y="3798754"/>
                <a:chExt cx="756000" cy="756000"/>
              </a:xfrm>
            </p:grpSpPr>
            <p:sp>
              <p:nvSpPr>
                <p:cNvPr id="206" name="타원 205"/>
                <p:cNvSpPr/>
                <p:nvPr/>
              </p:nvSpPr>
              <p:spPr>
                <a:xfrm>
                  <a:off x="7444071" y="3798754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7" name="그룹 206"/>
                <p:cNvGrpSpPr/>
                <p:nvPr/>
              </p:nvGrpSpPr>
              <p:grpSpPr>
                <a:xfrm>
                  <a:off x="7561211" y="3944088"/>
                  <a:ext cx="529551" cy="465654"/>
                  <a:chOff x="7561211" y="3944088"/>
                  <a:chExt cx="529551" cy="465654"/>
                </a:xfrm>
              </p:grpSpPr>
              <p:pic>
                <p:nvPicPr>
                  <p:cNvPr id="208" name="그림 207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61211" y="3944088"/>
                    <a:ext cx="529551" cy="465654"/>
                  </a:xfrm>
                  <a:prstGeom prst="rect">
                    <a:avLst/>
                  </a:prstGeom>
                </p:spPr>
              </p:pic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7685534" y="4107801"/>
                    <a:ext cx="327273" cy="20348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r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b="1" dirty="0" smtClean="0">
                        <a:latin typeface="Rix모던고딕 B" panose="02020603020101020101" pitchFamily="18" charset="-127"/>
                        <a:ea typeface="Rix모던고딕 B" panose="02020603020101020101" pitchFamily="18" charset="-127"/>
                      </a:rPr>
                      <a:t>DATA</a:t>
                    </a:r>
                    <a:endParaRPr lang="ko-KR" altLang="en-US" sz="1000" b="1" dirty="0">
                      <a:latin typeface="Rix모던고딕 B" panose="02020603020101020101" pitchFamily="18" charset="-127"/>
                      <a:ea typeface="Rix모던고딕 B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82" name="그룹 181"/>
              <p:cNvGrpSpPr/>
              <p:nvPr/>
            </p:nvGrpSpPr>
            <p:grpSpPr>
              <a:xfrm>
                <a:off x="9815472" y="3801244"/>
                <a:ext cx="756000" cy="756000"/>
                <a:chOff x="9815472" y="3801244"/>
                <a:chExt cx="756000" cy="756000"/>
              </a:xfrm>
            </p:grpSpPr>
            <p:sp>
              <p:nvSpPr>
                <p:cNvPr id="203" name="타원 202"/>
                <p:cNvSpPr/>
                <p:nvPr/>
              </p:nvSpPr>
              <p:spPr>
                <a:xfrm>
                  <a:off x="9815472" y="3801244"/>
                  <a:ext cx="756000" cy="7560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4" name="그림 203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8" t="16165" r="4689" b="17619"/>
                <a:stretch/>
              </p:blipFill>
              <p:spPr>
                <a:xfrm>
                  <a:off x="9922538" y="3920265"/>
                  <a:ext cx="537914" cy="3909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</p:pic>
            <p:sp>
              <p:nvSpPr>
                <p:cNvPr id="205" name="TextBox 204"/>
                <p:cNvSpPr txBox="1"/>
                <p:nvPr/>
              </p:nvSpPr>
              <p:spPr>
                <a:xfrm>
                  <a:off x="9929726" y="4359589"/>
                  <a:ext cx="526969" cy="8484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7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가공된 데이터</a:t>
                  </a:r>
                  <a:endParaRPr lang="ko-KR" altLang="en-US" sz="7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grpSp>
            <p:nvGrpSpPr>
              <p:cNvPr id="183" name="그룹 182"/>
              <p:cNvGrpSpPr/>
              <p:nvPr/>
            </p:nvGrpSpPr>
            <p:grpSpPr>
              <a:xfrm>
                <a:off x="7619633" y="4948946"/>
                <a:ext cx="756000" cy="756000"/>
                <a:chOff x="7453982" y="4944106"/>
                <a:chExt cx="756000" cy="75600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00" name="타원 199"/>
                <p:cNvSpPr/>
                <p:nvPr/>
              </p:nvSpPr>
              <p:spPr>
                <a:xfrm>
                  <a:off x="7453982" y="4944106"/>
                  <a:ext cx="756000" cy="75600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1" name="그림 200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8" t="16165" r="4689" b="17619"/>
                <a:stretch/>
              </p:blipFill>
              <p:spPr>
                <a:xfrm>
                  <a:off x="7561048" y="5063127"/>
                  <a:ext cx="537914" cy="3909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</p:pic>
            <p:sp>
              <p:nvSpPr>
                <p:cNvPr id="202" name="TextBox 201"/>
                <p:cNvSpPr txBox="1"/>
                <p:nvPr/>
              </p:nvSpPr>
              <p:spPr>
                <a:xfrm>
                  <a:off x="7568236" y="5502451"/>
                  <a:ext cx="526969" cy="8484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7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가공된 데이터</a:t>
                  </a:r>
                  <a:endParaRPr lang="ko-KR" altLang="en-US" sz="7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grpSp>
            <p:nvGrpSpPr>
              <p:cNvPr id="184" name="그룹 183"/>
              <p:cNvGrpSpPr/>
              <p:nvPr/>
            </p:nvGrpSpPr>
            <p:grpSpPr>
              <a:xfrm>
                <a:off x="7619633" y="1539161"/>
                <a:ext cx="756000" cy="756000"/>
                <a:chOff x="7765683" y="1539161"/>
                <a:chExt cx="756000" cy="756000"/>
              </a:xfrm>
            </p:grpSpPr>
            <p:sp>
              <p:nvSpPr>
                <p:cNvPr id="198" name="타원 197"/>
                <p:cNvSpPr/>
                <p:nvPr/>
              </p:nvSpPr>
              <p:spPr>
                <a:xfrm>
                  <a:off x="7765683" y="1539161"/>
                  <a:ext cx="756000" cy="75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9" name="그림 198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4074" y="1619676"/>
                  <a:ext cx="623368" cy="623368"/>
                </a:xfrm>
                <a:prstGeom prst="rect">
                  <a:avLst/>
                </a:prstGeom>
              </p:spPr>
            </p:pic>
          </p:grpSp>
          <p:grpSp>
            <p:nvGrpSpPr>
              <p:cNvPr id="185" name="그룹 184"/>
              <p:cNvGrpSpPr/>
              <p:nvPr/>
            </p:nvGrpSpPr>
            <p:grpSpPr>
              <a:xfrm>
                <a:off x="9004300" y="4933521"/>
                <a:ext cx="1512633" cy="776428"/>
                <a:chOff x="8582406" y="4873197"/>
                <a:chExt cx="1894127" cy="854071"/>
              </a:xfrm>
            </p:grpSpPr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8738467" y="4873197"/>
                  <a:ext cx="678262" cy="3688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모서리가 둥근 직사각형 188"/>
                <p:cNvSpPr/>
                <p:nvPr/>
              </p:nvSpPr>
              <p:spPr>
                <a:xfrm>
                  <a:off x="9661927" y="4899717"/>
                  <a:ext cx="787190" cy="33531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8582406" y="5358424"/>
                  <a:ext cx="787190" cy="36884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9798271" y="5389428"/>
                  <a:ext cx="678262" cy="30483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8789617" y="4928469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한반도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9845227" y="4951688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한국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8624211" y="5446539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일본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920063" y="5436116"/>
                  <a:ext cx="526969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미국</a:t>
                  </a:r>
                  <a:endParaRPr lang="ko-KR" altLang="en-US" sz="8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9098400" y="5142842"/>
                  <a:ext cx="902767" cy="44162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257161" y="5154921"/>
                  <a:ext cx="57966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 anchor="ctr">
                  <a:spAutoFit/>
                </a:bodyPr>
                <a:lstStyle/>
                <a:p>
                  <a:pPr algn="ctr"/>
                  <a:r>
                    <a:rPr lang="ko-KR" altLang="en-US" sz="1000" b="1" dirty="0" smtClean="0">
                      <a:latin typeface="Rix모던고딕 B" panose="02020603020101020101" pitchFamily="18" charset="-127"/>
                      <a:ea typeface="Rix모던고딕 B" panose="02020603020101020101" pitchFamily="18" charset="-127"/>
                    </a:rPr>
                    <a:t>대한민국</a:t>
                  </a:r>
                  <a:endParaRPr lang="ko-KR" altLang="en-US" sz="1000" b="1" dirty="0">
                    <a:latin typeface="Rix모던고딕 B" panose="02020603020101020101" pitchFamily="18" charset="-127"/>
                    <a:ea typeface="Rix모던고딕 B" panose="02020603020101020101" pitchFamily="18" charset="-127"/>
                  </a:endParaRPr>
                </a:p>
              </p:txBody>
            </p:sp>
          </p:grpSp>
          <p:sp>
            <p:nvSpPr>
              <p:cNvPr id="186" name="이등변 삼각형 185"/>
              <p:cNvSpPr/>
              <p:nvPr/>
            </p:nvSpPr>
            <p:spPr>
              <a:xfrm rot="5400000">
                <a:off x="8652197" y="5289402"/>
                <a:ext cx="123380" cy="82312"/>
              </a:xfrm>
              <a:prstGeom prst="triangle">
                <a:avLst/>
              </a:prstGeom>
              <a:solidFill>
                <a:srgbClr val="286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7" name="그림 18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5113" y="4005938"/>
                <a:ext cx="500682" cy="382153"/>
              </a:xfrm>
              <a:prstGeom prst="rect">
                <a:avLst/>
              </a:prstGeom>
            </p:spPr>
          </p:pic>
        </p:grpSp>
      </p:grpSp>
      <p:sp>
        <p:nvSpPr>
          <p:cNvPr id="579" name="제목 1"/>
          <p:cNvSpPr txBox="1">
            <a:spLocks/>
          </p:cNvSpPr>
          <p:nvPr/>
        </p:nvSpPr>
        <p:spPr>
          <a:xfrm>
            <a:off x="282387" y="267005"/>
            <a:ext cx="5163671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     3.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서비스 구현 </a:t>
            </a:r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분석기법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580" name="그림 57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9" y="293749"/>
            <a:ext cx="833049" cy="449995"/>
          </a:xfrm>
          <a:prstGeom prst="rect">
            <a:avLst/>
          </a:prstGeom>
          <a:effectLst>
            <a:glow rad="101600">
              <a:srgbClr val="FDFDFD">
                <a:alpha val="40000"/>
              </a:srgbClr>
            </a:glow>
          </a:effectLst>
        </p:spPr>
      </p:pic>
      <p:grpSp>
        <p:nvGrpSpPr>
          <p:cNvPr id="86" name="그룹 85"/>
          <p:cNvGrpSpPr/>
          <p:nvPr/>
        </p:nvGrpSpPr>
        <p:grpSpPr>
          <a:xfrm>
            <a:off x="420008" y="1338679"/>
            <a:ext cx="11335000" cy="4962571"/>
            <a:chOff x="362696" y="973379"/>
            <a:chExt cx="11335000" cy="4962571"/>
          </a:xfrm>
        </p:grpSpPr>
        <p:sp>
          <p:nvSpPr>
            <p:cNvPr id="87" name="직사각형 86"/>
            <p:cNvSpPr/>
            <p:nvPr/>
          </p:nvSpPr>
          <p:spPr>
            <a:xfrm>
              <a:off x="362696" y="973379"/>
              <a:ext cx="11335000" cy="4962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342900" indent="-342900">
                <a:buAutoNum type="arabicPeriod"/>
              </a:pPr>
              <a:endParaRPr lang="en-US" altLang="ko-KR" sz="1400" dirty="0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endParaRPr lang="ko-KR" altLang="en-US" sz="140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91203" y="1125801"/>
              <a:ext cx="11077985" cy="4657725"/>
              <a:chOff x="491203" y="1125801"/>
              <a:chExt cx="11077985" cy="4657725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491203" y="1125801"/>
                <a:ext cx="11077985" cy="46577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2325509" y="1240100"/>
                <a:ext cx="2160000" cy="21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05315" y="1771402"/>
              <a:ext cx="1677060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형태소 </a:t>
              </a:r>
              <a:r>
                <a:rPr lang="ko-KR" altLang="en-US" sz="11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단위</a:t>
              </a:r>
              <a:endParaRPr lang="en-US" altLang="ko-KR" sz="1100" b="1" dirty="0" smtClean="0">
                <a:solidFill>
                  <a:srgbClr val="2867A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lang="ko-KR" altLang="en-US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사전의 표제어 단위</a:t>
              </a:r>
              <a:r>
                <a:rPr lang="en-US" altLang="ko-KR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r>
                <a:rPr lang="ko-KR" altLang="en-US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로 </a:t>
              </a:r>
              <a:endParaRPr lang="en-US" altLang="ko-KR" sz="1100" dirty="0" smtClean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정보화</a:t>
              </a:r>
              <a:r>
                <a:rPr lang="ko-KR" altLang="en-US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하는 것으로</a:t>
              </a:r>
              <a:endParaRPr lang="en-US" altLang="ko-KR" sz="1100" dirty="0" smtClean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자연어 처리의 가장 기본</a:t>
              </a:r>
              <a:endParaRPr lang="ko-KR" altLang="en-US" sz="1100" b="1" dirty="0">
                <a:solidFill>
                  <a:srgbClr val="2867A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62429" y="1240100"/>
              <a:ext cx="4734464" cy="10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78650" y="1228160"/>
              <a:ext cx="1750348" cy="2179440"/>
            </a:xfrm>
            <a:prstGeom prst="rect">
              <a:avLst/>
            </a:prstGeom>
            <a:solidFill>
              <a:srgbClr val="2867A0"/>
            </a:solidFill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47699" y="1799111"/>
              <a:ext cx="1492869" cy="10300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형태소 분석기를 </a:t>
              </a:r>
              <a:endParaRPr lang="en-US" altLang="ko-KR" sz="1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활용한</a:t>
              </a:r>
              <a:endParaRPr lang="en-US" altLang="ko-KR" sz="1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고유명사 추출</a:t>
              </a:r>
              <a:endParaRPr lang="ko-KR" altLang="en-US" sz="1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3389" y="1187680"/>
              <a:ext cx="43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1</a:t>
              </a:r>
              <a:endParaRPr lang="en-US" altLang="ko-KR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endParaRPr lang="ko-KR" altLang="en-US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2489845" y="1377060"/>
              <a:ext cx="1908000" cy="1908000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89719" y="2389849"/>
              <a:ext cx="4757471" cy="10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2" t="35220" r="270" b="45584"/>
            <a:stretch/>
          </p:blipFill>
          <p:spPr>
            <a:xfrm>
              <a:off x="4497074" y="1337413"/>
              <a:ext cx="4617720" cy="867978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56" t="40185" b="40586"/>
            <a:stretch/>
          </p:blipFill>
          <p:spPr>
            <a:xfrm>
              <a:off x="4729470" y="2492944"/>
              <a:ext cx="4617720" cy="861628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9325400" y="1240100"/>
              <a:ext cx="2160000" cy="21596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9451400" y="1368107"/>
              <a:ext cx="1908000" cy="190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483017" y="1682882"/>
              <a:ext cx="1844766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13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형태소 분석기</a:t>
              </a:r>
              <a:r>
                <a:rPr lang="ko-KR" altLang="en-US" sz="13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를</a:t>
              </a:r>
              <a:endParaRPr lang="en-US" altLang="ko-KR" sz="1300" dirty="0" smtClean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3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활용하여 </a:t>
              </a:r>
              <a:r>
                <a:rPr lang="ko-KR" altLang="en-US" sz="13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최초 데이터</a:t>
              </a:r>
              <a:r>
                <a:rPr lang="ko-KR" altLang="en-US" sz="13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에서 </a:t>
              </a:r>
              <a:r>
                <a:rPr lang="ko-KR" altLang="en-US" sz="13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고유명사</a:t>
              </a:r>
              <a:r>
                <a:rPr lang="ko-KR" altLang="en-US" sz="13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를 추출한다</a:t>
              </a:r>
              <a:r>
                <a:rPr lang="en-US" altLang="ko-KR" sz="13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.</a:t>
              </a:r>
              <a:endParaRPr lang="ko-KR" altLang="en-US" sz="13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325509" y="3515563"/>
              <a:ext cx="216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462429" y="3515563"/>
              <a:ext cx="4734464" cy="10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589719" y="4665312"/>
              <a:ext cx="4757471" cy="100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325400" y="3515563"/>
              <a:ext cx="2160000" cy="21596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9451400" y="3643570"/>
              <a:ext cx="1908000" cy="190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566870" y="3957270"/>
              <a:ext cx="167706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13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TF – IDF </a:t>
              </a:r>
              <a:r>
                <a:rPr lang="ko-KR" altLang="en-US" sz="13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분석기법</a:t>
              </a:r>
              <a:r>
                <a:rPr lang="ko-KR" altLang="en-US" sz="13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을</a:t>
              </a:r>
              <a:endParaRPr lang="en-US" altLang="ko-KR" sz="13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3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활용하여 </a:t>
              </a:r>
              <a:r>
                <a:rPr lang="ko-KR" altLang="en-US" sz="13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고유명사</a:t>
              </a:r>
              <a:r>
                <a:rPr lang="ko-KR" altLang="en-US" sz="13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의</a:t>
              </a:r>
              <a:endParaRPr lang="en-US" altLang="ko-KR" sz="13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13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중요도</a:t>
              </a:r>
              <a:r>
                <a:rPr lang="ko-KR" altLang="en-US" sz="13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를</a:t>
              </a:r>
              <a:r>
                <a:rPr lang="ko-KR" altLang="en-US" sz="1300" dirty="0" smtClean="0">
                  <a:solidFill>
                    <a:srgbClr val="0070C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</a:t>
              </a:r>
              <a:r>
                <a:rPr lang="ko-KR" altLang="en-US" sz="13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</a:t>
              </a:r>
              <a:r>
                <a:rPr lang="ko-KR" altLang="en-US" sz="13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한다</a:t>
              </a:r>
              <a:r>
                <a:rPr lang="en-US" altLang="ko-KR" sz="13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.</a:t>
              </a:r>
              <a:endParaRPr lang="ko-KR" altLang="en-US" sz="13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24350" y="4040818"/>
              <a:ext cx="1844766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여러 문서로 이루어진 </a:t>
              </a:r>
              <a:endParaRPr lang="en-US" altLang="ko-KR" sz="1100" dirty="0" smtClean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err="1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문서군이</a:t>
              </a:r>
              <a:r>
                <a:rPr lang="ko-KR" altLang="en-US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</a:t>
              </a:r>
              <a:r>
                <a:rPr lang="ko-KR" altLang="en-US" sz="1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있을 때 </a:t>
              </a:r>
              <a:r>
                <a:rPr lang="ko-KR" altLang="en-US" sz="11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어떤 단어</a:t>
              </a:r>
              <a:r>
                <a:rPr lang="ko-KR" altLang="en-US" sz="1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가 </a:t>
              </a:r>
              <a:endParaRPr lang="en-US" altLang="ko-KR" sz="1100" dirty="0" smtClean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특정 </a:t>
              </a:r>
              <a:r>
                <a:rPr lang="ko-KR" altLang="en-US" sz="1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문서 내에서 </a:t>
              </a:r>
              <a:r>
                <a:rPr lang="ko-KR" altLang="en-US" sz="1100" b="1" dirty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얼마나 중요</a:t>
              </a:r>
              <a:r>
                <a:rPr lang="ko-KR" altLang="en-US" sz="1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한 것인지를 나타내는 </a:t>
              </a:r>
              <a:r>
                <a:rPr lang="ko-KR" altLang="en-US" sz="1100" b="1" dirty="0" smtClean="0">
                  <a:solidFill>
                    <a:srgbClr val="2867A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통계적 수치</a:t>
              </a:r>
              <a:endParaRPr lang="ko-KR" altLang="en-US" sz="1100" b="1" dirty="0">
                <a:solidFill>
                  <a:srgbClr val="2867A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2489845" y="3652523"/>
              <a:ext cx="1908000" cy="1908000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75162" y="3503548"/>
              <a:ext cx="1750347" cy="2164216"/>
            </a:xfrm>
            <a:prstGeom prst="rect">
              <a:avLst/>
            </a:prstGeom>
            <a:solidFill>
              <a:srgbClr val="2867A0"/>
            </a:solidFill>
            <a:ln>
              <a:noFill/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43389" y="3475697"/>
              <a:ext cx="43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2</a:t>
              </a:r>
              <a:endParaRPr lang="en-US" altLang="ko-KR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endParaRPr lang="ko-KR" altLang="en-US" sz="1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698" y="3902319"/>
              <a:ext cx="1487423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TF - IDF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분석기법을</a:t>
              </a:r>
              <a:endParaRPr lang="en-US" altLang="ko-KR" sz="1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활용한</a:t>
              </a:r>
              <a:endParaRPr lang="en-US" altLang="ko-KR" sz="1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키워드 추출</a:t>
              </a:r>
              <a:endParaRPr lang="ko-KR" altLang="en-US" sz="1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58" t="40564" b="39997"/>
            <a:stretch/>
          </p:blipFill>
          <p:spPr>
            <a:xfrm>
              <a:off x="4487077" y="3614112"/>
              <a:ext cx="4617720" cy="864767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07" t="40370" b="40364"/>
            <a:stretch/>
          </p:blipFill>
          <p:spPr>
            <a:xfrm>
              <a:off x="4706851" y="4767191"/>
              <a:ext cx="4616041" cy="861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8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46003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443865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077312" y="2325794"/>
            <a:ext cx="5685688" cy="133918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서비스 시</a:t>
            </a:r>
            <a:r>
              <a:rPr lang="ko-KR" altLang="en-US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연</a:t>
            </a:r>
            <a:endParaRPr lang="ko-KR" altLang="en-US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7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40676" y="175847"/>
            <a:ext cx="11887201" cy="645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131" y="105510"/>
            <a:ext cx="5503986" cy="826475"/>
          </a:xfrm>
          <a:prstGeom prst="rect">
            <a:avLst/>
          </a:prstGeom>
          <a:solidFill>
            <a:srgbClr val="2867A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82387" y="267005"/>
            <a:ext cx="5163671" cy="530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     </a:t>
            </a:r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5.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향후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업데이트 계획</a:t>
            </a:r>
            <a:endParaRPr lang="ko-KR" altLang="en-US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9" y="293749"/>
            <a:ext cx="833049" cy="449995"/>
          </a:xfrm>
          <a:prstGeom prst="rect">
            <a:avLst/>
          </a:prstGeom>
          <a:effectLst>
            <a:glow rad="101600">
              <a:srgbClr val="FDFDFD">
                <a:alpha val="40000"/>
              </a:srgbClr>
            </a:glow>
          </a:effectLst>
        </p:spPr>
      </p:pic>
      <p:sp>
        <p:nvSpPr>
          <p:cNvPr id="15" name="직사각형 14"/>
          <p:cNvSpPr/>
          <p:nvPr/>
        </p:nvSpPr>
        <p:spPr>
          <a:xfrm>
            <a:off x="406238" y="1379778"/>
            <a:ext cx="11335000" cy="49625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 smtClean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745" y="1532200"/>
            <a:ext cx="11077985" cy="4657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54104" y="1736125"/>
            <a:ext cx="10639609" cy="4258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서비스 업데이트 계획</a:t>
            </a:r>
            <a:endParaRPr lang="en-US" altLang="ko-KR" sz="28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</a:rPr>
              <a:t>・</a:t>
            </a:r>
            <a:r>
              <a:rPr lang="en-US" altLang="ko-KR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뭘할까</a:t>
            </a:r>
            <a:endParaRPr lang="en-US" altLang="ko-KR" sz="28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</a:rPr>
              <a:t>・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있을까</a:t>
            </a:r>
            <a:endParaRPr lang="en-US" altLang="ko-KR" sz="28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514350" indent="-514350" algn="l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l"/>
            <a:r>
              <a:rPr lang="ko-KR" altLang="en-US" sz="2800" b="1" dirty="0" smtClean="0">
                <a:solidFill>
                  <a:schemeClr val="bg1"/>
                </a:solidFill>
              </a:rPr>
              <a:t>・</a:t>
            </a:r>
            <a:r>
              <a:rPr lang="ko-KR" altLang="en-US" sz="28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있겠지</a:t>
            </a:r>
            <a:endParaRPr lang="en-US" altLang="ko-KR" sz="28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7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28575" y="7024556"/>
            <a:ext cx="12220575" cy="1419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120900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!</a:t>
            </a: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endParaRPr lang="en-US" altLang="ko-KR" sz="32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질문 있으신가요</a:t>
            </a:r>
            <a:r>
              <a:rPr lang="en-US" altLang="ko-KR" sz="32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499348" y="5956109"/>
            <a:ext cx="8886825" cy="14696331"/>
            <a:chOff x="9101843" y="8704994"/>
            <a:chExt cx="8886825" cy="14696331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saturation sat="70000"/>
                      </a14:imgEffect>
                      <a14:imgEffect>
                        <a14:brightnessContrast bright="-7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7258" y="11194732"/>
              <a:ext cx="695994" cy="69599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101843" y="8704994"/>
              <a:ext cx="8886825" cy="1469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만든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사람들</a:t>
              </a:r>
              <a:endParaRPr lang="en-US" altLang="ko-KR" sz="40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sz="40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sz="40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개발자의 협곡</a:t>
              </a:r>
              <a:endParaRPr lang="en-US" altLang="ko-KR" sz="20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팀   장                            </a:t>
              </a:r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김정현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개발자                            </a:t>
              </a:r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조규상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개발자          </a:t>
              </a:r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박진영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sz="5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개발자                            박종선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사용기술</a:t>
              </a:r>
              <a:endParaRPr lang="en-US" altLang="ko-KR" sz="20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Python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Django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           Wikipedia API</a:t>
              </a: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HTML5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      JavaScript</a:t>
              </a: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CSS</a:t>
              </a: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    Bootstrap</a:t>
              </a: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JQuery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Ajax</a:t>
              </a: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Github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                      Visual </a:t>
              </a:r>
              <a:r>
                <a:rPr lang="en-US" altLang="ko-KR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Studio </a:t>
              </a:r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Code</a:t>
              </a: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                                                            </a:t>
              </a:r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          Special Thanks </a:t>
              </a:r>
              <a:r>
                <a:rPr lang="en-US" altLang="ko-KR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to  </a:t>
              </a:r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김도영 </a:t>
              </a:r>
              <a:r>
                <a:rPr lang="ko-KR" altLang="en-US" dirty="0" smtClean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강사님</a:t>
              </a:r>
              <a:endParaRPr lang="en-US" altLang="ko-KR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2873" y="19483682"/>
              <a:ext cx="490909" cy="49090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473"/>
            <a:stretch/>
          </p:blipFill>
          <p:spPr>
            <a:xfrm>
              <a:off x="11968467" y="18945220"/>
              <a:ext cx="688717" cy="45818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04" y="20652250"/>
              <a:ext cx="446281" cy="44628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539"/>
            <a:stretch/>
          </p:blipFill>
          <p:spPr>
            <a:xfrm>
              <a:off x="12001816" y="16207390"/>
              <a:ext cx="717605" cy="504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8937" y="15135297"/>
              <a:ext cx="458979" cy="458182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03" t="15463" r="62906" b="13566"/>
            <a:stretch/>
          </p:blipFill>
          <p:spPr>
            <a:xfrm>
              <a:off x="12010618" y="20072522"/>
              <a:ext cx="551198" cy="52363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6741" y="15778491"/>
              <a:ext cx="686333" cy="26602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77" t="19792" r="27028" b="36619"/>
            <a:stretch/>
          </p:blipFill>
          <p:spPr>
            <a:xfrm>
              <a:off x="12069358" y="18438137"/>
              <a:ext cx="476033" cy="446281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7" r="52242" b="49580"/>
            <a:stretch/>
          </p:blipFill>
          <p:spPr>
            <a:xfrm>
              <a:off x="11980776" y="16801876"/>
              <a:ext cx="636277" cy="576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829" r="51030"/>
            <a:stretch/>
          </p:blipFill>
          <p:spPr>
            <a:xfrm>
              <a:off x="11988399" y="17839983"/>
              <a:ext cx="614400" cy="504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54" t="8046" r="6953" b="52566"/>
            <a:stretch/>
          </p:blipFill>
          <p:spPr>
            <a:xfrm>
              <a:off x="12083704" y="17344115"/>
              <a:ext cx="473348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0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454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-2.7287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252</Words>
  <Application>Microsoft Office PowerPoint</Application>
  <PresentationFormat>와이드스크린</PresentationFormat>
  <Paragraphs>146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Rix모던고딕 B</vt:lpstr>
      <vt:lpstr>맑은 고딕</vt:lpstr>
      <vt:lpstr>Arial</vt:lpstr>
      <vt:lpstr>Office 테마</vt:lpstr>
      <vt:lpstr>묻고 위키로 가 !</vt:lpstr>
      <vt:lpstr>PowerPoint 프레젠테이션</vt:lpstr>
      <vt:lpstr>PowerPoint 프레젠테이션</vt:lpstr>
      <vt:lpstr>PowerPoint 프레젠테이션</vt:lpstr>
      <vt:lpstr>4. 서비스 시연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640</cp:revision>
  <dcterms:created xsi:type="dcterms:W3CDTF">2019-12-10T09:56:26Z</dcterms:created>
  <dcterms:modified xsi:type="dcterms:W3CDTF">2019-12-11T12:39:19Z</dcterms:modified>
</cp:coreProperties>
</file>