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57" r:id="rId4"/>
    <p:sldId id="258" r:id="rId5"/>
    <p:sldId id="259" r:id="rId6"/>
    <p:sldId id="260"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93BA"/>
    <a:srgbClr val="2D0D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0" d="100"/>
          <a:sy n="100" d="100"/>
        </p:scale>
        <p:origin x="45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19394D-316F-4CE6-ABFF-BD605064687F}" type="datetimeFigureOut">
              <a:rPr lang="en-US" smtClean="0"/>
              <a:t>1/30/2022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AE85AB2-3EC0-4CCD-A52F-5E09475717A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232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9394D-316F-4CE6-ABFF-BD605064687F}"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85AB2-3EC0-4CCD-A52F-5E09475717A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0939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9394D-316F-4CE6-ABFF-BD605064687F}"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85AB2-3EC0-4CCD-A52F-5E09475717A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6503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9394D-316F-4CE6-ABFF-BD605064687F}"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85AB2-3EC0-4CCD-A52F-5E09475717A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2708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19394D-316F-4CE6-ABFF-BD605064687F}"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85AB2-3EC0-4CCD-A52F-5E09475717A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0833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19394D-316F-4CE6-ABFF-BD605064687F}" type="datetimeFigureOut">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E85AB2-3EC0-4CCD-A52F-5E09475717A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6711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19394D-316F-4CE6-ABFF-BD605064687F}" type="datetimeFigureOut">
              <a:rPr lang="en-US" smtClean="0"/>
              <a:t>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E85AB2-3EC0-4CCD-A52F-5E09475717A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4671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9394D-316F-4CE6-ABFF-BD605064687F}" type="datetimeFigureOut">
              <a:rPr lang="en-US" smtClean="0"/>
              <a:t>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E85AB2-3EC0-4CCD-A52F-5E09475717A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0784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19394D-316F-4CE6-ABFF-BD605064687F}" type="datetimeFigureOut">
              <a:rPr lang="en-US" smtClean="0"/>
              <a:t>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E85AB2-3EC0-4CCD-A52F-5E09475717AF}" type="slidenum">
              <a:rPr lang="en-US" smtClean="0"/>
              <a:t>‹#›</a:t>
            </a:fld>
            <a:endParaRPr lang="en-US"/>
          </a:p>
        </p:txBody>
      </p:sp>
    </p:spTree>
    <p:extLst>
      <p:ext uri="{BB962C8B-B14F-4D97-AF65-F5344CB8AC3E}">
        <p14:creationId xmlns:p14="http://schemas.microsoft.com/office/powerpoint/2010/main" val="2239031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19394D-316F-4CE6-ABFF-BD605064687F}" type="datetimeFigureOut">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E85AB2-3EC0-4CCD-A52F-5E09475717A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569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519394D-316F-4CE6-ABFF-BD605064687F}" type="datetimeFigureOut">
              <a:rPr lang="en-US" smtClean="0"/>
              <a:t>1/30/2022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AE85AB2-3EC0-4CCD-A52F-5E09475717A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2707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519394D-316F-4CE6-ABFF-BD605064687F}" type="datetimeFigureOut">
              <a:rPr lang="en-US" smtClean="0"/>
              <a:t>1/30/2022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AE85AB2-3EC0-4CCD-A52F-5E09475717A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3907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wisegeek.com/what-is-a-credit-card.htm" TargetMode="External"/><Relationship Id="rId2" Type="http://schemas.openxmlformats.org/officeDocument/2006/relationships/hyperlink" Target="https://www.wisegeek.com/what-is-a-debit-card.htm" TargetMode="External"/><Relationship Id="rId1" Type="http://schemas.openxmlformats.org/officeDocument/2006/relationships/slideLayout" Target="../slideLayouts/slideLayout2.xml"/><Relationship Id="rId4" Type="http://schemas.openxmlformats.org/officeDocument/2006/relationships/hyperlink" Target="https://www.wisegeek.com/what-is-a-checking-account.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76CC3-13FF-4A0D-B63D-44703DA9B9D3}"/>
              </a:ext>
            </a:extLst>
          </p:cNvPr>
          <p:cNvSpPr>
            <a:spLocks noGrp="1"/>
          </p:cNvSpPr>
          <p:nvPr>
            <p:ph type="ctrTitle"/>
          </p:nvPr>
        </p:nvSpPr>
        <p:spPr>
          <a:xfrm>
            <a:off x="1138767" y="778934"/>
            <a:ext cx="9916085" cy="2535766"/>
          </a:xfrm>
        </p:spPr>
        <p:txBody>
          <a:bodyPr>
            <a:normAutofit fontScale="90000"/>
          </a:bodyPr>
          <a:lstStyle/>
          <a:p>
            <a:pPr algn="ctr">
              <a:lnSpc>
                <a:spcPct val="115000"/>
              </a:lnSpc>
              <a:spcBef>
                <a:spcPts val="0"/>
              </a:spcBef>
              <a:spcAft>
                <a:spcPts val="1000"/>
              </a:spcAft>
            </a:pPr>
            <a:r>
              <a:rPr lang="en-IN" sz="5400" dirty="0">
                <a:solidFill>
                  <a:srgbClr val="000000"/>
                </a:solidFill>
                <a:effectLst/>
                <a:ea typeface="Arial" panose="020B0604020202020204" pitchFamily="34" charset="0"/>
              </a:rPr>
              <a:t>Biometric ATM Banking System </a:t>
            </a:r>
            <a:br>
              <a:rPr lang="en-IN" sz="1800" dirty="0">
                <a:solidFill>
                  <a:srgbClr val="000000"/>
                </a:solidFill>
                <a:effectLst/>
                <a:latin typeface="Arial" panose="020B0604020202020204" pitchFamily="34" charset="0"/>
                <a:ea typeface="Arial" panose="020B0604020202020204" pitchFamily="34" charset="0"/>
              </a:rPr>
            </a:br>
            <a:br>
              <a:rPr lang="en-US" sz="4800" kern="50" dirty="0">
                <a:effectLst/>
                <a:latin typeface="Calibri" panose="020F0502020204030204" pitchFamily="34" charset="0"/>
                <a:ea typeface="Calibri" panose="020F0502020204030204" pitchFamily="34" charset="0"/>
              </a:rPr>
            </a:br>
            <a:endParaRPr lang="en-US" dirty="0"/>
          </a:p>
        </p:txBody>
      </p:sp>
      <p:sp>
        <p:nvSpPr>
          <p:cNvPr id="3" name="Subtitle 2">
            <a:extLst>
              <a:ext uri="{FF2B5EF4-FFF2-40B4-BE49-F238E27FC236}">
                <a16:creationId xmlns:a16="http://schemas.microsoft.com/office/drawing/2014/main" id="{EBF017FD-CE04-4AE9-9482-2A84B565D3F4}"/>
              </a:ext>
            </a:extLst>
          </p:cNvPr>
          <p:cNvSpPr>
            <a:spLocks noGrp="1"/>
          </p:cNvSpPr>
          <p:nvPr>
            <p:ph type="subTitle" idx="1"/>
          </p:nvPr>
        </p:nvSpPr>
        <p:spPr>
          <a:xfrm>
            <a:off x="676275" y="2844801"/>
            <a:ext cx="9991725" cy="3555999"/>
          </a:xfrm>
        </p:spPr>
        <p:txBody>
          <a:bodyPr/>
          <a:lstStyle/>
          <a:p>
            <a:r>
              <a:rPr lang="en-US" dirty="0"/>
              <a:t>Group name – Hackers</a:t>
            </a:r>
          </a:p>
          <a:p>
            <a:r>
              <a:rPr lang="en-US" dirty="0"/>
              <a:t>members – </a:t>
            </a:r>
          </a:p>
          <a:p>
            <a:pPr marL="342900" indent="-342900">
              <a:buFont typeface="+mj-lt"/>
              <a:buAutoNum type="arabicPeriod"/>
            </a:pPr>
            <a:r>
              <a:rPr lang="en-US" dirty="0"/>
              <a:t>SHIVANSH Mishra</a:t>
            </a:r>
          </a:p>
          <a:p>
            <a:pPr marL="342900" indent="-342900">
              <a:buFont typeface="+mj-lt"/>
              <a:buAutoNum type="arabicPeriod"/>
            </a:pPr>
            <a:r>
              <a:rPr lang="en-US" dirty="0"/>
              <a:t>LAKSHMI RANGA SAI</a:t>
            </a:r>
          </a:p>
          <a:p>
            <a:pPr marL="342900" indent="-342900">
              <a:buFont typeface="+mj-lt"/>
              <a:buAutoNum type="arabicPeriod"/>
            </a:pPr>
            <a:r>
              <a:rPr lang="en-US" dirty="0"/>
              <a:t>SARANGLAL T</a:t>
            </a:r>
          </a:p>
          <a:p>
            <a:pPr marL="342900" indent="-342900">
              <a:buFont typeface="+mj-lt"/>
              <a:buAutoNum type="arabicPeriod"/>
            </a:pPr>
            <a:r>
              <a:rPr lang="en-US" dirty="0"/>
              <a:t>SIDDHARTH GHOSH</a:t>
            </a:r>
          </a:p>
          <a:p>
            <a:pPr marL="342900" indent="-342900">
              <a:buFont typeface="+mj-lt"/>
              <a:buAutoNum type="arabicPeriod"/>
            </a:pPr>
            <a:r>
              <a:rPr lang="en-IN" b="0" i="0" dirty="0">
                <a:effectLst/>
              </a:rPr>
              <a:t>Prakhar chitransh</a:t>
            </a:r>
            <a:endParaRPr lang="en-US" dirty="0"/>
          </a:p>
        </p:txBody>
      </p:sp>
    </p:spTree>
    <p:extLst>
      <p:ext uri="{BB962C8B-B14F-4D97-AF65-F5344CB8AC3E}">
        <p14:creationId xmlns:p14="http://schemas.microsoft.com/office/powerpoint/2010/main" val="3630378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281C7-43EB-4AF1-93CA-84D8F99750D3}"/>
              </a:ext>
            </a:extLst>
          </p:cNvPr>
          <p:cNvSpPr>
            <a:spLocks noGrp="1"/>
          </p:cNvSpPr>
          <p:nvPr>
            <p:ph type="title"/>
          </p:nvPr>
        </p:nvSpPr>
        <p:spPr/>
        <p:txBody>
          <a:bodyPr/>
          <a:lstStyle/>
          <a:p>
            <a:r>
              <a:rPr lang="en-US" b="0" i="0" dirty="0">
                <a:effectLst/>
                <a:latin typeface="+mn-lt"/>
              </a:rPr>
              <a:t>Why we use the Incremental Model?</a:t>
            </a:r>
            <a:br>
              <a:rPr lang="en-US" b="0" i="0" dirty="0">
                <a:effectLst/>
                <a:latin typeface="+mn-lt"/>
              </a:rPr>
            </a:br>
            <a:endParaRPr lang="en-IN" dirty="0">
              <a:latin typeface="+mn-lt"/>
            </a:endParaRPr>
          </a:p>
        </p:txBody>
      </p:sp>
      <p:sp>
        <p:nvSpPr>
          <p:cNvPr id="3" name="Content Placeholder 2">
            <a:extLst>
              <a:ext uri="{FF2B5EF4-FFF2-40B4-BE49-F238E27FC236}">
                <a16:creationId xmlns:a16="http://schemas.microsoft.com/office/drawing/2014/main" id="{EAE3A55C-C4B1-4F8A-B178-A070696CD158}"/>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When the requirements are superior. In this case, multiple </a:t>
            </a:r>
            <a:r>
              <a:rPr lang="en-US" b="0" i="0" dirty="0" err="1">
                <a:solidFill>
                  <a:srgbClr val="000000"/>
                </a:solidFill>
                <a:effectLst/>
                <a:latin typeface="Times New Roman" panose="02020603050405020304" pitchFamily="18" charset="0"/>
                <a:cs typeface="Times New Roman" panose="02020603050405020304" pitchFamily="18" charset="0"/>
              </a:rPr>
              <a:t>softwares</a:t>
            </a:r>
            <a:r>
              <a:rPr lang="en-US" b="0" i="0" dirty="0">
                <a:solidFill>
                  <a:srgbClr val="000000"/>
                </a:solidFill>
                <a:effectLst/>
                <a:latin typeface="Times New Roman" panose="02020603050405020304" pitchFamily="18" charset="0"/>
                <a:cs typeface="Times New Roman" panose="02020603050405020304" pitchFamily="18" charset="0"/>
              </a:rPr>
              <a:t> will be required for the development of the fingerprint system.</a:t>
            </a:r>
          </a:p>
          <a:p>
            <a:pPr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This </a:t>
            </a:r>
            <a:r>
              <a:rPr lang="en-US" b="0" i="0" dirty="0">
                <a:solidFill>
                  <a:srgbClr val="000000"/>
                </a:solidFill>
                <a:effectLst/>
                <a:latin typeface="Times New Roman" panose="02020603050405020304" pitchFamily="18" charset="0"/>
                <a:cs typeface="Times New Roman" panose="02020603050405020304" pitchFamily="18" charset="0"/>
              </a:rPr>
              <a:t>project will have a lengthy development schedule. When the customer demands a quick release of the product, it is better to </a:t>
            </a:r>
            <a:r>
              <a:rPr lang="en-US" dirty="0">
                <a:solidFill>
                  <a:srgbClr val="000000"/>
                </a:solidFill>
                <a:latin typeface="Times New Roman" panose="02020603050405020304" pitchFamily="18" charset="0"/>
                <a:cs typeface="Times New Roman" panose="02020603050405020304" pitchFamily="18" charset="0"/>
              </a:rPr>
              <a:t>p</a:t>
            </a:r>
            <a:r>
              <a:rPr lang="en-US" b="0" i="0" dirty="0">
                <a:solidFill>
                  <a:srgbClr val="000000"/>
                </a:solidFill>
                <a:effectLst/>
                <a:latin typeface="Times New Roman" panose="02020603050405020304" pitchFamily="18" charset="0"/>
                <a:cs typeface="Times New Roman" panose="02020603050405020304" pitchFamily="18" charset="0"/>
              </a:rPr>
              <a:t>erform each developmental phase in increments to minimize the risk of many errors.</a:t>
            </a:r>
          </a:p>
          <a:p>
            <a:pPr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D</a:t>
            </a:r>
            <a:r>
              <a:rPr lang="en-US" b="0" i="0" dirty="0">
                <a:solidFill>
                  <a:srgbClr val="000000"/>
                </a:solidFill>
                <a:effectLst/>
                <a:latin typeface="Times New Roman" panose="02020603050405020304" pitchFamily="18" charset="0"/>
                <a:cs typeface="Times New Roman" panose="02020603050405020304" pitchFamily="18" charset="0"/>
              </a:rPr>
              <a:t>evelopment of prioritized requirements can be done first. In this case, the code behind recognition of the fingerprint can be tested several times before creating the UI for it.</a:t>
            </a:r>
          </a:p>
        </p:txBody>
      </p:sp>
    </p:spTree>
    <p:extLst>
      <p:ext uri="{BB962C8B-B14F-4D97-AF65-F5344CB8AC3E}">
        <p14:creationId xmlns:p14="http://schemas.microsoft.com/office/powerpoint/2010/main" val="2301719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6271B-262D-491E-A3C1-F0D19429EFD6}"/>
              </a:ext>
            </a:extLst>
          </p:cNvPr>
          <p:cNvSpPr>
            <a:spLocks noGrp="1"/>
          </p:cNvSpPr>
          <p:nvPr>
            <p:ph type="title"/>
          </p:nvPr>
        </p:nvSpPr>
        <p:spPr>
          <a:xfrm>
            <a:off x="1087967" y="804519"/>
            <a:ext cx="9966887" cy="1049235"/>
          </a:xfrm>
        </p:spPr>
        <p:txBody>
          <a:bodyPr>
            <a:normAutofit/>
          </a:bodyPr>
          <a:lstStyle/>
          <a:p>
            <a:r>
              <a:rPr lang="en-US" sz="3600" dirty="0"/>
              <a:t>PROBLEM WITH PHYSICAL CARD:</a:t>
            </a:r>
          </a:p>
        </p:txBody>
      </p:sp>
      <p:sp>
        <p:nvSpPr>
          <p:cNvPr id="3" name="Content Placeholder 2">
            <a:extLst>
              <a:ext uri="{FF2B5EF4-FFF2-40B4-BE49-F238E27FC236}">
                <a16:creationId xmlns:a16="http://schemas.microsoft.com/office/drawing/2014/main" id="{3DA79DC5-33FC-469A-92AC-66CB95B250CB}"/>
              </a:ext>
            </a:extLst>
          </p:cNvPr>
          <p:cNvSpPr>
            <a:spLocks noGrp="1"/>
          </p:cNvSpPr>
          <p:nvPr>
            <p:ph idx="1"/>
          </p:nvPr>
        </p:nvSpPr>
        <p:spPr>
          <a:xfrm>
            <a:off x="1087967" y="2015732"/>
            <a:ext cx="9966887" cy="4037749"/>
          </a:xfrm>
        </p:spPr>
        <p:txBody>
          <a:bodyPr>
            <a:noAutofit/>
          </a:bodyPr>
          <a:lstStyle/>
          <a:p>
            <a:pPr marL="0" indent="0">
              <a:buNone/>
            </a:pPr>
            <a:r>
              <a:rPr lang="en-US" dirty="0">
                <a:solidFill>
                  <a:srgbClr val="000000"/>
                </a:solidFill>
                <a:latin typeface="Times New Roman" panose="02020603050405020304" pitchFamily="18" charset="0"/>
                <a:cs typeface="Times New Roman" panose="02020603050405020304" pitchFamily="18" charset="0"/>
              </a:rPr>
              <a:t>P</a:t>
            </a:r>
            <a:r>
              <a:rPr lang="en-US" b="0" i="0" dirty="0">
                <a:solidFill>
                  <a:srgbClr val="000000"/>
                </a:solidFill>
                <a:effectLst/>
                <a:latin typeface="Times New Roman" panose="02020603050405020304" pitchFamily="18" charset="0"/>
                <a:cs typeface="Times New Roman" panose="02020603050405020304" pitchFamily="18" charset="0"/>
              </a:rPr>
              <a:t>hysical cards can be a convenient way for accessing the money in one's checking and savings accounts. Unfortunately, </a:t>
            </a:r>
            <a:r>
              <a:rPr lang="en-US" b="1" i="0" u="none" strike="noStrike" dirty="0">
                <a:solidFill>
                  <a:srgbClr val="043ED6"/>
                </a:solidFill>
                <a:effectLst/>
                <a:latin typeface="Times New Roman" panose="02020603050405020304" pitchFamily="18" charset="0"/>
                <a:cs typeface="Times New Roman" panose="02020603050405020304" pitchFamily="18" charset="0"/>
                <a:hlinkClick r:id="rId2"/>
              </a:rPr>
              <a:t>debit card</a:t>
            </a:r>
            <a:r>
              <a:rPr lang="en-US" b="0" i="0" dirty="0">
                <a:solidFill>
                  <a:srgbClr val="000000"/>
                </a:solidFill>
                <a:effectLst/>
                <a:latin typeface="Times New Roman" panose="02020603050405020304" pitchFamily="18" charset="0"/>
                <a:cs typeface="Times New Roman" panose="02020603050405020304" pitchFamily="18" charset="0"/>
              </a:rPr>
              <a:t> problems such as stolen cards or PINs, over drafted accounts, or fraudulent charges are also common. Some of these problems can be prevented by keeping careful track of one's debit card as well as the amount of money that is currently in the account. Lost or stolen debit cards are some of the most common debit card problems. Of course, keeping track of one's card and wallet is one way to prevent a lost debit card, but that doesn't prevent the number being stolen after the card was used. As a general rule, it is a good idea not to use a debit card online, but use a </a:t>
            </a:r>
            <a:r>
              <a:rPr lang="en-US" b="1" i="0" u="none" strike="noStrike" dirty="0">
                <a:solidFill>
                  <a:srgbClr val="043ED6"/>
                </a:solidFill>
                <a:effectLst/>
                <a:latin typeface="Times New Roman" panose="02020603050405020304" pitchFamily="18" charset="0"/>
                <a:cs typeface="Times New Roman" panose="02020603050405020304" pitchFamily="18" charset="0"/>
                <a:hlinkClick r:id="rId3"/>
              </a:rPr>
              <a:t>credit card</a:t>
            </a:r>
            <a:r>
              <a:rPr lang="en-US" b="0" i="0" dirty="0">
                <a:solidFill>
                  <a:srgbClr val="000000"/>
                </a:solidFill>
                <a:effectLst/>
                <a:latin typeface="Times New Roman" panose="02020603050405020304" pitchFamily="18" charset="0"/>
                <a:cs typeface="Times New Roman" panose="02020603050405020304" pitchFamily="18" charset="0"/>
              </a:rPr>
              <a:t> instead. This is because it is a simpler process to get fraudulent charges removed from a credit card than to replace money that was stolen from a </a:t>
            </a:r>
            <a:r>
              <a:rPr lang="en-US" b="1" i="0" u="none" strike="noStrike" dirty="0">
                <a:solidFill>
                  <a:srgbClr val="043ED6"/>
                </a:solidFill>
                <a:effectLst/>
                <a:latin typeface="Times New Roman" panose="02020603050405020304" pitchFamily="18" charset="0"/>
                <a:cs typeface="Times New Roman" panose="02020603050405020304" pitchFamily="18" charset="0"/>
                <a:hlinkClick r:id="rId4"/>
              </a:rPr>
              <a:t>checking account</a:t>
            </a:r>
            <a:r>
              <a:rPr lang="en-US" b="0" i="0" dirty="0">
                <a:solidFill>
                  <a:srgbClr val="000000"/>
                </a:solidFill>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6302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8D2DD-131C-42C7-BC8F-FBA159DB0891}"/>
              </a:ext>
            </a:extLst>
          </p:cNvPr>
          <p:cNvSpPr>
            <a:spLocks noGrp="1"/>
          </p:cNvSpPr>
          <p:nvPr>
            <p:ph type="title"/>
          </p:nvPr>
        </p:nvSpPr>
        <p:spPr>
          <a:xfrm>
            <a:off x="1041401" y="804519"/>
            <a:ext cx="10013453" cy="1049235"/>
          </a:xfrm>
        </p:spPr>
        <p:txBody>
          <a:bodyPr>
            <a:normAutofit/>
          </a:bodyPr>
          <a:lstStyle/>
          <a:p>
            <a:r>
              <a:rPr lang="en-US" sz="3600" dirty="0"/>
              <a:t>Project description:</a:t>
            </a:r>
          </a:p>
        </p:txBody>
      </p:sp>
      <p:sp>
        <p:nvSpPr>
          <p:cNvPr id="3" name="Content Placeholder 2">
            <a:extLst>
              <a:ext uri="{FF2B5EF4-FFF2-40B4-BE49-F238E27FC236}">
                <a16:creationId xmlns:a16="http://schemas.microsoft.com/office/drawing/2014/main" id="{57387C2E-17BF-45C4-804E-ABAAFCA6B241}"/>
              </a:ext>
            </a:extLst>
          </p:cNvPr>
          <p:cNvSpPr>
            <a:spLocks noGrp="1"/>
          </p:cNvSpPr>
          <p:nvPr>
            <p:ph idx="1"/>
          </p:nvPr>
        </p:nvSpPr>
        <p:spPr>
          <a:xfrm>
            <a:off x="1041401" y="2015732"/>
            <a:ext cx="10013454" cy="4037749"/>
          </a:xfrm>
        </p:spPr>
        <p:txBody>
          <a:bodyPr>
            <a:normAutofit/>
          </a:bodyPr>
          <a:lstStyle/>
          <a:p>
            <a:pPr marL="0" indent="0">
              <a:buNone/>
            </a:pPr>
            <a:r>
              <a:rPr lang="en-US" sz="2800" kern="50" dirty="0">
                <a:solidFill>
                  <a:srgbClr val="000000"/>
                </a:solidFill>
                <a:effectLst/>
                <a:latin typeface="Times New Roman" panose="02020603050405020304" pitchFamily="18" charset="0"/>
                <a:ea typeface="Times New Roman" panose="02020603050405020304" pitchFamily="18" charset="0"/>
              </a:rPr>
              <a:t>Fingerprint Based ATM is a desktop application where fingerprint of the user is used as a authentication. The finger print minutiae features are different for each human being so the user can be identified uniquely. Instead of using an ATM card, </a:t>
            </a:r>
            <a:r>
              <a:rPr lang="en-US" sz="2800" kern="50" dirty="0">
                <a:solidFill>
                  <a:srgbClr val="000000"/>
                </a:solidFill>
                <a:latin typeface="Times New Roman" panose="02020603050405020304" pitchFamily="18" charset="0"/>
                <a:ea typeface="Times New Roman" panose="02020603050405020304" pitchFamily="18" charset="0"/>
              </a:rPr>
              <a:t>f</a:t>
            </a:r>
            <a:r>
              <a:rPr lang="en-US" sz="2800" kern="50" dirty="0">
                <a:solidFill>
                  <a:srgbClr val="000000"/>
                </a:solidFill>
                <a:effectLst/>
                <a:latin typeface="Times New Roman" panose="02020603050405020304" pitchFamily="18" charset="0"/>
                <a:ea typeface="Times New Roman" panose="02020603050405020304" pitchFamily="18" charset="0"/>
              </a:rPr>
              <a:t>ingerprint based ATM </a:t>
            </a:r>
            <a:r>
              <a:rPr lang="en-US" sz="2800" kern="50" dirty="0">
                <a:solidFill>
                  <a:srgbClr val="000000"/>
                </a:solidFill>
                <a:latin typeface="Times New Roman" panose="02020603050405020304" pitchFamily="18" charset="0"/>
                <a:ea typeface="Times New Roman" panose="02020603050405020304" pitchFamily="18" charset="0"/>
              </a:rPr>
              <a:t>is </a:t>
            </a:r>
            <a:r>
              <a:rPr lang="en-US" sz="2800" kern="50" dirty="0">
                <a:solidFill>
                  <a:srgbClr val="000000"/>
                </a:solidFill>
                <a:effectLst/>
                <a:latin typeface="Times New Roman" panose="02020603050405020304" pitchFamily="18" charset="0"/>
                <a:ea typeface="Times New Roman" panose="02020603050405020304" pitchFamily="18" charset="0"/>
              </a:rPr>
              <a:t>safer and more secure. There is no worry of losing ATM card and no need to carry ATM card in your wallet. You just have to use your fingerprint in order to do any banking transaction.</a:t>
            </a:r>
            <a:endParaRPr lang="en-US" dirty="0"/>
          </a:p>
        </p:txBody>
      </p:sp>
    </p:spTree>
    <p:extLst>
      <p:ext uri="{BB962C8B-B14F-4D97-AF65-F5344CB8AC3E}">
        <p14:creationId xmlns:p14="http://schemas.microsoft.com/office/powerpoint/2010/main" val="1121583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034E98-3872-4442-A928-A7152C34C596}"/>
              </a:ext>
            </a:extLst>
          </p:cNvPr>
          <p:cNvSpPr>
            <a:spLocks noGrp="1"/>
          </p:cNvSpPr>
          <p:nvPr>
            <p:ph idx="1"/>
          </p:nvPr>
        </p:nvSpPr>
        <p:spPr>
          <a:xfrm>
            <a:off x="1020232" y="2009775"/>
            <a:ext cx="10333567" cy="4167188"/>
          </a:xfrm>
        </p:spPr>
        <p:txBody>
          <a:bodyPr/>
          <a:lstStyle/>
          <a:p>
            <a:pPr marL="0" marR="0" indent="0" algn="just">
              <a:lnSpc>
                <a:spcPct val="115000"/>
              </a:lnSpc>
              <a:spcBef>
                <a:spcPts val="0"/>
              </a:spcBef>
              <a:spcAft>
                <a:spcPts val="1000"/>
              </a:spcAft>
              <a:buNone/>
            </a:pPr>
            <a:r>
              <a:rPr lang="en-US" sz="2800" kern="50" dirty="0">
                <a:solidFill>
                  <a:srgbClr val="000000"/>
                </a:solidFill>
                <a:effectLst/>
                <a:latin typeface="Times New Roman" panose="02020603050405020304" pitchFamily="18" charset="0"/>
                <a:ea typeface="Times New Roman" panose="02020603050405020304" pitchFamily="18" charset="0"/>
              </a:rPr>
              <a:t>The user has to login using his fingerprint and he has to enter the pin code in order to do further transaction. The user can withdraw money from his account. User can transfer money to various accounts by mentioning account number. In order to withdraw money user has to enter the amount he want to withdraw .The user must have appropriate balance in his ATM account to do transaction. User can view the balance available in his respective account. </a:t>
            </a:r>
            <a:endParaRPr lang="en-US" sz="2000" kern="50" dirty="0">
              <a:effectLst/>
              <a:latin typeface="Calibri" panose="020F0502020204030204" pitchFamily="34" charset="0"/>
              <a:ea typeface="Calibri" panose="020F0502020204030204" pitchFamily="34" charset="0"/>
            </a:endParaRPr>
          </a:p>
          <a:p>
            <a:endParaRPr lang="en-US" dirty="0"/>
          </a:p>
        </p:txBody>
      </p:sp>
      <p:sp>
        <p:nvSpPr>
          <p:cNvPr id="5" name="TextBox 4">
            <a:extLst>
              <a:ext uri="{FF2B5EF4-FFF2-40B4-BE49-F238E27FC236}">
                <a16:creationId xmlns:a16="http://schemas.microsoft.com/office/drawing/2014/main" id="{1B7B6283-3CEC-4F08-A28A-BFCDCDAE9D54}"/>
              </a:ext>
            </a:extLst>
          </p:cNvPr>
          <p:cNvSpPr txBox="1"/>
          <p:nvPr/>
        </p:nvSpPr>
        <p:spPr>
          <a:xfrm>
            <a:off x="1020232" y="889000"/>
            <a:ext cx="8274844" cy="646331"/>
          </a:xfrm>
          <a:prstGeom prst="rect">
            <a:avLst/>
          </a:prstGeom>
          <a:noFill/>
        </p:spPr>
        <p:txBody>
          <a:bodyPr wrap="square">
            <a:spAutoFit/>
          </a:bodyPr>
          <a:lstStyle/>
          <a:p>
            <a:r>
              <a:rPr lang="en-US" sz="3600" dirty="0"/>
              <a:t>PROJECT DESCRIPTION (Contd.)</a:t>
            </a:r>
          </a:p>
        </p:txBody>
      </p:sp>
    </p:spTree>
    <p:extLst>
      <p:ext uri="{BB962C8B-B14F-4D97-AF65-F5344CB8AC3E}">
        <p14:creationId xmlns:p14="http://schemas.microsoft.com/office/powerpoint/2010/main" val="984990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C8EB-4171-45DC-B1F0-15B0E3631C2A}"/>
              </a:ext>
            </a:extLst>
          </p:cNvPr>
          <p:cNvSpPr>
            <a:spLocks noGrp="1"/>
          </p:cNvSpPr>
          <p:nvPr>
            <p:ph type="title"/>
          </p:nvPr>
        </p:nvSpPr>
        <p:spPr/>
        <p:txBody>
          <a:bodyPr>
            <a:normAutofit fontScale="90000"/>
          </a:bodyPr>
          <a:lstStyle/>
          <a:p>
            <a:pPr marL="0" marR="0">
              <a:lnSpc>
                <a:spcPct val="115000"/>
              </a:lnSpc>
              <a:spcBef>
                <a:spcPts val="0"/>
              </a:spcBef>
              <a:spcAft>
                <a:spcPts val="1000"/>
              </a:spcAft>
            </a:pPr>
            <a:r>
              <a:rPr lang="en-US" sz="4000" kern="50" dirty="0">
                <a:solidFill>
                  <a:srgbClr val="000000"/>
                </a:solidFill>
                <a:effectLst/>
                <a:latin typeface="+mn-lt"/>
                <a:ea typeface="Times New Roman" panose="02020603050405020304" pitchFamily="18" charset="0"/>
              </a:rPr>
              <a:t>Features:</a:t>
            </a:r>
            <a:br>
              <a:rPr lang="en-US" sz="3600" kern="50" dirty="0">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937C8E37-C81C-470F-A339-A2DA7C4ECA28}"/>
              </a:ext>
            </a:extLst>
          </p:cNvPr>
          <p:cNvSpPr>
            <a:spLocks noGrp="1"/>
          </p:cNvSpPr>
          <p:nvPr>
            <p:ph idx="1"/>
          </p:nvPr>
        </p:nvSpPr>
        <p:spPr/>
        <p:txBody>
          <a:bodyPr/>
          <a:lstStyle/>
          <a:p>
            <a:pPr marL="342900" marR="0" lvl="0" indent="-342900" algn="just">
              <a:lnSpc>
                <a:spcPct val="115000"/>
              </a:lnSpc>
              <a:spcBef>
                <a:spcPts val="0"/>
              </a:spcBef>
              <a:spcAft>
                <a:spcPts val="0"/>
              </a:spcAft>
              <a:buFont typeface="Wingdings" panose="05000000000000000000" pitchFamily="2" charset="2"/>
              <a:buChar char=""/>
              <a:tabLst>
                <a:tab pos="0" algn="l"/>
              </a:tabLst>
            </a:pPr>
            <a:r>
              <a:rPr lang="en-US" b="1" kern="50" dirty="0">
                <a:solidFill>
                  <a:srgbClr val="000000"/>
                </a:solidFill>
                <a:effectLst/>
                <a:latin typeface="Times New Roman" panose="02020603050405020304" pitchFamily="18" charset="0"/>
                <a:ea typeface="Times New Roman" panose="02020603050405020304" pitchFamily="18" charset="0"/>
              </a:rPr>
              <a:t>Login: - </a:t>
            </a:r>
            <a:r>
              <a:rPr lang="en-US" kern="50" dirty="0">
                <a:solidFill>
                  <a:srgbClr val="000000"/>
                </a:solidFill>
                <a:effectLst/>
                <a:latin typeface="Times New Roman" panose="02020603050405020304" pitchFamily="18" charset="0"/>
                <a:ea typeface="Times New Roman" panose="02020603050405020304" pitchFamily="18" charset="0"/>
              </a:rPr>
              <a:t>User will login to the system using his fingerprint. </a:t>
            </a:r>
          </a:p>
          <a:p>
            <a:pPr marL="0" marR="0" lvl="0" indent="0" algn="just">
              <a:lnSpc>
                <a:spcPct val="115000"/>
              </a:lnSpc>
              <a:spcBef>
                <a:spcPts val="0"/>
              </a:spcBef>
              <a:spcAft>
                <a:spcPts val="0"/>
              </a:spcAft>
              <a:buNone/>
              <a:tabLst>
                <a:tab pos="0" algn="l"/>
              </a:tabLst>
            </a:pPr>
            <a:endParaRPr lang="en-US" kern="50" dirty="0">
              <a:effectLst/>
              <a:latin typeface="Calibri" panose="020F0502020204030204" pitchFamily="34" charset="0"/>
              <a:ea typeface="Calibri" panose="020F0502020204030204" pitchFamily="34" charset="0"/>
            </a:endParaRPr>
          </a:p>
          <a:p>
            <a:pPr marL="342900" marR="0" lvl="0" indent="-342900" algn="just">
              <a:lnSpc>
                <a:spcPct val="115000"/>
              </a:lnSpc>
              <a:spcBef>
                <a:spcPts val="0"/>
              </a:spcBef>
              <a:spcAft>
                <a:spcPts val="0"/>
              </a:spcAft>
              <a:buFont typeface="Wingdings" panose="05000000000000000000" pitchFamily="2" charset="2"/>
              <a:buChar char=""/>
              <a:tabLst>
                <a:tab pos="0" algn="l"/>
              </a:tabLst>
            </a:pPr>
            <a:r>
              <a:rPr lang="en-US" b="1" kern="50" dirty="0">
                <a:solidFill>
                  <a:srgbClr val="000000"/>
                </a:solidFill>
                <a:effectLst/>
                <a:latin typeface="Times New Roman" panose="02020603050405020304" pitchFamily="18" charset="0"/>
                <a:ea typeface="Times New Roman" panose="02020603050405020304" pitchFamily="18" charset="0"/>
              </a:rPr>
              <a:t>Add Pin Code: - </a:t>
            </a:r>
            <a:r>
              <a:rPr lang="en-US" kern="50" dirty="0">
                <a:solidFill>
                  <a:srgbClr val="000000"/>
                </a:solidFill>
                <a:effectLst/>
                <a:latin typeface="Times New Roman" panose="02020603050405020304" pitchFamily="18" charset="0"/>
                <a:ea typeface="Times New Roman" panose="02020603050405020304" pitchFamily="18" charset="0"/>
              </a:rPr>
              <a:t>User has to add pin code in order to do transactions.</a:t>
            </a:r>
          </a:p>
          <a:p>
            <a:pPr marL="0" marR="0" lvl="0" indent="0" algn="just">
              <a:lnSpc>
                <a:spcPct val="115000"/>
              </a:lnSpc>
              <a:spcBef>
                <a:spcPts val="0"/>
              </a:spcBef>
              <a:spcAft>
                <a:spcPts val="0"/>
              </a:spcAft>
              <a:buNone/>
              <a:tabLst>
                <a:tab pos="0" algn="l"/>
              </a:tabLst>
            </a:pPr>
            <a:endParaRPr lang="en-US" kern="50" dirty="0">
              <a:effectLst/>
              <a:latin typeface="Calibri" panose="020F0502020204030204" pitchFamily="34" charset="0"/>
              <a:ea typeface="Calibri" panose="020F0502020204030204" pitchFamily="34" charset="0"/>
            </a:endParaRPr>
          </a:p>
          <a:p>
            <a:pPr marL="342900" marR="0" lvl="0" indent="-342900" algn="just">
              <a:lnSpc>
                <a:spcPct val="115000"/>
              </a:lnSpc>
              <a:spcBef>
                <a:spcPts val="0"/>
              </a:spcBef>
              <a:spcAft>
                <a:spcPts val="0"/>
              </a:spcAft>
              <a:buFont typeface="Wingdings" panose="05000000000000000000" pitchFamily="2" charset="2"/>
              <a:buChar char=""/>
              <a:tabLst>
                <a:tab pos="0" algn="l"/>
              </a:tabLst>
            </a:pPr>
            <a:r>
              <a:rPr lang="en-US" b="1" kern="50" dirty="0">
                <a:solidFill>
                  <a:srgbClr val="000000"/>
                </a:solidFill>
                <a:effectLst/>
                <a:latin typeface="Times New Roman" panose="02020603050405020304" pitchFamily="18" charset="0"/>
                <a:ea typeface="Times New Roman" panose="02020603050405020304" pitchFamily="18" charset="0"/>
              </a:rPr>
              <a:t>Withdrawal of cash: -</a:t>
            </a:r>
            <a:r>
              <a:rPr lang="en-US" kern="50" dirty="0">
                <a:solidFill>
                  <a:srgbClr val="000000"/>
                </a:solidFill>
                <a:effectLst/>
                <a:latin typeface="Times New Roman" panose="02020603050405020304" pitchFamily="18" charset="0"/>
                <a:ea typeface="Times New Roman" panose="02020603050405020304" pitchFamily="18" charset="0"/>
              </a:rPr>
              <a:t> User can withdraw cash by entering the amount he want to withdraw.</a:t>
            </a:r>
          </a:p>
          <a:p>
            <a:pPr marL="0" marR="0" lvl="0" indent="0" algn="just">
              <a:lnSpc>
                <a:spcPct val="115000"/>
              </a:lnSpc>
              <a:spcBef>
                <a:spcPts val="0"/>
              </a:spcBef>
              <a:spcAft>
                <a:spcPts val="0"/>
              </a:spcAft>
              <a:buNone/>
              <a:tabLst>
                <a:tab pos="0" algn="l"/>
              </a:tabLst>
            </a:pPr>
            <a:endParaRPr lang="en-US" kern="50" dirty="0">
              <a:effectLst/>
              <a:latin typeface="Calibri" panose="020F0502020204030204" pitchFamily="34" charset="0"/>
              <a:ea typeface="Calibri" panose="020F0502020204030204" pitchFamily="34" charset="0"/>
            </a:endParaRPr>
          </a:p>
          <a:p>
            <a:pPr marL="342900" marR="0" lvl="0" indent="-342900" algn="just">
              <a:lnSpc>
                <a:spcPct val="115000"/>
              </a:lnSpc>
              <a:spcBef>
                <a:spcPts val="0"/>
              </a:spcBef>
              <a:spcAft>
                <a:spcPts val="1000"/>
              </a:spcAft>
              <a:buFont typeface="Wingdings" panose="05000000000000000000" pitchFamily="2" charset="2"/>
              <a:buChar char=""/>
              <a:tabLst>
                <a:tab pos="0" algn="l"/>
              </a:tabLst>
            </a:pPr>
            <a:r>
              <a:rPr lang="en-US" b="1" kern="50" dirty="0">
                <a:solidFill>
                  <a:srgbClr val="000000"/>
                </a:solidFill>
                <a:effectLst/>
                <a:latin typeface="Times New Roman" panose="02020603050405020304" pitchFamily="18" charset="0"/>
                <a:ea typeface="Times New Roman" panose="02020603050405020304" pitchFamily="18" charset="0"/>
              </a:rPr>
              <a:t>View Balance:</a:t>
            </a:r>
            <a:r>
              <a:rPr lang="en-US" kern="50" dirty="0">
                <a:effectLst/>
                <a:latin typeface="Times New Roman" panose="02020603050405020304" pitchFamily="18" charset="0"/>
                <a:ea typeface="Times New Roman" panose="02020603050405020304" pitchFamily="18" charset="0"/>
              </a:rPr>
              <a:t> - User can view balance which is available in his respective account.</a:t>
            </a:r>
            <a:endParaRPr lang="en-US" kern="50" dirty="0">
              <a:effectLst/>
              <a:latin typeface="Symbol" panose="05050102010706020507" pitchFamily="18" charset="2"/>
              <a:ea typeface="Calibri" panose="020F0502020204030204" pitchFamily="34" charset="0"/>
            </a:endParaRPr>
          </a:p>
          <a:p>
            <a:endParaRPr lang="en-US" dirty="0"/>
          </a:p>
        </p:txBody>
      </p:sp>
    </p:spTree>
    <p:extLst>
      <p:ext uri="{BB962C8B-B14F-4D97-AF65-F5344CB8AC3E}">
        <p14:creationId xmlns:p14="http://schemas.microsoft.com/office/powerpoint/2010/main" val="299233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82E8-5A05-4B24-8593-EEA2B79A79C3}"/>
              </a:ext>
            </a:extLst>
          </p:cNvPr>
          <p:cNvSpPr>
            <a:spLocks noGrp="1"/>
          </p:cNvSpPr>
          <p:nvPr>
            <p:ph type="title"/>
          </p:nvPr>
        </p:nvSpPr>
        <p:spPr/>
        <p:txBody>
          <a:bodyPr>
            <a:noAutofit/>
          </a:bodyPr>
          <a:lstStyle/>
          <a:p>
            <a:pPr marL="0" marR="0">
              <a:lnSpc>
                <a:spcPct val="115000"/>
              </a:lnSpc>
              <a:spcBef>
                <a:spcPts val="0"/>
              </a:spcBef>
              <a:spcAft>
                <a:spcPts val="1000"/>
              </a:spcAft>
            </a:pPr>
            <a:r>
              <a:rPr lang="en-US" sz="3600" kern="50" dirty="0">
                <a:solidFill>
                  <a:srgbClr val="000000"/>
                </a:solidFill>
                <a:effectLst/>
                <a:latin typeface="+mn-lt"/>
                <a:ea typeface="Times New Roman" panose="02020603050405020304" pitchFamily="18" charset="0"/>
              </a:rPr>
              <a:t>Software Requirements:</a:t>
            </a:r>
            <a:endParaRPr lang="en-US" sz="3600" dirty="0">
              <a:latin typeface="+mn-lt"/>
            </a:endParaRPr>
          </a:p>
        </p:txBody>
      </p:sp>
      <p:sp>
        <p:nvSpPr>
          <p:cNvPr id="3" name="Content Placeholder 2">
            <a:extLst>
              <a:ext uri="{FF2B5EF4-FFF2-40B4-BE49-F238E27FC236}">
                <a16:creationId xmlns:a16="http://schemas.microsoft.com/office/drawing/2014/main" id="{54F07486-F3C2-4DBF-9FB9-70F5BFBBF7B4}"/>
              </a:ext>
            </a:extLst>
          </p:cNvPr>
          <p:cNvSpPr>
            <a:spLocks noGrp="1"/>
          </p:cNvSpPr>
          <p:nvPr>
            <p:ph idx="1"/>
          </p:nvPr>
        </p:nvSpPr>
        <p:spPr/>
        <p:txBody>
          <a:bodyPr>
            <a:normAutofit/>
          </a:bodyPr>
          <a:lstStyle/>
          <a:p>
            <a:pPr marL="342900" marR="0" lvl="0" indent="-342900">
              <a:lnSpc>
                <a:spcPct val="115000"/>
              </a:lnSpc>
              <a:spcBef>
                <a:spcPts val="0"/>
              </a:spcBef>
              <a:spcAft>
                <a:spcPts val="0"/>
              </a:spcAft>
              <a:buFont typeface="Wingdings" panose="05000000000000000000" pitchFamily="2" charset="2"/>
              <a:buChar char=""/>
              <a:tabLst>
                <a:tab pos="0" algn="l"/>
              </a:tabLst>
            </a:pPr>
            <a:r>
              <a:rPr lang="en-US" sz="2400" kern="50" dirty="0">
                <a:solidFill>
                  <a:srgbClr val="000000"/>
                </a:solidFill>
                <a:effectLst/>
                <a:latin typeface="Times New Roman" panose="02020603050405020304" pitchFamily="18" charset="0"/>
                <a:ea typeface="Times New Roman" panose="02020603050405020304" pitchFamily="18" charset="0"/>
              </a:rPr>
              <a:t>Windows 7 and above</a:t>
            </a:r>
          </a:p>
          <a:p>
            <a:pPr marL="0" marR="0" lvl="0" indent="0">
              <a:lnSpc>
                <a:spcPct val="115000"/>
              </a:lnSpc>
              <a:spcBef>
                <a:spcPts val="0"/>
              </a:spcBef>
              <a:spcAft>
                <a:spcPts val="0"/>
              </a:spcAft>
              <a:buNone/>
              <a:tabLst>
                <a:tab pos="0" algn="l"/>
              </a:tabLst>
            </a:pPr>
            <a:endParaRPr lang="en-US" sz="2400" kern="50" dirty="0">
              <a:latin typeface="Symbol" panose="05050102010706020507" pitchFamily="18" charset="2"/>
              <a:ea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tabLst>
                <a:tab pos="0" algn="l"/>
              </a:tabLst>
            </a:pPr>
            <a:r>
              <a:rPr lang="en-US" sz="2400" kern="50" dirty="0">
                <a:solidFill>
                  <a:srgbClr val="000000"/>
                </a:solidFill>
                <a:effectLst/>
                <a:latin typeface="Times New Roman" panose="02020603050405020304" pitchFamily="18" charset="0"/>
                <a:ea typeface="Times New Roman" panose="02020603050405020304" pitchFamily="18" charset="0"/>
              </a:rPr>
              <a:t>Microsoft SQL Server</a:t>
            </a:r>
          </a:p>
          <a:p>
            <a:pPr marL="0" marR="0" lvl="0" indent="0">
              <a:lnSpc>
                <a:spcPct val="115000"/>
              </a:lnSpc>
              <a:spcBef>
                <a:spcPts val="0"/>
              </a:spcBef>
              <a:spcAft>
                <a:spcPts val="0"/>
              </a:spcAft>
              <a:buNone/>
              <a:tabLst>
                <a:tab pos="0" algn="l"/>
              </a:tabLst>
            </a:pPr>
            <a:endParaRPr lang="en-US" sz="2400" kern="5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1000"/>
              </a:spcAft>
              <a:buFont typeface="Wingdings" panose="05000000000000000000" pitchFamily="2" charset="2"/>
              <a:buChar char=""/>
              <a:tabLst>
                <a:tab pos="0" algn="l"/>
              </a:tabLst>
            </a:pPr>
            <a:r>
              <a:rPr lang="en-US" sz="2400" kern="50" dirty="0">
                <a:solidFill>
                  <a:srgbClr val="000000"/>
                </a:solidFill>
                <a:effectLst/>
                <a:latin typeface="Times New Roman" panose="02020603050405020304" pitchFamily="18" charset="0"/>
                <a:ea typeface="Calibri" panose="020F0502020204030204" pitchFamily="34" charset="0"/>
              </a:rPr>
              <a:t>Python</a:t>
            </a:r>
            <a:r>
              <a:rPr lang="en-US" sz="2400" kern="50">
                <a:solidFill>
                  <a:srgbClr val="000000"/>
                </a:solidFill>
                <a:effectLst/>
                <a:latin typeface="Times New Roman" panose="02020603050405020304" pitchFamily="18" charset="0"/>
                <a:ea typeface="Calibri" panose="020F0502020204030204" pitchFamily="34" charset="0"/>
              </a:rPr>
              <a:t>, ML, DL</a:t>
            </a:r>
            <a:endParaRPr lang="en-US" sz="2400" kern="50" dirty="0">
              <a:effectLst/>
              <a:latin typeface="Symbol" panose="05050102010706020507" pitchFamily="18" charset="2"/>
              <a:ea typeface="Calibri" panose="020F0502020204030204" pitchFamily="34" charset="0"/>
            </a:endParaRPr>
          </a:p>
        </p:txBody>
      </p:sp>
    </p:spTree>
    <p:extLst>
      <p:ext uri="{BB962C8B-B14F-4D97-AF65-F5344CB8AC3E}">
        <p14:creationId xmlns:p14="http://schemas.microsoft.com/office/powerpoint/2010/main" val="4210370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9AEB1-1562-4E4E-8E8E-0FA8B9EAD80E}"/>
              </a:ext>
            </a:extLst>
          </p:cNvPr>
          <p:cNvSpPr>
            <a:spLocks noGrp="1"/>
          </p:cNvSpPr>
          <p:nvPr>
            <p:ph type="title"/>
          </p:nvPr>
        </p:nvSpPr>
        <p:spPr/>
        <p:txBody>
          <a:bodyPr>
            <a:normAutofit/>
          </a:bodyPr>
          <a:lstStyle/>
          <a:p>
            <a:pPr marL="0" marR="0">
              <a:lnSpc>
                <a:spcPct val="115000"/>
              </a:lnSpc>
              <a:spcBef>
                <a:spcPts val="0"/>
              </a:spcBef>
              <a:spcAft>
                <a:spcPts val="1000"/>
              </a:spcAft>
            </a:pPr>
            <a:r>
              <a:rPr lang="en-US" sz="3600" kern="50" dirty="0">
                <a:solidFill>
                  <a:srgbClr val="000000"/>
                </a:solidFill>
                <a:effectLst/>
                <a:ea typeface="Times New Roman" panose="02020603050405020304" pitchFamily="18" charset="0"/>
              </a:rPr>
              <a:t>Hardware Components:</a:t>
            </a:r>
            <a:endParaRPr lang="en-US" sz="3600" dirty="0"/>
          </a:p>
        </p:txBody>
      </p:sp>
      <p:sp>
        <p:nvSpPr>
          <p:cNvPr id="3" name="Content Placeholder 2">
            <a:extLst>
              <a:ext uri="{FF2B5EF4-FFF2-40B4-BE49-F238E27FC236}">
                <a16:creationId xmlns:a16="http://schemas.microsoft.com/office/drawing/2014/main" id="{48BBDBEE-A9D1-4021-8790-C181BD9C2467}"/>
              </a:ext>
            </a:extLst>
          </p:cNvPr>
          <p:cNvSpPr>
            <a:spLocks noGrp="1"/>
          </p:cNvSpPr>
          <p:nvPr>
            <p:ph idx="1"/>
          </p:nvPr>
        </p:nvSpPr>
        <p:spPr>
          <a:xfrm>
            <a:off x="1451579" y="2015732"/>
            <a:ext cx="9603275" cy="4173401"/>
          </a:xfrm>
        </p:spPr>
        <p:txBody>
          <a:bodyPr>
            <a:normAutofit lnSpcReduction="10000"/>
          </a:bodyPr>
          <a:lstStyle/>
          <a:p>
            <a:pPr>
              <a:lnSpc>
                <a:spcPct val="115000"/>
              </a:lnSpc>
              <a:spcBef>
                <a:spcPts val="0"/>
              </a:spcBef>
              <a:buFont typeface="Wingdings" panose="05000000000000000000" pitchFamily="2" charset="2"/>
              <a:buChar char="Ø"/>
              <a:tabLst>
                <a:tab pos="533400" algn="l"/>
              </a:tabLst>
            </a:pPr>
            <a:r>
              <a:rPr lang="en-US" sz="1800" b="1" kern="50" dirty="0">
                <a:solidFill>
                  <a:srgbClr val="000000"/>
                </a:solidFill>
                <a:effectLst/>
                <a:latin typeface="Times New Roman" panose="02020603050405020304" pitchFamily="18" charset="0"/>
                <a:ea typeface="Times New Roman" panose="02020603050405020304" pitchFamily="18" charset="0"/>
              </a:rPr>
              <a:t>Requirements:</a:t>
            </a:r>
          </a:p>
          <a:p>
            <a:pPr marL="0" marR="0" lvl="0" indent="0">
              <a:lnSpc>
                <a:spcPct val="115000"/>
              </a:lnSpc>
              <a:spcBef>
                <a:spcPts val="0"/>
              </a:spcBef>
              <a:spcAft>
                <a:spcPts val="0"/>
              </a:spcAft>
              <a:buNone/>
              <a:tabLst>
                <a:tab pos="533400" algn="l"/>
              </a:tabLst>
            </a:pPr>
            <a:r>
              <a:rPr lang="en-US" sz="1800" kern="50" dirty="0">
                <a:solidFill>
                  <a:srgbClr val="000000"/>
                </a:solidFill>
                <a:effectLst/>
                <a:latin typeface="Times New Roman" panose="02020603050405020304" pitchFamily="18" charset="0"/>
                <a:ea typeface="Times New Roman" panose="02020603050405020304" pitchFamily="18" charset="0"/>
              </a:rPr>
              <a:t>       Processor – i3</a:t>
            </a:r>
            <a:endParaRPr lang="en-US" sz="1800" kern="50" dirty="0">
              <a:effectLst/>
              <a:latin typeface="Symbol" panose="05050102010706020507" pitchFamily="18" charset="2"/>
              <a:ea typeface="Calibri" panose="020F0502020204030204" pitchFamily="34" charset="0"/>
            </a:endParaRPr>
          </a:p>
          <a:p>
            <a:pPr marL="0" marR="0" lvl="0" indent="0">
              <a:lnSpc>
                <a:spcPct val="115000"/>
              </a:lnSpc>
              <a:spcBef>
                <a:spcPts val="0"/>
              </a:spcBef>
              <a:spcAft>
                <a:spcPts val="0"/>
              </a:spcAft>
              <a:buNone/>
              <a:tabLst>
                <a:tab pos="533400" algn="l"/>
              </a:tabLst>
            </a:pPr>
            <a:r>
              <a:rPr lang="en-US" sz="1800" kern="50" dirty="0">
                <a:solidFill>
                  <a:srgbClr val="000000"/>
                </a:solidFill>
                <a:effectLst/>
                <a:latin typeface="Times New Roman" panose="02020603050405020304" pitchFamily="18" charset="0"/>
                <a:ea typeface="Times New Roman" panose="02020603050405020304" pitchFamily="18" charset="0"/>
              </a:rPr>
              <a:t>       Hard Disk – 5 GB</a:t>
            </a:r>
            <a:endParaRPr lang="en-US" sz="1800" kern="50" dirty="0">
              <a:effectLst/>
              <a:latin typeface="Symbol" panose="05050102010706020507" pitchFamily="18" charset="2"/>
              <a:ea typeface="Calibri" panose="020F0502020204030204" pitchFamily="34" charset="0"/>
            </a:endParaRPr>
          </a:p>
          <a:p>
            <a:pPr marL="0" marR="0" lvl="0" indent="0">
              <a:lnSpc>
                <a:spcPct val="115000"/>
              </a:lnSpc>
              <a:spcBef>
                <a:spcPts val="0"/>
              </a:spcBef>
              <a:spcAft>
                <a:spcPts val="0"/>
              </a:spcAft>
              <a:buNone/>
              <a:tabLst>
                <a:tab pos="533400" algn="l"/>
              </a:tabLst>
            </a:pPr>
            <a:r>
              <a:rPr lang="en-US" sz="1800" kern="50" dirty="0">
                <a:solidFill>
                  <a:srgbClr val="000000"/>
                </a:solidFill>
                <a:effectLst/>
                <a:latin typeface="Times New Roman" panose="02020603050405020304" pitchFamily="18" charset="0"/>
                <a:ea typeface="Times New Roman" panose="02020603050405020304" pitchFamily="18" charset="0"/>
              </a:rPr>
              <a:t>       Memory – 1GB RAM </a:t>
            </a:r>
          </a:p>
          <a:p>
            <a:pPr>
              <a:lnSpc>
                <a:spcPct val="115000"/>
              </a:lnSpc>
              <a:spcBef>
                <a:spcPts val="0"/>
              </a:spcBef>
              <a:buFont typeface="Wingdings" panose="05000000000000000000" pitchFamily="2" charset="2"/>
              <a:buChar char="ü"/>
              <a:tabLst>
                <a:tab pos="533400" algn="l"/>
              </a:tabLst>
            </a:pPr>
            <a:r>
              <a:rPr lang="en-US" sz="1800" b="1" kern="50" dirty="0">
                <a:solidFill>
                  <a:srgbClr val="000000"/>
                </a:solidFill>
                <a:effectLst/>
                <a:latin typeface="Times New Roman" panose="02020603050405020304" pitchFamily="18" charset="0"/>
                <a:ea typeface="Times New Roman" panose="02020603050405020304" pitchFamily="18" charset="0"/>
              </a:rPr>
              <a:t>Advantages:</a:t>
            </a:r>
            <a:endParaRPr lang="en-US" sz="1800" kern="50" dirty="0">
              <a:effectLst/>
              <a:latin typeface="Calibri" panose="020F0502020204030204" pitchFamily="34" charset="0"/>
              <a:ea typeface="Calibri" panose="020F0502020204030204" pitchFamily="34" charset="0"/>
            </a:endParaRPr>
          </a:p>
          <a:p>
            <a:pPr marL="0" marR="0" lvl="0" indent="0">
              <a:lnSpc>
                <a:spcPct val="115000"/>
              </a:lnSpc>
              <a:spcBef>
                <a:spcPts val="0"/>
              </a:spcBef>
              <a:spcAft>
                <a:spcPts val="0"/>
              </a:spcAft>
              <a:buNone/>
              <a:tabLst>
                <a:tab pos="0" algn="l"/>
              </a:tabLst>
            </a:pPr>
            <a:r>
              <a:rPr lang="en-US" sz="1800" kern="50" dirty="0">
                <a:solidFill>
                  <a:srgbClr val="000000"/>
                </a:solidFill>
                <a:effectLst/>
                <a:latin typeface="Times New Roman" panose="02020603050405020304" pitchFamily="18" charset="0"/>
                <a:ea typeface="Times New Roman" panose="02020603050405020304" pitchFamily="18" charset="0"/>
              </a:rPr>
              <a:t>       Fingerprint based ATM System is more secure than ATM card.</a:t>
            </a:r>
          </a:p>
          <a:p>
            <a:pPr marL="0" marR="0" lvl="0" indent="0">
              <a:lnSpc>
                <a:spcPct val="115000"/>
              </a:lnSpc>
              <a:spcBef>
                <a:spcPts val="0"/>
              </a:spcBef>
              <a:spcAft>
                <a:spcPts val="0"/>
              </a:spcAft>
              <a:buNone/>
              <a:tabLst>
                <a:tab pos="0" algn="l"/>
              </a:tabLst>
            </a:pPr>
            <a:r>
              <a:rPr lang="en-US" sz="1800" kern="50" dirty="0">
                <a:solidFill>
                  <a:srgbClr val="000000"/>
                </a:solidFill>
                <a:effectLst/>
                <a:latin typeface="Times New Roman" panose="02020603050405020304" pitchFamily="18" charset="0"/>
                <a:ea typeface="Times New Roman" panose="02020603050405020304" pitchFamily="18" charset="0"/>
              </a:rPr>
              <a:t>       User can make transaction using his fingerprint anywhere and at anytime.</a:t>
            </a:r>
          </a:p>
          <a:p>
            <a:pPr marL="0" indent="0">
              <a:lnSpc>
                <a:spcPct val="115000"/>
              </a:lnSpc>
              <a:spcBef>
                <a:spcPts val="0"/>
              </a:spcBef>
              <a:buNone/>
              <a:tabLst>
                <a:tab pos="0" algn="l"/>
              </a:tabLst>
            </a:pPr>
            <a:r>
              <a:rPr lang="en-US" sz="1800" kern="50" dirty="0">
                <a:solidFill>
                  <a:srgbClr val="000000"/>
                </a:solidFill>
                <a:latin typeface="Times New Roman" panose="02020603050405020304" pitchFamily="18" charset="0"/>
                <a:ea typeface="Times New Roman" panose="02020603050405020304" pitchFamily="18" charset="0"/>
              </a:rPr>
              <a:t>       H</a:t>
            </a:r>
            <a:r>
              <a:rPr lang="en-US" sz="1800" kern="50" dirty="0">
                <a:solidFill>
                  <a:srgbClr val="000000"/>
                </a:solidFill>
                <a:effectLst/>
                <a:latin typeface="Times New Roman" panose="02020603050405020304" pitchFamily="18" charset="0"/>
                <a:ea typeface="Times New Roman" panose="02020603050405020304" pitchFamily="18" charset="0"/>
              </a:rPr>
              <a:t>e need not have to carry ATM card.</a:t>
            </a:r>
            <a:endParaRPr lang="en-US" sz="1800" kern="50" dirty="0">
              <a:solidFill>
                <a:srgbClr val="000000"/>
              </a:solidFill>
              <a:latin typeface="Times New Roman" panose="02020603050405020304" pitchFamily="18" charset="0"/>
              <a:ea typeface="Times New Roman" panose="02020603050405020304" pitchFamily="18" charset="0"/>
            </a:endParaRPr>
          </a:p>
          <a:p>
            <a:pPr>
              <a:lnSpc>
                <a:spcPct val="115000"/>
              </a:lnSpc>
              <a:spcBef>
                <a:spcPts val="0"/>
              </a:spcBef>
              <a:buFont typeface="Wingdings" panose="05000000000000000000" pitchFamily="2" charset="2"/>
              <a:buChar char="§"/>
              <a:tabLst>
                <a:tab pos="0" algn="l"/>
              </a:tabLst>
            </a:pPr>
            <a:r>
              <a:rPr lang="en-US" sz="1800" b="1" kern="50" dirty="0">
                <a:solidFill>
                  <a:srgbClr val="000000"/>
                </a:solidFill>
                <a:effectLst/>
                <a:latin typeface="Times New Roman" panose="02020603050405020304" pitchFamily="18" charset="0"/>
                <a:ea typeface="Times New Roman" panose="02020603050405020304" pitchFamily="18" charset="0"/>
              </a:rPr>
              <a:t>Disadvantages:</a:t>
            </a:r>
            <a:r>
              <a:rPr lang="en-US" sz="1800" b="1" kern="50" dirty="0">
                <a:latin typeface="Calibri" panose="020F0502020204030204" pitchFamily="34" charset="0"/>
                <a:ea typeface="Times New Roman" panose="02020603050405020304" pitchFamily="18" charset="0"/>
              </a:rPr>
              <a:t> </a:t>
            </a:r>
          </a:p>
          <a:p>
            <a:pPr marL="0" marR="0" lvl="0" indent="0">
              <a:lnSpc>
                <a:spcPct val="115000"/>
              </a:lnSpc>
              <a:spcBef>
                <a:spcPts val="0"/>
              </a:spcBef>
              <a:spcAft>
                <a:spcPts val="0"/>
              </a:spcAft>
              <a:buNone/>
              <a:tabLst>
                <a:tab pos="0" algn="l"/>
              </a:tabLst>
            </a:pPr>
            <a:r>
              <a:rPr lang="en-US" sz="1800" kern="50" dirty="0">
                <a:solidFill>
                  <a:srgbClr val="000000"/>
                </a:solidFill>
                <a:effectLst/>
                <a:latin typeface="Times New Roman" panose="02020603050405020304" pitchFamily="18" charset="0"/>
                <a:ea typeface="Times New Roman" panose="02020603050405020304" pitchFamily="18" charset="0"/>
              </a:rPr>
              <a:t>       If the User finger pattern has some cut or got damaged the system might not recognize the user.</a:t>
            </a:r>
            <a:endParaRPr lang="en-US" sz="1800" kern="50" dirty="0">
              <a:latin typeface="Calibri" panose="020F0502020204030204" pitchFamily="34" charset="0"/>
              <a:ea typeface="Times New Roman" panose="02020603050405020304" pitchFamily="18" charset="0"/>
            </a:endParaRPr>
          </a:p>
          <a:p>
            <a:pPr>
              <a:lnSpc>
                <a:spcPct val="115000"/>
              </a:lnSpc>
              <a:spcBef>
                <a:spcPts val="0"/>
              </a:spcBef>
              <a:buFont typeface="Wingdings" panose="05000000000000000000" pitchFamily="2" charset="2"/>
              <a:buChar char="q"/>
              <a:tabLst>
                <a:tab pos="0" algn="l"/>
              </a:tabLst>
            </a:pPr>
            <a:r>
              <a:rPr lang="en-US" sz="1800" b="1" kern="50" dirty="0">
                <a:solidFill>
                  <a:srgbClr val="000000"/>
                </a:solidFill>
                <a:effectLst/>
                <a:latin typeface="Times New Roman" panose="02020603050405020304" pitchFamily="18" charset="0"/>
                <a:ea typeface="Times New Roman" panose="02020603050405020304" pitchFamily="18" charset="0"/>
              </a:rPr>
              <a:t>Applications:</a:t>
            </a:r>
          </a:p>
          <a:p>
            <a:pPr marL="0" marR="0" lvl="0" indent="0">
              <a:lnSpc>
                <a:spcPct val="115000"/>
              </a:lnSpc>
              <a:spcBef>
                <a:spcPts val="0"/>
              </a:spcBef>
              <a:spcAft>
                <a:spcPts val="0"/>
              </a:spcAft>
              <a:buNone/>
              <a:tabLst>
                <a:tab pos="0" algn="l"/>
              </a:tabLst>
            </a:pPr>
            <a:r>
              <a:rPr lang="en-US" sz="1800" kern="50" dirty="0">
                <a:solidFill>
                  <a:srgbClr val="000000"/>
                </a:solidFill>
                <a:effectLst/>
                <a:latin typeface="Times New Roman" panose="02020603050405020304" pitchFamily="18" charset="0"/>
                <a:ea typeface="Times New Roman" panose="02020603050405020304" pitchFamily="18" charset="0"/>
              </a:rPr>
              <a:t>       The system can be used in various Banks and ATM’s. </a:t>
            </a:r>
          </a:p>
          <a:p>
            <a:pPr marL="0" marR="0" lvl="0" indent="0">
              <a:lnSpc>
                <a:spcPct val="115000"/>
              </a:lnSpc>
              <a:spcBef>
                <a:spcPts val="0"/>
              </a:spcBef>
              <a:spcAft>
                <a:spcPts val="0"/>
              </a:spcAft>
              <a:buNone/>
              <a:tabLst>
                <a:tab pos="0" algn="l"/>
              </a:tabLst>
            </a:pPr>
            <a:r>
              <a:rPr lang="en-US" sz="1800" kern="50" dirty="0">
                <a:solidFill>
                  <a:srgbClr val="000000"/>
                </a:solidFill>
                <a:latin typeface="Times New Roman" panose="02020603050405020304" pitchFamily="18" charset="0"/>
                <a:ea typeface="Times New Roman" panose="02020603050405020304" pitchFamily="18" charset="0"/>
              </a:rPr>
              <a:t>       </a:t>
            </a:r>
            <a:r>
              <a:rPr lang="en-US" sz="1800" kern="50" dirty="0">
                <a:solidFill>
                  <a:srgbClr val="000000"/>
                </a:solidFill>
                <a:effectLst/>
                <a:latin typeface="Times New Roman" panose="02020603050405020304" pitchFamily="18" charset="0"/>
                <a:ea typeface="Times New Roman" panose="02020603050405020304" pitchFamily="18" charset="0"/>
              </a:rPr>
              <a:t>The users wouldn’t have to carry their ATM cards to make any transactions.</a:t>
            </a:r>
            <a:endParaRPr lang="en-US" sz="1800" kern="50" dirty="0">
              <a:effectLst/>
              <a:latin typeface="Calibri" panose="020F0502020204030204" pitchFamily="34" charset="0"/>
              <a:ea typeface="Calibri" panose="020F0502020204030204" pitchFamily="34" charset="0"/>
            </a:endParaRPr>
          </a:p>
          <a:p>
            <a:pPr marR="0" indent="0" algn="just">
              <a:lnSpc>
                <a:spcPct val="115000"/>
              </a:lnSpc>
              <a:spcBef>
                <a:spcPts val="0"/>
              </a:spcBef>
              <a:spcAft>
                <a:spcPts val="0"/>
              </a:spcAft>
              <a:buNone/>
            </a:pPr>
            <a:endParaRPr lang="en-US" sz="1800" kern="50" dirty="0">
              <a:effectLst/>
              <a:latin typeface="Calibri" panose="020F0502020204030204" pitchFamily="34"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3526039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B55B5-DE08-4ADD-BF7A-A0668DF8ABAB}"/>
              </a:ext>
            </a:extLst>
          </p:cNvPr>
          <p:cNvSpPr>
            <a:spLocks noGrp="1"/>
          </p:cNvSpPr>
          <p:nvPr>
            <p:ph type="title"/>
          </p:nvPr>
        </p:nvSpPr>
        <p:spPr>
          <a:xfrm>
            <a:off x="1451579" y="804519"/>
            <a:ext cx="9603275" cy="1049235"/>
          </a:xfrm>
        </p:spPr>
        <p:txBody>
          <a:bodyPr>
            <a:normAutofit/>
          </a:bodyPr>
          <a:lstStyle/>
          <a:p>
            <a:r>
              <a:rPr lang="en-US" sz="3600" dirty="0"/>
              <a:t>Model used in this software:</a:t>
            </a:r>
          </a:p>
        </p:txBody>
      </p:sp>
      <p:sp>
        <p:nvSpPr>
          <p:cNvPr id="3" name="Content Placeholder 2">
            <a:extLst>
              <a:ext uri="{FF2B5EF4-FFF2-40B4-BE49-F238E27FC236}">
                <a16:creationId xmlns:a16="http://schemas.microsoft.com/office/drawing/2014/main" id="{3E4F7758-A4DC-4278-8BB5-0150A229A296}"/>
              </a:ext>
            </a:extLst>
          </p:cNvPr>
          <p:cNvSpPr>
            <a:spLocks noGrp="1"/>
          </p:cNvSpPr>
          <p:nvPr>
            <p:ph idx="1"/>
          </p:nvPr>
        </p:nvSpPr>
        <p:spPr>
          <a:xfrm>
            <a:off x="1451579" y="2015732"/>
            <a:ext cx="9603275" cy="3788168"/>
          </a:xfrm>
        </p:spPr>
        <p:style>
          <a:lnRef idx="2">
            <a:schemeClr val="accent6"/>
          </a:lnRef>
          <a:fillRef idx="1">
            <a:schemeClr val="lt1"/>
          </a:fillRef>
          <a:effectRef idx="0">
            <a:schemeClr val="accent6"/>
          </a:effectRef>
          <a:fontRef idx="minor">
            <a:schemeClr val="dk1"/>
          </a:fontRef>
        </p:style>
        <p:txBody>
          <a:bodyPr/>
          <a:lstStyle/>
          <a:p>
            <a:pPr marL="0" indent="0">
              <a:buNone/>
            </a:pPr>
            <a:r>
              <a:rPr lang="en-US" dirty="0"/>
              <a:t>Fingerprint Based ATM using Incremental Model</a:t>
            </a:r>
          </a:p>
        </p:txBody>
      </p:sp>
      <p:sp>
        <p:nvSpPr>
          <p:cNvPr id="4" name="Rectangle 3">
            <a:extLst>
              <a:ext uri="{FF2B5EF4-FFF2-40B4-BE49-F238E27FC236}">
                <a16:creationId xmlns:a16="http://schemas.microsoft.com/office/drawing/2014/main" id="{46E8D776-B808-48B1-BF79-88D32E1DC615}"/>
              </a:ext>
              <a:ext uri="{C183D7F6-B498-43B3-948B-1728B52AA6E4}">
                <adec:decorative xmlns:adec="http://schemas.microsoft.com/office/drawing/2017/decorative" val="0"/>
              </a:ext>
            </a:extLst>
          </p:cNvPr>
          <p:cNvSpPr/>
          <p:nvPr/>
        </p:nvSpPr>
        <p:spPr>
          <a:xfrm>
            <a:off x="1943100" y="2466975"/>
            <a:ext cx="1276350" cy="1066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E9FE5196-3F32-4F51-9D06-5742BBE477DC}"/>
              </a:ext>
            </a:extLst>
          </p:cNvPr>
          <p:cNvSpPr/>
          <p:nvPr/>
        </p:nvSpPr>
        <p:spPr>
          <a:xfrm>
            <a:off x="1943100" y="4181475"/>
            <a:ext cx="1276350" cy="1066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8486E9C-78B5-4C17-AD6D-161D237F4DA6}"/>
              </a:ext>
            </a:extLst>
          </p:cNvPr>
          <p:cNvSpPr/>
          <p:nvPr/>
        </p:nvSpPr>
        <p:spPr>
          <a:xfrm>
            <a:off x="4105275" y="3086100"/>
            <a:ext cx="1276350" cy="1504949"/>
          </a:xfrm>
          <a:prstGeom prst="rect">
            <a:avLst/>
          </a:prstGeom>
          <a:solidFill>
            <a:schemeClr val="accent3">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4E062CF-D27B-4F8B-8610-FEB3C93166D5}"/>
              </a:ext>
            </a:extLst>
          </p:cNvPr>
          <p:cNvSpPr/>
          <p:nvPr/>
        </p:nvSpPr>
        <p:spPr>
          <a:xfrm>
            <a:off x="7248525" y="2466977"/>
            <a:ext cx="1247775" cy="1019174"/>
          </a:xfrm>
          <a:prstGeom prst="rect">
            <a:avLst/>
          </a:prstGeom>
          <a:solidFill>
            <a:srgbClr val="0693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6BB685-2D85-4F3E-BADE-75D73A42DBFF}"/>
              </a:ext>
            </a:extLst>
          </p:cNvPr>
          <p:cNvSpPr/>
          <p:nvPr/>
        </p:nvSpPr>
        <p:spPr>
          <a:xfrm>
            <a:off x="7286626" y="4181475"/>
            <a:ext cx="1333500" cy="1066800"/>
          </a:xfrm>
          <a:prstGeom prst="rect">
            <a:avLst/>
          </a:prstGeom>
          <a:solidFill>
            <a:srgbClr val="0693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D3AEE56-3DE4-4851-8187-C7E0C88BCD8E}"/>
              </a:ext>
            </a:extLst>
          </p:cNvPr>
          <p:cNvSpPr/>
          <p:nvPr/>
        </p:nvSpPr>
        <p:spPr>
          <a:xfrm>
            <a:off x="9497575" y="3086101"/>
            <a:ext cx="1247774" cy="15049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ylinder 11">
            <a:extLst>
              <a:ext uri="{FF2B5EF4-FFF2-40B4-BE49-F238E27FC236}">
                <a16:creationId xmlns:a16="http://schemas.microsoft.com/office/drawing/2014/main" id="{5EE7873A-0AAF-4794-89A7-F88918CC8B56}"/>
              </a:ext>
              <a:ext uri="{C183D7F6-B498-43B3-948B-1728B52AA6E4}">
                <adec:decorative xmlns:adec="http://schemas.microsoft.com/office/drawing/2017/decorative" val="0"/>
              </a:ext>
            </a:extLst>
          </p:cNvPr>
          <p:cNvSpPr/>
          <p:nvPr/>
        </p:nvSpPr>
        <p:spPr>
          <a:xfrm>
            <a:off x="5867400" y="3086100"/>
            <a:ext cx="1066692" cy="150494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TextBox 12">
            <a:extLst>
              <a:ext uri="{FF2B5EF4-FFF2-40B4-BE49-F238E27FC236}">
                <a16:creationId xmlns:a16="http://schemas.microsoft.com/office/drawing/2014/main" id="{89010A3B-D131-4E09-A135-62BC304EB294}"/>
              </a:ext>
            </a:extLst>
          </p:cNvPr>
          <p:cNvSpPr txBox="1"/>
          <p:nvPr/>
        </p:nvSpPr>
        <p:spPr>
          <a:xfrm>
            <a:off x="2070538" y="2466975"/>
            <a:ext cx="1038389" cy="923330"/>
          </a:xfrm>
          <a:prstGeom prst="rect">
            <a:avLst/>
          </a:prstGeom>
          <a:noFill/>
        </p:spPr>
        <p:txBody>
          <a:bodyPr wrap="square" rtlCol="0">
            <a:spAutoFit/>
          </a:bodyPr>
          <a:lstStyle/>
          <a:p>
            <a:r>
              <a:rPr lang="en-US" dirty="0"/>
              <a:t>Select Bank Name</a:t>
            </a:r>
          </a:p>
        </p:txBody>
      </p:sp>
      <p:sp>
        <p:nvSpPr>
          <p:cNvPr id="14" name="TextBox 13">
            <a:extLst>
              <a:ext uri="{FF2B5EF4-FFF2-40B4-BE49-F238E27FC236}">
                <a16:creationId xmlns:a16="http://schemas.microsoft.com/office/drawing/2014/main" id="{0A167CE0-EBCC-4625-A40F-EFF51E3DDDC6}"/>
              </a:ext>
            </a:extLst>
          </p:cNvPr>
          <p:cNvSpPr txBox="1"/>
          <p:nvPr/>
        </p:nvSpPr>
        <p:spPr>
          <a:xfrm>
            <a:off x="2070538" y="4288222"/>
            <a:ext cx="1148912" cy="646331"/>
          </a:xfrm>
          <a:prstGeom prst="rect">
            <a:avLst/>
          </a:prstGeom>
          <a:noFill/>
        </p:spPr>
        <p:txBody>
          <a:bodyPr wrap="square" rtlCol="0">
            <a:spAutoFit/>
          </a:bodyPr>
          <a:lstStyle/>
          <a:p>
            <a:r>
              <a:rPr lang="en-US" dirty="0"/>
              <a:t>Type Passcode</a:t>
            </a:r>
          </a:p>
        </p:txBody>
      </p:sp>
      <p:sp>
        <p:nvSpPr>
          <p:cNvPr id="15" name="TextBox 14">
            <a:extLst>
              <a:ext uri="{FF2B5EF4-FFF2-40B4-BE49-F238E27FC236}">
                <a16:creationId xmlns:a16="http://schemas.microsoft.com/office/drawing/2014/main" id="{834EDA62-B093-4B62-BB6A-8CA2699195B1}"/>
              </a:ext>
            </a:extLst>
          </p:cNvPr>
          <p:cNvSpPr txBox="1"/>
          <p:nvPr/>
        </p:nvSpPr>
        <p:spPr>
          <a:xfrm>
            <a:off x="4105275" y="3533775"/>
            <a:ext cx="1276351" cy="646331"/>
          </a:xfrm>
          <a:prstGeom prst="rect">
            <a:avLst/>
          </a:prstGeom>
          <a:noFill/>
        </p:spPr>
        <p:txBody>
          <a:bodyPr wrap="square" rtlCol="0">
            <a:spAutoFit/>
          </a:bodyPr>
          <a:lstStyle/>
          <a:p>
            <a:r>
              <a:rPr lang="en-US" dirty="0"/>
              <a:t>Fingerprint Scanner</a:t>
            </a:r>
          </a:p>
        </p:txBody>
      </p:sp>
      <p:sp>
        <p:nvSpPr>
          <p:cNvPr id="16" name="TextBox 15">
            <a:extLst>
              <a:ext uri="{FF2B5EF4-FFF2-40B4-BE49-F238E27FC236}">
                <a16:creationId xmlns:a16="http://schemas.microsoft.com/office/drawing/2014/main" id="{04E09324-D4BC-4B6A-87F4-2AE156332CA2}"/>
              </a:ext>
            </a:extLst>
          </p:cNvPr>
          <p:cNvSpPr txBox="1"/>
          <p:nvPr/>
        </p:nvSpPr>
        <p:spPr>
          <a:xfrm>
            <a:off x="5867399" y="3667750"/>
            <a:ext cx="1066692" cy="369332"/>
          </a:xfrm>
          <a:prstGeom prst="rect">
            <a:avLst/>
          </a:prstGeom>
          <a:noFill/>
        </p:spPr>
        <p:txBody>
          <a:bodyPr wrap="square" rtlCol="0">
            <a:spAutoFit/>
          </a:bodyPr>
          <a:lstStyle/>
          <a:p>
            <a:r>
              <a:rPr lang="en-US" dirty="0">
                <a:solidFill>
                  <a:schemeClr val="bg1"/>
                </a:solidFill>
              </a:rPr>
              <a:t>Database</a:t>
            </a:r>
          </a:p>
        </p:txBody>
      </p:sp>
      <p:sp>
        <p:nvSpPr>
          <p:cNvPr id="17" name="TextBox 16">
            <a:extLst>
              <a:ext uri="{FF2B5EF4-FFF2-40B4-BE49-F238E27FC236}">
                <a16:creationId xmlns:a16="http://schemas.microsoft.com/office/drawing/2014/main" id="{2D887F56-4EC8-4ACC-B8DD-CA40E42BB82B}"/>
              </a:ext>
            </a:extLst>
          </p:cNvPr>
          <p:cNvSpPr txBox="1"/>
          <p:nvPr/>
        </p:nvSpPr>
        <p:spPr>
          <a:xfrm>
            <a:off x="7248525" y="2648607"/>
            <a:ext cx="1219200" cy="646331"/>
          </a:xfrm>
          <a:prstGeom prst="rect">
            <a:avLst/>
          </a:prstGeom>
          <a:noFill/>
        </p:spPr>
        <p:txBody>
          <a:bodyPr wrap="square" rtlCol="0">
            <a:spAutoFit/>
          </a:bodyPr>
          <a:lstStyle/>
          <a:p>
            <a:r>
              <a:rPr lang="en-US" dirty="0"/>
              <a:t>User Passcode</a:t>
            </a:r>
          </a:p>
        </p:txBody>
      </p:sp>
      <p:sp>
        <p:nvSpPr>
          <p:cNvPr id="18" name="TextBox 17">
            <a:extLst>
              <a:ext uri="{FF2B5EF4-FFF2-40B4-BE49-F238E27FC236}">
                <a16:creationId xmlns:a16="http://schemas.microsoft.com/office/drawing/2014/main" id="{7D136154-5F19-4FB9-BC55-5B8FD55AD255}"/>
              </a:ext>
            </a:extLst>
          </p:cNvPr>
          <p:cNvSpPr txBox="1"/>
          <p:nvPr/>
        </p:nvSpPr>
        <p:spPr>
          <a:xfrm>
            <a:off x="7286626" y="4288222"/>
            <a:ext cx="1333501" cy="646331"/>
          </a:xfrm>
          <a:prstGeom prst="rect">
            <a:avLst/>
          </a:prstGeom>
          <a:noFill/>
        </p:spPr>
        <p:txBody>
          <a:bodyPr wrap="square" rtlCol="0">
            <a:spAutoFit/>
          </a:bodyPr>
          <a:lstStyle/>
          <a:p>
            <a:r>
              <a:rPr lang="en-US" dirty="0"/>
              <a:t>Valid Amount</a:t>
            </a:r>
          </a:p>
        </p:txBody>
      </p:sp>
      <p:sp>
        <p:nvSpPr>
          <p:cNvPr id="19" name="TextBox 18">
            <a:extLst>
              <a:ext uri="{FF2B5EF4-FFF2-40B4-BE49-F238E27FC236}">
                <a16:creationId xmlns:a16="http://schemas.microsoft.com/office/drawing/2014/main" id="{509853E0-1BCF-4DDA-BC7C-A5743A66E8B9}"/>
              </a:ext>
            </a:extLst>
          </p:cNvPr>
          <p:cNvSpPr txBox="1"/>
          <p:nvPr/>
        </p:nvSpPr>
        <p:spPr>
          <a:xfrm>
            <a:off x="9497574" y="3533775"/>
            <a:ext cx="1159916" cy="646331"/>
          </a:xfrm>
          <a:prstGeom prst="rect">
            <a:avLst/>
          </a:prstGeom>
          <a:noFill/>
        </p:spPr>
        <p:txBody>
          <a:bodyPr wrap="square" rtlCol="0">
            <a:spAutoFit/>
          </a:bodyPr>
          <a:lstStyle/>
          <a:p>
            <a:r>
              <a:rPr lang="en-US" dirty="0"/>
              <a:t>Cash Debited</a:t>
            </a:r>
          </a:p>
        </p:txBody>
      </p:sp>
      <p:cxnSp>
        <p:nvCxnSpPr>
          <p:cNvPr id="21" name="Straight Connector 20">
            <a:extLst>
              <a:ext uri="{FF2B5EF4-FFF2-40B4-BE49-F238E27FC236}">
                <a16:creationId xmlns:a16="http://schemas.microsoft.com/office/drawing/2014/main" id="{6D58F12C-DF42-4334-B4AA-ABB28E94F062}"/>
              </a:ext>
            </a:extLst>
          </p:cNvPr>
          <p:cNvCxnSpPr>
            <a:stCxn id="4" idx="2"/>
            <a:endCxn id="5" idx="0"/>
          </p:cNvCxnSpPr>
          <p:nvPr/>
        </p:nvCxnSpPr>
        <p:spPr>
          <a:xfrm>
            <a:off x="2581275" y="3533775"/>
            <a:ext cx="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2BB99FD-590C-49E7-B69B-922BFF8B293F}"/>
              </a:ext>
            </a:extLst>
          </p:cNvPr>
          <p:cNvCxnSpPr>
            <a:cxnSpLocks/>
            <a:stCxn id="15" idx="1"/>
          </p:cNvCxnSpPr>
          <p:nvPr/>
        </p:nvCxnSpPr>
        <p:spPr>
          <a:xfrm flipH="1" flipV="1">
            <a:off x="2581275" y="3838575"/>
            <a:ext cx="1524000" cy="18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87218B-AA62-4857-9828-D4865D974BA3}"/>
              </a:ext>
            </a:extLst>
          </p:cNvPr>
          <p:cNvCxnSpPr>
            <a:cxnSpLocks/>
            <a:stCxn id="12" idx="2"/>
          </p:cNvCxnSpPr>
          <p:nvPr/>
        </p:nvCxnSpPr>
        <p:spPr>
          <a:xfrm flipH="1">
            <a:off x="5381624" y="3838575"/>
            <a:ext cx="485776" cy="9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06AA1ED-597F-47E8-A69F-0FFACC7B09F9}"/>
              </a:ext>
            </a:extLst>
          </p:cNvPr>
          <p:cNvCxnSpPr>
            <a:stCxn id="10" idx="0"/>
          </p:cNvCxnSpPr>
          <p:nvPr/>
        </p:nvCxnSpPr>
        <p:spPr>
          <a:xfrm flipV="1">
            <a:off x="7953376" y="3533775"/>
            <a:ext cx="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C06A2A2-D9EC-456E-8557-04FBEE124F7D}"/>
              </a:ext>
            </a:extLst>
          </p:cNvPr>
          <p:cNvCxnSpPr>
            <a:stCxn id="19" idx="1"/>
          </p:cNvCxnSpPr>
          <p:nvPr/>
        </p:nvCxnSpPr>
        <p:spPr>
          <a:xfrm flipH="1" flipV="1">
            <a:off x="7953376" y="3838574"/>
            <a:ext cx="1544198" cy="183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0BBEE3-01BB-4913-B04F-1C765FDF5A25}"/>
              </a:ext>
            </a:extLst>
          </p:cNvPr>
          <p:cNvCxnSpPr>
            <a:cxnSpLocks/>
          </p:cNvCxnSpPr>
          <p:nvPr/>
        </p:nvCxnSpPr>
        <p:spPr>
          <a:xfrm flipH="1" flipV="1">
            <a:off x="6952101" y="3838575"/>
            <a:ext cx="1001274" cy="918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1355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4A3-9B98-43F6-B1BD-0D3B2827DCF6}"/>
              </a:ext>
            </a:extLst>
          </p:cNvPr>
          <p:cNvSpPr>
            <a:spLocks noGrp="1"/>
          </p:cNvSpPr>
          <p:nvPr>
            <p:ph type="title"/>
          </p:nvPr>
        </p:nvSpPr>
        <p:spPr/>
        <p:txBody>
          <a:bodyPr/>
          <a:lstStyle/>
          <a:p>
            <a:r>
              <a:rPr lang="en-US" sz="3200" dirty="0"/>
              <a:t>Phases of an increment model:</a:t>
            </a:r>
            <a:endParaRPr lang="en-IN" dirty="0"/>
          </a:p>
        </p:txBody>
      </p:sp>
      <p:sp>
        <p:nvSpPr>
          <p:cNvPr id="3" name="Content Placeholder 2">
            <a:extLst>
              <a:ext uri="{FF2B5EF4-FFF2-40B4-BE49-F238E27FC236}">
                <a16:creationId xmlns:a16="http://schemas.microsoft.com/office/drawing/2014/main" id="{041FE24C-83C0-4A46-A931-DC95C49F4E89}"/>
              </a:ext>
            </a:extLst>
          </p:cNvPr>
          <p:cNvSpPr>
            <a:spLocks noGrp="1"/>
          </p:cNvSpPr>
          <p:nvPr>
            <p:ph idx="1"/>
          </p:nvPr>
        </p:nvSpPr>
        <p:spPr>
          <a:xfrm>
            <a:off x="1451579" y="2015732"/>
            <a:ext cx="9603275" cy="4380835"/>
          </a:xfrm>
        </p:spPr>
        <p:txBody>
          <a:bodyPr>
            <a:normAutofit/>
          </a:bodyPr>
          <a:lstStyle/>
          <a:p>
            <a:pPr algn="just"/>
            <a:r>
              <a:rPr lang="en-US" sz="1600" b="1" i="0" dirty="0">
                <a:solidFill>
                  <a:srgbClr val="333333"/>
                </a:solidFill>
                <a:effectLst/>
                <a:latin typeface="Times New Roman" panose="02020603050405020304" pitchFamily="18" charset="0"/>
                <a:cs typeface="Times New Roman" panose="02020603050405020304" pitchFamily="18" charset="0"/>
              </a:rPr>
              <a:t>Requirement analysis:</a:t>
            </a:r>
            <a:r>
              <a:rPr lang="en-US" sz="1600" b="0" i="0" dirty="0">
                <a:solidFill>
                  <a:srgbClr val="333333"/>
                </a:solidFill>
                <a:effectLst/>
                <a:latin typeface="Times New Roman" panose="02020603050405020304" pitchFamily="18" charset="0"/>
                <a:cs typeface="Times New Roman" panose="02020603050405020304" pitchFamily="18" charset="0"/>
              </a:rPr>
              <a:t> In the first phase of the incremental model, the product analysis expertise identifies the requirements. And the system functional requirements are understood by the requirement analysis team. To develop the software under the incremental model, this phase performs a crucial role.</a:t>
            </a:r>
          </a:p>
          <a:p>
            <a:pPr algn="just"/>
            <a:r>
              <a:rPr lang="en-US" sz="1600" b="1" i="0" dirty="0">
                <a:solidFill>
                  <a:srgbClr val="333333"/>
                </a:solidFill>
                <a:effectLst/>
                <a:latin typeface="Times New Roman" panose="02020603050405020304" pitchFamily="18" charset="0"/>
                <a:cs typeface="Times New Roman" panose="02020603050405020304" pitchFamily="18" charset="0"/>
              </a:rPr>
              <a:t>Design &amp; Development:</a:t>
            </a:r>
            <a:r>
              <a:rPr lang="en-US" sz="1600" b="0" i="0" dirty="0">
                <a:solidFill>
                  <a:srgbClr val="333333"/>
                </a:solidFill>
                <a:effectLst/>
                <a:latin typeface="Times New Roman" panose="02020603050405020304" pitchFamily="18" charset="0"/>
                <a:cs typeface="Times New Roman" panose="02020603050405020304" pitchFamily="18" charset="0"/>
              </a:rPr>
              <a:t> In this phase of the Incremental model of SDLC, the design of the system functionality and the development method are finished with success. When software develops new practicality, the incremental model uses style and development phase.</a:t>
            </a:r>
          </a:p>
          <a:p>
            <a:pPr algn="just"/>
            <a:r>
              <a:rPr lang="en-US" sz="1600" b="1" i="0" dirty="0">
                <a:solidFill>
                  <a:srgbClr val="333333"/>
                </a:solidFill>
                <a:effectLst/>
                <a:latin typeface="Times New Roman" panose="02020603050405020304" pitchFamily="18" charset="0"/>
                <a:cs typeface="Times New Roman" panose="02020603050405020304" pitchFamily="18" charset="0"/>
              </a:rPr>
              <a:t>Testing:</a:t>
            </a:r>
            <a:r>
              <a:rPr lang="en-US" sz="1600" b="0" i="0" dirty="0">
                <a:solidFill>
                  <a:srgbClr val="333333"/>
                </a:solidFill>
                <a:effectLst/>
                <a:latin typeface="Times New Roman" panose="02020603050405020304" pitchFamily="18" charset="0"/>
                <a:cs typeface="Times New Roman" panose="02020603050405020304" pitchFamily="18" charset="0"/>
              </a:rPr>
              <a:t> In the incremental model, the testing phase checks the performance of each existing function as well as additional functionality. In the testing phase, the various methods are used to test the behavior of each task.</a:t>
            </a:r>
          </a:p>
          <a:p>
            <a:pPr algn="just"/>
            <a:r>
              <a:rPr lang="en-US" sz="1600" b="1" i="0" dirty="0">
                <a:solidFill>
                  <a:srgbClr val="333333"/>
                </a:solidFill>
                <a:effectLst/>
                <a:latin typeface="Times New Roman" panose="02020603050405020304" pitchFamily="18" charset="0"/>
                <a:cs typeface="Times New Roman" panose="02020603050405020304" pitchFamily="18" charset="0"/>
              </a:rPr>
              <a:t>Implementation:</a:t>
            </a:r>
            <a:r>
              <a:rPr lang="en-US" sz="1600" b="0" i="0" dirty="0">
                <a:solidFill>
                  <a:srgbClr val="333333"/>
                </a:solidFill>
                <a:effectLst/>
                <a:latin typeface="Times New Roman" panose="02020603050405020304" pitchFamily="18" charset="0"/>
                <a:cs typeface="Times New Roman" panose="02020603050405020304" pitchFamily="18" charset="0"/>
              </a:rPr>
              <a:t> Implementation phase enables the coding phase of the development system. It involves the final coding that design in the designing and development phase and tests the functionality in the testing phase. After completion of this phase, the number of the product working is enhanced and upgraded up to the final system product</a:t>
            </a:r>
          </a:p>
          <a:p>
            <a:pPr algn="just">
              <a:buFont typeface="Arial" panose="020B0604020202020204" pitchFamily="34" charset="0"/>
              <a:buChar char="•"/>
            </a:pPr>
            <a:endParaRPr lang="en-US" sz="1600" b="0" i="0" dirty="0">
              <a:solidFill>
                <a:srgbClr val="000000"/>
              </a:solidFill>
              <a:effectLst/>
              <a:latin typeface="inter-regular"/>
            </a:endParaRPr>
          </a:p>
        </p:txBody>
      </p:sp>
    </p:spTree>
    <p:extLst>
      <p:ext uri="{BB962C8B-B14F-4D97-AF65-F5344CB8AC3E}">
        <p14:creationId xmlns:p14="http://schemas.microsoft.com/office/powerpoint/2010/main" val="320679196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400</TotalTime>
  <Words>895</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Gill Sans MT</vt:lpstr>
      <vt:lpstr>inter-regular</vt:lpstr>
      <vt:lpstr>Symbol</vt:lpstr>
      <vt:lpstr>Times New Roman</vt:lpstr>
      <vt:lpstr>Wingdings</vt:lpstr>
      <vt:lpstr>Gallery</vt:lpstr>
      <vt:lpstr>Biometric ATM Banking System   </vt:lpstr>
      <vt:lpstr>PROBLEM WITH PHYSICAL CARD:</vt:lpstr>
      <vt:lpstr>Project description:</vt:lpstr>
      <vt:lpstr>PowerPoint Presentation</vt:lpstr>
      <vt:lpstr>Features: </vt:lpstr>
      <vt:lpstr>Software Requirements:</vt:lpstr>
      <vt:lpstr>Hardware Components:</vt:lpstr>
      <vt:lpstr>Model used in this software:</vt:lpstr>
      <vt:lpstr>Phases of an increment model:</vt:lpstr>
      <vt:lpstr>Why we use the Incremental Model?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Fingerprint Based ATM</dc:title>
  <dc:creator>shivansh Mishra</dc:creator>
  <cp:lastModifiedBy>Siddharth Ghosh</cp:lastModifiedBy>
  <cp:revision>21</cp:revision>
  <dcterms:created xsi:type="dcterms:W3CDTF">2021-11-10T16:31:09Z</dcterms:created>
  <dcterms:modified xsi:type="dcterms:W3CDTF">2022-01-30T16:15:11Z</dcterms:modified>
</cp:coreProperties>
</file>