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60" r:id="rId5"/>
    <p:sldId id="261" r:id="rId6"/>
    <p:sldId id="262" r:id="rId7"/>
    <p:sldId id="263" r:id="rId8"/>
    <p:sldId id="264" r:id="rId9"/>
    <p:sldId id="265" r:id="rId10"/>
    <p:sldId id="266" r:id="rId11"/>
    <p:sldId id="267" r:id="rId12"/>
    <p:sldId id="259"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33EB08-644B-4F9B-B6F0-6090F8CA2F9B}" type="datetimeFigureOut">
              <a:rPr lang="ru-RU" smtClean="0"/>
              <a:t>ср 01.05.19</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345243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133EB08-644B-4F9B-B6F0-6090F8CA2F9B}" type="datetimeFigureOut">
              <a:rPr lang="ru-RU" smtClean="0"/>
              <a:t>ср 01.05.19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242225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133EB08-644B-4F9B-B6F0-6090F8CA2F9B}" type="datetimeFigureOut">
              <a:rPr lang="ru-RU" smtClean="0"/>
              <a:t>ср 01.05.19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2470176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133EB08-644B-4F9B-B6F0-6090F8CA2F9B}" type="datetimeFigureOut">
              <a:rPr lang="ru-RU" smtClean="0"/>
              <a:t>ср 01.05.19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0CE2E7-FD24-4643-8ADA-21B67ADD5D82}"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8675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133EB08-644B-4F9B-B6F0-6090F8CA2F9B}" type="datetimeFigureOut">
              <a:rPr lang="ru-RU" smtClean="0"/>
              <a:t>ср 01.05.19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2414425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E133EB08-644B-4F9B-B6F0-6090F8CA2F9B}" type="datetimeFigureOut">
              <a:rPr lang="ru-RU" smtClean="0"/>
              <a:t>ср 01.05.19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3905253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E133EB08-644B-4F9B-B6F0-6090F8CA2F9B}" type="datetimeFigureOut">
              <a:rPr lang="ru-RU" smtClean="0"/>
              <a:t>ср 01.05.19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2077947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133EB08-644B-4F9B-B6F0-6090F8CA2F9B}" type="datetimeFigureOut">
              <a:rPr lang="ru-RU" smtClean="0"/>
              <a:t>ср 01.05.19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1073934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133EB08-644B-4F9B-B6F0-6090F8CA2F9B}" type="datetimeFigureOut">
              <a:rPr lang="ru-RU" smtClean="0"/>
              <a:t>ср 01.05.19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122714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133EB08-644B-4F9B-B6F0-6090F8CA2F9B}" type="datetimeFigureOut">
              <a:rPr lang="ru-RU" smtClean="0"/>
              <a:t>ср 01.05.19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302154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133EB08-644B-4F9B-B6F0-6090F8CA2F9B}" type="datetimeFigureOut">
              <a:rPr lang="ru-RU" smtClean="0"/>
              <a:t>ср 01.05.19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384925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133EB08-644B-4F9B-B6F0-6090F8CA2F9B}" type="datetimeFigureOut">
              <a:rPr lang="ru-RU" smtClean="0"/>
              <a:t>ср 01.05.19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101338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133EB08-644B-4F9B-B6F0-6090F8CA2F9B}" type="datetimeFigureOut">
              <a:rPr lang="ru-RU" smtClean="0"/>
              <a:t>ср 01.05.19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324219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133EB08-644B-4F9B-B6F0-6090F8CA2F9B}" type="datetimeFigureOut">
              <a:rPr lang="ru-RU" smtClean="0"/>
              <a:t>ср 01.05.19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418087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3EB08-644B-4F9B-B6F0-6090F8CA2F9B}" type="datetimeFigureOut">
              <a:rPr lang="ru-RU" smtClean="0"/>
              <a:t>ср 01.05.19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70414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133EB08-644B-4F9B-B6F0-6090F8CA2F9B}" type="datetimeFigureOut">
              <a:rPr lang="ru-RU" smtClean="0"/>
              <a:t>ср 01.05.19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386757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E133EB08-644B-4F9B-B6F0-6090F8CA2F9B}" type="datetimeFigureOut">
              <a:rPr lang="ru-RU" smtClean="0"/>
              <a:t>ср 01.05.19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0CE2E7-FD24-4643-8ADA-21B67ADD5D82}" type="slidenum">
              <a:rPr lang="ru-RU" smtClean="0"/>
              <a:t>‹#›</a:t>
            </a:fld>
            <a:endParaRPr lang="ru-RU"/>
          </a:p>
        </p:txBody>
      </p:sp>
    </p:spTree>
    <p:extLst>
      <p:ext uri="{BB962C8B-B14F-4D97-AF65-F5344CB8AC3E}">
        <p14:creationId xmlns:p14="http://schemas.microsoft.com/office/powerpoint/2010/main" val="95484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33EB08-644B-4F9B-B6F0-6090F8CA2F9B}" type="datetimeFigureOut">
              <a:rPr lang="ru-RU" smtClean="0"/>
              <a:t>ср 01.05.19</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0CE2E7-FD24-4643-8ADA-21B67ADD5D82}" type="slidenum">
              <a:rPr lang="ru-RU" smtClean="0"/>
              <a:t>‹#›</a:t>
            </a:fld>
            <a:endParaRPr lang="ru-RU"/>
          </a:p>
        </p:txBody>
      </p:sp>
    </p:spTree>
    <p:extLst>
      <p:ext uri="{BB962C8B-B14F-4D97-AF65-F5344CB8AC3E}">
        <p14:creationId xmlns:p14="http://schemas.microsoft.com/office/powerpoint/2010/main" val="404831544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1.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hyperlink" Target="https://www.scribd.com/document/369886831/Clasificarea-imprimantelor" TargetMode="External"/><Relationship Id="rId3" Type="http://schemas.openxmlformats.org/officeDocument/2006/relationships/hyperlink" Target="https://reparador.ro/2017/10/10/tipuri-de-monitor-clasificare/" TargetMode="External"/><Relationship Id="rId7" Type="http://schemas.openxmlformats.org/officeDocument/2006/relationships/hyperlink" Target="http://vega.unitbv.ro/~teletinm9/Tipuri%20de%20imprimante.html" TargetMode="External"/><Relationship Id="rId2" Type="http://schemas.openxmlformats.org/officeDocument/2006/relationships/hyperlink" Target="https://blog.artcore.ro/2017/general/tipuri-de-monitor/" TargetMode="External"/><Relationship Id="rId1" Type="http://schemas.openxmlformats.org/officeDocument/2006/relationships/slideLayout" Target="../slideLayouts/slideLayout11.xml"/><Relationship Id="rId6" Type="http://schemas.openxmlformats.org/officeDocument/2006/relationships/hyperlink" Target="http://elearning.masterprof.ro/lectiile/informatica/lectie_01/dispozitive_periferice_de_intrare.html" TargetMode="External"/><Relationship Id="rId5" Type="http://schemas.openxmlformats.org/officeDocument/2006/relationships/hyperlink" Target="http://www.informaticainscoli.ro/lib/exe/fetch.php?media=2.4.tipuri_de_dispozitive_de_intrare_de_iesire_de_intrare-iesire_de_stocare_a_datelor.pdf" TargetMode="External"/><Relationship Id="rId4" Type="http://schemas.openxmlformats.org/officeDocument/2006/relationships/hyperlink" Target="https://www.gimnaziu.info/dispozitive-periferice-de-intrare-de-iesire-de-intrare-iesir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dirty="0" smtClean="0">
                <a:latin typeface="Arial" panose="020B0604020202020204" pitchFamily="34" charset="0"/>
                <a:cs typeface="Arial" panose="020B0604020202020204" pitchFamily="34" charset="0"/>
              </a:rPr>
              <a:t>Dispozitive De Intrare Și Ieșire</a:t>
            </a:r>
            <a:endParaRPr lang="ru-RU" dirty="0">
              <a:latin typeface="Arial" panose="020B0604020202020204" pitchFamily="34" charset="0"/>
              <a:cs typeface="Arial" panose="020B0604020202020204" pitchFamily="34" charset="0"/>
            </a:endParaRPr>
          </a:p>
        </p:txBody>
      </p:sp>
      <p:sp>
        <p:nvSpPr>
          <p:cNvPr id="3" name="Подзаголовок 2"/>
          <p:cNvSpPr>
            <a:spLocks noGrp="1"/>
          </p:cNvSpPr>
          <p:nvPr>
            <p:ph type="subTitle" idx="1"/>
          </p:nvPr>
        </p:nvSpPr>
        <p:spPr>
          <a:xfrm>
            <a:off x="8976575" y="5048518"/>
            <a:ext cx="2502794" cy="994893"/>
          </a:xfrm>
        </p:spPr>
        <p:txBody>
          <a:bodyPr>
            <a:normAutofit fontScale="55000" lnSpcReduction="20000"/>
          </a:bodyPr>
          <a:lstStyle/>
          <a:p>
            <a:r>
              <a:rPr lang="ro-RO" dirty="0">
                <a:solidFill>
                  <a:schemeClr val="tx1"/>
                </a:solidFill>
                <a:latin typeface="Arial" panose="020B0604020202020204" pitchFamily="34" charset="0"/>
                <a:cs typeface="Arial" panose="020B0604020202020204" pitchFamily="34" charset="0"/>
              </a:rPr>
              <a:t>Proiect realizat de Bujor Claudiu, clasa a 10-a </a:t>
            </a:r>
            <a:r>
              <a:rPr lang="en-US" dirty="0">
                <a:solidFill>
                  <a:schemeClr val="tx1"/>
                </a:solidFill>
                <a:latin typeface="Arial" panose="020B0604020202020204" pitchFamily="34" charset="0"/>
                <a:cs typeface="Arial" panose="020B0604020202020204" pitchFamily="34" charset="0"/>
              </a:rPr>
              <a:t>“</a:t>
            </a:r>
            <a:r>
              <a:rPr lang="ro-RO" dirty="0">
                <a:solidFill>
                  <a:schemeClr val="tx1"/>
                </a:solidFill>
                <a:latin typeface="Arial" panose="020B0604020202020204" pitchFamily="34" charset="0"/>
                <a:cs typeface="Arial" panose="020B0604020202020204" pitchFamily="34" charset="0"/>
              </a:rPr>
              <a:t>C</a:t>
            </a:r>
            <a:r>
              <a:rPr lang="en-US" dirty="0">
                <a:solidFill>
                  <a:schemeClr val="tx1"/>
                </a:solidFill>
                <a:latin typeface="Arial" panose="020B0604020202020204" pitchFamily="34" charset="0"/>
                <a:cs typeface="Arial" panose="020B0604020202020204" pitchFamily="34" charset="0"/>
              </a:rPr>
              <a:t>”</a:t>
            </a:r>
            <a:r>
              <a:rPr lang="ro-RO" dirty="0">
                <a:solidFill>
                  <a:schemeClr val="tx1"/>
                </a:solidFill>
                <a:latin typeface="Arial" panose="020B0604020202020204" pitchFamily="34" charset="0"/>
                <a:cs typeface="Arial" panose="020B0604020202020204" pitchFamily="34" charset="0"/>
              </a:rPr>
              <a:t>, IPLT </a:t>
            </a:r>
            <a:r>
              <a:rPr lang="en-US" dirty="0">
                <a:solidFill>
                  <a:schemeClr val="tx1"/>
                </a:solidFill>
                <a:latin typeface="Arial" panose="020B0604020202020204" pitchFamily="34" charset="0"/>
                <a:cs typeface="Arial" panose="020B0604020202020204" pitchFamily="34" charset="0"/>
              </a:rPr>
              <a:t>“</a:t>
            </a:r>
            <a:r>
              <a:rPr lang="ro-RO" dirty="0">
                <a:solidFill>
                  <a:schemeClr val="tx1"/>
                </a:solidFill>
                <a:latin typeface="Arial" panose="020B0604020202020204" pitchFamily="34" charset="0"/>
                <a:cs typeface="Arial" panose="020B0604020202020204" pitchFamily="34" charset="0"/>
              </a:rPr>
              <a:t>Spiru Haret</a:t>
            </a:r>
            <a:r>
              <a:rPr lang="en-US" dirty="0">
                <a:solidFill>
                  <a:schemeClr val="tx1"/>
                </a:solidFill>
                <a:latin typeface="Arial" panose="020B0604020202020204" pitchFamily="34" charset="0"/>
                <a:cs typeface="Arial" panose="020B0604020202020204" pitchFamily="34" charset="0"/>
              </a:rPr>
              <a:t>”</a:t>
            </a:r>
            <a:endParaRPr lang="ro-RO" dirty="0">
              <a:solidFill>
                <a:schemeClr val="tx1"/>
              </a:solidFill>
              <a:latin typeface="Arial" panose="020B0604020202020204" pitchFamily="34" charset="0"/>
              <a:cs typeface="Arial" panose="020B0604020202020204" pitchFamily="34" charset="0"/>
            </a:endParaRPr>
          </a:p>
          <a:p>
            <a:r>
              <a:rPr lang="ro-RO" dirty="0">
                <a:solidFill>
                  <a:schemeClr val="tx1"/>
                </a:solidFill>
                <a:latin typeface="Arial" panose="020B0604020202020204" pitchFamily="34" charset="0"/>
                <a:cs typeface="Arial" panose="020B0604020202020204" pitchFamily="34" charset="0"/>
              </a:rPr>
              <a:t>Profesor: Guțu Maria</a:t>
            </a:r>
          </a:p>
          <a:p>
            <a:endParaRPr lang="ru-RU" dirty="0">
              <a:solidFill>
                <a:schemeClr val="tx1"/>
              </a:solidFill>
              <a:latin typeface="Arial" panose="020B0604020202020204" pitchFamily="34" charset="0"/>
              <a:cs typeface="Arial" panose="020B0604020202020204" pitchFamily="34" charset="0"/>
            </a:endParaRPr>
          </a:p>
        </p:txBody>
      </p:sp>
      <p:sp>
        <p:nvSpPr>
          <p:cNvPr id="4" name="Подзаголовок 2"/>
          <p:cNvSpPr txBox="1">
            <a:spLocks/>
          </p:cNvSpPr>
          <p:nvPr/>
        </p:nvSpPr>
        <p:spPr>
          <a:xfrm>
            <a:off x="5511185" y="6220496"/>
            <a:ext cx="1522052" cy="397635"/>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ro-RO" dirty="0" smtClean="0">
                <a:solidFill>
                  <a:schemeClr val="tx1"/>
                </a:solidFill>
                <a:latin typeface="Arial" panose="020B0604020202020204" pitchFamily="34" charset="0"/>
                <a:cs typeface="Arial" panose="020B0604020202020204" pitchFamily="34" charset="0"/>
              </a:rPr>
              <a:t>2019</a:t>
            </a:r>
            <a:endParaRPr lang="ru-RU"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771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77780"/>
            <a:ext cx="12192000" cy="1051775"/>
          </a:xfrm>
        </p:spPr>
        <p:txBody>
          <a:bodyPr/>
          <a:lstStyle/>
          <a:p>
            <a:pPr algn="ctr"/>
            <a:r>
              <a:rPr lang="ro-RO" dirty="0" smtClean="0">
                <a:solidFill>
                  <a:srgbClr val="FFC000"/>
                </a:solidFill>
                <a:latin typeface="Arial Black" panose="020B0A04020102020204" pitchFamily="34" charset="0"/>
              </a:rPr>
              <a:t>Tableta Grafică</a:t>
            </a:r>
            <a:endParaRPr lang="ru-RU" dirty="0">
              <a:solidFill>
                <a:srgbClr val="FFC000"/>
              </a:solidFill>
              <a:latin typeface="Arial Black" panose="020B0A04020102020204" pitchFamily="34" charset="0"/>
            </a:endParaRPr>
          </a:p>
        </p:txBody>
      </p:sp>
      <p:sp>
        <p:nvSpPr>
          <p:cNvPr id="3" name="Текст 2"/>
          <p:cNvSpPr>
            <a:spLocks noGrp="1"/>
          </p:cNvSpPr>
          <p:nvPr>
            <p:ph type="body" sz="half" idx="2"/>
          </p:nvPr>
        </p:nvSpPr>
        <p:spPr>
          <a:xfrm>
            <a:off x="1143770" y="1429555"/>
            <a:ext cx="9904459" cy="2253802"/>
          </a:xfrm>
        </p:spPr>
        <p:txBody>
          <a:bodyPr>
            <a:normAutofit/>
          </a:bodyPr>
          <a:lstStyle/>
          <a:p>
            <a:r>
              <a:rPr lang="ro-RO" sz="2400" b="1" u="sng" dirty="0" smtClean="0">
                <a:latin typeface="Times New Roman" panose="02020603050405020304" pitchFamily="18" charset="0"/>
                <a:cs typeface="Times New Roman" panose="02020603050405020304" pitchFamily="18" charset="0"/>
              </a:rPr>
              <a:t>Tableta grafică </a:t>
            </a:r>
            <a:r>
              <a:rPr lang="ro-RO" sz="2400" dirty="0" smtClean="0">
                <a:latin typeface="Times New Roman" panose="02020603050405020304" pitchFamily="18" charset="0"/>
                <a:cs typeface="Times New Roman" panose="02020603050405020304" pitchFamily="18" charset="0"/>
              </a:rPr>
              <a:t>(graphics tablet) – dispozitiv ce permite introducerea facilă a desenelor şi schiţelor. Este alcătuită dintr-un creion cu vârf electronic şi o plăcuţă electronică, capabilă să detecteze mişcările creionului şi să le transmita calculatorului.</a:t>
            </a:r>
            <a:endParaRPr lang="ro-RO" sz="24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8047" y="3683357"/>
            <a:ext cx="4278235" cy="2413000"/>
          </a:xfrm>
          <a:prstGeom prst="rect">
            <a:avLst/>
          </a:prstGeom>
          <a:effectLst>
            <a:glow rad="228600">
              <a:schemeClr val="accent5">
                <a:satMod val="175000"/>
                <a:alpha val="40000"/>
              </a:schemeClr>
            </a:glow>
          </a:effectLst>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1791" y="3683357"/>
            <a:ext cx="4278235" cy="2413000"/>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2005024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09600"/>
            <a:ext cx="12192000" cy="922986"/>
          </a:xfrm>
        </p:spPr>
        <p:txBody>
          <a:bodyPr/>
          <a:lstStyle/>
          <a:p>
            <a:pPr algn="ctr"/>
            <a:r>
              <a:rPr lang="ro-RO" dirty="0" smtClean="0">
                <a:solidFill>
                  <a:schemeClr val="accent3">
                    <a:lumMod val="60000"/>
                    <a:lumOff val="40000"/>
                  </a:schemeClr>
                </a:solidFill>
                <a:latin typeface="Arial Black" panose="020B0A04020102020204" pitchFamily="34" charset="0"/>
              </a:rPr>
              <a:t>Microfonul</a:t>
            </a:r>
            <a:endParaRPr lang="ru-RU" dirty="0">
              <a:solidFill>
                <a:schemeClr val="accent3">
                  <a:lumMod val="60000"/>
                  <a:lumOff val="40000"/>
                </a:schemeClr>
              </a:solidFill>
              <a:latin typeface="Arial Black" panose="020B0A04020102020204" pitchFamily="34" charset="0"/>
            </a:endParaRPr>
          </a:p>
        </p:txBody>
      </p:sp>
      <p:sp>
        <p:nvSpPr>
          <p:cNvPr id="3" name="Текст 2"/>
          <p:cNvSpPr>
            <a:spLocks noGrp="1"/>
          </p:cNvSpPr>
          <p:nvPr>
            <p:ph type="body" sz="half" idx="2"/>
          </p:nvPr>
        </p:nvSpPr>
        <p:spPr>
          <a:xfrm>
            <a:off x="1143770" y="1792308"/>
            <a:ext cx="9904459" cy="1371599"/>
          </a:xfrm>
        </p:spPr>
        <p:txBody>
          <a:bodyPr>
            <a:normAutofit/>
          </a:bodyPr>
          <a:lstStyle/>
          <a:p>
            <a:pPr marL="457200" indent="-457200">
              <a:buFont typeface="Wingdings" panose="05000000000000000000" pitchFamily="2" charset="2"/>
              <a:buChar char="q"/>
            </a:pPr>
            <a:r>
              <a:rPr lang="ro-RO" sz="3200" b="1" u="sng" dirty="0" smtClean="0">
                <a:latin typeface="Times New Roman" panose="02020603050405020304" pitchFamily="18" charset="0"/>
                <a:cs typeface="Times New Roman" panose="02020603050405020304" pitchFamily="18" charset="0"/>
              </a:rPr>
              <a:t>Microfonul</a:t>
            </a:r>
            <a:r>
              <a:rPr lang="ro-RO" sz="3200" dirty="0" smtClean="0">
                <a:latin typeface="Times New Roman" panose="02020603050405020304" pitchFamily="18" charset="0"/>
                <a:cs typeface="Times New Roman" panose="02020603050405020304" pitchFamily="18" charset="0"/>
              </a:rPr>
              <a:t> este un aparat ce preia sunete (cum ar fi vocea) şi le transformă în date stocabile pe computer.</a:t>
            </a:r>
            <a:endParaRPr lang="ro-RO" sz="32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740" y="3423629"/>
            <a:ext cx="2869306" cy="2869306"/>
          </a:xfrm>
          <a:prstGeom prst="rect">
            <a:avLst/>
          </a:prstGeom>
          <a:effectLst>
            <a:glow rad="228600">
              <a:schemeClr val="accent3">
                <a:satMod val="175000"/>
                <a:alpha val="40000"/>
              </a:schemeClr>
            </a:glo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557" y="3423629"/>
            <a:ext cx="2869306" cy="2869306"/>
          </a:xfrm>
          <a:prstGeom prst="rect">
            <a:avLst/>
          </a:prstGeom>
          <a:effectLst>
            <a:glow rad="228600">
              <a:schemeClr val="accent3">
                <a:satMod val="175000"/>
                <a:alpha val="40000"/>
              </a:schemeClr>
            </a:glow>
          </a:effec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1923" y="3423629"/>
            <a:ext cx="2869306" cy="2869306"/>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2358790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3923" y="622479"/>
            <a:ext cx="9501946" cy="974501"/>
          </a:xfrm>
        </p:spPr>
        <p:txBody>
          <a:bodyPr>
            <a:normAutofit fontScale="90000"/>
          </a:bodyPr>
          <a:lstStyle/>
          <a:p>
            <a:r>
              <a:rPr lang="ro-RO" dirty="0" smtClean="0">
                <a:solidFill>
                  <a:srgbClr val="92D050"/>
                </a:solidFill>
                <a:latin typeface="Arial Black" panose="020B0A04020102020204" pitchFamily="34" charset="0"/>
              </a:rPr>
              <a:t>Dispozitive periferice de ieșire:</a:t>
            </a:r>
            <a:endParaRPr lang="ru-RU" dirty="0">
              <a:solidFill>
                <a:srgbClr val="92D050"/>
              </a:solidFill>
              <a:latin typeface="Arial Black" panose="020B0A04020102020204" pitchFamily="34" charset="0"/>
            </a:endParaRPr>
          </a:p>
        </p:txBody>
      </p:sp>
      <p:sp>
        <p:nvSpPr>
          <p:cNvPr id="3" name="Текст 2"/>
          <p:cNvSpPr>
            <a:spLocks noGrp="1"/>
          </p:cNvSpPr>
          <p:nvPr>
            <p:ph type="body" sz="half" idx="2"/>
          </p:nvPr>
        </p:nvSpPr>
        <p:spPr>
          <a:xfrm>
            <a:off x="1543923" y="1815922"/>
            <a:ext cx="9501946" cy="1262130"/>
          </a:xfrm>
        </p:spPr>
        <p:txBody>
          <a:bodyPr>
            <a:normAutofit/>
          </a:bodyPr>
          <a:lstStyle/>
          <a:p>
            <a:r>
              <a:rPr lang="ro-RO" sz="2400" dirty="0" smtClean="0">
                <a:latin typeface="Times New Roman" panose="02020603050405020304" pitchFamily="18" charset="0"/>
                <a:cs typeface="Times New Roman" panose="02020603050405020304" pitchFamily="18" charset="0"/>
              </a:rPr>
              <a:t>Dispozitivele periferice de ieşire permit extragerea informaţiilor dintr-un sistem de calcul.</a:t>
            </a:r>
            <a:endParaRPr lang="ro-RO" sz="24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256" y="3238300"/>
            <a:ext cx="3156866" cy="3156866"/>
          </a:xfrm>
          <a:prstGeom prst="rect">
            <a:avLst/>
          </a:prstGeom>
          <a:effectLst>
            <a:glow rad="228600">
              <a:schemeClr val="accent6">
                <a:satMod val="175000"/>
                <a:alpha val="40000"/>
              </a:schemeClr>
            </a:glo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463" y="3238300"/>
            <a:ext cx="3156866" cy="3156866"/>
          </a:xfrm>
          <a:prstGeom prst="rect">
            <a:avLst/>
          </a:prstGeom>
          <a:effectLst>
            <a:glow rad="228600">
              <a:schemeClr val="accent6">
                <a:satMod val="175000"/>
                <a:alpha val="40000"/>
              </a:schemeClr>
            </a:glow>
          </a:effectLst>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0670" y="3238300"/>
            <a:ext cx="3156866" cy="3156866"/>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4047132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58840"/>
            <a:ext cx="12192000" cy="961623"/>
          </a:xfrm>
        </p:spPr>
        <p:txBody>
          <a:bodyPr/>
          <a:lstStyle/>
          <a:p>
            <a:pPr algn="ctr"/>
            <a:r>
              <a:rPr lang="ro-RO" dirty="0" smtClean="0">
                <a:solidFill>
                  <a:srgbClr val="FFC000"/>
                </a:solidFill>
                <a:latin typeface="Arial Black" panose="020B0A04020102020204" pitchFamily="34" charset="0"/>
              </a:rPr>
              <a:t>Monitorul</a:t>
            </a:r>
            <a:endParaRPr lang="ru-RU" dirty="0">
              <a:solidFill>
                <a:srgbClr val="FFC000"/>
              </a:solidFill>
              <a:latin typeface="Arial Black" panose="020B0A04020102020204" pitchFamily="34" charset="0"/>
            </a:endParaRPr>
          </a:p>
        </p:txBody>
      </p:sp>
      <p:sp>
        <p:nvSpPr>
          <p:cNvPr id="3" name="Текст 2"/>
          <p:cNvSpPr>
            <a:spLocks noGrp="1"/>
          </p:cNvSpPr>
          <p:nvPr>
            <p:ph type="body" sz="half" idx="2"/>
          </p:nvPr>
        </p:nvSpPr>
        <p:spPr>
          <a:xfrm>
            <a:off x="914400" y="1030311"/>
            <a:ext cx="10131469" cy="5666704"/>
          </a:xfrm>
        </p:spPr>
        <p:txBody>
          <a:bodyPr anchor="t">
            <a:normAutofit/>
          </a:bodyPr>
          <a:lstStyle/>
          <a:p>
            <a:pPr marL="342900" indent="-342900">
              <a:buFont typeface="Wingdings" panose="05000000000000000000" pitchFamily="2" charset="2"/>
              <a:buChar char="Ø"/>
            </a:pPr>
            <a:r>
              <a:rPr lang="ro-RO" dirty="0" smtClean="0">
                <a:latin typeface="Times New Roman" panose="02020603050405020304" pitchFamily="18" charset="0"/>
                <a:cs typeface="Times New Roman" panose="02020603050405020304" pitchFamily="18" charset="0"/>
              </a:rPr>
              <a:t>Monitorul permite vizualizarea pe ecran a rezultatelor execuţiei programelor. </a:t>
            </a:r>
          </a:p>
          <a:p>
            <a:pPr marL="342900" indent="-342900">
              <a:buFont typeface="Wingdings" panose="05000000000000000000" pitchFamily="2" charset="2"/>
              <a:buChar char="Ø"/>
            </a:pPr>
            <a:r>
              <a:rPr lang="ro-RO" sz="2000" b="1" u="sng" dirty="0" smtClean="0">
                <a:latin typeface="Times New Roman" panose="02020603050405020304" pitchFamily="18" charset="0"/>
                <a:cs typeface="Times New Roman" panose="02020603050405020304" pitchFamily="18" charset="0"/>
              </a:rPr>
              <a:t>Tipul de monitor CRT </a:t>
            </a:r>
            <a:r>
              <a:rPr lang="ro-RO" sz="2000" b="1" dirty="0" smtClean="0">
                <a:latin typeface="Times New Roman" panose="02020603050405020304" pitchFamily="18" charset="0"/>
                <a:cs typeface="Times New Roman" panose="02020603050405020304" pitchFamily="18" charset="0"/>
              </a:rPr>
              <a:t>:</a:t>
            </a:r>
          </a:p>
          <a:p>
            <a:r>
              <a:rPr lang="ro-RO" dirty="0" smtClean="0">
                <a:latin typeface="Times New Roman" panose="02020603050405020304" pitchFamily="18" charset="0"/>
                <a:cs typeface="Times New Roman" panose="02020603050405020304" pitchFamily="18" charset="0"/>
              </a:rPr>
              <a:t>Un ecran CRT creeaza imaginea afisata prin utilizarea de raze de electron.</a:t>
            </a:r>
          </a:p>
          <a:p>
            <a:endParaRPr lang="ro-RO" dirty="0">
              <a:latin typeface="Times New Roman" panose="02020603050405020304" pitchFamily="18" charset="0"/>
              <a:cs typeface="Times New Roman" panose="02020603050405020304" pitchFamily="18" charset="0"/>
            </a:endParaRPr>
          </a:p>
          <a:p>
            <a:endParaRPr lang="ro-RO" dirty="0" smtClean="0">
              <a:latin typeface="Times New Roman" panose="02020603050405020304" pitchFamily="18" charset="0"/>
              <a:cs typeface="Times New Roman" panose="02020603050405020304" pitchFamily="18" charset="0"/>
            </a:endParaRPr>
          </a:p>
          <a:p>
            <a:endParaRPr lang="ro-RO" dirty="0" smtClean="0">
              <a:latin typeface="Times New Roman" panose="02020603050405020304" pitchFamily="18" charset="0"/>
              <a:cs typeface="Times New Roman" panose="02020603050405020304" pitchFamily="18" charset="0"/>
            </a:endParaRPr>
          </a:p>
          <a:p>
            <a:endParaRPr lang="ro-RO"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ro-RO" sz="2000" b="1" u="sng" dirty="0" smtClean="0"/>
              <a:t>Monitoare</a:t>
            </a:r>
            <a:r>
              <a:rPr lang="en-US" sz="2000" b="1" u="sng" dirty="0" smtClean="0"/>
              <a:t> </a:t>
            </a:r>
            <a:r>
              <a:rPr lang="en-US" sz="2000" b="1" u="sng" dirty="0"/>
              <a:t>cu </a:t>
            </a:r>
            <a:r>
              <a:rPr lang="ro-RO" sz="2000" b="1" u="sng" dirty="0" smtClean="0"/>
              <a:t>ecran</a:t>
            </a:r>
            <a:r>
              <a:rPr lang="en-US" sz="2000" b="1" u="sng" dirty="0" smtClean="0"/>
              <a:t> </a:t>
            </a:r>
            <a:r>
              <a:rPr lang="ro-RO" sz="2000" b="1" u="sng" dirty="0" smtClean="0"/>
              <a:t>plat:</a:t>
            </a:r>
            <a:endParaRPr lang="en-US" sz="2000" b="1" u="sng" dirty="0" smtClean="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8642" y="2440277"/>
            <a:ext cx="2170626" cy="1836045"/>
          </a:xfrm>
          <a:prstGeom prst="rect">
            <a:avLst/>
          </a:prstGeom>
          <a:effectLst>
            <a:glow rad="139700">
              <a:schemeClr val="accent5">
                <a:satMod val="175000"/>
                <a:alpha val="40000"/>
              </a:schemeClr>
            </a:glo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642" y="4768265"/>
            <a:ext cx="2170626" cy="1836045"/>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001928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body" sz="half" idx="2"/>
          </p:nvPr>
        </p:nvSpPr>
        <p:spPr>
          <a:xfrm>
            <a:off x="1347475" y="218986"/>
            <a:ext cx="9904412" cy="4552636"/>
          </a:xfrm>
        </p:spPr>
        <p:txBody>
          <a:bodyPr>
            <a:normAutofit lnSpcReduction="10000"/>
          </a:bodyPr>
          <a:lstStyle/>
          <a:p>
            <a:pPr marL="342900" indent="-342900">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Un prim avantaj al acestor monitoare, față de monitoarele CRT, este faptul că acestea sunt mult mai ușoare și ocupă mult mai puțin spațiu. Tot pe lista avantajelor găsim faptul că ele consumă mult mai puțin curent, nu emit acealeași cantități de radiații și datorită adaptabilității pot fi regăsite în majoritatea electronicelor de la televizoarele de mari dimensiuni, desktopuri, laptopuri, tablete, telefoane până la smartwatch-uri.  </a:t>
            </a:r>
          </a:p>
          <a:p>
            <a:pPr marL="342900" indent="-342900">
              <a:buFont typeface="Wingdings" panose="05000000000000000000" pitchFamily="2" charset="2"/>
              <a:buChar char="Ø"/>
            </a:pPr>
            <a:r>
              <a:rPr lang="ro-RO" dirty="0">
                <a:latin typeface="Times New Roman" panose="02020603050405020304" pitchFamily="18" charset="0"/>
                <a:cs typeface="Times New Roman" panose="02020603050405020304" pitchFamily="18" charset="0"/>
              </a:rPr>
              <a:t>Monitoarele cu ecran plat sunt alcătuite din două straturi de sticlă care țin în suspensie un lichid între ele. Pentru acest tip de monitor există două tipuri de tehnologii larg folosite: LCD (Liquid Crystal Display) și PDP (Plasma display Panel</a:t>
            </a:r>
            <a:r>
              <a:rPr lang="ro-RO"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000" b="1" u="sng" dirty="0" smtClean="0">
                <a:latin typeface="Times New Roman" panose="02020603050405020304" pitchFamily="18" charset="0"/>
                <a:cs typeface="Times New Roman" panose="02020603050405020304" pitchFamily="18" charset="0"/>
              </a:rPr>
              <a:t>Liquid </a:t>
            </a:r>
            <a:r>
              <a:rPr lang="en-US" sz="2000" b="1" u="sng" dirty="0">
                <a:latin typeface="Times New Roman" panose="02020603050405020304" pitchFamily="18" charset="0"/>
                <a:cs typeface="Times New Roman" panose="02020603050405020304" pitchFamily="18" charset="0"/>
              </a:rPr>
              <a:t>Crystal </a:t>
            </a:r>
            <a:r>
              <a:rPr lang="en-US" sz="2000" b="1" u="sng" dirty="0" smtClean="0">
                <a:latin typeface="Times New Roman" panose="02020603050405020304" pitchFamily="18" charset="0"/>
                <a:cs typeface="Times New Roman" panose="02020603050405020304" pitchFamily="18" charset="0"/>
              </a:rPr>
              <a:t>Display</a:t>
            </a:r>
            <a:r>
              <a:rPr lang="ro-RO" sz="2000" b="1"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 </a:t>
            </a:r>
            <a:endParaRPr lang="ro-RO" sz="2000" b="1"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Acest tip de ecran conține o substanță numită cristale lichide. Moleculele din această substanță se aliniază, sub tensiune, ca să permită (sau să blocheze) transmiterea luminii din spatele ecranului. În cazul ecranelor LED imaginea este iluminată de leduri în schimbul lămpilor fluorescente. De asemenea, monitoarele LCD emit o radiație mult redusă față de CRT.</a:t>
            </a:r>
            <a:endParaRPr lang="ro-RO"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896" y="4771621"/>
            <a:ext cx="2659956" cy="1873877"/>
          </a:xfrm>
          <a:prstGeom prst="rect">
            <a:avLst/>
          </a:prstGeom>
          <a:effectLst>
            <a:glow rad="228600">
              <a:schemeClr val="accent1">
                <a:satMod val="175000"/>
                <a:alpha val="40000"/>
              </a:schemeClr>
            </a:glow>
          </a:effectLst>
        </p:spPr>
      </p:pic>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1913" y="4771621"/>
            <a:ext cx="2659956" cy="1873877"/>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388008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1321714" y="199489"/>
            <a:ext cx="9904459" cy="3039413"/>
          </a:xfrm>
        </p:spPr>
        <p:txBody>
          <a:bodyPr/>
          <a:lstStyle/>
          <a:p>
            <a:pPr marL="285750" indent="-285750">
              <a:buFont typeface="Wingdings" panose="05000000000000000000" pitchFamily="2" charset="2"/>
              <a:buChar char="Ø"/>
            </a:pPr>
            <a:r>
              <a:rPr lang="en-US" sz="2000" b="1" u="sng" dirty="0">
                <a:latin typeface="Times New Roman" panose="02020603050405020304" pitchFamily="18" charset="0"/>
                <a:cs typeface="Times New Roman" panose="02020603050405020304" pitchFamily="18" charset="0"/>
              </a:rPr>
              <a:t>Monitor cu </a:t>
            </a:r>
            <a:r>
              <a:rPr lang="ro-RO" sz="2000" b="1" u="sng" dirty="0" smtClean="0">
                <a:latin typeface="Times New Roman" panose="02020603050405020304" pitchFamily="18" charset="0"/>
                <a:cs typeface="Times New Roman" panose="02020603050405020304" pitchFamily="18" charset="0"/>
              </a:rPr>
              <a:t>afisaj </a:t>
            </a:r>
            <a:r>
              <a:rPr lang="en-US" sz="2000" b="1" u="sng" dirty="0" smtClean="0">
                <a:latin typeface="Times New Roman" panose="02020603050405020304" pitchFamily="18" charset="0"/>
                <a:cs typeface="Times New Roman" panose="02020603050405020304" pitchFamily="18" charset="0"/>
              </a:rPr>
              <a:t>plasma</a:t>
            </a:r>
            <a:r>
              <a:rPr lang="ro-RO" sz="2000" b="1" dirty="0" smtClean="0">
                <a:latin typeface="Times New Roman" panose="02020603050405020304" pitchFamily="18" charset="0"/>
                <a:cs typeface="Times New Roman" panose="02020603050405020304" pitchFamily="18" charset="0"/>
              </a:rPr>
              <a:t>:</a:t>
            </a:r>
          </a:p>
          <a:p>
            <a:r>
              <a:rPr lang="ro-RO" dirty="0" smtClean="0">
                <a:latin typeface="Times New Roman" panose="02020603050405020304" pitchFamily="18" charset="0"/>
                <a:cs typeface="Times New Roman" panose="02020603050405020304" pitchFamily="18" charset="0"/>
              </a:rPr>
              <a:t>Ecranele cu plasmă folosesc tehnologia plasmei în stare gazoasă. Aici gazul este fixat între două fâșii de sticlă și difuzează lumina ultravioletă în momentul în care i se aplică o tensiune. Pixelii ecranului se aprind mulțumită luminii ultaviolete emise de ecran. Imaginea obținuta este mai precisă și mai bogată în culori decât la ecranele LCD, dar, în acelasi timp, tehnologia este mai scumpă.</a:t>
            </a:r>
            <a:endParaRPr lang="ro-RO"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984" y="3238902"/>
            <a:ext cx="3471661" cy="3318908"/>
          </a:xfrm>
          <a:prstGeom prst="rect">
            <a:avLst/>
          </a:prstGeom>
          <a:effectLst>
            <a:glow rad="228600">
              <a:schemeClr val="accent4">
                <a:satMod val="175000"/>
                <a:alpha val="40000"/>
              </a:schemeClr>
            </a:glo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599" y="3238902"/>
            <a:ext cx="4762500" cy="3318908"/>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93702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09600"/>
            <a:ext cx="12192000" cy="845713"/>
          </a:xfrm>
        </p:spPr>
        <p:txBody>
          <a:bodyPr/>
          <a:lstStyle/>
          <a:p>
            <a:pPr algn="ctr"/>
            <a:r>
              <a:rPr lang="ro-RO" dirty="0" smtClean="0">
                <a:solidFill>
                  <a:schemeClr val="accent4">
                    <a:lumMod val="60000"/>
                    <a:lumOff val="40000"/>
                  </a:schemeClr>
                </a:solidFill>
                <a:latin typeface="Arial Black" panose="020B0A04020102020204" pitchFamily="34" charset="0"/>
              </a:rPr>
              <a:t>Imprimanta</a:t>
            </a:r>
            <a:endParaRPr lang="ru-RU" dirty="0">
              <a:solidFill>
                <a:schemeClr val="accent4">
                  <a:lumMod val="60000"/>
                  <a:lumOff val="40000"/>
                </a:schemeClr>
              </a:solidFill>
              <a:latin typeface="Arial Black" panose="020B0A04020102020204" pitchFamily="34" charset="0"/>
            </a:endParaRPr>
          </a:p>
        </p:txBody>
      </p:sp>
      <p:sp>
        <p:nvSpPr>
          <p:cNvPr id="3" name="Текст 2"/>
          <p:cNvSpPr>
            <a:spLocks noGrp="1"/>
          </p:cNvSpPr>
          <p:nvPr>
            <p:ph type="body" sz="half" idx="2"/>
          </p:nvPr>
        </p:nvSpPr>
        <p:spPr>
          <a:xfrm>
            <a:off x="1141410" y="1455313"/>
            <a:ext cx="9904459" cy="4932608"/>
          </a:xfrm>
        </p:spPr>
        <p:txBody>
          <a:bodyPr>
            <a:normAutofit/>
          </a:bodyPr>
          <a:lstStyle/>
          <a:p>
            <a:pPr marL="285750" indent="-285750">
              <a:buFont typeface="Wingdings" panose="05000000000000000000" pitchFamily="2" charset="2"/>
              <a:buChar char="v"/>
            </a:pPr>
            <a:r>
              <a:rPr lang="ro-RO" dirty="0" smtClean="0">
                <a:latin typeface="Times New Roman" panose="02020603050405020304" pitchFamily="18" charset="0"/>
                <a:cs typeface="Times New Roman" panose="02020603050405020304" pitchFamily="18" charset="0"/>
              </a:rPr>
              <a:t>Imprimanta este dispozitivul ce realizează afişarea informaţiilor pe hârtie.</a:t>
            </a:r>
          </a:p>
          <a:p>
            <a:pPr marL="285750" indent="-285750">
              <a:buFont typeface="Wingdings" panose="05000000000000000000" pitchFamily="2" charset="2"/>
              <a:buChar char="v"/>
            </a:pPr>
            <a:r>
              <a:rPr lang="ro-RO" dirty="0" smtClean="0">
                <a:latin typeface="Times New Roman" panose="02020603050405020304" pitchFamily="18" charset="0"/>
                <a:cs typeface="Times New Roman" panose="02020603050405020304" pitchFamily="18" charset="0"/>
              </a:rPr>
              <a:t>În funcţie de principiul de funcţionare există: </a:t>
            </a:r>
          </a:p>
          <a:p>
            <a:pPr marL="342900" indent="-342900">
              <a:buAutoNum type="alphaLcParenR"/>
            </a:pPr>
            <a:r>
              <a:rPr lang="ro-RO" dirty="0" smtClean="0">
                <a:latin typeface="Times New Roman" panose="02020603050405020304" pitchFamily="18" charset="0"/>
                <a:cs typeface="Times New Roman" panose="02020603050405020304" pitchFamily="18" charset="0"/>
              </a:rPr>
              <a:t>imprimante cu impact (matriciale) – tipărirea se realizează prin impactul unui cap de scriere asupra unei benzi tuşate. Sunt ieftine, oferă o calitate scăzută, sunt zgomotoase folosită pentru documente de calitate scăzută, facturi fiscale, etc (în general documente tip), singurul model de imprimantă care permite imprimarea simultană a 2 sau 3 exemplare</a:t>
            </a:r>
            <a:r>
              <a:rPr lang="en-US" dirty="0" smtClean="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folosind hârtie autocopiativă;</a:t>
            </a:r>
          </a:p>
          <a:p>
            <a:r>
              <a:rPr lang="ro-RO" dirty="0" smtClean="0">
                <a:latin typeface="Times New Roman" panose="02020603050405020304" pitchFamily="18" charset="0"/>
                <a:cs typeface="Times New Roman" panose="02020603050405020304" pitchFamily="18" charset="0"/>
              </a:rPr>
              <a:t>b) imprimante fără impact: </a:t>
            </a:r>
          </a:p>
          <a:p>
            <a:pPr marL="285750" indent="-285750">
              <a:buFontTx/>
              <a:buChar char="-"/>
            </a:pPr>
            <a:r>
              <a:rPr lang="ro-RO" dirty="0" smtClean="0">
                <a:latin typeface="Times New Roman" panose="02020603050405020304" pitchFamily="18" charset="0"/>
                <a:cs typeface="Times New Roman" panose="02020603050405020304" pitchFamily="18" charset="0"/>
              </a:rPr>
              <a:t>laser – imagini alb-negru şi color de o calitate foarte bună, au viteză de tipărire mare (4-20 ppm), sunt scumpe (consumabilele) etc.; </a:t>
            </a:r>
          </a:p>
          <a:p>
            <a:pPr marL="285750" indent="-285750">
              <a:buFontTx/>
              <a:buChar char="-"/>
            </a:pPr>
            <a:r>
              <a:rPr lang="ro-RO" dirty="0" smtClean="0">
                <a:latin typeface="Times New Roman" panose="02020603050405020304" pitchFamily="18" charset="0"/>
                <a:cs typeface="Times New Roman" panose="02020603050405020304" pitchFamily="18" charset="0"/>
              </a:rPr>
              <a:t>cu jet de cerneală – capul de scriere baleiază foaia de hârtie linie cu linie pulverizând cerneala, viteză mai mică de scriere, calitate bună. Calitate medie înspre ridicată - viteză medie - pentru documente + poze/fişiere grafice;</a:t>
            </a:r>
          </a:p>
        </p:txBody>
      </p:sp>
    </p:spTree>
    <p:extLst>
      <p:ext uri="{BB962C8B-B14F-4D97-AF65-F5344CB8AC3E}">
        <p14:creationId xmlns:p14="http://schemas.microsoft.com/office/powerpoint/2010/main" val="2664934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3964" y="334853"/>
            <a:ext cx="3347434" cy="2975018"/>
          </a:xfrm>
          <a:prstGeom prst="rect">
            <a:avLst/>
          </a:prstGeom>
          <a:effectLst>
            <a:glow rad="228600">
              <a:schemeClr val="accent1">
                <a:satMod val="175000"/>
                <a:alpha val="40000"/>
              </a:schemeClr>
            </a:glow>
          </a:effectLst>
        </p:spPr>
      </p:pic>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506" y="3953813"/>
            <a:ext cx="3520088" cy="2584332"/>
          </a:xfrm>
          <a:prstGeom prst="rect">
            <a:avLst/>
          </a:prstGeom>
          <a:effectLst>
            <a:glow rad="228600">
              <a:schemeClr val="accent4">
                <a:satMod val="175000"/>
                <a:alpha val="40000"/>
              </a:schemeClr>
            </a:glow>
          </a:effectLst>
        </p:spPr>
      </p:pic>
      <p:pic>
        <p:nvPicPr>
          <p:cNvPr id="4" name="Рисунок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1429" y="1262130"/>
            <a:ext cx="3051220" cy="3051220"/>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534222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09600"/>
            <a:ext cx="12192000" cy="1026017"/>
          </a:xfrm>
        </p:spPr>
        <p:txBody>
          <a:bodyPr/>
          <a:lstStyle/>
          <a:p>
            <a:pPr algn="ctr"/>
            <a:r>
              <a:rPr lang="ro-RO" dirty="0" smtClean="0">
                <a:solidFill>
                  <a:srgbClr val="92D050"/>
                </a:solidFill>
                <a:latin typeface="Arial Black" panose="020B0A04020102020204" pitchFamily="34" charset="0"/>
              </a:rPr>
              <a:t>Plotter-ul</a:t>
            </a:r>
            <a:endParaRPr lang="ru-RU" dirty="0">
              <a:solidFill>
                <a:srgbClr val="92D050"/>
              </a:solidFill>
              <a:latin typeface="Arial Black" panose="020B0A04020102020204" pitchFamily="34" charset="0"/>
            </a:endParaRPr>
          </a:p>
        </p:txBody>
      </p:sp>
      <p:sp>
        <p:nvSpPr>
          <p:cNvPr id="3" name="Текст 2"/>
          <p:cNvSpPr>
            <a:spLocks noGrp="1"/>
          </p:cNvSpPr>
          <p:nvPr>
            <p:ph type="body" sz="half" idx="2"/>
          </p:nvPr>
        </p:nvSpPr>
        <p:spPr>
          <a:xfrm>
            <a:off x="1143770" y="1635617"/>
            <a:ext cx="9904459" cy="1371599"/>
          </a:xfrm>
        </p:spPr>
        <p:txBody>
          <a:bodyPr>
            <a:noAutofit/>
          </a:bodyPr>
          <a:lstStyle/>
          <a:p>
            <a:r>
              <a:rPr lang="ro-RO" sz="3200" b="1" u="sng" dirty="0" smtClean="0">
                <a:latin typeface="Times New Roman" panose="02020603050405020304" pitchFamily="18" charset="0"/>
                <a:cs typeface="Times New Roman" panose="02020603050405020304" pitchFamily="18" charset="0"/>
              </a:rPr>
              <a:t>Plotter</a:t>
            </a:r>
            <a:r>
              <a:rPr lang="ro-RO" sz="2400" dirty="0" smtClean="0">
                <a:latin typeface="Times New Roman" panose="02020603050405020304" pitchFamily="18" charset="0"/>
                <a:cs typeface="Times New Roman" panose="02020603050405020304" pitchFamily="18" charset="0"/>
              </a:rPr>
              <a:t> – dispozitiv asemănător imprimantei dar hârtia poate fi parcursă în ambele sensuri, acceptă formate mari de hârtie şi precizia desenelor este foarte mare. Este folosită pentru schiţe, grafice, desene etc.</a:t>
            </a:r>
            <a:endParaRPr lang="ro-RO" sz="24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66" y="3395728"/>
            <a:ext cx="4172754" cy="2740264"/>
          </a:xfrm>
          <a:prstGeom prst="rect">
            <a:avLst/>
          </a:prstGeom>
          <a:effectLst>
            <a:glow rad="228600">
              <a:schemeClr val="accent6">
                <a:satMod val="175000"/>
                <a:alpha val="40000"/>
              </a:schemeClr>
            </a:glow>
          </a:effectLst>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2165" y="3395728"/>
            <a:ext cx="4172754" cy="2740264"/>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3970760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09600"/>
            <a:ext cx="12192000" cy="1219200"/>
          </a:xfrm>
        </p:spPr>
        <p:txBody>
          <a:bodyPr/>
          <a:lstStyle/>
          <a:p>
            <a:pPr algn="ctr"/>
            <a:r>
              <a:rPr lang="ro-RO" dirty="0" smtClean="0">
                <a:solidFill>
                  <a:schemeClr val="accent2">
                    <a:lumMod val="60000"/>
                    <a:lumOff val="40000"/>
                  </a:schemeClr>
                </a:solidFill>
                <a:latin typeface="Arial Black" panose="020B0A04020102020204" pitchFamily="34" charset="0"/>
              </a:rPr>
              <a:t>Difuzorul, căștile</a:t>
            </a:r>
            <a:endParaRPr lang="ru-RU" dirty="0">
              <a:solidFill>
                <a:schemeClr val="accent2">
                  <a:lumMod val="60000"/>
                  <a:lumOff val="40000"/>
                </a:schemeClr>
              </a:solidFill>
              <a:latin typeface="Arial Black" panose="020B0A04020102020204" pitchFamily="34" charset="0"/>
            </a:endParaRPr>
          </a:p>
        </p:txBody>
      </p:sp>
      <p:sp>
        <p:nvSpPr>
          <p:cNvPr id="3" name="Текст 2"/>
          <p:cNvSpPr>
            <a:spLocks noGrp="1"/>
          </p:cNvSpPr>
          <p:nvPr>
            <p:ph type="body" sz="half" idx="2"/>
          </p:nvPr>
        </p:nvSpPr>
        <p:spPr>
          <a:xfrm>
            <a:off x="1051258" y="1843825"/>
            <a:ext cx="9904459" cy="1015286"/>
          </a:xfrm>
        </p:spPr>
        <p:txBody>
          <a:bodyPr>
            <a:normAutofit/>
          </a:bodyPr>
          <a:lstStyle/>
          <a:p>
            <a:r>
              <a:rPr lang="ro-RO" sz="3600" b="1" u="sng" dirty="0" smtClean="0">
                <a:latin typeface="Times New Roman" panose="02020603050405020304" pitchFamily="18" charset="0"/>
                <a:cs typeface="Times New Roman" panose="02020603050405020304" pitchFamily="18" charset="0"/>
              </a:rPr>
              <a:t>Difuzor, Căști</a:t>
            </a:r>
            <a:r>
              <a:rPr lang="en-US" sz="3600" b="1" u="sng"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ro-RO" sz="2800" dirty="0" smtClean="0">
                <a:latin typeface="Times New Roman" panose="02020603050405020304" pitchFamily="18" charset="0"/>
                <a:cs typeface="Times New Roman" panose="02020603050405020304" pitchFamily="18" charset="0"/>
              </a:rPr>
              <a:t>dispozitive</a:t>
            </a:r>
            <a:r>
              <a:rPr lang="en-US" sz="2800" dirty="0" smtClean="0">
                <a:latin typeface="Times New Roman" panose="02020603050405020304" pitchFamily="18" charset="0"/>
                <a:cs typeface="Times New Roman" panose="02020603050405020304" pitchFamily="18" charset="0"/>
              </a:rPr>
              <a:t> </a:t>
            </a:r>
            <a:r>
              <a:rPr lang="ro-RO" sz="2800" dirty="0" smtClean="0">
                <a:latin typeface="Times New Roman" panose="02020603050405020304" pitchFamily="18" charset="0"/>
                <a:cs typeface="Times New Roman" panose="02020603050405020304" pitchFamily="18" charset="0"/>
              </a:rPr>
              <a:t>de ieşire </a:t>
            </a:r>
            <a:r>
              <a:rPr lang="en-US" sz="2800" dirty="0" smtClean="0">
                <a:latin typeface="Times New Roman" panose="02020603050405020304" pitchFamily="18" charset="0"/>
                <a:cs typeface="Times New Roman" panose="02020603050405020304" pitchFamily="18" charset="0"/>
              </a:rPr>
              <a:t>audio</a:t>
            </a:r>
            <a:r>
              <a:rPr lang="en-US" sz="2800" dirty="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060" y="3015266"/>
            <a:ext cx="3706433" cy="3429000"/>
          </a:xfrm>
          <a:prstGeom prst="rect">
            <a:avLst/>
          </a:prstGeom>
          <a:effectLst>
            <a:glow rad="228600">
              <a:schemeClr val="accent1">
                <a:satMod val="175000"/>
                <a:alpha val="40000"/>
              </a:schemeClr>
            </a:glow>
          </a:effectLst>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845" y="3015266"/>
            <a:ext cx="3706433" cy="34290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616905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1622738" y="2356833"/>
            <a:ext cx="8886423" cy="3408607"/>
          </a:xfrm>
        </p:spPr>
        <p:txBody>
          <a:bodyPr/>
          <a:lstStyle/>
          <a:p>
            <a:pPr marL="285750" indent="-285750">
              <a:buFont typeface="Wingdings" panose="05000000000000000000" pitchFamily="2" charset="2"/>
              <a:buChar char="Ø"/>
            </a:pPr>
            <a:r>
              <a:rPr lang="ro-RO" sz="2400" u="sng" dirty="0" smtClean="0">
                <a:latin typeface="Times New Roman" panose="02020603050405020304" pitchFamily="18" charset="0"/>
                <a:cs typeface="Times New Roman" panose="02020603050405020304" pitchFamily="18" charset="0"/>
              </a:rPr>
              <a:t>Dispozitive periferice de intrare</a:t>
            </a:r>
            <a:r>
              <a:rPr lang="ro-RO" dirty="0" smtClean="0">
                <a:latin typeface="Times New Roman" panose="02020603050405020304" pitchFamily="18" charset="0"/>
                <a:cs typeface="Times New Roman" panose="02020603050405020304" pitchFamily="18" charset="0"/>
              </a:rPr>
              <a:t>: tastatură, mouse, scanner, trackball, tabletă grafică, joystick, cameră video, microfon.</a:t>
            </a:r>
          </a:p>
          <a:p>
            <a:pPr marL="285750" indent="-285750">
              <a:buFont typeface="Wingdings" panose="05000000000000000000" pitchFamily="2" charset="2"/>
              <a:buChar char="Ø"/>
            </a:pPr>
            <a:r>
              <a:rPr lang="ro-RO" sz="2400" u="sng" dirty="0" smtClean="0">
                <a:latin typeface="Times New Roman" panose="02020603050405020304" pitchFamily="18" charset="0"/>
                <a:cs typeface="Times New Roman" panose="02020603050405020304" pitchFamily="18" charset="0"/>
              </a:rPr>
              <a:t>Dispozitive periferice de ieşire</a:t>
            </a:r>
            <a:r>
              <a:rPr lang="ro-RO" dirty="0" smtClean="0">
                <a:latin typeface="Times New Roman" panose="02020603050405020304" pitchFamily="18" charset="0"/>
                <a:cs typeface="Times New Roman" panose="02020603050405020304" pitchFamily="18" charset="0"/>
              </a:rPr>
              <a:t>: monitor, imprimantă, plotter.</a:t>
            </a:r>
          </a:p>
          <a:p>
            <a:pPr marL="285750" indent="-285750">
              <a:buFont typeface="Wingdings" panose="05000000000000000000" pitchFamily="2" charset="2"/>
              <a:buChar char="Ø"/>
            </a:pPr>
            <a:r>
              <a:rPr lang="ro-RO" sz="2400" u="sng" dirty="0" smtClean="0">
                <a:latin typeface="Times New Roman" panose="02020603050405020304" pitchFamily="18" charset="0"/>
                <a:cs typeface="Times New Roman" panose="02020603050405020304" pitchFamily="18" charset="0"/>
              </a:rPr>
              <a:t>Dispozitive periferice de intrare-ieşire</a:t>
            </a:r>
            <a:r>
              <a:rPr lang="ro-RO" dirty="0" smtClean="0">
                <a:latin typeface="Times New Roman" panose="02020603050405020304" pitchFamily="18" charset="0"/>
                <a:cs typeface="Times New Roman" panose="02020603050405020304" pitchFamily="18" charset="0"/>
              </a:rPr>
              <a:t>: touchscreen, modem, placă de sunet.</a:t>
            </a:r>
            <a:endParaRPr lang="ro-RO" dirty="0">
              <a:latin typeface="Times New Roman" panose="02020603050405020304" pitchFamily="18" charset="0"/>
              <a:cs typeface="Times New Roman" panose="02020603050405020304" pitchFamily="18" charset="0"/>
            </a:endParaRPr>
          </a:p>
        </p:txBody>
      </p:sp>
      <p:sp>
        <p:nvSpPr>
          <p:cNvPr id="4" name="Текст 2"/>
          <p:cNvSpPr txBox="1">
            <a:spLocks/>
          </p:cNvSpPr>
          <p:nvPr/>
        </p:nvSpPr>
        <p:spPr>
          <a:xfrm>
            <a:off x="1622738" y="590282"/>
            <a:ext cx="9298547" cy="1174124"/>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ro-RO" sz="2800" dirty="0" smtClean="0">
                <a:solidFill>
                  <a:srgbClr val="92D050"/>
                </a:solidFill>
                <a:latin typeface="Arial Black" panose="020B0A04020102020204" pitchFamily="34" charset="0"/>
                <a:cs typeface="Times New Roman" panose="02020603050405020304" pitchFamily="18" charset="0"/>
              </a:rPr>
              <a:t>CLASIFICAREA DISPOZITIVELOR PERIFERICE</a:t>
            </a:r>
            <a:endParaRPr lang="ro-RO" sz="2800" dirty="0">
              <a:solidFill>
                <a:srgbClr val="92D050"/>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966612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09" y="197476"/>
            <a:ext cx="9904459" cy="974501"/>
          </a:xfrm>
        </p:spPr>
        <p:txBody>
          <a:bodyPr/>
          <a:lstStyle/>
          <a:p>
            <a:r>
              <a:rPr lang="ro-RO" dirty="0" smtClean="0">
                <a:solidFill>
                  <a:srgbClr val="92D050"/>
                </a:solidFill>
                <a:latin typeface="Arial Black" panose="020B0A04020102020204" pitchFamily="34" charset="0"/>
              </a:rPr>
              <a:t>Dispozitive de intrare-ieșire</a:t>
            </a:r>
            <a:endParaRPr lang="ru-RU" dirty="0">
              <a:solidFill>
                <a:srgbClr val="92D050"/>
              </a:solidFill>
              <a:latin typeface="Arial Black" panose="020B0A04020102020204" pitchFamily="34" charset="0"/>
            </a:endParaRPr>
          </a:p>
        </p:txBody>
      </p:sp>
      <p:sp>
        <p:nvSpPr>
          <p:cNvPr id="3" name="Текст 2"/>
          <p:cNvSpPr>
            <a:spLocks noGrp="1"/>
          </p:cNvSpPr>
          <p:nvPr>
            <p:ph type="body" sz="half" idx="2"/>
          </p:nvPr>
        </p:nvSpPr>
        <p:spPr>
          <a:xfrm>
            <a:off x="1141409" y="1171979"/>
            <a:ext cx="9904459" cy="3000776"/>
          </a:xfrm>
        </p:spPr>
        <p:txBody>
          <a:bodyPr>
            <a:normAutofit fontScale="92500" lnSpcReduction="10000"/>
          </a:bodyPr>
          <a:lstStyle/>
          <a:p>
            <a:r>
              <a:rPr lang="ro-RO" sz="2400" b="1" u="sng" dirty="0" smtClean="0">
                <a:latin typeface="Times New Roman" panose="02020603050405020304" pitchFamily="18" charset="0"/>
                <a:cs typeface="Times New Roman" panose="02020603050405020304" pitchFamily="18" charset="0"/>
              </a:rPr>
              <a:t>Modem-urile</a:t>
            </a:r>
          </a:p>
          <a:p>
            <a:r>
              <a:rPr lang="ro-RO" dirty="0" smtClean="0">
                <a:latin typeface="Times New Roman" panose="02020603050405020304" pitchFamily="18" charset="0"/>
                <a:cs typeface="Times New Roman" panose="02020603050405020304" pitchFamily="18" charset="0"/>
              </a:rPr>
              <a:t>Modem – ul este un dispozitiv periferic de intrare –ieşire care permite comunicarea între calculatoare sau reţele de calculatoare aflate la distanţă. Denumirea de modem este prescurtarea de la modulator – demodulator. Prin modulare are loc transferul semnalului digital în analogic, iar prin demodulare are loc fenomenul invers, de transfer a semnalului analogic în semnal digital</a:t>
            </a:r>
            <a:r>
              <a:rPr lang="en-US" dirty="0" smtClean="0">
                <a:latin typeface="Times New Roman" panose="02020603050405020304" pitchFamily="18" charset="0"/>
                <a:cs typeface="Times New Roman" panose="02020603050405020304" pitchFamily="18" charset="0"/>
              </a:rPr>
              <a:t>.</a:t>
            </a:r>
            <a:endParaRPr lang="ro-RO"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Modulare = transferul semnalului din digital în analogic. Demodulare = transferul semnalului din analogic în digital. Principala caracteristică este viteza de transfer – se măsoară în bps (bits per second): 14400 bps, 28,8 Kbps, 36,6 Kbps, 57,6 Kbps. În funcţie de modul de conectare sunt există: - modem intern – conectat pe placa de bază; - modem extern – conectat pe un port serial. Tipuri de modem: fax-modem, data/voice-modem.</a:t>
            </a:r>
            <a:endParaRPr lang="ro-RO"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3076" y="4301542"/>
            <a:ext cx="2454498" cy="2454498"/>
          </a:xfrm>
          <a:prstGeom prst="rect">
            <a:avLst/>
          </a:prstGeom>
          <a:effectLst>
            <a:glow rad="139700">
              <a:schemeClr val="accent2">
                <a:satMod val="175000"/>
                <a:alpha val="40000"/>
              </a:schemeClr>
            </a:glow>
          </a:effectLst>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6474" y="4314423"/>
            <a:ext cx="2788308" cy="2441617"/>
          </a:xfrm>
          <a:prstGeom prst="rect">
            <a:avLst/>
          </a:prstGeom>
          <a:effectLst>
            <a:glow rad="139700">
              <a:schemeClr val="accent4">
                <a:satMod val="175000"/>
                <a:alpha val="40000"/>
              </a:schemeClr>
            </a:glow>
          </a:effectLst>
        </p:spPr>
      </p:pic>
    </p:spTree>
    <p:extLst>
      <p:ext uri="{BB962C8B-B14F-4D97-AF65-F5344CB8AC3E}">
        <p14:creationId xmlns:p14="http://schemas.microsoft.com/office/powerpoint/2010/main" val="3560935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09600"/>
            <a:ext cx="12192000" cy="922986"/>
          </a:xfrm>
        </p:spPr>
        <p:txBody>
          <a:bodyPr/>
          <a:lstStyle/>
          <a:p>
            <a:pPr algn="ctr"/>
            <a:r>
              <a:rPr lang="ro-RO" dirty="0" smtClean="0">
                <a:solidFill>
                  <a:srgbClr val="FFC000"/>
                </a:solidFill>
                <a:latin typeface="Arial Black" panose="020B0A04020102020204" pitchFamily="34" charset="0"/>
              </a:rPr>
              <a:t>Touchscreen</a:t>
            </a:r>
            <a:endParaRPr lang="ru-RU" dirty="0">
              <a:solidFill>
                <a:srgbClr val="FFC000"/>
              </a:solidFill>
              <a:latin typeface="Arial Black" panose="020B0A04020102020204" pitchFamily="34" charset="0"/>
            </a:endParaRPr>
          </a:p>
        </p:txBody>
      </p:sp>
      <p:sp>
        <p:nvSpPr>
          <p:cNvPr id="3" name="Текст 2"/>
          <p:cNvSpPr>
            <a:spLocks noGrp="1"/>
          </p:cNvSpPr>
          <p:nvPr>
            <p:ph type="body" sz="half" idx="2"/>
          </p:nvPr>
        </p:nvSpPr>
        <p:spPr>
          <a:xfrm>
            <a:off x="1143770" y="1770845"/>
            <a:ext cx="9904459" cy="1914657"/>
          </a:xfrm>
        </p:spPr>
        <p:txBody>
          <a:bodyPr>
            <a:noAutofit/>
          </a:bodyPr>
          <a:lstStyle/>
          <a:p>
            <a:r>
              <a:rPr lang="ro-RO" sz="3200" b="1" u="sng" dirty="0" smtClean="0">
                <a:latin typeface="Times New Roman" panose="02020603050405020304" pitchFamily="18" charset="0"/>
                <a:cs typeface="Times New Roman" panose="02020603050405020304" pitchFamily="18" charset="0"/>
              </a:rPr>
              <a:t>Touchscreen</a:t>
            </a:r>
            <a:r>
              <a:rPr lang="ro-RO" sz="3200" dirty="0" smtClean="0">
                <a:latin typeface="Times New Roman" panose="02020603050405020304" pitchFamily="18" charset="0"/>
                <a:cs typeface="Times New Roman" panose="02020603050405020304" pitchFamily="18" charset="0"/>
              </a:rPr>
              <a:t> – dispozitiv ce permite selectarea prin atingere a unor opţiuni afişate pe ecranul care este dotat cu senzori.</a:t>
            </a:r>
            <a:endParaRPr lang="ro-RO" sz="32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5194" y="3923761"/>
            <a:ext cx="3837368" cy="2558245"/>
          </a:xfrm>
          <a:prstGeom prst="rect">
            <a:avLst/>
          </a:prstGeom>
          <a:effectLst>
            <a:glow rad="228600">
              <a:schemeClr val="accent1">
                <a:satMod val="175000"/>
                <a:alpha val="40000"/>
              </a:schemeClr>
            </a:glo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104" y="3923761"/>
            <a:ext cx="2790757" cy="2558245"/>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1965349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45961"/>
            <a:ext cx="12192000" cy="1283594"/>
          </a:xfrm>
        </p:spPr>
        <p:txBody>
          <a:bodyPr anchor="ctr"/>
          <a:lstStyle/>
          <a:p>
            <a:pPr algn="ctr"/>
            <a:r>
              <a:rPr lang="ro-RO" dirty="0" smtClean="0">
                <a:solidFill>
                  <a:schemeClr val="accent4">
                    <a:lumMod val="60000"/>
                    <a:lumOff val="40000"/>
                  </a:schemeClr>
                </a:solidFill>
                <a:latin typeface="Arial Black" panose="020B0A04020102020204" pitchFamily="34" charset="0"/>
              </a:rPr>
              <a:t>Placa de sunet</a:t>
            </a:r>
            <a:endParaRPr lang="ru-RU" dirty="0">
              <a:solidFill>
                <a:schemeClr val="accent4">
                  <a:lumMod val="60000"/>
                  <a:lumOff val="40000"/>
                </a:schemeClr>
              </a:solidFill>
              <a:latin typeface="Arial Black" panose="020B0A04020102020204" pitchFamily="34" charset="0"/>
            </a:endParaRPr>
          </a:p>
        </p:txBody>
      </p:sp>
      <p:sp>
        <p:nvSpPr>
          <p:cNvPr id="3" name="Текст 2"/>
          <p:cNvSpPr>
            <a:spLocks noGrp="1"/>
          </p:cNvSpPr>
          <p:nvPr>
            <p:ph type="body" sz="half" idx="2"/>
          </p:nvPr>
        </p:nvSpPr>
        <p:spPr>
          <a:xfrm>
            <a:off x="1143770" y="1429555"/>
            <a:ext cx="9904459" cy="1931831"/>
          </a:xfrm>
        </p:spPr>
        <p:txBody>
          <a:bodyPr>
            <a:noAutofit/>
          </a:bodyPr>
          <a:lstStyle/>
          <a:p>
            <a:r>
              <a:rPr lang="ro-RO" sz="2800" b="1" u="sng" dirty="0" smtClean="0">
                <a:latin typeface="Times New Roman" panose="02020603050405020304" pitchFamily="18" charset="0"/>
                <a:cs typeface="Times New Roman" panose="02020603050405020304" pitchFamily="18" charset="0"/>
              </a:rPr>
              <a:t>Placa de sunet (sound card) </a:t>
            </a:r>
            <a:r>
              <a:rPr lang="ro-RO" sz="2800" dirty="0" smtClean="0">
                <a:latin typeface="Times New Roman" panose="02020603050405020304" pitchFamily="18" charset="0"/>
                <a:cs typeface="Times New Roman" panose="02020603050405020304" pitchFamily="18" charset="0"/>
              </a:rPr>
              <a:t>– permite calculatorului să redea sunete prin intermediul difuzorului, să înregistreze sunete prin intermediul unui microfon sau să opereze cu sunete stocate în format digital.</a:t>
            </a:r>
            <a:endParaRPr lang="ro-RO" sz="28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6557" y="3640248"/>
            <a:ext cx="3651465" cy="2676840"/>
          </a:xfrm>
          <a:prstGeom prst="rect">
            <a:avLst/>
          </a:prstGeom>
          <a:effectLst>
            <a:glow rad="228600">
              <a:schemeClr val="accent3">
                <a:satMod val="175000"/>
                <a:alpha val="40000"/>
              </a:schemeClr>
            </a:glo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495" y="3640248"/>
            <a:ext cx="3651465" cy="2676840"/>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3374125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56" y="609600"/>
            <a:ext cx="9905955" cy="1360868"/>
          </a:xfrm>
        </p:spPr>
        <p:txBody>
          <a:bodyPr/>
          <a:lstStyle/>
          <a:p>
            <a:r>
              <a:rPr lang="ro-RO" u="sng" dirty="0" smtClean="0">
                <a:solidFill>
                  <a:srgbClr val="92D050"/>
                </a:solidFill>
                <a:latin typeface="Arial Black" panose="020B0A04020102020204" pitchFamily="34" charset="0"/>
              </a:rPr>
              <a:t>Bibliografie:</a:t>
            </a:r>
            <a:endParaRPr lang="ru-RU" u="sng" dirty="0">
              <a:solidFill>
                <a:srgbClr val="92D050"/>
              </a:solidFill>
              <a:latin typeface="Arial Black" panose="020B0A04020102020204" pitchFamily="34" charset="0"/>
            </a:endParaRPr>
          </a:p>
        </p:txBody>
      </p:sp>
      <p:sp>
        <p:nvSpPr>
          <p:cNvPr id="3" name="Текст 2"/>
          <p:cNvSpPr>
            <a:spLocks noGrp="1"/>
          </p:cNvSpPr>
          <p:nvPr>
            <p:ph type="body" sz="half" idx="2"/>
          </p:nvPr>
        </p:nvSpPr>
        <p:spPr>
          <a:xfrm>
            <a:off x="1141410" y="2215167"/>
            <a:ext cx="9904459" cy="3576032"/>
          </a:xfrm>
        </p:spPr>
        <p:txBody>
          <a:bodyPr/>
          <a:lstStyle/>
          <a:p>
            <a:pPr marL="285750" indent="-285750">
              <a:buFont typeface="Wingdings" panose="05000000000000000000" pitchFamily="2" charset="2"/>
              <a:buChar char="q"/>
            </a:pPr>
            <a:r>
              <a:rPr lang="en-US" dirty="0">
                <a:hlinkClick r:id="rId2"/>
              </a:rPr>
              <a:t>https://blog.artcore.ro/2017/general/tipuri-de-monitor</a:t>
            </a:r>
            <a:r>
              <a:rPr lang="en-US" dirty="0" smtClean="0">
                <a:hlinkClick r:id="rId2"/>
              </a:rPr>
              <a:t>/</a:t>
            </a:r>
            <a:endParaRPr lang="ro-RO" dirty="0" smtClean="0"/>
          </a:p>
          <a:p>
            <a:pPr marL="285750" indent="-285750">
              <a:buFont typeface="Wingdings" panose="05000000000000000000" pitchFamily="2" charset="2"/>
              <a:buChar char="q"/>
            </a:pPr>
            <a:r>
              <a:rPr lang="en-US" dirty="0">
                <a:hlinkClick r:id="rId3"/>
              </a:rPr>
              <a:t>https://reparador.ro/2017/10/10/tipuri-de-monitor-clasificare</a:t>
            </a:r>
            <a:r>
              <a:rPr lang="en-US" dirty="0" smtClean="0">
                <a:hlinkClick r:id="rId3"/>
              </a:rPr>
              <a:t>/</a:t>
            </a:r>
            <a:endParaRPr lang="ro-RO" dirty="0" smtClean="0"/>
          </a:p>
          <a:p>
            <a:pPr marL="285750" indent="-285750">
              <a:buFont typeface="Wingdings" panose="05000000000000000000" pitchFamily="2" charset="2"/>
              <a:buChar char="q"/>
            </a:pPr>
            <a:r>
              <a:rPr lang="en-US" dirty="0">
                <a:hlinkClick r:id="rId4"/>
              </a:rPr>
              <a:t>https://</a:t>
            </a:r>
            <a:r>
              <a:rPr lang="en-US" dirty="0" smtClean="0">
                <a:hlinkClick r:id="rId4"/>
              </a:rPr>
              <a:t>www.gimnaziu.info/dispozitive-periferice-de-intrare-de-iesire-de-intrare-iesire</a:t>
            </a:r>
            <a:endParaRPr lang="ro-RO" dirty="0" smtClean="0"/>
          </a:p>
          <a:p>
            <a:pPr marL="285750" indent="-285750">
              <a:buFont typeface="Wingdings" panose="05000000000000000000" pitchFamily="2" charset="2"/>
              <a:buChar char="q"/>
            </a:pPr>
            <a:r>
              <a:rPr lang="en-US" dirty="0">
                <a:hlinkClick r:id="rId5"/>
              </a:rPr>
              <a:t>http://</a:t>
            </a:r>
            <a:r>
              <a:rPr lang="en-US" dirty="0" smtClean="0">
                <a:hlinkClick r:id="rId5"/>
              </a:rPr>
              <a:t>www.informaticainscoli.ro/lib/exe/fetch.php?media=2.4.tipuri_de_dispozitive_de_intrare_de_iesire_de_intrare-iesire_de_stocare_a_datelor.pdf</a:t>
            </a:r>
            <a:endParaRPr lang="ro-RO" dirty="0" smtClean="0"/>
          </a:p>
          <a:p>
            <a:pPr marL="285750" indent="-285750">
              <a:buFont typeface="Wingdings" panose="05000000000000000000" pitchFamily="2" charset="2"/>
              <a:buChar char="q"/>
            </a:pPr>
            <a:r>
              <a:rPr lang="en-US" dirty="0">
                <a:hlinkClick r:id="rId6"/>
              </a:rPr>
              <a:t>http://</a:t>
            </a:r>
            <a:r>
              <a:rPr lang="en-US" dirty="0" smtClean="0">
                <a:hlinkClick r:id="rId6"/>
              </a:rPr>
              <a:t>elearning.masterprof.ro/lectiile/informatica/lectie_01/dispozitive_periferice_de_intrare.html</a:t>
            </a:r>
            <a:endParaRPr lang="ro-RO" dirty="0" smtClean="0"/>
          </a:p>
          <a:p>
            <a:pPr marL="285750" indent="-285750">
              <a:buFont typeface="Wingdings" panose="05000000000000000000" pitchFamily="2" charset="2"/>
              <a:buChar char="q"/>
            </a:pPr>
            <a:r>
              <a:rPr lang="en-US" dirty="0">
                <a:hlinkClick r:id="rId7"/>
              </a:rPr>
              <a:t>http://vega.unitbv.ro/~</a:t>
            </a:r>
            <a:r>
              <a:rPr lang="en-US" dirty="0" smtClean="0">
                <a:hlinkClick r:id="rId7"/>
              </a:rPr>
              <a:t>teletinm9/Tipuri%20de%20imprimante.html</a:t>
            </a:r>
            <a:endParaRPr lang="ro-RO" dirty="0" smtClean="0"/>
          </a:p>
          <a:p>
            <a:pPr marL="285750" indent="-285750">
              <a:buFont typeface="Wingdings" panose="05000000000000000000" pitchFamily="2" charset="2"/>
              <a:buChar char="q"/>
            </a:pPr>
            <a:r>
              <a:rPr lang="en-US" dirty="0">
                <a:hlinkClick r:id="rId8"/>
              </a:rPr>
              <a:t>https://www.scribd.com/document/369886831/Clasificarea-imprimantelor</a:t>
            </a:r>
            <a:endParaRPr lang="ru-RU" dirty="0"/>
          </a:p>
        </p:txBody>
      </p:sp>
    </p:spTree>
    <p:extLst>
      <p:ext uri="{BB962C8B-B14F-4D97-AF65-F5344CB8AC3E}">
        <p14:creationId xmlns:p14="http://schemas.microsoft.com/office/powerpoint/2010/main" val="448153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8496" y="442174"/>
            <a:ext cx="9398869" cy="1206321"/>
          </a:xfrm>
        </p:spPr>
        <p:txBody>
          <a:bodyPr/>
          <a:lstStyle/>
          <a:p>
            <a:r>
              <a:rPr lang="ro-RO" dirty="0" smtClean="0">
                <a:solidFill>
                  <a:srgbClr val="92D050"/>
                </a:solidFill>
                <a:latin typeface="Arial Black" panose="020B0A04020102020204" pitchFamily="34" charset="0"/>
              </a:rPr>
              <a:t>Dispozitivele de intrare</a:t>
            </a:r>
            <a:endParaRPr lang="ru-RU" dirty="0">
              <a:solidFill>
                <a:srgbClr val="92D050"/>
              </a:solidFill>
              <a:latin typeface="Arial Black" panose="020B0A04020102020204" pitchFamily="34" charset="0"/>
            </a:endParaRPr>
          </a:p>
        </p:txBody>
      </p:sp>
      <p:sp>
        <p:nvSpPr>
          <p:cNvPr id="3" name="Текст 2"/>
          <p:cNvSpPr>
            <a:spLocks noGrp="1"/>
          </p:cNvSpPr>
          <p:nvPr>
            <p:ph type="body" sz="half" idx="2"/>
          </p:nvPr>
        </p:nvSpPr>
        <p:spPr>
          <a:xfrm>
            <a:off x="1142906" y="1933976"/>
            <a:ext cx="9904459" cy="1371599"/>
          </a:xfrm>
        </p:spPr>
        <p:txBody>
          <a:bodyPr>
            <a:normAutofit/>
          </a:bodyPr>
          <a:lstStyle/>
          <a:p>
            <a:r>
              <a:rPr lang="ro-RO" sz="2400" dirty="0" smtClean="0">
                <a:latin typeface="Times New Roman" panose="02020603050405020304" pitchFamily="18" charset="0"/>
                <a:cs typeface="Times New Roman" panose="02020603050405020304" pitchFamily="18" charset="0"/>
              </a:rPr>
              <a:t>Dispozitivele periferice de intrare au rolul de a permite introducerea datelor in calculator</a:t>
            </a:r>
            <a:endParaRPr lang="ru-RU" sz="2400"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2906" y="3591056"/>
            <a:ext cx="5438198" cy="2606196"/>
          </a:xfrm>
          <a:prstGeom prst="rect">
            <a:avLst/>
          </a:prstGeom>
          <a:ln>
            <a:noFill/>
          </a:ln>
          <a:effectLst>
            <a:glow rad="228600">
              <a:schemeClr val="accent6">
                <a:satMod val="175000"/>
                <a:alpha val="40000"/>
              </a:schemeClr>
            </a:glow>
            <a:outerShdw blurRad="63500" sx="102000" sy="102000" algn="ctr" rotWithShape="0">
              <a:prstClr val="black">
                <a:alpha val="40000"/>
              </a:prstClr>
            </a:outerShdw>
          </a:effec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8070" y="3591056"/>
            <a:ext cx="3909295" cy="2606196"/>
          </a:xfrm>
          <a:prstGeom prst="rect">
            <a:avLst/>
          </a:prstGeom>
          <a:ln>
            <a:noFill/>
          </a:ln>
          <a:effectLst>
            <a:glow rad="228600">
              <a:schemeClr val="accent6">
                <a:satMod val="175000"/>
                <a:alpha val="40000"/>
              </a:schemeClr>
            </a:glow>
            <a:outerShdw blurRad="63500" sx="102000" sy="102000" algn="ctr" rotWithShape="0">
              <a:prstClr val="black">
                <a:alpha val="40000"/>
              </a:prstClr>
            </a:outerShdw>
          </a:effectLst>
        </p:spPr>
      </p:pic>
    </p:spTree>
    <p:extLst>
      <p:ext uri="{BB962C8B-B14F-4D97-AF65-F5344CB8AC3E}">
        <p14:creationId xmlns:p14="http://schemas.microsoft.com/office/powerpoint/2010/main" val="874639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58108"/>
            <a:ext cx="12192000" cy="897228"/>
          </a:xfrm>
        </p:spPr>
        <p:txBody>
          <a:bodyPr/>
          <a:lstStyle/>
          <a:p>
            <a:pPr algn="ctr"/>
            <a:r>
              <a:rPr lang="ro-RO" dirty="0" smtClean="0">
                <a:solidFill>
                  <a:schemeClr val="accent3">
                    <a:lumMod val="60000"/>
                    <a:lumOff val="40000"/>
                  </a:schemeClr>
                </a:solidFill>
                <a:latin typeface="Arial Black" panose="020B0A04020102020204" pitchFamily="34" charset="0"/>
              </a:rPr>
              <a:t>Tastatura</a:t>
            </a:r>
            <a:endParaRPr lang="ru-RU" dirty="0">
              <a:solidFill>
                <a:schemeClr val="accent3">
                  <a:lumMod val="60000"/>
                  <a:lumOff val="40000"/>
                </a:schemeClr>
              </a:solidFill>
              <a:latin typeface="Arial Black" panose="020B0A04020102020204" pitchFamily="34" charset="0"/>
            </a:endParaRPr>
          </a:p>
        </p:txBody>
      </p:sp>
      <p:sp>
        <p:nvSpPr>
          <p:cNvPr id="3" name="Текст 2"/>
          <p:cNvSpPr>
            <a:spLocks noGrp="1"/>
          </p:cNvSpPr>
          <p:nvPr>
            <p:ph type="body" sz="half" idx="2"/>
          </p:nvPr>
        </p:nvSpPr>
        <p:spPr>
          <a:xfrm>
            <a:off x="1262130" y="1506828"/>
            <a:ext cx="5576552" cy="5151549"/>
          </a:xfrm>
        </p:spPr>
        <p:txBody>
          <a:bodyPr/>
          <a:lstStyle/>
          <a:p>
            <a:r>
              <a:rPr lang="ro-RO" b="1" u="sng" dirty="0" smtClean="0">
                <a:latin typeface="Times New Roman" panose="02020603050405020304" pitchFamily="18" charset="0"/>
                <a:cs typeface="Times New Roman" panose="02020603050405020304" pitchFamily="18" charset="0"/>
              </a:rPr>
              <a:t>Tastatura</a:t>
            </a:r>
            <a:r>
              <a:rPr lang="ro-RO" dirty="0" smtClean="0">
                <a:latin typeface="Times New Roman" panose="02020603050405020304" pitchFamily="18" charset="0"/>
                <a:cs typeface="Times New Roman" panose="02020603050405020304" pitchFamily="18" charset="0"/>
              </a:rPr>
              <a:t> are rolul de </a:t>
            </a:r>
            <a:r>
              <a:rPr lang="ro-RO" u="sng" dirty="0" smtClean="0">
                <a:latin typeface="Times New Roman" panose="02020603050405020304" pitchFamily="18" charset="0"/>
                <a:cs typeface="Times New Roman" panose="02020603050405020304" pitchFamily="18" charset="0"/>
              </a:rPr>
              <a:t>a </a:t>
            </a:r>
            <a:r>
              <a:rPr lang="ro-RO" sz="2000" b="1" u="sng" dirty="0" smtClean="0">
                <a:latin typeface="Times New Roman" panose="02020603050405020304" pitchFamily="18" charset="0"/>
                <a:cs typeface="Times New Roman" panose="02020603050405020304" pitchFamily="18" charset="0"/>
              </a:rPr>
              <a:t>permite introducerea datelor în calculator prin apăsarea tastelor</a:t>
            </a:r>
            <a:r>
              <a:rPr lang="ro-RO" sz="2000" b="1" dirty="0" smtClean="0">
                <a:latin typeface="Times New Roman" panose="02020603050405020304" pitchFamily="18" charset="0"/>
                <a:cs typeface="Times New Roman" panose="02020603050405020304" pitchFamily="18" charset="0"/>
              </a:rPr>
              <a:t>. </a:t>
            </a:r>
            <a:r>
              <a:rPr lang="ro-RO" sz="2000" dirty="0" smtClean="0">
                <a:latin typeface="Times New Roman" panose="02020603050405020304" pitchFamily="18" charset="0"/>
                <a:cs typeface="Times New Roman" panose="02020603050405020304" pitchFamily="18" charset="0"/>
              </a:rPr>
              <a:t>Este cel mai cunoscut dispozitiv periferic de intrare si are 104/105 taste care sunt grupate în felul următor: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taste </a:t>
            </a:r>
            <a:r>
              <a:rPr lang="ro-RO" sz="2000" dirty="0" smtClean="0">
                <a:latin typeface="Times New Roman" panose="02020603050405020304" pitchFamily="18" charset="0"/>
                <a:cs typeface="Times New Roman" panose="02020603050405020304" pitchFamily="18" charset="0"/>
              </a:rPr>
              <a:t>funcţionale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F1, F2, … </a:t>
            </a:r>
            <a:r>
              <a:rPr lang="en-US" sz="2000" dirty="0" smtClean="0">
                <a:latin typeface="Times New Roman" panose="02020603050405020304" pitchFamily="18" charset="0"/>
                <a:cs typeface="Times New Roman" panose="02020603050405020304" pitchFamily="18" charset="0"/>
              </a:rPr>
              <a:t>F12</a:t>
            </a:r>
            <a:r>
              <a:rPr lang="ro-RO"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taste </a:t>
            </a:r>
            <a:r>
              <a:rPr lang="ro-RO" sz="2000" dirty="0" smtClean="0">
                <a:latin typeface="Times New Roman" panose="02020603050405020304" pitchFamily="18" charset="0"/>
                <a:cs typeface="Times New Roman" panose="02020603050405020304" pitchFamily="18" charset="0"/>
              </a:rPr>
              <a:t>numerice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2, … 12, +, -, =, /, </a:t>
            </a:r>
            <a:r>
              <a:rPr lang="en-US" sz="2000" dirty="0" smtClean="0">
                <a:latin typeface="Times New Roman" panose="02020603050405020304" pitchFamily="18" charset="0"/>
                <a:cs typeface="Times New Roman" panose="02020603050405020304" pitchFamily="18" charset="0"/>
              </a:rPr>
              <a:t>*</a:t>
            </a:r>
            <a:r>
              <a:rPr lang="ro-RO"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taste </a:t>
            </a:r>
            <a:r>
              <a:rPr lang="en-US" sz="2000" dirty="0">
                <a:latin typeface="Times New Roman" panose="02020603050405020304" pitchFamily="18" charset="0"/>
                <a:cs typeface="Times New Roman" panose="02020603050405020304" pitchFamily="18" charset="0"/>
              </a:rPr>
              <a:t>de </a:t>
            </a:r>
            <a:r>
              <a:rPr lang="ro-RO" sz="2000" dirty="0" smtClean="0">
                <a:latin typeface="Times New Roman" panose="02020603050405020304" pitchFamily="18" charset="0"/>
                <a:cs typeface="Times New Roman" panose="02020603050405020304" pitchFamily="18" charset="0"/>
              </a:rPr>
              <a:t>deplasare: sageţi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a:t>
            </a:r>
            <a:r>
              <a:rPr lang="ro-RO"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taste </a:t>
            </a:r>
            <a:r>
              <a:rPr lang="ro-RO" sz="2000" dirty="0" smtClean="0">
                <a:latin typeface="Times New Roman" panose="02020603050405020304" pitchFamily="18" charset="0"/>
                <a:cs typeface="Times New Roman" panose="02020603050405020304" pitchFamily="18" charset="0"/>
              </a:rPr>
              <a:t>speciale pentru lucrul cu documente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Insert, Home, Page Down, Page </a:t>
            </a:r>
            <a:r>
              <a:rPr lang="en-US" sz="2000" dirty="0" smtClean="0">
                <a:latin typeface="Times New Roman" panose="02020603050405020304" pitchFamily="18" charset="0"/>
                <a:cs typeface="Times New Roman" panose="02020603050405020304" pitchFamily="18" charset="0"/>
              </a:rPr>
              <a:t>Up</a:t>
            </a:r>
            <a:r>
              <a:rPr lang="ro-RO"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taste </a:t>
            </a:r>
            <a:r>
              <a:rPr lang="ro-RO" sz="2000" dirty="0" smtClean="0">
                <a:latin typeface="Times New Roman" panose="02020603050405020304" pitchFamily="18" charset="0"/>
                <a:cs typeface="Times New Roman" panose="02020603050405020304" pitchFamily="18" charset="0"/>
              </a:rPr>
              <a:t>alfanumerice: alfabetul + simboluri</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3211" y="1912239"/>
            <a:ext cx="3652772" cy="2031109"/>
          </a:xfrm>
          <a:prstGeom prst="rect">
            <a:avLst/>
          </a:prstGeom>
          <a:effectLst>
            <a:glow rad="228600">
              <a:schemeClr val="accent3">
                <a:satMod val="175000"/>
                <a:alpha val="40000"/>
              </a:schemeClr>
            </a:glow>
            <a:outerShdw blurRad="63500" sx="102000" sy="102000" algn="ctr" rotWithShape="0">
              <a:prstClr val="black">
                <a:alpha val="40000"/>
              </a:prstClr>
            </a:outerShd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211" y="4281951"/>
            <a:ext cx="3652772" cy="2031109"/>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180305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09600"/>
            <a:ext cx="12192000" cy="858592"/>
          </a:xfrm>
        </p:spPr>
        <p:txBody>
          <a:bodyPr/>
          <a:lstStyle/>
          <a:p>
            <a:pPr algn="ctr"/>
            <a:r>
              <a:rPr lang="ro-RO" dirty="0" smtClean="0">
                <a:solidFill>
                  <a:srgbClr val="FFC000"/>
                </a:solidFill>
                <a:latin typeface="Arial Black" panose="020B0A04020102020204" pitchFamily="34" charset="0"/>
              </a:rPr>
              <a:t>MOUSE-UL</a:t>
            </a:r>
            <a:endParaRPr lang="ru-RU" dirty="0">
              <a:solidFill>
                <a:srgbClr val="FFC000"/>
              </a:solidFill>
              <a:latin typeface="Arial Black" panose="020B0A04020102020204" pitchFamily="34" charset="0"/>
            </a:endParaRPr>
          </a:p>
        </p:txBody>
      </p:sp>
      <p:sp>
        <p:nvSpPr>
          <p:cNvPr id="3" name="Текст 2"/>
          <p:cNvSpPr>
            <a:spLocks noGrp="1"/>
          </p:cNvSpPr>
          <p:nvPr>
            <p:ph type="body" sz="half" idx="2"/>
          </p:nvPr>
        </p:nvSpPr>
        <p:spPr>
          <a:xfrm>
            <a:off x="1390917" y="1815921"/>
            <a:ext cx="9800824" cy="4533364"/>
          </a:xfrm>
        </p:spPr>
        <p:txBody>
          <a:bodyPr>
            <a:normAutofit lnSpcReduction="10000"/>
          </a:bodyPr>
          <a:lstStyle/>
          <a:p>
            <a:pPr marL="285750" indent="-285750">
              <a:buFont typeface="Wingdings" panose="05000000000000000000" pitchFamily="2" charset="2"/>
              <a:buChar char="v"/>
            </a:pPr>
            <a:r>
              <a:rPr lang="ro-RO" dirty="0" smtClean="0">
                <a:latin typeface="Times New Roman" panose="02020603050405020304" pitchFamily="18" charset="0"/>
                <a:cs typeface="Times New Roman" panose="02020603050405020304" pitchFamily="18" charset="0"/>
              </a:rPr>
              <a:t>Mouse-ul este dispozitivul ce controlează mişcarea cursorului pe ecranul monitorului şi permite selectarea sau activarea unor obiecte de pe ecran prin acţionarea unor butoane.</a:t>
            </a:r>
          </a:p>
          <a:p>
            <a:pPr marL="285750" indent="-285750">
              <a:buFont typeface="Wingdings" panose="05000000000000000000" pitchFamily="2" charset="2"/>
              <a:buChar char="v"/>
            </a:pPr>
            <a:r>
              <a:rPr lang="ro-RO" dirty="0" smtClean="0">
                <a:latin typeface="Times New Roman" panose="02020603050405020304" pitchFamily="18" charset="0"/>
                <a:cs typeface="Times New Roman" panose="02020603050405020304" pitchFamily="18" charset="0"/>
              </a:rPr>
              <a:t>Denumirea acestui dispozitiv vine de la asemănarea cu un şoarece atât din punct de vedere al formei căt şi al mişcărilor sale. Cu ajutorul său ne putem deplasa pe ecran, putem apela programe, sau putem alege meniuri şi opţiuni ale programelor sau documentelor.</a:t>
            </a:r>
          </a:p>
          <a:p>
            <a:pPr marL="285750" indent="-285750">
              <a:buFont typeface="Wingdings" panose="05000000000000000000" pitchFamily="2" charset="2"/>
              <a:buChar char="v"/>
            </a:pPr>
            <a:r>
              <a:rPr lang="ro-RO" dirty="0" smtClean="0">
                <a:latin typeface="Times New Roman" panose="02020603050405020304" pitchFamily="18" charset="0"/>
                <a:cs typeface="Times New Roman" panose="02020603050405020304" pitchFamily="18" charset="0"/>
              </a:rPr>
              <a:t>În</a:t>
            </a:r>
            <a:r>
              <a:rPr lang="en-US" dirty="0" smtClean="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general mouse-ul este format din: carcasă, bilă, butoane şi circuite electrice.</a:t>
            </a:r>
          </a:p>
          <a:p>
            <a:r>
              <a:rPr lang="ro-RO" sz="2400" b="1" u="sng" dirty="0" smtClean="0">
                <a:latin typeface="Times New Roman" panose="02020603050405020304" pitchFamily="18" charset="0"/>
                <a:cs typeface="Times New Roman" panose="02020603050405020304" pitchFamily="18" charset="0"/>
              </a:rPr>
              <a:t>Clasificarea acestor dispozitive se poate face în funcţie de</a:t>
            </a:r>
            <a:r>
              <a:rPr lang="ro-RO" sz="2400" b="1"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ro-RO" dirty="0" smtClean="0">
                <a:latin typeface="Times New Roman" panose="02020603050405020304" pitchFamily="18" charset="0"/>
                <a:cs typeface="Times New Roman" panose="02020603050405020304" pitchFamily="18" charset="0"/>
              </a:rPr>
              <a:t>numărul de butoane – de la 2 la 5 sau mai multe;</a:t>
            </a:r>
          </a:p>
          <a:p>
            <a:pPr marL="285750" indent="-285750">
              <a:buFont typeface="Wingdings" panose="05000000000000000000" pitchFamily="2" charset="2"/>
              <a:buChar char="Ø"/>
            </a:pPr>
            <a:r>
              <a:rPr lang="ro-RO" dirty="0" smtClean="0">
                <a:latin typeface="Times New Roman" panose="02020603050405020304" pitchFamily="18" charset="0"/>
                <a:cs typeface="Times New Roman" panose="02020603050405020304" pitchFamily="18" charset="0"/>
              </a:rPr>
              <a:t>tipul portului prin care se conectează – serial sau paralel;</a:t>
            </a:r>
          </a:p>
          <a:p>
            <a:pPr marL="285750" indent="-285750">
              <a:buFont typeface="Wingdings" panose="05000000000000000000" pitchFamily="2" charset="2"/>
              <a:buChar char="Ø"/>
            </a:pPr>
            <a:r>
              <a:rPr lang="ro-RO" dirty="0" smtClean="0">
                <a:latin typeface="Times New Roman" panose="02020603050405020304" pitchFamily="18" charset="0"/>
                <a:cs typeface="Times New Roman" panose="02020603050405020304" pitchFamily="18" charset="0"/>
              </a:rPr>
              <a:t>compatibilitate: Microsoft, Genius, Logintech etc.;</a:t>
            </a:r>
          </a:p>
          <a:p>
            <a:pPr marL="285750" indent="-285750">
              <a:buFont typeface="Wingdings" panose="05000000000000000000" pitchFamily="2" charset="2"/>
              <a:buChar char="Ø"/>
            </a:pPr>
            <a:r>
              <a:rPr lang="ro-RO" dirty="0" smtClean="0">
                <a:latin typeface="Times New Roman" panose="02020603050405020304" pitchFamily="18" charset="0"/>
                <a:cs typeface="Times New Roman" panose="02020603050405020304" pitchFamily="18" charset="0"/>
              </a:rPr>
              <a:t>tehnologia folosită în transmiterea semnalului: mecanic, optic, radio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840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1321715" y="283337"/>
            <a:ext cx="9904459" cy="3232596"/>
          </a:xfrm>
        </p:spPr>
        <p:txBody>
          <a:bodyPr/>
          <a:lstStyle/>
          <a:p>
            <a:r>
              <a:rPr lang="ro-RO" sz="2400" b="1" u="sng" dirty="0" smtClean="0">
                <a:latin typeface="Times New Roman" panose="02020603050405020304" pitchFamily="18" charset="0"/>
                <a:cs typeface="Times New Roman" panose="02020603050405020304" pitchFamily="18" charset="0"/>
              </a:rPr>
              <a:t>Cu ajutorul mouse-ului se pot executa patru operații</a:t>
            </a:r>
            <a:r>
              <a:rPr lang="ro-RO" sz="2400" b="1"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ro-RO" dirty="0" smtClean="0">
                <a:latin typeface="Times New Roman" panose="02020603050405020304" pitchFamily="18" charset="0"/>
                <a:cs typeface="Times New Roman" panose="02020603050405020304" pitchFamily="18" charset="0"/>
              </a:rPr>
              <a:t>Operația de indicare (point), prin care cursorul de mouse este deplasat pe ecran pentru a indica un anumit obiect; </a:t>
            </a:r>
          </a:p>
          <a:p>
            <a:pPr marL="285750" indent="-285750">
              <a:buFont typeface="Wingdings" panose="05000000000000000000" pitchFamily="2" charset="2"/>
              <a:buChar char="ü"/>
            </a:pPr>
            <a:r>
              <a:rPr lang="ro-RO" dirty="0" smtClean="0">
                <a:latin typeface="Times New Roman" panose="02020603050405020304" pitchFamily="18" charset="0"/>
                <a:cs typeface="Times New Roman" panose="02020603050405020304" pitchFamily="18" charset="0"/>
              </a:rPr>
              <a:t>Operația click, prin care se apasă scurt un buton al mouse-ului; </a:t>
            </a:r>
          </a:p>
          <a:p>
            <a:pPr marL="285750" indent="-285750">
              <a:buFont typeface="Wingdings" panose="05000000000000000000" pitchFamily="2" charset="2"/>
              <a:buChar char="ü"/>
            </a:pPr>
            <a:r>
              <a:rPr lang="ro-RO" dirty="0" smtClean="0">
                <a:latin typeface="Times New Roman" panose="02020603050405020304" pitchFamily="18" charset="0"/>
                <a:cs typeface="Times New Roman" panose="02020603050405020304" pitchFamily="18" charset="0"/>
              </a:rPr>
              <a:t>Operația click dublu, prin care se apasă scurt, de două ori succesiv, un buton al mouse-ului; </a:t>
            </a:r>
          </a:p>
          <a:p>
            <a:pPr marL="285750" indent="-285750">
              <a:buFont typeface="Wingdings" panose="05000000000000000000" pitchFamily="2" charset="2"/>
              <a:buChar char="ü"/>
            </a:pPr>
            <a:r>
              <a:rPr lang="ro-RO" dirty="0" smtClean="0">
                <a:latin typeface="Times New Roman" panose="02020603050405020304" pitchFamily="18" charset="0"/>
                <a:cs typeface="Times New Roman" panose="02020603050405020304" pitchFamily="18" charset="0"/>
              </a:rPr>
              <a:t>Operația de glisare sau tragere (drag), prin care mouse-ul, având un buton apăsat, se deplasează între două puncte de pe masa de lucru, cauzând deplasarea conformă a cursorului pe ecran. </a:t>
            </a:r>
            <a:endParaRPr lang="ro-RO"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645" y="3963674"/>
            <a:ext cx="3954485" cy="2264841"/>
          </a:xfrm>
          <a:prstGeom prst="rect">
            <a:avLst/>
          </a:prstGeom>
          <a:effectLst>
            <a:glow rad="228600">
              <a:schemeClr val="accent5">
                <a:satMod val="175000"/>
                <a:alpha val="40000"/>
              </a:schemeClr>
            </a:glow>
          </a:effec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0586" y="3963674"/>
            <a:ext cx="3954485" cy="2264841"/>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1413578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09600"/>
            <a:ext cx="12192000" cy="910107"/>
          </a:xfrm>
        </p:spPr>
        <p:txBody>
          <a:bodyPr/>
          <a:lstStyle/>
          <a:p>
            <a:pPr algn="ctr"/>
            <a:r>
              <a:rPr lang="ro-RO" dirty="0" smtClean="0">
                <a:solidFill>
                  <a:schemeClr val="accent4">
                    <a:lumMod val="60000"/>
                    <a:lumOff val="40000"/>
                  </a:schemeClr>
                </a:solidFill>
                <a:latin typeface="Arial Black" panose="020B0A04020102020204" pitchFamily="34" charset="0"/>
              </a:rPr>
              <a:t>SCANERUL</a:t>
            </a:r>
            <a:endParaRPr lang="ru-RU" dirty="0">
              <a:solidFill>
                <a:schemeClr val="accent4">
                  <a:lumMod val="60000"/>
                  <a:lumOff val="40000"/>
                </a:schemeClr>
              </a:solidFill>
              <a:latin typeface="Arial Black" panose="020B0A04020102020204" pitchFamily="34" charset="0"/>
            </a:endParaRPr>
          </a:p>
        </p:txBody>
      </p:sp>
      <p:sp>
        <p:nvSpPr>
          <p:cNvPr id="3" name="Текст 2"/>
          <p:cNvSpPr>
            <a:spLocks noGrp="1"/>
          </p:cNvSpPr>
          <p:nvPr>
            <p:ph type="body" sz="half" idx="2"/>
          </p:nvPr>
        </p:nvSpPr>
        <p:spPr>
          <a:xfrm>
            <a:off x="1143770" y="1519706"/>
            <a:ext cx="9904459" cy="5022761"/>
          </a:xfrm>
        </p:spPr>
        <p:txBody>
          <a:bodyPr>
            <a:normAutofit/>
          </a:bodyPr>
          <a:lstStyle/>
          <a:p>
            <a:r>
              <a:rPr lang="ro-RO" sz="2400" dirty="0" smtClean="0">
                <a:latin typeface="Times New Roman" panose="02020603050405020304" pitchFamily="18" charset="0"/>
                <a:cs typeface="Times New Roman" panose="02020603050405020304" pitchFamily="18" charset="0"/>
              </a:rPr>
              <a:t>Scanerul este un dispozitiv periferic de intrare prin care pot fi digitizate imaginile grafice de pe suport material (hârtie, fotografii, etc.). Imaginea citită de scaner este de tip raster (matrice de puncte). Fiecare punct are asociat un cod de culoare. Fișierul imagine obținut cu scanerul poate fi prelucrat cu ajutorul unor aplicații software specializate. </a:t>
            </a:r>
          </a:p>
          <a:p>
            <a:r>
              <a:rPr lang="ro-RO" sz="2800" b="1" u="sng" dirty="0" smtClean="0">
                <a:latin typeface="Times New Roman" panose="02020603050405020304" pitchFamily="18" charset="0"/>
                <a:cs typeface="Times New Roman" panose="02020603050405020304" pitchFamily="18" charset="0"/>
              </a:rPr>
              <a:t>În funcţie de modul de utilizare şi dimensiune sunt</a:t>
            </a:r>
            <a:r>
              <a:rPr lang="ro-RO" sz="2800" b="1"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ro-RO" sz="2400" dirty="0" smtClean="0">
                <a:latin typeface="Times New Roman" panose="02020603050405020304" pitchFamily="18" charset="0"/>
                <a:cs typeface="Times New Roman" panose="02020603050405020304" pitchFamily="18" charset="0"/>
              </a:rPr>
              <a:t>fixe – imaginea e plasată pe o suprafaţă de scanare (ca la xerox);</a:t>
            </a:r>
          </a:p>
          <a:p>
            <a:pPr marL="457200" indent="-457200">
              <a:buFont typeface="Arial" panose="020B0604020202020204" pitchFamily="34" charset="0"/>
              <a:buChar char="•"/>
            </a:pPr>
            <a:r>
              <a:rPr lang="ro-RO" sz="2400" dirty="0" smtClean="0">
                <a:latin typeface="Times New Roman" panose="02020603050405020304" pitchFamily="18" charset="0"/>
                <a:cs typeface="Times New Roman" panose="02020603050405020304" pitchFamily="18" charset="0"/>
              </a:rPr>
              <a:t>mobile – de dimensiuni mici şi se deplasează pe imaginea ce urmează a fi</a:t>
            </a:r>
            <a:br>
              <a:rPr lang="ro-RO" sz="2400" dirty="0" smtClean="0">
                <a:latin typeface="Times New Roman" panose="02020603050405020304" pitchFamily="18" charset="0"/>
                <a:cs typeface="Times New Roman" panose="02020603050405020304" pitchFamily="18" charset="0"/>
              </a:rPr>
            </a:br>
            <a:r>
              <a:rPr lang="ro-RO" sz="2400" dirty="0" smtClean="0">
                <a:latin typeface="Times New Roman" panose="02020603050405020304" pitchFamily="18" charset="0"/>
                <a:cs typeface="Times New Roman" panose="02020603050405020304" pitchFamily="18" charset="0"/>
              </a:rPr>
              <a:t>digitizată (cititorul de coduri de bare).</a:t>
            </a: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310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1141410" y="553793"/>
            <a:ext cx="9904459" cy="3232596"/>
          </a:xfrm>
        </p:spPr>
        <p:txBody>
          <a:bodyPr>
            <a:normAutofit/>
          </a:bodyPr>
          <a:lstStyle/>
          <a:p>
            <a:r>
              <a:rPr lang="ro-RO" sz="2400" b="1" u="sng" dirty="0" smtClean="0">
                <a:latin typeface="Times New Roman" panose="02020603050405020304" pitchFamily="18" charset="0"/>
                <a:cs typeface="Times New Roman" panose="02020603050405020304" pitchFamily="18" charset="0"/>
              </a:rPr>
              <a:t>Scanerul este caracterizat de următoarele atribute: </a:t>
            </a:r>
          </a:p>
          <a:p>
            <a:pPr marL="342900" indent="-342900">
              <a:buFont typeface="Wingdings" panose="05000000000000000000" pitchFamily="2" charset="2"/>
              <a:buChar char="v"/>
            </a:pPr>
            <a:r>
              <a:rPr lang="ro-RO" sz="2000" dirty="0" smtClean="0">
                <a:latin typeface="Times New Roman" panose="02020603050405020304" pitchFamily="18" charset="0"/>
                <a:cs typeface="Times New Roman" panose="02020603050405020304" pitchFamily="18" charset="0"/>
              </a:rPr>
              <a:t> Rezoluția, care reprezintă numărul de puncte pe unitate de lungime pe care le poate citi scanerul. Calitatea imaginii, rastrul, crește odată cu rezoluția, care poate fi de câteva sute dpi (300-400); </a:t>
            </a:r>
          </a:p>
          <a:p>
            <a:pPr marL="342900" indent="-342900">
              <a:buFont typeface="Wingdings" panose="05000000000000000000" pitchFamily="2" charset="2"/>
              <a:buChar char="v"/>
            </a:pPr>
            <a:r>
              <a:rPr lang="ro-RO" sz="2000" dirty="0" smtClean="0">
                <a:latin typeface="Times New Roman" panose="02020603050405020304" pitchFamily="18" charset="0"/>
                <a:cs typeface="Times New Roman" panose="02020603050405020304" pitchFamily="18" charset="0"/>
              </a:rPr>
              <a:t> Numărul de culori, ce reprezintă setul de culori care sunt codificate de scaner. </a:t>
            </a:r>
          </a:p>
          <a:p>
            <a:pPr marL="342900" indent="-342900">
              <a:buFont typeface="Wingdings" panose="05000000000000000000" pitchFamily="2" charset="2"/>
              <a:buChar char="v"/>
            </a:pPr>
            <a:r>
              <a:rPr lang="ro-RO" sz="2000" dirty="0" smtClean="0">
                <a:latin typeface="Times New Roman" panose="02020603050405020304" pitchFamily="18" charset="0"/>
                <a:cs typeface="Times New Roman" panose="02020603050405020304" pitchFamily="18" charset="0"/>
              </a:rPr>
              <a:t> Calitatea imaginii crește odată cu numărul de culori; viteza de scanare - viteza de lucru a scanerului, adică viteza de prelucrare a imaginii</a:t>
            </a:r>
            <a:r>
              <a:rPr lang="ro-RO" sz="2400" dirty="0" smtClean="0">
                <a:latin typeface="Times New Roman" panose="02020603050405020304" pitchFamily="18" charset="0"/>
                <a:cs typeface="Times New Roman" panose="02020603050405020304" pitchFamily="18" charset="0"/>
              </a:rPr>
              <a:t>.</a:t>
            </a:r>
            <a:endParaRPr lang="ro-RO" sz="24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9422" y="4069725"/>
            <a:ext cx="3051219" cy="2189408"/>
          </a:xfrm>
          <a:prstGeom prst="rect">
            <a:avLst/>
          </a:prstGeom>
          <a:effectLst>
            <a:glow rad="228600">
              <a:schemeClr val="accent4">
                <a:satMod val="175000"/>
                <a:alpha val="40000"/>
              </a:schemeClr>
            </a:glo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025" y="4069725"/>
            <a:ext cx="3051219" cy="2189408"/>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2214066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03538"/>
            <a:ext cx="12192000" cy="768439"/>
          </a:xfrm>
        </p:spPr>
        <p:txBody>
          <a:bodyPr/>
          <a:lstStyle/>
          <a:p>
            <a:pPr algn="ctr"/>
            <a:r>
              <a:rPr lang="ro-RO" dirty="0" smtClean="0">
                <a:solidFill>
                  <a:srgbClr val="92D050"/>
                </a:solidFill>
                <a:latin typeface="Arial Black" panose="020B0A04020102020204" pitchFamily="34" charset="0"/>
              </a:rPr>
              <a:t>Creionul optic</a:t>
            </a:r>
            <a:endParaRPr lang="ru-RU" dirty="0">
              <a:solidFill>
                <a:srgbClr val="92D050"/>
              </a:solidFill>
              <a:latin typeface="Arial Black" panose="020B0A04020102020204" pitchFamily="34" charset="0"/>
            </a:endParaRPr>
          </a:p>
        </p:txBody>
      </p:sp>
      <p:sp>
        <p:nvSpPr>
          <p:cNvPr id="3" name="Текст 2"/>
          <p:cNvSpPr>
            <a:spLocks noGrp="1"/>
          </p:cNvSpPr>
          <p:nvPr>
            <p:ph type="body" sz="half" idx="2"/>
          </p:nvPr>
        </p:nvSpPr>
        <p:spPr>
          <a:xfrm>
            <a:off x="1141410" y="1700012"/>
            <a:ext cx="9904459" cy="1339402"/>
          </a:xfrm>
        </p:spPr>
        <p:txBody>
          <a:bodyPr/>
          <a:lstStyle/>
          <a:p>
            <a:pPr marL="457200" indent="-457200">
              <a:buFont typeface="Wingdings" panose="05000000000000000000" pitchFamily="2" charset="2"/>
              <a:buChar char="q"/>
            </a:pPr>
            <a:r>
              <a:rPr lang="ro-RO" sz="3200" b="1" u="sng" dirty="0" smtClean="0"/>
              <a:t>Creion optic </a:t>
            </a:r>
            <a:r>
              <a:rPr lang="ro-RO" sz="3200" dirty="0" smtClean="0"/>
              <a:t>(light pen) – un dispozitiv asemănător unui creion ce are în vârf un senzor optic</a:t>
            </a:r>
            <a:r>
              <a:rPr lang="en-US" sz="3200" dirty="0" smtClean="0"/>
              <a:t>.</a:t>
            </a:r>
            <a:endParaRPr lang="ru-RU" sz="32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0" y="3354142"/>
            <a:ext cx="4617580" cy="2647413"/>
          </a:xfrm>
          <a:prstGeom prst="rect">
            <a:avLst/>
          </a:prstGeom>
          <a:effectLst>
            <a:glow rad="228600">
              <a:schemeClr val="accent6">
                <a:satMod val="175000"/>
                <a:alpha val="40000"/>
              </a:schemeClr>
            </a:glow>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639" y="3354142"/>
            <a:ext cx="4617581" cy="2647413"/>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29297588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TM04033919[[fn=Контур]]</Template>
  <TotalTime>172</TotalTime>
  <Words>1466</Words>
  <Application>Microsoft Office PowerPoint</Application>
  <PresentationFormat>Широкоэкранный</PresentationFormat>
  <Paragraphs>90</Paragraphs>
  <Slides>23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23</vt:i4>
      </vt:variant>
    </vt:vector>
  </HeadingPairs>
  <TitlesOfParts>
    <vt:vector size="30" baseType="lpstr">
      <vt:lpstr>Arial</vt:lpstr>
      <vt:lpstr>Arial Black</vt:lpstr>
      <vt:lpstr>Times New Roman</vt:lpstr>
      <vt:lpstr>Trebuchet MS</vt:lpstr>
      <vt:lpstr>Tw Cen MT</vt:lpstr>
      <vt:lpstr>Wingdings</vt:lpstr>
      <vt:lpstr>Контур</vt:lpstr>
      <vt:lpstr>Dispozitive De Intrare Și Ieșire</vt:lpstr>
      <vt:lpstr>Презентация PowerPoint</vt:lpstr>
      <vt:lpstr>Dispozitivele de intrare</vt:lpstr>
      <vt:lpstr>Tastatura</vt:lpstr>
      <vt:lpstr>MOUSE-UL</vt:lpstr>
      <vt:lpstr>Презентация PowerPoint</vt:lpstr>
      <vt:lpstr>SCANERUL</vt:lpstr>
      <vt:lpstr>Презентация PowerPoint</vt:lpstr>
      <vt:lpstr>Creionul optic</vt:lpstr>
      <vt:lpstr>Tableta Grafică</vt:lpstr>
      <vt:lpstr>Microfonul</vt:lpstr>
      <vt:lpstr>Dispozitive periferice de ieșire:</vt:lpstr>
      <vt:lpstr>Monitorul</vt:lpstr>
      <vt:lpstr>Презентация PowerPoint</vt:lpstr>
      <vt:lpstr>Презентация PowerPoint</vt:lpstr>
      <vt:lpstr>Imprimanta</vt:lpstr>
      <vt:lpstr>Презентация PowerPoint</vt:lpstr>
      <vt:lpstr>Plotter-ul</vt:lpstr>
      <vt:lpstr>Difuzorul, căștile</vt:lpstr>
      <vt:lpstr>Dispozitive de intrare-ieșire</vt:lpstr>
      <vt:lpstr>Touchscreen</vt:lpstr>
      <vt:lpstr>Placa de sunet</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Dispozitive De Intrare Și Ieșire</dc:title>
  <dc:creator>Dell</dc:creator>
  <cp:lastModifiedBy>Dell</cp:lastModifiedBy>
  <cp:revision>19</cp:revision>
  <dcterms:created xsi:type="dcterms:W3CDTF">2019-05-01T13:25:55Z</dcterms:created>
  <dcterms:modified xsi:type="dcterms:W3CDTF">2019-05-01T16:18:28Z</dcterms:modified>
</cp:coreProperties>
</file>