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3"/>
    <a:srgbClr val="FACC5F"/>
    <a:srgbClr val="B0E263"/>
    <a:srgbClr val="FCC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9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82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501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6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4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20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9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81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66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5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0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0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F031E9-ABA6-4711-8B8D-C8CC6F6A5444}" type="datetimeFigureOut">
              <a:rPr lang="ru-RU" smtClean="0"/>
              <a:t>ср 01.05.19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582C-DD1A-45EF-BE04-B11D5501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9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rinabodistean.blogspot.com/p/clasificarea-calculatoarelor.html" TargetMode="External"/><Relationship Id="rId2" Type="http://schemas.openxmlformats.org/officeDocument/2006/relationships/hyperlink" Target="https://prezi.com/2ot5eqxr0dcf/clasificarea-calculatoarelor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google.md/imghp?hl=ro&amp;tab=wi" TargetMode="External"/><Relationship Id="rId4" Type="http://schemas.openxmlformats.org/officeDocument/2006/relationships/hyperlink" Target="http://licentainf.blogspot.com/p/clasificarea-calculatoarel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1217" y="1300766"/>
            <a:ext cx="10629666" cy="2511381"/>
          </a:xfrm>
        </p:spPr>
        <p:txBody>
          <a:bodyPr/>
          <a:lstStyle/>
          <a:p>
            <a:r>
              <a:rPr lang="ro-RO" dirty="0" smtClean="0">
                <a:solidFill>
                  <a:srgbClr val="FACC5F"/>
                </a:solidFill>
                <a:latin typeface="Arial Black" panose="020B0A04020102020204" pitchFamily="34" charset="0"/>
              </a:rPr>
              <a:t>Clasificarea Calculatoarelor</a:t>
            </a:r>
            <a:endParaRPr lang="ro-RO" dirty="0">
              <a:solidFill>
                <a:srgbClr val="FACC5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610343" y="4842457"/>
            <a:ext cx="2740540" cy="1380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Proiect realizat de Bujor Claudiu, clasa a 10-a </a:t>
            </a:r>
            <a:r>
              <a:rPr lang="en-US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“</a:t>
            </a:r>
            <a:r>
              <a:rPr lang="ro-RO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</a:t>
            </a:r>
            <a:r>
              <a:rPr lang="en-US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”</a:t>
            </a:r>
            <a:r>
              <a:rPr lang="ro-RO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, IPLT </a:t>
            </a:r>
            <a:r>
              <a:rPr lang="en-US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“</a:t>
            </a:r>
            <a:r>
              <a:rPr lang="ro-RO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Spiru Haret</a:t>
            </a:r>
            <a:r>
              <a:rPr lang="en-US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”</a:t>
            </a:r>
            <a:endParaRPr lang="ro-RO" sz="16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ro-RO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Profesor: Guțu Maria</a:t>
            </a:r>
            <a:endParaRPr lang="ro-RO" sz="1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97032" y="6223181"/>
            <a:ext cx="1797933" cy="328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1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2019</a:t>
            </a:r>
            <a:endParaRPr lang="ro-RO" sz="1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237186"/>
            <a:ext cx="8825659" cy="934792"/>
          </a:xfrm>
        </p:spPr>
        <p:txBody>
          <a:bodyPr/>
          <a:lstStyle/>
          <a:p>
            <a:r>
              <a:rPr lang="ro-RO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Bibliografie:</a:t>
            </a:r>
            <a:endParaRPr lang="ru-RU" dirty="0">
              <a:solidFill>
                <a:srgbClr val="FFD24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1648496"/>
            <a:ext cx="8825659" cy="4371304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https://prezi.com/2ot5eqxr0dcf/clasificarea-calculatoarelor/</a:t>
            </a:r>
            <a:endParaRPr lang="ro-RO" sz="28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/>
              </a:rPr>
              <a:t>http://irinabodistean.blogspot.com/p/clasificarea-calculatoarelor.html</a:t>
            </a:r>
            <a:endParaRPr lang="ro-RO" sz="28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4"/>
              </a:rPr>
              <a:t>http://licentainf.blogspot.com/p/clasificarea-calculatoarelor.html</a:t>
            </a:r>
            <a:endParaRPr lang="ro-RO" sz="28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5"/>
              </a:rPr>
              <a:t>https://www.google.md/imghp?hl=ro&amp;tab=wi</a:t>
            </a:r>
            <a:endParaRPr lang="ru-RU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5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378854"/>
            <a:ext cx="8825659" cy="1591614"/>
          </a:xfrm>
        </p:spPr>
        <p:txBody>
          <a:bodyPr/>
          <a:lstStyle/>
          <a:p>
            <a:r>
              <a:rPr lang="ro-RO" sz="4000" b="1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Caracteristica</a:t>
            </a:r>
            <a:r>
              <a:rPr lang="en-US" sz="4000" b="1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 general</a:t>
            </a:r>
            <a:r>
              <a:rPr lang="ro-RO" sz="4000" b="1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ă</a:t>
            </a:r>
            <a:r>
              <a:rPr lang="ro-RO" sz="2800" dirty="0" smtClean="0"/>
              <a:t> </a:t>
            </a: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unui calculator include următoarele date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1970467"/>
            <a:ext cx="8825659" cy="462351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Viteza de operare;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Capacitatea memoriei interne;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Componența si capacitatea unităților de memorie externă;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Componența echipamentelor de intrare-ieșire;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Parametrii de masă și gabarit;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Costul.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250065"/>
            <a:ext cx="8825659" cy="1488583"/>
          </a:xfrm>
        </p:spPr>
        <p:txBody>
          <a:bodyPr/>
          <a:lstStyle/>
          <a:p>
            <a:r>
              <a:rPr lang="ro-RO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Clasificarea Calculatoarelor</a:t>
            </a:r>
            <a:endParaRPr lang="ru-RU" dirty="0">
              <a:solidFill>
                <a:srgbClr val="FFD24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2305318"/>
            <a:ext cx="8825659" cy="3714482"/>
          </a:xfrm>
        </p:spPr>
        <p:txBody>
          <a:bodyPr/>
          <a:lstStyle/>
          <a:p>
            <a:r>
              <a:rPr lang="ro-RO" sz="2400" u="sng" dirty="0" smtClean="0">
                <a:latin typeface="Arial Black" panose="020B0A04020102020204" pitchFamily="34" charset="0"/>
              </a:rPr>
              <a:t>În funcție de caracteristicile generale ale calculatoarelor moderne, acestea se împart în:</a:t>
            </a:r>
          </a:p>
          <a:p>
            <a:endParaRPr lang="ro-RO" u="sng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Supercalculatoare;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Calculatoarele Mari (Macrocalculatoarele);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Minicalculatoarele;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Microcalculatoarele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6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5" y="1622737"/>
            <a:ext cx="6392066" cy="4945487"/>
          </a:xfrm>
        </p:spPr>
        <p:txBody>
          <a:bodyPr/>
          <a:lstStyle/>
          <a:p>
            <a:r>
              <a:rPr lang="ro-RO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Supercalculatoarele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pot executa peste</a:t>
            </a:r>
            <a:r>
              <a:rPr lang="ro-RO" dirty="0" smtClean="0"/>
              <a:t> </a:t>
            </a:r>
            <a:r>
              <a:rPr lang="ro-RO" sz="2400" b="1" i="1" dirty="0" smtClean="0"/>
              <a:t>10</a:t>
            </a:r>
            <a:r>
              <a:rPr lang="ro-RO" sz="2400" b="1" i="1" baseline="30000" dirty="0" smtClean="0"/>
              <a:t>13</a:t>
            </a:r>
            <a:r>
              <a:rPr lang="ro-RO" b="1" i="1" baseline="30000" dirty="0" smtClean="0"/>
              <a:t> 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(10 bilioane) de operații pe secundă și costă sute de milioane de dolari. Cercetări și proiectări în industria supercalculatoarelor sunt realizate in S.U.A. și Japonia.</a:t>
            </a:r>
            <a:endParaRPr lang="ro-RO" sz="2400" b="1" i="1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24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Supercalculatoarele se utilizează în prelucrări extrem de complexe a datelor: în aeronautică, fizică nucleară, astronautică, seismologie, prognoza vremii ș.a.</a:t>
            </a:r>
            <a:endParaRPr lang="ro-RO" sz="24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391732"/>
            <a:ext cx="8825659" cy="921913"/>
          </a:xfrm>
        </p:spPr>
        <p:txBody>
          <a:bodyPr/>
          <a:lstStyle/>
          <a:p>
            <a:r>
              <a:rPr lang="ro-RO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Supercalculatoarele</a:t>
            </a:r>
            <a:endParaRPr lang="ru-RU" dirty="0">
              <a:solidFill>
                <a:srgbClr val="FFD243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37" y="1313645"/>
            <a:ext cx="4234899" cy="23825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37" y="4095480"/>
            <a:ext cx="4234899" cy="23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01580"/>
            <a:ext cx="8825659" cy="909034"/>
          </a:xfrm>
        </p:spPr>
        <p:txBody>
          <a:bodyPr/>
          <a:lstStyle/>
          <a:p>
            <a:r>
              <a:rPr lang="ro-RO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Calculatoarele Mari</a:t>
            </a:r>
            <a:endParaRPr lang="ru-RU" dirty="0">
              <a:solidFill>
                <a:srgbClr val="FFD24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1571223"/>
            <a:ext cx="6907221" cy="4958366"/>
          </a:xfrm>
        </p:spPr>
        <p:txBody>
          <a:bodyPr>
            <a:normAutofit/>
          </a:bodyPr>
          <a:lstStyle/>
          <a:p>
            <a:r>
              <a:rPr lang="ro-RO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Calculatoarele Mari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ro-RO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Macrocalculatoarele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pot executa</a:t>
            </a:r>
            <a:r>
              <a:rPr lang="ro-RO" sz="2400" dirty="0" smtClean="0"/>
              <a:t> </a:t>
            </a:r>
            <a:r>
              <a:rPr lang="ro-RO" sz="2400" b="1" i="1" dirty="0" smtClean="0"/>
              <a:t>10</a:t>
            </a:r>
            <a:r>
              <a:rPr lang="ro-RO" sz="2400" b="1" i="1" baseline="30000" dirty="0" smtClean="0"/>
              <a:t>12</a:t>
            </a:r>
            <a:r>
              <a:rPr lang="ro-RO" dirty="0" smtClean="0"/>
              <a:t>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 bilion) de operații pe secundă, costul lor fiind de câteva milioane de dolari.</a:t>
            </a:r>
          </a:p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Obișnuit, calculatoarele mari includ zeci de unități de discuri magnetice și imprimante, sute de console (consola este formata dintr-un vizualizator, o tastatură și, uneori, o imprimantă), aflate la diferite distanțe.</a:t>
            </a:r>
          </a:p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Aceste calculatoare se utilizează în cadrul unor mari centre de calcul și funcționează în regim non-stop.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35" y="1571223"/>
            <a:ext cx="3573335" cy="23181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35" y="4050406"/>
            <a:ext cx="3573335" cy="23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53096"/>
            <a:ext cx="8825659" cy="857518"/>
          </a:xfrm>
        </p:spPr>
        <p:txBody>
          <a:bodyPr/>
          <a:lstStyle/>
          <a:p>
            <a:r>
              <a:rPr lang="ro-RO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Minicalculatoarele</a:t>
            </a:r>
            <a:endParaRPr lang="ru-RU" dirty="0">
              <a:solidFill>
                <a:srgbClr val="FFD24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5" y="1468192"/>
            <a:ext cx="6366308" cy="5112912"/>
          </a:xfrm>
        </p:spPr>
        <p:txBody>
          <a:bodyPr>
            <a:normAutofit/>
          </a:bodyPr>
          <a:lstStyle/>
          <a:p>
            <a:r>
              <a:rPr lang="ro-RO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Minicalculatoarele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pot executa sute de milioane de operații pe secundă, iar prețul lor nu depășește 200 mii de dolari.</a:t>
            </a:r>
          </a:p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Echipamentele periferice ale unui minicalculator includ câteva discuri magnetice, una sau două imprimante, mai multe console.</a:t>
            </a:r>
          </a:p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Minicalculatoarele sunt mai ușor de utilizat decât calculatoarele mari, și se aplică în proiectarea asistată de calculator, în automatizări industriale, pentru prelucrarea datelor în experimentele științifice ș.a.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15" y="1661454"/>
            <a:ext cx="3493795" cy="22344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15" y="4346699"/>
            <a:ext cx="3493795" cy="22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65973"/>
            <a:ext cx="8825659" cy="767367"/>
          </a:xfrm>
        </p:spPr>
        <p:txBody>
          <a:bodyPr/>
          <a:lstStyle/>
          <a:p>
            <a:r>
              <a:rPr lang="ro-RO" dirty="0" smtClean="0">
                <a:solidFill>
                  <a:srgbClr val="FFD243"/>
                </a:solidFill>
                <a:latin typeface="Arial Black" panose="020B0A04020102020204" pitchFamily="34" charset="0"/>
              </a:rPr>
              <a:t>Microcalculatoarele</a:t>
            </a:r>
            <a:endParaRPr lang="ru-RU" dirty="0">
              <a:solidFill>
                <a:srgbClr val="FFD24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1558344"/>
            <a:ext cx="6404945" cy="5022760"/>
          </a:xfrm>
        </p:spPr>
        <p:txBody>
          <a:bodyPr>
            <a:normAutofit lnSpcReduction="10000"/>
          </a:bodyPr>
          <a:lstStyle/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Microcalculatoarele sau Calculatoarele personale, sunt realizate la prețuri scăzute, între 100-15000 dolari și asigură o viteză de calcul de ordinul milioanelor de operații pe secundă.</a:t>
            </a:r>
          </a:p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obicei, echipamentele periferice ale unui microcalculator includ:  vizualizatorul, tastatura, o unitate de disc rigid, una sau două unități de disc flexibil și o imprimantă.</a:t>
            </a:r>
          </a:p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Corporații care produc microcalculatoare există în foarte multe țări, însă liderii mondiali, unanimi recunoscuți, sunt firmele IBM, Hewlet Packard, Apple, Olivetti.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1" y="1558344"/>
            <a:ext cx="4121239" cy="23181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1" y="4262907"/>
            <a:ext cx="4121239" cy="23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0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734096"/>
            <a:ext cx="8825659" cy="2743200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Menționăm că tehnologiile de ultimă oră permit realizarea calculatoarelor personale în cele mai diverse moduri constructive: calculatoare personale de birou (desktop), calculatoare portabile (laptop, notebook), și calculatoare personale de mici dimensiuni, care pot fi ținute într-o mână și operate cu cealaltă (palmtop).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9" y="3580328"/>
            <a:ext cx="3638952" cy="24767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37" y="3580327"/>
            <a:ext cx="3638952" cy="24767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70" y="3580327"/>
            <a:ext cx="3624158" cy="24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257985" y="231820"/>
            <a:ext cx="8825659" cy="1493949"/>
          </a:xfrm>
        </p:spPr>
        <p:txBody>
          <a:bodyPr>
            <a:normAutofit/>
          </a:bodyPr>
          <a:lstStyle/>
          <a:p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În funcție de tipul componentelor electronice deosebim</a:t>
            </a:r>
            <a:r>
              <a:rPr lang="ro-RO" sz="2800" dirty="0" smtClean="0"/>
              <a:t> </a:t>
            </a:r>
            <a:r>
              <a:rPr lang="ro-RO" sz="2800" dirty="0" smtClean="0">
                <a:latin typeface="Arial Black" panose="020B0A04020102020204" pitchFamily="34" charset="0"/>
              </a:rPr>
              <a:t>generații de calculatoare: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24400"/>
              </p:ext>
            </p:extLst>
          </p:nvPr>
        </p:nvGraphicFramePr>
        <p:xfrm>
          <a:off x="489398" y="1725769"/>
          <a:ext cx="11178860" cy="48587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5772">
                  <a:extLst>
                    <a:ext uri="{9D8B030D-6E8A-4147-A177-3AD203B41FA5}">
                      <a16:colId xmlns:a16="http://schemas.microsoft.com/office/drawing/2014/main" val="407206815"/>
                    </a:ext>
                  </a:extLst>
                </a:gridCol>
                <a:gridCol w="2235772">
                  <a:extLst>
                    <a:ext uri="{9D8B030D-6E8A-4147-A177-3AD203B41FA5}">
                      <a16:colId xmlns:a16="http://schemas.microsoft.com/office/drawing/2014/main" val="1761540905"/>
                    </a:ext>
                  </a:extLst>
                </a:gridCol>
                <a:gridCol w="2235772">
                  <a:extLst>
                    <a:ext uri="{9D8B030D-6E8A-4147-A177-3AD203B41FA5}">
                      <a16:colId xmlns:a16="http://schemas.microsoft.com/office/drawing/2014/main" val="4244619368"/>
                    </a:ext>
                  </a:extLst>
                </a:gridCol>
                <a:gridCol w="2235772">
                  <a:extLst>
                    <a:ext uri="{9D8B030D-6E8A-4147-A177-3AD203B41FA5}">
                      <a16:colId xmlns:a16="http://schemas.microsoft.com/office/drawing/2014/main" val="2410394560"/>
                    </a:ext>
                  </a:extLst>
                </a:gridCol>
                <a:gridCol w="2235772">
                  <a:extLst>
                    <a:ext uri="{9D8B030D-6E8A-4147-A177-3AD203B41FA5}">
                      <a16:colId xmlns:a16="http://schemas.microsoft.com/office/drawing/2014/main" val="930222399"/>
                    </a:ext>
                  </a:extLst>
                </a:gridCol>
              </a:tblGrid>
              <a:tr h="693855">
                <a:tc>
                  <a:txBody>
                    <a:bodyPr/>
                    <a:lstStyle/>
                    <a:p>
                      <a:r>
                        <a:rPr lang="ro-RO" sz="2400" dirty="0" smtClean="0"/>
                        <a:t>Perioada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Mijlocul anilor 1940 - anii </a:t>
                      </a:r>
                      <a:r>
                        <a:rPr lang="en-US" dirty="0" smtClean="0"/>
                        <a:t>’</a:t>
                      </a:r>
                      <a:r>
                        <a:rPr lang="ro-RO" dirty="0" smtClean="0"/>
                        <a:t>50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Anii 1960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Anii 1970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Anii 1980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670097"/>
                  </a:ext>
                </a:extLst>
              </a:tr>
              <a:tr h="497006">
                <a:tc>
                  <a:txBody>
                    <a:bodyPr/>
                    <a:lstStyle/>
                    <a:p>
                      <a:r>
                        <a:rPr lang="ro-RO" b="1" dirty="0" smtClean="0"/>
                        <a:t>Generația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 smtClean="0"/>
                        <a:t>PRIMA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 smtClean="0"/>
                        <a:t>A DOUA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 smtClean="0"/>
                        <a:t>A TREIA 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dirty="0" smtClean="0"/>
                        <a:t>A PATRA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803652"/>
                  </a:ext>
                </a:extLst>
              </a:tr>
              <a:tr h="1487945">
                <a:tc>
                  <a:txBody>
                    <a:bodyPr/>
                    <a:lstStyle/>
                    <a:p>
                      <a:r>
                        <a:rPr lang="ro-RO" sz="2400" b="1" dirty="0" smtClean="0"/>
                        <a:t>Baza</a:t>
                      </a:r>
                      <a:r>
                        <a:rPr lang="ro-RO" sz="2400" b="1" baseline="0" dirty="0" smtClean="0"/>
                        <a:t> de elemente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1" dirty="0" smtClean="0"/>
                        <a:t>TUBURI ELECTRONICE</a:t>
                      </a:r>
                      <a:endParaRPr lang="ru-RU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1" dirty="0" smtClean="0"/>
                        <a:t>TRANZISTORI</a:t>
                      </a:r>
                      <a:endParaRPr lang="ru-RU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1" dirty="0" smtClean="0"/>
                        <a:t>CIRCUITE INTEGRATE</a:t>
                      </a:r>
                      <a:endParaRPr lang="ru-RU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b="1" dirty="0" smtClean="0"/>
                        <a:t>CIRCUITE</a:t>
                      </a:r>
                      <a:r>
                        <a:rPr lang="ro-RO" sz="1200" b="1" baseline="0" dirty="0" smtClean="0"/>
                        <a:t> INTEGRATE PE SCARĂ LARGĂ ȘI FOARTE LARGĂ</a:t>
                      </a:r>
                      <a:endParaRPr lang="ru-RU" sz="12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3184600"/>
                  </a:ext>
                </a:extLst>
              </a:tr>
              <a:tr h="1160898">
                <a:tc>
                  <a:txBody>
                    <a:bodyPr/>
                    <a:lstStyle/>
                    <a:p>
                      <a:pPr algn="l"/>
                      <a:r>
                        <a:rPr lang="ro-RO" sz="2400" b="1" dirty="0" smtClean="0"/>
                        <a:t>Viteza de operare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Zeci de mii de operații</a:t>
                      </a:r>
                      <a:r>
                        <a:rPr lang="ro-RO" b="1" baseline="0" dirty="0" smtClean="0"/>
                        <a:t> pe secundă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Sute de mii</a:t>
                      </a:r>
                      <a:r>
                        <a:rPr lang="ro-RO" b="1" baseline="0" dirty="0" smtClean="0"/>
                        <a:t> de operații pe secundă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Mai mult de un milion de operații</a:t>
                      </a:r>
                      <a:r>
                        <a:rPr lang="ro-RO" b="1" baseline="0" dirty="0" smtClean="0"/>
                        <a:t> pe secundă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Zeci și sute de milioane de operații pe secundă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606617"/>
                  </a:ext>
                </a:extLst>
              </a:tr>
              <a:tr h="991221">
                <a:tc>
                  <a:txBody>
                    <a:bodyPr/>
                    <a:lstStyle/>
                    <a:p>
                      <a:r>
                        <a:rPr lang="ro-RO" sz="2400" b="1" dirty="0" smtClean="0"/>
                        <a:t>Software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Limbaje cod mașină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Limbaje de programare</a:t>
                      </a:r>
                      <a:r>
                        <a:rPr lang="ro-RO" b="1" baseline="0" dirty="0" smtClean="0"/>
                        <a:t> de nivel înalt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Programe aplicative și de rețea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/>
                        <a:t>Interfețe grafice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11477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2981460"/>
            <a:ext cx="1485361" cy="11140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47" y="2981460"/>
            <a:ext cx="1485361" cy="11140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95" y="2981460"/>
            <a:ext cx="1485361" cy="11140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644" y="2981460"/>
            <a:ext cx="1073236" cy="8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560</Words>
  <Application>Microsoft Office PowerPoint</Application>
  <PresentationFormat>Широкоэкранный</PresentationFormat>
  <Paragraphs>66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Century Gothic</vt:lpstr>
      <vt:lpstr>Wingdings</vt:lpstr>
      <vt:lpstr>Wingdings 3</vt:lpstr>
      <vt:lpstr>Ион</vt:lpstr>
      <vt:lpstr>Clasificarea Calculatoarelor</vt:lpstr>
      <vt:lpstr>Caracteristica generală a unui calculator include următoarele date:</vt:lpstr>
      <vt:lpstr>Clasificarea Calculatoarelor</vt:lpstr>
      <vt:lpstr>Supercalculatoarele</vt:lpstr>
      <vt:lpstr>Calculatoarele Mari</vt:lpstr>
      <vt:lpstr>Minicalculatoarele</vt:lpstr>
      <vt:lpstr>Microcalculatoarele</vt:lpstr>
      <vt:lpstr>Презентация PowerPoint</vt:lpstr>
      <vt:lpstr>Презентация PowerPoint</vt:lpstr>
      <vt:lpstr>Bibliografie: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Calculatoarelor</dc:title>
  <dc:creator>Dell</dc:creator>
  <cp:lastModifiedBy>Dell</cp:lastModifiedBy>
  <cp:revision>21</cp:revision>
  <dcterms:created xsi:type="dcterms:W3CDTF">2019-04-30T17:53:18Z</dcterms:created>
  <dcterms:modified xsi:type="dcterms:W3CDTF">2019-05-01T13:19:07Z</dcterms:modified>
</cp:coreProperties>
</file>