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2" r:id="rId7"/>
    <p:sldId id="263" r:id="rId8"/>
    <p:sldId id="264" r:id="rId9"/>
    <p:sldId id="265" r:id="rId10"/>
    <p:sldId id="266" r:id="rId11"/>
    <p:sldId id="267" r:id="rId12"/>
    <p:sldId id="268" r:id="rId13"/>
    <p:sldId id="269" r:id="rId14"/>
    <p:sldId id="270" r:id="rId15"/>
    <p:sldId id="274" r:id="rId16"/>
    <p:sldId id="275" r:id="rId17"/>
    <p:sldId id="276" r:id="rId18"/>
    <p:sldId id="277" r:id="rId19"/>
    <p:sldId id="278"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hasCustomPrompt="1"/>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1B8F32D-D8B6-4B9E-9CBF-DCAC30B7B93D}" type="datetimeFigureOut">
              <a:rPr lang="en-US" smtClean="0"/>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0553ECD-7F6D-420D-93CA-D8D15EB427A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81B8F32D-D8B6-4B9E-9CBF-DCAC30B7B93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hasCustomPrompt="1"/>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1B8F32D-D8B6-4B9E-9CBF-DCAC30B7B93D}" type="datetimeFigureOut">
              <a:rPr lang="en-US" smtClean="0"/>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0553ECD-7F6D-420D-93CA-D8D15EB427AC}"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hasCustomPrompt="1"/>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hasCustomPrompt="1"/>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4" name="Text Placeholder 3"/>
          <p:cNvSpPr>
            <a:spLocks noGrp="1"/>
          </p:cNvSpPr>
          <p:nvPr>
            <p:ph type="body" sz="half" idx="2" hasCustomPrompt="1"/>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1B8F32D-D8B6-4B9E-9CBF-DCAC30B7B93D}" type="datetimeFigureOut">
              <a:rPr lang="en-US" smtClean="0"/>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0553ECD-7F6D-420D-93CA-D8D15EB427AC}" type="slidenum">
              <a:rPr lang="en-US" smtClean="0"/>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İsim Kartı">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hasCustomPrompt="1"/>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1B8F32D-D8B6-4B9E-9CBF-DCAC30B7B93D}" type="datetimeFigureOut">
              <a:rPr lang="en-US" smtClean="0"/>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0553ECD-7F6D-420D-93CA-D8D15EB427AC}"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hasCustomPrompt="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8" name="Text Placeholder 3"/>
          <p:cNvSpPr>
            <a:spLocks noGrp="1"/>
          </p:cNvSpPr>
          <p:nvPr>
            <p:ph type="body" sz="half" idx="15" hasCustomPrompt="1"/>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9" name="Text Placeholder 4"/>
          <p:cNvSpPr>
            <a:spLocks noGrp="1"/>
          </p:cNvSpPr>
          <p:nvPr>
            <p:ph type="body" sz="quarter" idx="3" hasCustomPrompt="1"/>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0" name="Text Placeholder 3"/>
          <p:cNvSpPr>
            <a:spLocks noGrp="1"/>
          </p:cNvSpPr>
          <p:nvPr>
            <p:ph type="body" sz="half" idx="16" hasCustomPrompt="1"/>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1" name="Text Placeholder 4"/>
          <p:cNvSpPr>
            <a:spLocks noGrp="1"/>
          </p:cNvSpPr>
          <p:nvPr>
            <p:ph type="body" sz="quarter" idx="13" hasCustomPrompt="1"/>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2" name="Text Placeholder 3"/>
          <p:cNvSpPr>
            <a:spLocks noGrp="1"/>
          </p:cNvSpPr>
          <p:nvPr>
            <p:ph type="body" sz="half" idx="17" hasCustomPrompt="1"/>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81B8F32D-D8B6-4B9E-9CBF-DCAC30B7B93D}"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hasCustomPrompt="1"/>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hasCustomPrompt="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0" name="Picture Placeholder 2"/>
          <p:cNvSpPr>
            <a:spLocks noGrp="1" noChangeAspect="1"/>
          </p:cNvSpPr>
          <p:nvPr>
            <p:ph type="pic" idx="15" hasCustomPrompt="1"/>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hasCustomPrompt="1"/>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2" name="Text Placeholder 4"/>
          <p:cNvSpPr>
            <a:spLocks noGrp="1"/>
          </p:cNvSpPr>
          <p:nvPr>
            <p:ph type="body" sz="quarter" idx="3" hasCustomPrompt="1"/>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3" name="Picture Placeholder 2"/>
          <p:cNvSpPr>
            <a:spLocks noGrp="1" noChangeAspect="1"/>
          </p:cNvSpPr>
          <p:nvPr>
            <p:ph type="pic" idx="21" hasCustomPrompt="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hasCustomPrompt="1"/>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5" name="Text Placeholder 4"/>
          <p:cNvSpPr>
            <a:spLocks noGrp="1"/>
          </p:cNvSpPr>
          <p:nvPr>
            <p:ph type="body" sz="quarter" idx="13" hasCustomPrompt="1"/>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6" name="Picture Placeholder 2"/>
          <p:cNvSpPr>
            <a:spLocks noGrp="1" noChangeAspect="1"/>
          </p:cNvSpPr>
          <p:nvPr>
            <p:ph type="pic" idx="22" hasCustomPrompt="1"/>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hasCustomPrompt="1"/>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81B8F32D-D8B6-4B9E-9CBF-DCAC30B7B93D}"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685800" y="2194559"/>
            <a:ext cx="10820400" cy="4024125"/>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hasCustomPrompt="1"/>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024466" y="745067"/>
            <a:ext cx="8204201" cy="3903133"/>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1B8F32D-D8B6-4B9E-9CBF-DCAC30B7B93D}" type="datetimeFigureOut">
              <a:rPr lang="en-US" smtClean="0"/>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0553ECD-7F6D-420D-93CA-D8D15EB427A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Bölüm Üst 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hasCustomPrompt="1"/>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1B8F32D-D8B6-4B9E-9CBF-DCAC30B7B93D}" type="datetimeFigureOut">
              <a:rPr lang="en-US" smtClean="0"/>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0553ECD-7F6D-420D-93CA-D8D15EB427A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685800" y="2194559"/>
            <a:ext cx="5334000" cy="4024125"/>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172200" y="2194559"/>
            <a:ext cx="5334000" cy="4024125"/>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685800" y="3132666"/>
            <a:ext cx="5311775" cy="3086019"/>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172200" y="3132666"/>
            <a:ext cx="5334000" cy="3086019"/>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4995582" y="746759"/>
            <a:ext cx="6510618" cy="5471925"/>
          </a:xfrm>
        </p:spPr>
        <p:txBody>
          <a:bodyPr anchor="ct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81B8F32D-D8B6-4B9E-9CBF-DCAC30B7B93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81B8F32D-D8B6-4B9E-9CBF-DCAC30B7B93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B8F32D-D8B6-4B9E-9CBF-DCAC30B7B93D}" type="datetimeFigureOut">
              <a:rPr lang="en-US" smtClean="0"/>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553ECD-7F6D-420D-93CA-D8D15EB427A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0" y="10"/>
            <a:ext cx="12191980" cy="6857990"/>
          </a:xfrm>
          <a:prstGeom prst="rect">
            <a:avLst/>
          </a:prstGeom>
        </p:spPr>
      </p:pic>
      <p:sp>
        <p:nvSpPr>
          <p:cNvPr id="2" name="Başlık 1"/>
          <p:cNvSpPr>
            <a:spLocks noGrp="1"/>
          </p:cNvSpPr>
          <p:nvPr>
            <p:ph type="ctrTitle"/>
          </p:nvPr>
        </p:nvSpPr>
        <p:spPr>
          <a:xfrm>
            <a:off x="4348065" y="311712"/>
            <a:ext cx="8220271" cy="1914504"/>
          </a:xfrm>
        </p:spPr>
        <p:txBody>
          <a:bodyPr>
            <a:normAutofit fontScale="90000"/>
          </a:bodyPr>
          <a:lstStyle/>
          <a:p>
            <a:br>
              <a:rPr lang="tr-TR" sz="4200" dirty="0">
                <a:latin typeface="Times New Roman" panose="02020603050405020304" pitchFamily="18" charset="0"/>
                <a:cs typeface="Times New Roman" panose="02020603050405020304" pitchFamily="18" charset="0"/>
              </a:rPr>
            </a:br>
            <a:r>
              <a:rPr lang="tr-TR" sz="4200" b="1" dirty="0">
                <a:latin typeface="Times New Roman" panose="02020603050405020304" pitchFamily="18" charset="0"/>
                <a:cs typeface="Times New Roman" panose="02020603050405020304" pitchFamily="18" charset="0"/>
              </a:rPr>
              <a:t>Mİkrokontrolörler ve Robotİk Engel Kaldırıcı Sumo Robot</a:t>
            </a:r>
            <a:endParaRPr lang="tr-TR" sz="42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296954" y="3162300"/>
            <a:ext cx="10422465" cy="2566696"/>
          </a:xfrm>
        </p:spPr>
        <p:txBody>
          <a:bodyPr>
            <a:noAutofit/>
          </a:bodyPr>
          <a:lstStyle/>
          <a:p>
            <a:r>
              <a:rPr lang="tr-TR" sz="2500" b="1" dirty="0">
                <a:latin typeface="Times New Roman" panose="02020603050405020304" pitchFamily="18" charset="0"/>
                <a:cs typeface="Times New Roman" panose="02020603050405020304" pitchFamily="18" charset="0"/>
              </a:rPr>
              <a:t>OKAN ATEŞ</a:t>
            </a:r>
            <a:endParaRPr lang="tr-TR" sz="2500" b="1"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ARDA EMİN ÇİMEN </a:t>
            </a:r>
            <a:endParaRPr lang="tr-TR" sz="2500" b="1"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BEDİRHAN İLERİ</a:t>
            </a:r>
            <a:endParaRPr lang="tr-TR" sz="2500" b="1" dirty="0"/>
          </a:p>
          <a:p>
            <a:endParaRPr lang="tr-TR" sz="2500" b="1" dirty="0"/>
          </a:p>
          <a:p>
            <a:r>
              <a:rPr lang="tr-TR" sz="2800" dirty="0"/>
              <a:t>                     </a:t>
            </a:r>
            <a:endParaRPr lang="tr-TR" sz="2800" dirty="0"/>
          </a:p>
          <a:p>
            <a:endParaRPr lang="tr-TR" sz="2800" dirty="0"/>
          </a:p>
          <a:p>
            <a:pPr algn="r"/>
            <a:r>
              <a:rPr lang="tr-TR" sz="2800" dirty="0"/>
              <a:t>        </a:t>
            </a:r>
            <a:r>
              <a:rPr lang="tr-TR" sz="2800" b="1" dirty="0">
                <a:latin typeface="Times New Roman" panose="02020603050405020304" pitchFamily="18" charset="0"/>
                <a:cs typeface="Times New Roman" panose="02020603050405020304" pitchFamily="18" charset="0"/>
              </a:rPr>
              <a:t>Öğretim Elemanı: Dr. Vecdi Emre Levent</a:t>
            </a:r>
            <a:endParaRPr lang="tr-TR" sz="2500" b="1" dirty="0"/>
          </a:p>
          <a:p>
            <a:endParaRPr lang="tr-TR" sz="2500" b="1" dirty="0"/>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3775786" y="52730"/>
            <a:ext cx="8220271" cy="1418540"/>
          </a:xfrm>
        </p:spPr>
        <p:txBody>
          <a:bodyPr>
            <a:noAutofit/>
          </a:bodyPr>
          <a:lstStyle/>
          <a:p>
            <a:br>
              <a:rPr lang="tr-TR" sz="3600" dirty="0">
                <a:latin typeface="Times New Roman" panose="02020603050405020304" pitchFamily="18" charset="0"/>
                <a:cs typeface="Times New Roman" panose="02020603050405020304" pitchFamily="18" charset="0"/>
              </a:rPr>
            </a:br>
            <a:r>
              <a:rPr lang="tr-TR" sz="3600" b="1" dirty="0">
                <a:latin typeface="Times New Roman" panose="02020603050405020304" pitchFamily="18" charset="0"/>
                <a:cs typeface="Times New Roman" panose="02020603050405020304" pitchFamily="18" charset="0"/>
              </a:rPr>
              <a:t>Çİzgİ takİp İçİn gerçeklenen algorİtma</a:t>
            </a:r>
            <a:endParaRPr lang="tr-TR" sz="36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p:cNvPicPr>
            <a:picLocks noChangeAspect="1"/>
          </p:cNvPicPr>
          <p:nvPr/>
        </p:nvPicPr>
        <p:blipFill>
          <a:blip r:embed="rId3"/>
          <a:stretch>
            <a:fillRect/>
          </a:stretch>
        </p:blipFill>
        <p:spPr>
          <a:xfrm>
            <a:off x="6442006" y="1524000"/>
            <a:ext cx="5553850" cy="5029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0" y="10"/>
            <a:ext cx="12191980" cy="6857990"/>
          </a:xfrm>
          <a:prstGeom prst="rect">
            <a:avLst/>
          </a:prstGeom>
        </p:spPr>
      </p:pic>
      <p:sp>
        <p:nvSpPr>
          <p:cNvPr id="2" name="Başlık 1"/>
          <p:cNvSpPr>
            <a:spLocks noGrp="1"/>
          </p:cNvSpPr>
          <p:nvPr>
            <p:ph type="ctrTitle"/>
          </p:nvPr>
        </p:nvSpPr>
        <p:spPr>
          <a:xfrm>
            <a:off x="4062802" y="208467"/>
            <a:ext cx="8220271" cy="1315533"/>
          </a:xfrm>
        </p:spPr>
        <p:txBody>
          <a:bodyPr>
            <a:noAutofit/>
          </a:bodyPr>
          <a:lstStyle/>
          <a:p>
            <a:br>
              <a:rPr lang="tr-TR" sz="3600" dirty="0">
                <a:latin typeface="Times New Roman" panose="02020603050405020304" pitchFamily="18" charset="0"/>
                <a:cs typeface="Times New Roman" panose="02020603050405020304" pitchFamily="18" charset="0"/>
              </a:rPr>
            </a:br>
            <a:r>
              <a:rPr lang="tr-TR" sz="3600" b="1" dirty="0">
                <a:latin typeface="Times New Roman" panose="02020603050405020304" pitchFamily="18" charset="0"/>
                <a:cs typeface="Times New Roman" panose="02020603050405020304" pitchFamily="18" charset="0"/>
                <a:sym typeface="+mn-ea"/>
              </a:rPr>
              <a:t>Çİzgİ takİp İçİn gerçeklenen </a:t>
            </a:r>
            <a:r>
              <a:rPr lang="tr-TR" sz="3600" dirty="0">
                <a:latin typeface="Times New Roman" panose="02020603050405020304" pitchFamily="18" charset="0"/>
                <a:cs typeface="Times New Roman" panose="02020603050405020304" pitchFamily="18" charset="0"/>
              </a:rPr>
              <a:t>kaynak kod</a:t>
            </a:r>
            <a:endParaRPr lang="tr-TR" sz="36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371600" y="1732457"/>
            <a:ext cx="9448800" cy="460327"/>
          </a:xfrm>
        </p:spPr>
        <p:txBody>
          <a:bodyPr>
            <a:noAutofit/>
          </a:bodyPr>
          <a:lstStyle/>
          <a:p>
            <a:r>
              <a:rPr lang="tr-TR" sz="2500" b="1" dirty="0">
                <a:latin typeface="Times New Roman" panose="02020603050405020304" pitchFamily="18" charset="0"/>
                <a:cs typeface="Times New Roman" panose="02020603050405020304" pitchFamily="18" charset="0"/>
              </a:rPr>
              <a:t>Oluşturulan algoritmaya göre gerçeklenen kod  bloğu.</a:t>
            </a:r>
            <a:endParaRPr lang="tr-TR" sz="25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p:cNvPicPr>
            <a:picLocks noChangeAspect="1"/>
          </p:cNvPicPr>
          <p:nvPr/>
        </p:nvPicPr>
        <p:blipFill>
          <a:blip r:embed="rId3"/>
          <a:stretch>
            <a:fillRect/>
          </a:stretch>
        </p:blipFill>
        <p:spPr>
          <a:xfrm>
            <a:off x="195943" y="2983820"/>
            <a:ext cx="11631648" cy="33627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4435540" y="61497"/>
            <a:ext cx="8220271" cy="2293655"/>
          </a:xfrm>
        </p:spPr>
        <p:txBody>
          <a:bodyPr>
            <a:normAutofit fontScale="90000"/>
          </a:bodyPr>
          <a:lstStyle/>
          <a:p>
            <a:r>
              <a:rPr lang="tr-TR" sz="4200" b="1" dirty="0">
                <a:latin typeface="Times New Roman" panose="02020603050405020304" pitchFamily="18" charset="0"/>
                <a:cs typeface="Times New Roman" panose="02020603050405020304" pitchFamily="18" charset="0"/>
              </a:rPr>
              <a:t>DOHYO İÇİNDE BULUNAN ENGELLERİ EN KISA SÜREDE SINIR DIŞINA ÇIKARMA</a:t>
            </a:r>
            <a:br>
              <a:rPr lang="tr-TR" sz="4200" b="1" dirty="0">
                <a:latin typeface="Times New Roman" panose="02020603050405020304" pitchFamily="18" charset="0"/>
                <a:cs typeface="Times New Roman" panose="02020603050405020304" pitchFamily="18" charset="0"/>
              </a:rPr>
            </a:br>
            <a:endParaRPr lang="tr-TR" sz="42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p:cNvPicPr>
            <a:picLocks noChangeAspect="1"/>
          </p:cNvPicPr>
          <p:nvPr/>
        </p:nvPicPr>
        <p:blipFill>
          <a:blip r:embed="rId3"/>
          <a:stretch>
            <a:fillRect/>
          </a:stretch>
        </p:blipFill>
        <p:spPr>
          <a:xfrm>
            <a:off x="124793" y="1687611"/>
            <a:ext cx="6154009" cy="51703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4514073" y="22979"/>
            <a:ext cx="8220271" cy="1779557"/>
          </a:xfrm>
        </p:spPr>
        <p:txBody>
          <a:bodyPr>
            <a:normAutofit fontScale="90000"/>
          </a:bodyPr>
          <a:lstStyle/>
          <a:p>
            <a:r>
              <a:rPr lang="tr-TR" sz="4200" b="1" dirty="0">
                <a:latin typeface="Times New Roman" panose="02020603050405020304" pitchFamily="18" charset="0"/>
                <a:cs typeface="Times New Roman" panose="02020603050405020304" pitchFamily="18" charset="0"/>
              </a:rPr>
              <a:t>DOHYO İÇİNDEKİ ENGELLERİ DIŞARI ÇIKARMAK İÇİN GERÇEKLENEN KOD PARÇASI</a:t>
            </a:r>
            <a:endParaRPr lang="tr-TR" sz="42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p:cNvPicPr>
            <a:picLocks noChangeAspect="1"/>
          </p:cNvPicPr>
          <p:nvPr/>
        </p:nvPicPr>
        <p:blipFill>
          <a:blip r:embed="rId3"/>
          <a:stretch>
            <a:fillRect/>
          </a:stretch>
        </p:blipFill>
        <p:spPr>
          <a:xfrm>
            <a:off x="1619473" y="2010508"/>
            <a:ext cx="9326277" cy="4648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4514073" y="22979"/>
            <a:ext cx="8220271" cy="1779557"/>
          </a:xfrm>
        </p:spPr>
        <p:txBody>
          <a:bodyPr>
            <a:normAutofit fontScale="90000"/>
          </a:bodyPr>
          <a:lstStyle/>
          <a:p>
            <a:r>
              <a:rPr lang="tr-TR" sz="4200" b="1" dirty="0">
                <a:latin typeface="Times New Roman" panose="02020603050405020304" pitchFamily="18" charset="0"/>
                <a:cs typeface="Times New Roman" panose="02020603050405020304" pitchFamily="18" charset="0"/>
              </a:rPr>
              <a:t>DOHYO İÇİNDEKİ ENGELLERİ DIŞARI ÇIKARMAK İÇİN GERÇEKLENEN KOD PARÇASI</a:t>
            </a:r>
            <a:endParaRPr lang="tr-TR" sz="42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p:cNvPicPr>
            <a:picLocks noChangeAspect="1"/>
          </p:cNvPicPr>
          <p:nvPr/>
        </p:nvPicPr>
        <p:blipFill>
          <a:blip r:embed="rId3"/>
          <a:stretch>
            <a:fillRect/>
          </a:stretch>
        </p:blipFill>
        <p:spPr>
          <a:xfrm>
            <a:off x="1477099" y="2920257"/>
            <a:ext cx="9107171" cy="32008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4514073" y="22979"/>
            <a:ext cx="8220271" cy="1779557"/>
          </a:xfrm>
        </p:spPr>
        <p:txBody>
          <a:bodyPr>
            <a:normAutofit fontScale="90000"/>
          </a:bodyPr>
          <a:lstStyle/>
          <a:p>
            <a:r>
              <a:rPr lang="tr-TR" sz="4200" b="1" dirty="0">
                <a:latin typeface="Times New Roman" panose="02020603050405020304" pitchFamily="18" charset="0"/>
                <a:cs typeface="Times New Roman" panose="02020603050405020304" pitchFamily="18" charset="0"/>
              </a:rPr>
              <a:t>DOHYO İÇİNDEKİ ENGELLERİ DIŞARI ÇIKARMAK İÇİN GERÇEKLENEN KOD PARÇASI</a:t>
            </a:r>
            <a:endParaRPr lang="tr-TR" sz="42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p:cNvPicPr>
            <a:picLocks noChangeAspect="1"/>
          </p:cNvPicPr>
          <p:nvPr/>
        </p:nvPicPr>
        <p:blipFill>
          <a:blip r:embed="rId3"/>
          <a:stretch>
            <a:fillRect/>
          </a:stretch>
        </p:blipFill>
        <p:spPr>
          <a:xfrm>
            <a:off x="1613862" y="2084616"/>
            <a:ext cx="8964276" cy="47504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4514073" y="22979"/>
            <a:ext cx="8220271" cy="1779557"/>
          </a:xfrm>
        </p:spPr>
        <p:txBody>
          <a:bodyPr>
            <a:normAutofit fontScale="90000"/>
          </a:bodyPr>
          <a:lstStyle/>
          <a:p>
            <a:r>
              <a:rPr lang="tr-TR" sz="4200" b="1" dirty="0">
                <a:latin typeface="Times New Roman" panose="02020603050405020304" pitchFamily="18" charset="0"/>
                <a:cs typeface="Times New Roman" panose="02020603050405020304" pitchFamily="18" charset="0"/>
              </a:rPr>
              <a:t>DOHYO İÇİNDEKİ ENGELLERİ DIŞARI ÇIKARMAK İÇİN GERÇEKLENEN KOD PARÇASI</a:t>
            </a:r>
            <a:endParaRPr lang="tr-TR" sz="42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p:cNvPicPr>
            <a:picLocks noChangeAspect="1"/>
          </p:cNvPicPr>
          <p:nvPr/>
        </p:nvPicPr>
        <p:blipFill>
          <a:blip r:embed="rId3"/>
          <a:stretch>
            <a:fillRect/>
          </a:stretch>
        </p:blipFill>
        <p:spPr>
          <a:xfrm>
            <a:off x="2001440" y="2463009"/>
            <a:ext cx="8021169" cy="37438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4514073" y="22979"/>
            <a:ext cx="8220271" cy="1779557"/>
          </a:xfrm>
        </p:spPr>
        <p:txBody>
          <a:bodyPr>
            <a:normAutofit fontScale="90000"/>
          </a:bodyPr>
          <a:lstStyle/>
          <a:p>
            <a:r>
              <a:rPr lang="tr-TR" sz="4200" b="1" dirty="0">
                <a:latin typeface="Times New Roman" panose="02020603050405020304" pitchFamily="18" charset="0"/>
                <a:cs typeface="Times New Roman" panose="02020603050405020304" pitchFamily="18" charset="0"/>
              </a:rPr>
              <a:t>DOHYO İÇİNDEKİ ENGELLERİ DIŞARI ÇIKARMAK İÇİN GERÇEKLENEN KOD PARÇASI</a:t>
            </a:r>
            <a:endParaRPr lang="tr-TR" sz="42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p:cNvPicPr>
            <a:picLocks noChangeAspect="1"/>
          </p:cNvPicPr>
          <p:nvPr/>
        </p:nvPicPr>
        <p:blipFill>
          <a:blip r:embed="rId3"/>
          <a:stretch>
            <a:fillRect/>
          </a:stretch>
        </p:blipFill>
        <p:spPr>
          <a:xfrm>
            <a:off x="1432861" y="1867712"/>
            <a:ext cx="9326277" cy="49251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4514073" y="22979"/>
            <a:ext cx="8220271" cy="1779557"/>
          </a:xfrm>
        </p:spPr>
        <p:txBody>
          <a:bodyPr>
            <a:normAutofit fontScale="90000"/>
          </a:bodyPr>
          <a:lstStyle/>
          <a:p>
            <a:r>
              <a:rPr lang="tr-TR" sz="4200" b="1" dirty="0">
                <a:latin typeface="Times New Roman" panose="02020603050405020304" pitchFamily="18" charset="0"/>
                <a:cs typeface="Times New Roman" panose="02020603050405020304" pitchFamily="18" charset="0"/>
              </a:rPr>
              <a:t>DOHYO İÇİNDEKİ ENGELLERİ DIŞARI ÇIKARMAK İÇİN GERÇEKLENEN KOD PARÇASI</a:t>
            </a:r>
            <a:endParaRPr lang="tr-TR" sz="42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p:cNvPicPr>
            <a:picLocks noChangeAspect="1"/>
          </p:cNvPicPr>
          <p:nvPr/>
        </p:nvPicPr>
        <p:blipFill>
          <a:blip r:embed="rId3"/>
          <a:stretch>
            <a:fillRect/>
          </a:stretch>
        </p:blipFill>
        <p:spPr>
          <a:xfrm>
            <a:off x="2511949" y="2744608"/>
            <a:ext cx="8735644" cy="34961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0" y="-110584"/>
            <a:ext cx="12191980" cy="6857990"/>
          </a:xfrm>
          <a:prstGeom prst="rect">
            <a:avLst/>
          </a:prstGeom>
        </p:spPr>
      </p:pic>
      <p:sp>
        <p:nvSpPr>
          <p:cNvPr id="2" name="Başlık 1"/>
          <p:cNvSpPr>
            <a:spLocks noGrp="1"/>
          </p:cNvSpPr>
          <p:nvPr>
            <p:ph type="ctrTitle"/>
          </p:nvPr>
        </p:nvSpPr>
        <p:spPr>
          <a:xfrm>
            <a:off x="4301412" y="317241"/>
            <a:ext cx="8220271" cy="1317344"/>
          </a:xfrm>
        </p:spPr>
        <p:txBody>
          <a:bodyPr>
            <a:normAutofit fontScale="90000"/>
          </a:bodyPr>
          <a:lstStyle/>
          <a:p>
            <a:br>
              <a:rPr lang="tr-TR" sz="4200" dirty="0"/>
            </a:br>
            <a:r>
              <a:rPr lang="tr-TR" sz="4200" b="1" dirty="0">
                <a:latin typeface="Times New Roman" panose="02020603050405020304" pitchFamily="18" charset="0"/>
                <a:cs typeface="Times New Roman" panose="02020603050405020304" pitchFamily="18" charset="0"/>
              </a:rPr>
              <a:t>SONUÇLAR VE KAZANIMLAR</a:t>
            </a:r>
            <a:br>
              <a:rPr lang="tr-TR" sz="4200" b="1" dirty="0">
                <a:latin typeface="Times New Roman" panose="02020603050405020304" pitchFamily="18" charset="0"/>
                <a:cs typeface="Times New Roman" panose="02020603050405020304" pitchFamily="18" charset="0"/>
              </a:rPr>
            </a:br>
            <a:endParaRPr lang="tr-TR" sz="42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371600" y="1634584"/>
            <a:ext cx="9448800" cy="4700901"/>
          </a:xfrm>
        </p:spPr>
        <p:txBody>
          <a:bodyPr>
            <a:noAutofit/>
          </a:bodyPr>
          <a:lstStyle/>
          <a:p>
            <a:r>
              <a:rPr lang="tr-TR" sz="2500" b="1" dirty="0">
                <a:latin typeface="Times New Roman" panose="02020603050405020304" pitchFamily="18" charset="0"/>
                <a:cs typeface="Times New Roman" panose="02020603050405020304" pitchFamily="18" charset="0"/>
              </a:rPr>
              <a:t>Geliştirilen sumo robot algoritmaları basit düzeyde istenilen çizgiyi takip edebilmekte ve önüne çıkan engelleri istenilen şekilde sınır dışına çıkarabilmektedir.</a:t>
            </a:r>
            <a:endParaRPr lang="tr-TR" sz="2500" b="1"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Bu proje ile birlikte basit bir sumo robotun görevini C/C++ dillerini kullanarak robot üzerinden nasıl çalıştırabileceğimizi öğrenmiş olduk.</a:t>
            </a:r>
            <a:endParaRPr lang="tr-TR" sz="2500" b="1"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Proje geliştirme aşamasında Arduino yazılımını ve C/C++ kullanarak bu konularda gelişim sağladık.</a:t>
            </a:r>
            <a:endParaRPr lang="tr-TR" sz="2500" b="1"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Sumo robot ile çizgi takip ve engel dışarı atma tasarımı gerçekleştirdik.</a:t>
            </a:r>
            <a:endParaRPr lang="tr-TR" sz="2500" b="1"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Tasarımı tamamlanan bu  algoritma ve kaynak kodların doğru yapılması halinde istenilen sonucu vermiş olduğunu gördük.</a:t>
            </a:r>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0"/>
            <a:ext cx="12191980" cy="6857990"/>
          </a:xfrm>
          <a:prstGeom prst="rect">
            <a:avLst/>
          </a:prstGeom>
        </p:spPr>
      </p:pic>
      <p:sp>
        <p:nvSpPr>
          <p:cNvPr id="2" name="Başlık 1"/>
          <p:cNvSpPr>
            <a:spLocks noGrp="1"/>
          </p:cNvSpPr>
          <p:nvPr>
            <p:ph type="ctrTitle"/>
          </p:nvPr>
        </p:nvSpPr>
        <p:spPr>
          <a:xfrm>
            <a:off x="2071395" y="770133"/>
            <a:ext cx="8220271" cy="1166327"/>
          </a:xfrm>
        </p:spPr>
        <p:txBody>
          <a:bodyPr>
            <a:normAutofit fontScale="90000"/>
          </a:bodyPr>
          <a:lstStyle/>
          <a:p>
            <a:pPr algn="ctr"/>
            <a:br>
              <a:rPr lang="tr-TR" sz="4200" dirty="0"/>
            </a:br>
            <a:r>
              <a:rPr lang="tr-TR" sz="4200" b="1" dirty="0">
                <a:latin typeface="Times New Roman" panose="02020603050405020304" pitchFamily="18" charset="0"/>
                <a:cs typeface="Times New Roman" panose="02020603050405020304" pitchFamily="18" charset="0"/>
              </a:rPr>
              <a:t>PROJENİN TANIMI ve amacı</a:t>
            </a:r>
            <a:endParaRPr lang="tr-TR" sz="42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371600" y="2099388"/>
            <a:ext cx="9448800" cy="3429347"/>
          </a:xfrm>
        </p:spPr>
        <p:txBody>
          <a:bodyPr>
            <a:noAutofit/>
          </a:bodyPr>
          <a:lstStyle/>
          <a:p>
            <a:pPr algn="ctr"/>
            <a:r>
              <a:rPr lang="tr-TR" sz="2500" b="1" dirty="0">
                <a:latin typeface="Times New Roman" panose="02020603050405020304" pitchFamily="18" charset="0"/>
                <a:cs typeface="Times New Roman" panose="02020603050405020304" pitchFamily="18" charset="0"/>
              </a:rPr>
              <a:t>Robotun gerçeklemesi gereken iki görev vardır ;</a:t>
            </a:r>
            <a:endParaRPr lang="tr-TR" sz="2500" b="1" dirty="0">
              <a:latin typeface="Times New Roman" panose="02020603050405020304" pitchFamily="18" charset="0"/>
              <a:cs typeface="Times New Roman" panose="02020603050405020304" pitchFamily="18" charset="0"/>
            </a:endParaRPr>
          </a:p>
          <a:p>
            <a:pPr algn="ctr"/>
            <a:endParaRPr lang="tr-TR" sz="2500" b="1" dirty="0">
              <a:latin typeface="Times New Roman" panose="02020603050405020304" pitchFamily="18" charset="0"/>
              <a:cs typeface="Times New Roman" panose="02020603050405020304" pitchFamily="18" charset="0"/>
            </a:endParaRPr>
          </a:p>
          <a:p>
            <a:pPr algn="ctr"/>
            <a:r>
              <a:rPr lang="tr-TR" sz="2500" b="1" dirty="0">
                <a:latin typeface="Times New Roman" panose="02020603050405020304" pitchFamily="18" charset="0"/>
                <a:cs typeface="Times New Roman" panose="02020603050405020304" pitchFamily="18" charset="0"/>
              </a:rPr>
              <a:t>1-) Temel amaç dohyo adı verilen bu pistteki bir robotun otonom olarak yani dışarıdan kumanda vb. cihazlarla hiç bir müdahale olmadan engelleri pistin dışına çıkarmaya çalışmasıdır. Amaç pistteki engelleri en kısa sürede pistin dışına çıkarmaktır. </a:t>
            </a:r>
            <a:endParaRPr lang="tr-TR" sz="2500" b="1" dirty="0">
              <a:latin typeface="Times New Roman" panose="02020603050405020304" pitchFamily="18" charset="0"/>
              <a:cs typeface="Times New Roman" panose="02020603050405020304" pitchFamily="18" charset="0"/>
            </a:endParaRPr>
          </a:p>
          <a:p>
            <a:pPr algn="ctr"/>
            <a:r>
              <a:rPr lang="tr-TR" sz="2500" b="1" dirty="0">
                <a:latin typeface="Times New Roman" panose="02020603050405020304" pitchFamily="18" charset="0"/>
                <a:cs typeface="Times New Roman" panose="02020603050405020304" pitchFamily="18" charset="0"/>
              </a:rPr>
              <a:t>2-) Çizgi izleme, </a:t>
            </a:r>
            <a:r>
              <a:rPr lang="tr-TR" sz="2800" b="1" dirty="0">
                <a:latin typeface="Times New Roman" panose="02020603050405020304" pitchFamily="18" charset="0"/>
                <a:cs typeface="Times New Roman" panose="02020603050405020304" pitchFamily="18" charset="0"/>
              </a:rPr>
              <a:t>başlangıç noktasından itibaren çizilmiş siyah çizgi üzerinde yolunu takip edebilmesidir. Platform’u istenilen süre içerisinde tamamlaması gerekmektedir. </a:t>
            </a:r>
            <a:endParaRPr lang="tr-TR" sz="2500" b="1" dirty="0">
              <a:latin typeface="Times New Roman" panose="02020603050405020304" pitchFamily="18" charset="0"/>
              <a:cs typeface="Times New Roman" panose="02020603050405020304" pitchFamily="18" charset="0"/>
            </a:endParaRPr>
          </a:p>
          <a:p>
            <a:endParaRPr lang="tr-TR" sz="2500" b="1" dirty="0"/>
          </a:p>
          <a:p>
            <a:endParaRPr lang="tr-TR" sz="2500" b="1" dirty="0"/>
          </a:p>
          <a:p>
            <a:endParaRPr lang="tr-TR" sz="2500" b="1" dirty="0"/>
          </a:p>
        </p:txBody>
      </p:sp>
      <p:pic>
        <p:nvPicPr>
          <p:cNvPr id="6"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700"/>
                                        <p:tgtEl>
                                          <p:spTgt spid="3">
                                            <p:txEl>
                                              <p:pRg st="3" end="3"/>
                                            </p:txEl>
                                          </p:spTgt>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0" y="0"/>
            <a:ext cx="12191980" cy="6857990"/>
          </a:xfrm>
          <a:prstGeom prst="rect">
            <a:avLst/>
          </a:prstGeom>
        </p:spPr>
      </p:pic>
      <p:sp>
        <p:nvSpPr>
          <p:cNvPr id="2" name="Başlık 1"/>
          <p:cNvSpPr>
            <a:spLocks noGrp="1"/>
          </p:cNvSpPr>
          <p:nvPr>
            <p:ph type="ctrTitle"/>
          </p:nvPr>
        </p:nvSpPr>
        <p:spPr>
          <a:xfrm>
            <a:off x="4435663" y="84753"/>
            <a:ext cx="8220271" cy="889405"/>
          </a:xfrm>
        </p:spPr>
        <p:txBody>
          <a:bodyPr>
            <a:normAutofit fontScale="90000"/>
          </a:bodyPr>
          <a:lstStyle/>
          <a:p>
            <a:br>
              <a:rPr lang="tr-TR" sz="4200" b="1" dirty="0"/>
            </a:br>
            <a:r>
              <a:rPr lang="tr-TR" sz="4200" b="1" dirty="0">
                <a:latin typeface="Times New Roman" panose="02020603050405020304" pitchFamily="18" charset="0"/>
                <a:cs typeface="Times New Roman" panose="02020603050405020304" pitchFamily="18" charset="0"/>
                <a:sym typeface="+mn-ea"/>
              </a:rPr>
              <a:t>GELİŞTİRME KİTİMİZ</a:t>
            </a:r>
            <a:endParaRPr lang="tr-TR" sz="42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p:cNvPicPr>
            <a:picLocks noChangeAspect="1"/>
          </p:cNvPicPr>
          <p:nvPr/>
        </p:nvPicPr>
        <p:blipFill>
          <a:blip r:embed="rId3"/>
          <a:stretch>
            <a:fillRect/>
          </a:stretch>
        </p:blipFill>
        <p:spPr>
          <a:xfrm>
            <a:off x="3709035" y="1059180"/>
            <a:ext cx="5944235" cy="2656205"/>
          </a:xfrm>
          <a:prstGeom prst="rect">
            <a:avLst/>
          </a:prstGeom>
        </p:spPr>
      </p:pic>
      <p:pic>
        <p:nvPicPr>
          <p:cNvPr id="10" name="Resim 9"/>
          <p:cNvPicPr>
            <a:picLocks noChangeAspect="1"/>
          </p:cNvPicPr>
          <p:nvPr/>
        </p:nvPicPr>
        <p:blipFill>
          <a:blip r:embed="rId4"/>
          <a:stretch>
            <a:fillRect/>
          </a:stretch>
        </p:blipFill>
        <p:spPr>
          <a:xfrm>
            <a:off x="1722755" y="3715385"/>
            <a:ext cx="9916795" cy="3128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0" y="10"/>
            <a:ext cx="12191980" cy="6857990"/>
          </a:xfrm>
          <a:prstGeom prst="rect">
            <a:avLst/>
          </a:prstGeom>
        </p:spPr>
      </p:pic>
      <p:sp>
        <p:nvSpPr>
          <p:cNvPr id="2" name="Başlık 1"/>
          <p:cNvSpPr>
            <a:spLocks noGrp="1"/>
          </p:cNvSpPr>
          <p:nvPr>
            <p:ph type="ctrTitle"/>
          </p:nvPr>
        </p:nvSpPr>
        <p:spPr>
          <a:xfrm>
            <a:off x="4167652" y="159797"/>
            <a:ext cx="8220271" cy="942671"/>
          </a:xfrm>
        </p:spPr>
        <p:txBody>
          <a:bodyPr>
            <a:normAutofit fontScale="90000"/>
          </a:bodyPr>
          <a:lstStyle/>
          <a:p>
            <a:br>
              <a:rPr lang="tr-TR" sz="4200" dirty="0"/>
            </a:br>
            <a:r>
              <a:rPr lang="tr-TR" sz="4200" b="1" dirty="0">
                <a:latin typeface="Times New Roman" panose="02020603050405020304" pitchFamily="18" charset="0"/>
                <a:cs typeface="Times New Roman" panose="02020603050405020304" pitchFamily="18" charset="0"/>
              </a:rPr>
              <a:t>GELİŞTİRME KİTİMİZ</a:t>
            </a:r>
            <a:endParaRPr lang="tr-TR" sz="42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28725" y="1797894"/>
            <a:ext cx="11936027" cy="3502075"/>
          </a:xfrm>
        </p:spPr>
        <p:txBody>
          <a:bodyPr>
            <a:noAutofit/>
          </a:bodyPr>
          <a:lstStyle/>
          <a:p>
            <a:r>
              <a:rPr lang="tr-TR" sz="2500" b="1" u="sng" dirty="0">
                <a:latin typeface="Times New Roman" panose="02020603050405020304" pitchFamily="18" charset="0"/>
                <a:cs typeface="Times New Roman" panose="02020603050405020304" pitchFamily="18" charset="0"/>
              </a:rPr>
              <a:t>Robotumuzda bulunan motorların özellikleri;</a:t>
            </a:r>
            <a:endParaRPr lang="tr-TR" sz="2500" b="1" u="sng"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Robotumuzda </a:t>
            </a:r>
            <a:r>
              <a:rPr lang="tr-TR" sz="2800" b="1" dirty="0">
                <a:latin typeface="Times New Roman" panose="02020603050405020304" pitchFamily="18" charset="0"/>
                <a:cs typeface="Times New Roman" panose="02020603050405020304" pitchFamily="18" charset="0"/>
              </a:rPr>
              <a:t>2x Kronos 6V 400 Rpm Dc Motor bulunmaktadır.</a:t>
            </a:r>
            <a:endParaRPr lang="tr-TR" sz="2800" b="1" dirty="0">
              <a:latin typeface="Times New Roman" panose="02020603050405020304" pitchFamily="18" charset="0"/>
              <a:cs typeface="Times New Roman" panose="02020603050405020304" pitchFamily="18" charset="0"/>
            </a:endParaRPr>
          </a:p>
          <a:p>
            <a:r>
              <a:rPr lang="tr-TR" sz="2800" b="1" dirty="0">
                <a:latin typeface="Times New Roman" panose="02020603050405020304" pitchFamily="18" charset="0"/>
                <a:cs typeface="Times New Roman" panose="02020603050405020304" pitchFamily="18" charset="0"/>
              </a:rPr>
              <a:t>• Uygulanan güç voltajının değerini 15V'a kadar artırabilir.</a:t>
            </a:r>
            <a:endParaRPr lang="tr-TR" sz="2800" b="1" dirty="0">
              <a:latin typeface="Times New Roman" panose="02020603050405020304" pitchFamily="18" charset="0"/>
              <a:cs typeface="Times New Roman" panose="02020603050405020304" pitchFamily="18" charset="0"/>
            </a:endParaRPr>
          </a:p>
          <a:p>
            <a:r>
              <a:rPr lang="tr-TR" sz="2800" b="1" dirty="0">
                <a:latin typeface="Times New Roman" panose="02020603050405020304" pitchFamily="18" charset="0"/>
                <a:cs typeface="Times New Roman" panose="02020603050405020304" pitchFamily="18" charset="0"/>
              </a:rPr>
              <a:t>• Motor çapı 16mm'dir.</a:t>
            </a:r>
            <a:endParaRPr lang="tr-TR" sz="2800" b="1" dirty="0">
              <a:latin typeface="Times New Roman" panose="02020603050405020304" pitchFamily="18" charset="0"/>
              <a:cs typeface="Times New Roman" panose="02020603050405020304" pitchFamily="18" charset="0"/>
            </a:endParaRPr>
          </a:p>
          <a:p>
            <a:r>
              <a:rPr lang="tr-TR" sz="2800" b="1" dirty="0">
                <a:latin typeface="Times New Roman" panose="02020603050405020304" pitchFamily="18" charset="0"/>
                <a:cs typeface="Times New Roman" panose="02020603050405020304" pitchFamily="18" charset="0"/>
              </a:rPr>
              <a:t>• Durma torku 800gr-cm, Çalışma Torku 400g-cm'dir.</a:t>
            </a:r>
            <a:endParaRPr lang="tr-TR" sz="2800" b="1" dirty="0">
              <a:latin typeface="Times New Roman" panose="02020603050405020304" pitchFamily="18" charset="0"/>
              <a:cs typeface="Times New Roman" panose="02020603050405020304" pitchFamily="18" charset="0"/>
            </a:endParaRPr>
          </a:p>
          <a:p>
            <a:r>
              <a:rPr lang="tr-TR" sz="2800" b="1" dirty="0">
                <a:latin typeface="Times New Roman" panose="02020603050405020304" pitchFamily="18" charset="0"/>
                <a:cs typeface="Times New Roman" panose="02020603050405020304" pitchFamily="18" charset="0"/>
              </a:rPr>
              <a:t>• Dişli motor ağırlığı 21 Gram'dır.</a:t>
            </a:r>
            <a:endParaRPr lang="tr-TR" sz="2800" b="1" dirty="0">
              <a:latin typeface="Times New Roman" panose="02020603050405020304" pitchFamily="18" charset="0"/>
              <a:cs typeface="Times New Roman" panose="02020603050405020304" pitchFamily="18" charset="0"/>
            </a:endParaRPr>
          </a:p>
          <a:p>
            <a:endParaRPr lang="tr-TR" sz="2800"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700"/>
                                        <p:tgtEl>
                                          <p:spTgt spid="3">
                                            <p:txEl>
                                              <p:pRg st="3" end="3"/>
                                            </p:txEl>
                                          </p:spTgt>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97674" y="42258"/>
            <a:ext cx="12191980" cy="6857990"/>
          </a:xfrm>
          <a:prstGeom prst="rect">
            <a:avLst/>
          </a:prstGeom>
        </p:spPr>
      </p:pic>
      <p:sp>
        <p:nvSpPr>
          <p:cNvPr id="2" name="Başlık 1"/>
          <p:cNvSpPr>
            <a:spLocks noGrp="1"/>
          </p:cNvSpPr>
          <p:nvPr>
            <p:ph type="ctrTitle"/>
          </p:nvPr>
        </p:nvSpPr>
        <p:spPr>
          <a:xfrm>
            <a:off x="4514073" y="375002"/>
            <a:ext cx="8220271" cy="773995"/>
          </a:xfrm>
        </p:spPr>
        <p:txBody>
          <a:bodyPr>
            <a:normAutofit fontScale="90000"/>
          </a:bodyPr>
          <a:lstStyle/>
          <a:p>
            <a:br>
              <a:rPr lang="tr-TR" sz="4200" dirty="0"/>
            </a:br>
            <a:r>
              <a:rPr lang="tr-TR" sz="4200" b="1" dirty="0">
                <a:latin typeface="Times New Roman" panose="02020603050405020304" pitchFamily="18" charset="0"/>
                <a:cs typeface="Times New Roman" panose="02020603050405020304" pitchFamily="18" charset="0"/>
              </a:rPr>
              <a:t>GELİŞTİRME KİTİMİZ</a:t>
            </a:r>
            <a:endParaRPr lang="tr-TR" sz="42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371600" y="2073101"/>
            <a:ext cx="9448800" cy="4409897"/>
          </a:xfrm>
        </p:spPr>
        <p:txBody>
          <a:bodyPr>
            <a:noAutofit/>
          </a:bodyPr>
          <a:lstStyle/>
          <a:p>
            <a:r>
              <a:rPr lang="tr-TR" sz="2500" b="1" u="sng" dirty="0">
                <a:latin typeface="Times New Roman" panose="02020603050405020304" pitchFamily="18" charset="0"/>
                <a:cs typeface="Times New Roman" panose="02020603050405020304" pitchFamily="18" charset="0"/>
              </a:rPr>
              <a:t>Robotumuzda  bulunan sensörler ;</a:t>
            </a:r>
            <a:endParaRPr lang="tr-TR" sz="2500" b="1" u="sng"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Sensörler analog ve dijital olmak üzere ikiye ayrılır.</a:t>
            </a:r>
            <a:endParaRPr lang="tr-TR" sz="2500" b="1"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Analog sensör, ortam verilerini ve çıkışlarını analog sinyal olarak yakalar.</a:t>
            </a:r>
            <a:endParaRPr lang="tr-TR" sz="2500" b="1" dirty="0">
              <a:latin typeface="Times New Roman" panose="02020603050405020304" pitchFamily="18" charset="0"/>
              <a:cs typeface="Times New Roman" panose="02020603050405020304" pitchFamily="18" charset="0"/>
            </a:endParaRPr>
          </a:p>
          <a:p>
            <a:r>
              <a:rPr lang="tr-TR" sz="2500" b="1" dirty="0">
                <a:latin typeface="Times New Roman" panose="02020603050405020304" pitchFamily="18" charset="0"/>
                <a:cs typeface="Times New Roman" panose="02020603050405020304" pitchFamily="18" charset="0"/>
              </a:rPr>
              <a:t>Dijital sensör ayrıca ortam verilerini yakalar ve dijital sinyal verir.</a:t>
            </a:r>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a:p>
            <a:endParaRPr lang="tr-TR" sz="2500" b="1" u="sng" dirty="0">
              <a:latin typeface="Times New Roman" panose="02020603050405020304" pitchFamily="18" charset="0"/>
              <a:cs typeface="Times New Roman" panose="02020603050405020304" pitchFamily="18" charset="0"/>
            </a:endParaRPr>
          </a:p>
          <a:p>
            <a:endParaRPr lang="tr-TR" sz="2500" b="1" u="sng"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4167652" y="272909"/>
            <a:ext cx="8220271" cy="978181"/>
          </a:xfrm>
        </p:spPr>
        <p:txBody>
          <a:bodyPr>
            <a:normAutofit fontScale="90000"/>
          </a:bodyPr>
          <a:lstStyle/>
          <a:p>
            <a:br>
              <a:rPr lang="tr-TR" sz="4200" dirty="0"/>
            </a:br>
            <a:r>
              <a:rPr lang="tr-TR" sz="4200" b="1" dirty="0">
                <a:latin typeface="Times New Roman" panose="02020603050405020304" pitchFamily="18" charset="0"/>
                <a:cs typeface="Times New Roman" panose="02020603050405020304" pitchFamily="18" charset="0"/>
              </a:rPr>
              <a:t>GELİŞTİRME KİTİMİZ</a:t>
            </a:r>
            <a:endParaRPr lang="tr-TR" sz="42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653603" y="2716158"/>
            <a:ext cx="9448800" cy="1074198"/>
          </a:xfrm>
        </p:spPr>
        <p:txBody>
          <a:bodyPr>
            <a:noAutofit/>
          </a:bodyPr>
          <a:lstStyle/>
          <a:p>
            <a:pPr algn="ctr"/>
            <a:r>
              <a:rPr lang="tr-TR" sz="2500" b="1" u="sng" dirty="0">
                <a:latin typeface="Times New Roman" panose="02020603050405020304" pitchFamily="18" charset="0"/>
                <a:cs typeface="Times New Roman" panose="02020603050405020304" pitchFamily="18" charset="0"/>
              </a:rPr>
              <a:t>Robotumuzda  bulunan sensörler ;</a:t>
            </a:r>
            <a:endParaRPr lang="tr-TR" sz="2500" b="1" u="sng" dirty="0">
              <a:latin typeface="Times New Roman" panose="02020603050405020304" pitchFamily="18" charset="0"/>
              <a:cs typeface="Times New Roman" panose="02020603050405020304" pitchFamily="18" charset="0"/>
            </a:endParaRPr>
          </a:p>
          <a:p>
            <a:pPr algn="ctr"/>
            <a:r>
              <a:rPr lang="tr-TR" sz="2500" b="1" dirty="0">
                <a:latin typeface="Times New Roman" panose="02020603050405020304" pitchFamily="18" charset="0"/>
                <a:cs typeface="Times New Roman" panose="02020603050405020304" pitchFamily="18" charset="0"/>
              </a:rPr>
              <a:t>UART Çıkışlı Mesafe Sensörü.</a:t>
            </a:r>
            <a:endParaRPr lang="tr-TR" sz="2500" b="1" dirty="0">
              <a:latin typeface="Times New Roman" panose="02020603050405020304" pitchFamily="18" charset="0"/>
              <a:cs typeface="Times New Roman" panose="02020603050405020304" pitchFamily="18" charset="0"/>
            </a:endParaRPr>
          </a:p>
          <a:p>
            <a:pPr algn="ctr"/>
            <a:r>
              <a:rPr lang="tr-TR" sz="2500" dirty="0">
                <a:latin typeface="Times New Roman" panose="02020603050405020304" pitchFamily="18" charset="0"/>
                <a:cs typeface="Times New Roman" panose="02020603050405020304" pitchFamily="18" charset="0"/>
              </a:rPr>
              <a:t> </a:t>
            </a:r>
            <a:r>
              <a:rPr lang="tr-TR" sz="2800" dirty="0">
                <a:latin typeface="Times New Roman" panose="02020603050405020304" pitchFamily="18" charset="0"/>
                <a:cs typeface="Times New Roman" panose="02020603050405020304" pitchFamily="18" charset="0"/>
              </a:rPr>
              <a:t>3X MR45 tipinde 3 adet mesafe sensörü bulunmaktadır.</a:t>
            </a:r>
            <a:endParaRPr lang="tr-TR"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3X MR45 : 0 – 5V Sinyal Aralığı, 45 santimetreden algılama</a:t>
            </a:r>
            <a:r>
              <a:rPr lang="tr-TR" sz="2800" dirty="0">
                <a:latin typeface="Times New Roman" panose="02020603050405020304" pitchFamily="18" charset="0"/>
                <a:cs typeface="Times New Roman" panose="02020603050405020304" pitchFamily="18" charset="0"/>
              </a:rPr>
              <a:t> yapabilmektedir.</a:t>
            </a:r>
            <a:endParaRPr lang="tr-TR" sz="2800" dirty="0">
              <a:latin typeface="Times New Roman" panose="02020603050405020304" pitchFamily="18" charset="0"/>
              <a:cs typeface="Times New Roman" panose="02020603050405020304" pitchFamily="18" charset="0"/>
            </a:endParaRPr>
          </a:p>
          <a:p>
            <a:pPr algn="ctr"/>
            <a:r>
              <a:rPr lang="tr-TR" sz="2800" dirty="0">
                <a:latin typeface="Times New Roman" panose="02020603050405020304" pitchFamily="18" charset="0"/>
                <a:cs typeface="Times New Roman" panose="02020603050405020304" pitchFamily="18" charset="0"/>
              </a:rPr>
              <a:t>Bu sensörler analog değer döndürmektedir.</a:t>
            </a:r>
            <a:endParaRPr lang="tr-TR" sz="2500"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0" y="10"/>
            <a:ext cx="12191980" cy="6857990"/>
          </a:xfrm>
          <a:prstGeom prst="rect">
            <a:avLst/>
          </a:prstGeom>
        </p:spPr>
      </p:pic>
      <p:sp>
        <p:nvSpPr>
          <p:cNvPr id="2" name="Başlık 1"/>
          <p:cNvSpPr>
            <a:spLocks noGrp="1"/>
          </p:cNvSpPr>
          <p:nvPr>
            <p:ph type="ctrTitle"/>
          </p:nvPr>
        </p:nvSpPr>
        <p:spPr>
          <a:xfrm>
            <a:off x="4302499" y="265748"/>
            <a:ext cx="8220271" cy="685800"/>
          </a:xfrm>
        </p:spPr>
        <p:txBody>
          <a:bodyPr>
            <a:normAutofit fontScale="90000"/>
          </a:bodyPr>
          <a:lstStyle/>
          <a:p>
            <a:br>
              <a:rPr lang="tr-TR" sz="4200" dirty="0"/>
            </a:br>
            <a:r>
              <a:rPr lang="tr-TR" sz="4200" b="1" dirty="0">
                <a:latin typeface="Times New Roman" panose="02020603050405020304" pitchFamily="18" charset="0"/>
                <a:cs typeface="Times New Roman" panose="02020603050405020304" pitchFamily="18" charset="0"/>
              </a:rPr>
              <a:t>GELİŞTİRME KİTİMİZ</a:t>
            </a:r>
            <a:endParaRPr lang="tr-TR" sz="42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p:cNvPicPr>
            <a:picLocks noChangeAspect="1"/>
          </p:cNvPicPr>
          <p:nvPr/>
        </p:nvPicPr>
        <p:blipFill>
          <a:blip r:embed="rId3"/>
          <a:stretch>
            <a:fillRect/>
          </a:stretch>
        </p:blipFill>
        <p:spPr>
          <a:xfrm>
            <a:off x="1775686" y="1329265"/>
            <a:ext cx="10107436" cy="2462290"/>
          </a:xfrm>
          <a:prstGeom prst="rect">
            <a:avLst/>
          </a:prstGeom>
        </p:spPr>
      </p:pic>
      <p:pic>
        <p:nvPicPr>
          <p:cNvPr id="8" name="Resim 7"/>
          <p:cNvPicPr>
            <a:picLocks noChangeAspect="1"/>
          </p:cNvPicPr>
          <p:nvPr/>
        </p:nvPicPr>
        <p:blipFill>
          <a:blip r:embed="rId4"/>
          <a:stretch>
            <a:fillRect/>
          </a:stretch>
        </p:blipFill>
        <p:spPr>
          <a:xfrm>
            <a:off x="1436754" y="3803143"/>
            <a:ext cx="10755226" cy="21624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0" y="10"/>
            <a:ext cx="12191980" cy="6857990"/>
          </a:xfrm>
          <a:prstGeom prst="rect">
            <a:avLst/>
          </a:prstGeom>
        </p:spPr>
      </p:pic>
      <p:sp>
        <p:nvSpPr>
          <p:cNvPr id="2" name="Başlık 1"/>
          <p:cNvSpPr>
            <a:spLocks noGrp="1"/>
          </p:cNvSpPr>
          <p:nvPr>
            <p:ph type="ctrTitle"/>
          </p:nvPr>
        </p:nvSpPr>
        <p:spPr>
          <a:xfrm>
            <a:off x="4167652" y="185849"/>
            <a:ext cx="8220271" cy="685800"/>
          </a:xfrm>
        </p:spPr>
        <p:txBody>
          <a:bodyPr>
            <a:normAutofit/>
          </a:bodyPr>
          <a:lstStyle/>
          <a:p>
            <a:r>
              <a:rPr lang="tr-TR" sz="4200" b="1" dirty="0">
                <a:latin typeface="Times New Roman" panose="02020603050405020304" pitchFamily="18" charset="0"/>
                <a:cs typeface="Times New Roman" panose="02020603050405020304" pitchFamily="18" charset="0"/>
              </a:rPr>
              <a:t>GELİŞTİRME KİTİMİZ</a:t>
            </a:r>
            <a:endParaRPr lang="tr-TR" sz="42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371600" y="1447060"/>
            <a:ext cx="9448800" cy="4081675"/>
          </a:xfrm>
        </p:spPr>
        <p:txBody>
          <a:bodyPr>
            <a:noAutofit/>
          </a:bodyPr>
          <a:lstStyle/>
          <a:p>
            <a:pPr algn="ctr"/>
            <a:r>
              <a:rPr lang="tr-TR" sz="2500" b="1" u="sng" dirty="0">
                <a:latin typeface="Times New Roman" panose="02020603050405020304" pitchFamily="18" charset="0"/>
                <a:cs typeface="Times New Roman" panose="02020603050405020304" pitchFamily="18" charset="0"/>
              </a:rPr>
              <a:t>Robotumuzda  bulunan sensörler ;</a:t>
            </a:r>
            <a:endParaRPr lang="tr-TR" sz="2500" b="1" u="sng" dirty="0">
              <a:latin typeface="Times New Roman" panose="02020603050405020304" pitchFamily="18" charset="0"/>
              <a:cs typeface="Times New Roman" panose="02020603050405020304" pitchFamily="18" charset="0"/>
            </a:endParaRPr>
          </a:p>
          <a:p>
            <a:pPr algn="ctr"/>
            <a:r>
              <a:rPr lang="tr-TR" sz="2500" dirty="0">
                <a:latin typeface="Times New Roman" panose="02020603050405020304" pitchFamily="18" charset="0"/>
                <a:cs typeface="Times New Roman" panose="02020603050405020304" pitchFamily="18" charset="0"/>
              </a:rPr>
              <a:t>2x QTR1A Kontrast Sensörü bulunmaktadır. Renk algılamak için kullanılır.</a:t>
            </a:r>
            <a:endParaRPr lang="tr-TR" sz="2500" dirty="0">
              <a:latin typeface="Times New Roman" panose="02020603050405020304" pitchFamily="18" charset="0"/>
              <a:cs typeface="Times New Roman" panose="02020603050405020304" pitchFamily="18" charset="0"/>
            </a:endParaRPr>
          </a:p>
          <a:p>
            <a:pPr algn="ctr"/>
            <a:r>
              <a:rPr lang="tr-TR" sz="2500" dirty="0">
                <a:latin typeface="Times New Roman" panose="02020603050405020304" pitchFamily="18" charset="0"/>
                <a:cs typeface="Times New Roman" panose="02020603050405020304" pitchFamily="18" charset="0"/>
              </a:rPr>
              <a:t>Bu sensör analog değer döndürmektedir.</a:t>
            </a:r>
            <a:endParaRPr lang="tr-TR" sz="2500" dirty="0">
              <a:latin typeface="Times New Roman" panose="02020603050405020304" pitchFamily="18" charset="0"/>
              <a:cs typeface="Times New Roman" panose="02020603050405020304" pitchFamily="18" charset="0"/>
            </a:endParaRPr>
          </a:p>
          <a:p>
            <a:endParaRPr lang="tr-TR" sz="2500" dirty="0">
              <a:latin typeface="Times New Roman" panose="02020603050405020304" pitchFamily="18" charset="0"/>
              <a:cs typeface="Times New Roman" panose="02020603050405020304" pitchFamily="18" charset="0"/>
            </a:endParaRPr>
          </a:p>
          <a:p>
            <a:endParaRPr lang="tr-TR" sz="2500" b="1"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p:cNvPicPr>
            <a:picLocks noChangeAspect="1"/>
          </p:cNvPicPr>
          <p:nvPr/>
        </p:nvPicPr>
        <p:blipFill>
          <a:blip r:embed="rId3"/>
          <a:stretch>
            <a:fillRect/>
          </a:stretch>
        </p:blipFill>
        <p:spPr>
          <a:xfrm>
            <a:off x="1166326" y="3173181"/>
            <a:ext cx="10021699" cy="35922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yuncak robots sıkışan eller"/>
          <p:cNvPicPr>
            <a:picLocks noChangeAspect="1"/>
          </p:cNvPicPr>
          <p:nvPr/>
        </p:nvPicPr>
        <p:blipFill rotWithShape="1">
          <a:blip r:embed="rId1">
            <a:alphaModFix amt="40000"/>
          </a:blip>
          <a:srcRect t="11585" b="3829"/>
          <a:stretch>
            <a:fillRect/>
          </a:stretch>
        </p:blipFill>
        <p:spPr>
          <a:xfrm>
            <a:off x="20" y="10"/>
            <a:ext cx="12191980" cy="6857990"/>
          </a:xfrm>
          <a:prstGeom prst="rect">
            <a:avLst/>
          </a:prstGeom>
        </p:spPr>
      </p:pic>
      <p:sp>
        <p:nvSpPr>
          <p:cNvPr id="2" name="Başlık 1"/>
          <p:cNvSpPr>
            <a:spLocks noGrp="1"/>
          </p:cNvSpPr>
          <p:nvPr>
            <p:ph type="ctrTitle"/>
          </p:nvPr>
        </p:nvSpPr>
        <p:spPr>
          <a:xfrm>
            <a:off x="3862873" y="364585"/>
            <a:ext cx="8220271" cy="794830"/>
          </a:xfrm>
        </p:spPr>
        <p:txBody>
          <a:bodyPr>
            <a:normAutofit/>
          </a:bodyPr>
          <a:lstStyle/>
          <a:p>
            <a:r>
              <a:rPr lang="tr-TR" sz="3800" b="1" dirty="0">
                <a:latin typeface="Times New Roman" panose="02020603050405020304" pitchFamily="18" charset="0"/>
                <a:cs typeface="Times New Roman" panose="02020603050405020304" pitchFamily="18" charset="0"/>
              </a:rPr>
              <a:t>KULLANILAN </a:t>
            </a:r>
            <a:r>
              <a:rPr lang="tr-TR" sz="3600" b="1" dirty="0">
                <a:latin typeface="Times New Roman" panose="02020603050405020304" pitchFamily="18" charset="0"/>
                <a:cs typeface="Times New Roman" panose="02020603050405020304" pitchFamily="18" charset="0"/>
              </a:rPr>
              <a:t>YAZILIM</a:t>
            </a:r>
            <a:endParaRPr lang="tr-TR" sz="3600"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371600" y="1606857"/>
            <a:ext cx="9448800" cy="4886557"/>
          </a:xfrm>
        </p:spPr>
        <p:txBody>
          <a:bodyPr>
            <a:noAutofit/>
          </a:bodyPr>
          <a:lstStyle/>
          <a:p>
            <a:r>
              <a:rPr lang="tr-TR" b="1" u="sng" dirty="0">
                <a:latin typeface="Times New Roman" panose="02020603050405020304" pitchFamily="18" charset="0"/>
                <a:cs typeface="Times New Roman" panose="02020603050405020304" pitchFamily="18" charset="0"/>
              </a:rPr>
              <a:t>Arduino IDE</a:t>
            </a:r>
            <a:endParaRPr lang="tr-TR" b="1" u="sng" dirty="0">
              <a:latin typeface="Times New Roman" panose="02020603050405020304" pitchFamily="18" charset="0"/>
              <a:cs typeface="Times New Roman" panose="02020603050405020304" pitchFamily="18" charset="0"/>
            </a:endParaRPr>
          </a:p>
          <a:p>
            <a:endParaRPr lang="tr-TR" b="1" u="sng"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Arduino için Entegre Geliştirme Ortamı( IDE ), C ve C ++ dilleri ile yazılmış bir platformlar arası uygulamadır ( Linux, macOS, Windows için,). Arduino uyumlu kartlara program yazmak ve yüklemek için kullanılır, aynı zamanda 3. taraf çekirdekler ve satıcıların geliştirme kartları içinde kullanılabilir.</a:t>
            </a:r>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Arduino IDE'nin kaynak kodu GNU Genel Kamu Lisansı sürüm 2 ile yayınlanmıştır. Arduino IDE'si, özel kod yapılandırması kuralları kullanarak C ve C ++ dillerini desteklemektedir.[5] Arduino IDE, Wiring projesinde bulunan birçok yaygın giriş ve çıkış prosedürünü bir yazılım kütüphanesi ile sağlamaktadır. Kullanıcı tarafından yazılan kod, iki temel fonksiyon gerektirmektedir, başlama noktası olarak adlandırabileceğimiz bölüm ve ana döngünün gerçekleşeceği kısımdır. Bunlar GNU araç zinciri sayesinde bağlanır ve derlenir. Arduino IDE temelde, çalıştırılabilir kodu hexadecimal format ile metin dosyasına işler. Ardından kullandığımız Arduino IDE'si bu metin dosyasını bağlı olan arduino kartına firmware'ına yükleyici program ile aktarmayı gerçekleştirir.</a:t>
            </a:r>
            <a:endParaRPr lang="tr-TR" sz="1800" dirty="0">
              <a:latin typeface="Times New Roman" panose="02020603050405020304" pitchFamily="18" charset="0"/>
              <a:cs typeface="Times New Roman" panose="02020603050405020304" pitchFamily="18" charset="0"/>
            </a:endParaRPr>
          </a:p>
        </p:txBody>
      </p:sp>
      <p:pic>
        <p:nvPicPr>
          <p:cNvPr id="1028" name="Picture 4" descr="Fenerbahçe Üniversite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0"/>
            <a:ext cx="3371850" cy="152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700"/>
                                        <p:tgtEl>
                                          <p:spTgt spid="3">
                                            <p:txEl>
                                              <p:pRg st="3" end="3"/>
                                            </p:txEl>
                                          </p:spTgt>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Uçak İzi">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Uçak İzi</Template>
  <TotalTime>0</TotalTime>
  <Words>3949</Words>
  <Application>WPS Presentation</Application>
  <PresentationFormat>Geniş ekran</PresentationFormat>
  <Paragraphs>122</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Times New Roman</vt:lpstr>
      <vt:lpstr>Century Gothic</vt:lpstr>
      <vt:lpstr>Microsoft YaHei</vt:lpstr>
      <vt:lpstr>Arial Unicode MS</vt:lpstr>
      <vt:lpstr>Calibri</vt:lpstr>
      <vt:lpstr>Uçak İzi</vt:lpstr>
      <vt:lpstr> Mİkrokontrolörler ve Robotİk Engel Kaldırıcı Sumo Robot</vt:lpstr>
      <vt:lpstr> PROJENİN TANIMI ve amacı</vt:lpstr>
      <vt:lpstr> GELİŞTİRME KİTİMİZ</vt:lpstr>
      <vt:lpstr> GELİŞTİRME KİTİMİZ</vt:lpstr>
      <vt:lpstr> GELİŞTİRME KİTİMİZ</vt:lpstr>
      <vt:lpstr> GELİŞTİRME KİTİMİZ</vt:lpstr>
      <vt:lpstr> GELİŞTİRME KİTİMİZ</vt:lpstr>
      <vt:lpstr>GELİŞTİRME KİTİMİZ</vt:lpstr>
      <vt:lpstr>KULLANILAN YAZILIM</vt:lpstr>
      <vt:lpstr> Çİzgİ takİp İçİn gerçeklenen algorİtma</vt:lpstr>
      <vt:lpstr> Çİzgİ takİp İçİn gerçeklenen kaynak kod</vt:lpstr>
      <vt:lpstr>DOHYO İÇİNDE BULUNAN ENGELLERİ EN KISA SÜREDE SINIR DIŞINA ÇIKARMA </vt:lpstr>
      <vt:lpstr>DOHYO İÇİNDEKİ ENGELLERİ DIŞARI ÇIKARMAK İÇİN GERÇEKLENEN KOD PARÇASI</vt:lpstr>
      <vt:lpstr>DOHYO İÇİNDEKİ ENGELLERİ DIŞARI ÇIKARMAK İÇİN GERÇEKLENEN KOD PARÇASI</vt:lpstr>
      <vt:lpstr>DOHYO İÇİNDEKİ ENGELLERİ DIŞARI ÇIKARMAK İÇİN GERÇEKLENEN KOD PARÇASI</vt:lpstr>
      <vt:lpstr>DOHYO İÇİNDEKİ ENGELLERİ DIŞARI ÇIKARMAK İÇİN GERÇEKLENEN KOD PARÇASI</vt:lpstr>
      <vt:lpstr>DOHYO İÇİNDEKİ ENGELLERİ DIŞARI ÇIKARMAK İÇİN GERÇEKLENEN KOD PARÇASI</vt:lpstr>
      <vt:lpstr>DOHYO İÇİNDEKİ ENGELLERİ DIŞARI ÇIKARMAK İÇİN GERÇEKLENEN KOD PARÇASI</vt:lpstr>
      <vt:lpstr> SONUÇLAR VE KAZANIMLAR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Okan Ateş</dc:creator>
  <cp:lastModifiedBy>User</cp:lastModifiedBy>
  <cp:revision>23</cp:revision>
  <dcterms:created xsi:type="dcterms:W3CDTF">2022-05-14T18:17:00Z</dcterms:created>
  <dcterms:modified xsi:type="dcterms:W3CDTF">2022-05-16T10:36:12Z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BED39D11980D49B08AB5891DD1F09A0A</vt:lpwstr>
  </property>
  <property fmtid="{D5CDD505-2E9C-101B-9397-08002B2CF9AE}" pid="3" name="KSOProductBuildVer">
    <vt:lpwstr>1033-11.2.0.11130</vt:lpwstr>
  </property>
</Properties>
</file>