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106930"/>
          </a:xfrm>
        </p:spPr>
        <p:txBody>
          <a:bodyPr>
            <a:noAutofit/>
          </a:bodyPr>
          <a:lstStyle/>
          <a:p>
            <a:r>
              <a:rPr lang="tr-TR" altLang="en-US" sz="3600" dirty="0"/>
              <a:t>techcareer.net</a:t>
            </a:r>
            <a:br>
              <a:rPr lang="tr-TR" altLang="en-US" sz="3600" dirty="0"/>
            </a:br>
            <a:r>
              <a:rPr lang="tr-TR" altLang="en-US" sz="3600" dirty="0"/>
              <a:t>Database Management Bootcamp with MSSQL</a:t>
            </a:r>
            <a:br>
              <a:rPr lang="tr-TR" altLang="en-US" sz="3600" dirty="0"/>
            </a:br>
            <a:r>
              <a:rPr lang="tr-TR" altLang="en-US" sz="3600" dirty="0"/>
              <a:t>Bitirme Projesi</a:t>
            </a:r>
            <a:endParaRPr lang="tr-TR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657475"/>
          </a:xfrm>
        </p:spPr>
        <p:txBody>
          <a:bodyPr>
            <a:normAutofit fontScale="70000"/>
          </a:bodyPr>
          <a:lstStyle/>
          <a:p>
            <a:pPr algn="l"/>
            <a:r>
              <a:rPr lang="tr-TR" altLang="en-US"/>
              <a:t>Bedirhan İLERİ</a:t>
            </a:r>
            <a:endParaRPr lang="tr-TR" altLang="en-US"/>
          </a:p>
          <a:p>
            <a:pPr algn="l"/>
            <a:r>
              <a:rPr lang="tr-TR" altLang="en-US"/>
              <a:t>Computer Engineer</a:t>
            </a:r>
            <a:endParaRPr lang="tr-TR" altLang="en-US"/>
          </a:p>
          <a:p>
            <a:pPr algn="l"/>
            <a:r>
              <a:rPr lang="en-US" altLang="en-US" sz="2800"/>
              <a:t>https://github.com/DeveloperBedirhan/SQLServerBootcampProject</a:t>
            </a:r>
            <a:endParaRPr lang="en-US" altLang="en-US"/>
          </a:p>
          <a:p>
            <a:pPr algn="r"/>
            <a:endParaRPr lang="tr-TR" altLang="en-US"/>
          </a:p>
          <a:p>
            <a:pPr algn="r"/>
            <a:endParaRPr lang="tr-TR" altLang="en-US"/>
          </a:p>
          <a:p>
            <a:pPr algn="r"/>
            <a:r>
              <a:rPr lang="tr-TR" altLang="en-US"/>
              <a:t>Eğitmen: Hamit Mızrak</a:t>
            </a:r>
            <a:endParaRPr lang="tr-T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5610"/>
            <a:ext cx="10515600" cy="5741670"/>
          </a:xfrm>
        </p:spPr>
        <p:txBody>
          <a:bodyPr/>
          <a:p>
            <a:pPr marL="0" indent="0">
              <a:buNone/>
            </a:pPr>
            <a:r>
              <a:rPr lang="en-US" altLang="en-US" sz="2000"/>
              <a:t>8. CASE Kullan</a:t>
            </a:r>
            <a:r>
              <a:rPr lang="en-US" altLang="en-US" sz="2000"/>
              <a:t>ı</a:t>
            </a:r>
            <a:r>
              <a:rPr lang="en-US" altLang="en-US" sz="2000"/>
              <a:t>m</a:t>
            </a:r>
            <a:r>
              <a:rPr lang="en-US" altLang="en-US" sz="2000"/>
              <a:t>ı</a:t>
            </a:r>
            <a:r>
              <a:rPr lang="en-US" altLang="en-US" sz="2000"/>
              <a:t>: </a:t>
            </a:r>
            <a:r>
              <a:rPr lang="en-US" altLang="en-US" sz="2000"/>
              <a:t>Ü</a:t>
            </a:r>
            <a:r>
              <a:rPr lang="en-US" altLang="en-US" sz="2000"/>
              <a:t>rünleri fiyat aral</a:t>
            </a:r>
            <a:r>
              <a:rPr lang="en-US" altLang="en-US" sz="2000"/>
              <a:t>ı</a:t>
            </a:r>
            <a:r>
              <a:rPr lang="en-US" altLang="en-US" sz="2000"/>
              <a:t>klar</a:t>
            </a:r>
            <a:r>
              <a:rPr lang="en-US" altLang="en-US" sz="2000"/>
              <a:t>ı</a:t>
            </a:r>
            <a:r>
              <a:rPr lang="en-US" altLang="en-US" sz="2000"/>
              <a:t>na göre kategorilere ay</a:t>
            </a:r>
            <a:r>
              <a:rPr lang="en-US" altLang="en-US" sz="2000"/>
              <a:t>ı</a:t>
            </a:r>
            <a:r>
              <a:rPr lang="en-US" altLang="en-US" sz="2000"/>
              <a:t>rarak listeleyin: 020 → Ucuz, 2050 → Orta, 50+ → Pahal</a:t>
            </a:r>
            <a:r>
              <a:rPr lang="en-US" altLang="en-US" sz="2000"/>
              <a:t>ı</a:t>
            </a:r>
            <a:r>
              <a:rPr lang="en-US" altLang="en-US" sz="2000"/>
              <a:t>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pro.ProductID,pro.ProductName,pro.UnitPrice,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CASE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	WHEN pro.UnitPrice&lt;20 THEN 'Ucuz'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	WHEN pro.UnitPrice BETWEEN 20 AND 50 THEN 'Orta'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	WHEN pro.UnitPrice&gt;50 THEN 'Pahal</a:t>
            </a:r>
            <a:r>
              <a:rPr lang="en-US" altLang="en-US" sz="1600"/>
              <a:t>ı</a:t>
            </a:r>
            <a:r>
              <a:rPr lang="en-US" altLang="en-US" sz="1600"/>
              <a:t>'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END AS [Fiyat Aral</a:t>
            </a:r>
            <a:r>
              <a:rPr lang="en-US" altLang="en-US" sz="1600"/>
              <a:t>ığı</a:t>
            </a:r>
            <a:r>
              <a:rPr lang="en-US" altLang="en-US" sz="1600"/>
              <a:t>]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Products pro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716655"/>
            <a:ext cx="4085590" cy="2179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5781675"/>
          </a:xfrm>
        </p:spPr>
        <p:txBody>
          <a:bodyPr/>
          <a:p>
            <a:pPr marL="0" indent="0">
              <a:buNone/>
            </a:pPr>
            <a:r>
              <a:rPr lang="en-US" altLang="en-US" sz="2000"/>
              <a:t>9. Nested Subquery: En </a:t>
            </a:r>
            <a:r>
              <a:rPr lang="en-US" altLang="en-US" sz="2000"/>
              <a:t>ç</a:t>
            </a:r>
            <a:r>
              <a:rPr lang="en-US" altLang="en-US" sz="2000"/>
              <a:t>ok sipari</a:t>
            </a:r>
            <a:r>
              <a:rPr lang="en-US" altLang="en-US" sz="2000"/>
              <a:t>ş</a:t>
            </a:r>
            <a:r>
              <a:rPr lang="en-US" altLang="en-US" sz="2000"/>
              <a:t> verilen ürünün ad</a:t>
            </a:r>
            <a:r>
              <a:rPr lang="en-US" altLang="en-US" sz="2000"/>
              <a:t>ı</a:t>
            </a:r>
            <a:r>
              <a:rPr lang="en-US" altLang="en-US" sz="2000"/>
              <a:t>n</a:t>
            </a:r>
            <a:r>
              <a:rPr lang="en-US" altLang="en-US" sz="2000"/>
              <a:t>ı</a:t>
            </a:r>
            <a:r>
              <a:rPr lang="en-US" altLang="en-US" sz="2000"/>
              <a:t> ve sipari</a:t>
            </a:r>
            <a:r>
              <a:rPr lang="en-US" altLang="en-US" sz="2000"/>
              <a:t>ş</a:t>
            </a:r>
            <a:r>
              <a:rPr lang="en-US" altLang="en-US" sz="2000"/>
              <a:t> adedini (adet baz</a:t>
            </a:r>
            <a:r>
              <a:rPr lang="en-US" altLang="en-US" sz="2000"/>
              <a:t>ı</a:t>
            </a:r>
            <a:r>
              <a:rPr lang="en-US" altLang="en-US" sz="2000"/>
              <a:t>nda) bulun.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TOP 1 pro.ProductName, COUNT(ordDet.ProductID) AS [Sipari</a:t>
            </a:r>
            <a:r>
              <a:rPr lang="en-US" altLang="en-US" sz="1600"/>
              <a:t>ş</a:t>
            </a:r>
            <a:r>
              <a:rPr lang="en-US" altLang="en-US" sz="1600"/>
              <a:t> Adedi]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[Order Details] ordDet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JOIN Products pro ON ordDet.ProductID = pro.ProductID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GROUP BY pro.ProductName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ORDER BY [Sipari</a:t>
            </a:r>
            <a:r>
              <a:rPr lang="en-US" altLang="en-US" sz="1600"/>
              <a:t>ş</a:t>
            </a:r>
            <a:r>
              <a:rPr lang="en-US" altLang="en-US" sz="1600"/>
              <a:t> Adedi] DESC;</a:t>
            </a: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94660"/>
            <a:ext cx="3486785" cy="570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5781675"/>
          </a:xfrm>
        </p:spPr>
        <p:txBody>
          <a:bodyPr/>
          <a:p>
            <a:pPr marL="0" indent="0">
              <a:buNone/>
            </a:pPr>
            <a:r>
              <a:rPr lang="en-US" altLang="en-US" sz="2000"/>
              <a:t>10. View Olu</a:t>
            </a:r>
            <a:r>
              <a:rPr lang="en-US" altLang="en-US" sz="2000"/>
              <a:t>ş</a:t>
            </a:r>
            <a:r>
              <a:rPr lang="en-US" altLang="en-US" sz="2000"/>
              <a:t>turma: </a:t>
            </a:r>
            <a:r>
              <a:rPr lang="en-US" altLang="en-US" sz="2000"/>
              <a:t>Ü</a:t>
            </a:r>
            <a:r>
              <a:rPr lang="en-US" altLang="en-US" sz="2000"/>
              <a:t>rünler ve kategoriler bilgilerini birle</a:t>
            </a:r>
            <a:r>
              <a:rPr lang="en-US" altLang="en-US" sz="2000"/>
              <a:t>ş</a:t>
            </a:r>
            <a:r>
              <a:rPr lang="en-US" altLang="en-US" sz="2000"/>
              <a:t>tiren bir görünüm (view) olu</a:t>
            </a:r>
            <a:r>
              <a:rPr lang="en-US" altLang="en-US" sz="2000"/>
              <a:t>ş</a:t>
            </a:r>
            <a:r>
              <a:rPr lang="en-US" altLang="en-US" sz="2000"/>
              <a:t>turun.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CREATE VIEW vw_ProductsWithCategories AS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SELECT P.ProductID,P.ProductName,P.UnitPrice,P.QuantityPerUnit,C.CategoryID,C.CategoryName,C.Description AS CategoryDescription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Products P JOIN Categories C ON P.CategoryID = C.CategoryID;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SELECT * FROM vw_ProductsWithCategories;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04490"/>
            <a:ext cx="795337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11. Trigger: </a:t>
            </a:r>
            <a:r>
              <a:rPr lang="" altLang="en-US" sz="2000"/>
              <a:t>Ü</a:t>
            </a:r>
            <a:r>
              <a:rPr lang="en-US" altLang="en-US" sz="2000"/>
              <a:t>rün silindi</a:t>
            </a:r>
            <a:r>
              <a:rPr lang="" altLang="en-US" sz="2000"/>
              <a:t>ğ</a:t>
            </a:r>
            <a:r>
              <a:rPr lang="en-US" altLang="en-US" sz="2000"/>
              <a:t>inde log tablosuna kay</a:t>
            </a:r>
            <a:r>
              <a:rPr lang="" altLang="en-US" sz="2000"/>
              <a:t>ı</a:t>
            </a:r>
            <a:r>
              <a:rPr lang="en-US" altLang="en-US" sz="2000"/>
              <a:t>t yapan bir trigger yaz</a:t>
            </a:r>
            <a:r>
              <a:rPr lang="" altLang="en-US" sz="2000"/>
              <a:t>ı</a:t>
            </a:r>
            <a:r>
              <a:rPr lang="en-US" altLang="en-US" sz="2000"/>
              <a:t>n</a:t>
            </a:r>
            <a:r>
              <a:rPr lang="" altLang="en-US" sz="2000"/>
              <a:t>ı</a:t>
            </a:r>
            <a:r>
              <a:rPr lang="en-US" altLang="en-US" sz="2000"/>
              <a:t>z.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200"/>
              <a:t>CREATE TABLE ProductLog (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    LogID INT IDENTITY(1,1) PRIMARY KEY,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    ProductID INT,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    ProductName NVARCHAR(50),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    DeletedAt DATETIME DEFAULT GETDATE()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);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CREATE TRIGGER trg_ProductDeleteLog ON Products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AFTER DELETE AS BEGIN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    INSERT INTO ProductLog (ProductID, ProductName, DeletedAt)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    SELECT deleted.ProductID, deleted.ProductName, GETDATE() FROM deleted;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END;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ALTER TABLE [Order Details] DROP CONSTRAINT FK_Order_Details_Products;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ALTER TABLE [Order Details]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ADD CONSTRAINT FK_Order_Details_Products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FOREIGN KEY (ProductID) REFERENCES Products(ProductID) ON DELETE CASCADE;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DELETE FROM Products WHERE ProductID = 77;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SELECT * FROM ProductLog;</a:t>
            </a:r>
            <a:endParaRPr lang="en-US" altLang="en-US"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186680"/>
            <a:ext cx="5299075" cy="4686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12. Stored Procedure: Belirli bir ülkeye ait mü</a:t>
            </a:r>
            <a:r>
              <a:rPr lang="" altLang="en-US" sz="2000"/>
              <a:t>ş</a:t>
            </a:r>
            <a:r>
              <a:rPr lang="en-US" altLang="en-US" sz="2000"/>
              <a:t>terileri listeleyen bir stored procedure yaz</a:t>
            </a:r>
            <a:r>
              <a:rPr lang="" altLang="en-US" sz="2000"/>
              <a:t>ı</a:t>
            </a:r>
            <a:r>
              <a:rPr lang="en-US" altLang="en-US" sz="2000"/>
              <a:t>n</a:t>
            </a:r>
            <a:r>
              <a:rPr lang="" altLang="en-US" sz="2000"/>
              <a:t>ı</a:t>
            </a:r>
            <a:r>
              <a:rPr lang="en-US" altLang="en-US" sz="2000"/>
              <a:t>z.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CREATE PROCEDURE GetCustomersByCountry @Country NVARCHAR(25)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AS BEGIN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    SELECT CustomerID,CompanyName,ContactName,City,Country FROM Customers WHERE Country = @Country;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END;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EXEC GetCustomersByCountry @Country = 'Germany';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69920"/>
            <a:ext cx="43719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13. Left Join Kullan</a:t>
            </a:r>
            <a:r>
              <a:rPr lang="" altLang="en-US" sz="2000"/>
              <a:t>ı</a:t>
            </a:r>
            <a:r>
              <a:rPr lang="en-US" altLang="en-US" sz="2000"/>
              <a:t>m</a:t>
            </a:r>
            <a:r>
              <a:rPr lang="" altLang="en-US" sz="2000"/>
              <a:t>ı</a:t>
            </a:r>
            <a:r>
              <a:rPr lang="en-US" altLang="en-US" sz="2000"/>
              <a:t>: Tüm ürünlerin tedarik</a:t>
            </a:r>
            <a:r>
              <a:rPr lang="" altLang="en-US" sz="2000"/>
              <a:t>ç</a:t>
            </a:r>
            <a:r>
              <a:rPr lang="en-US" altLang="en-US" sz="2000"/>
              <a:t>ileriyle (suppliers) birlikte listesini yap</a:t>
            </a:r>
            <a:r>
              <a:rPr lang="" altLang="en-US" sz="2000"/>
              <a:t>ı</a:t>
            </a:r>
            <a:r>
              <a:rPr lang="en-US" altLang="en-US" sz="2000"/>
              <a:t>n. Tedarik</a:t>
            </a:r>
            <a:r>
              <a:rPr lang="" altLang="en-US" sz="2000"/>
              <a:t>ç</a:t>
            </a:r>
            <a:r>
              <a:rPr lang="en-US" altLang="en-US" sz="2000"/>
              <a:t>isi olmayan ürünler de listelensin.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pro.ProductID,pro.ProductName,pro.SupplierID,sup.CompanyName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Products pro LEFT JOIN Suppliers sup ON pro.SupplierID=sup.SupplierID 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76120"/>
            <a:ext cx="46101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14. Fiyat Ortalamas</a:t>
            </a:r>
            <a:r>
              <a:rPr lang="" altLang="en-US" sz="2000"/>
              <a:t>ı</a:t>
            </a:r>
            <a:r>
              <a:rPr lang="en-US" altLang="en-US" sz="2000"/>
              <a:t>n</a:t>
            </a:r>
            <a:r>
              <a:rPr lang="" altLang="en-US" sz="2000"/>
              <a:t>ı</a:t>
            </a:r>
            <a:r>
              <a:rPr lang="en-US" altLang="en-US" sz="2000"/>
              <a:t>n </a:t>
            </a:r>
            <a:r>
              <a:rPr lang="" altLang="en-US" sz="2000"/>
              <a:t>Ü</a:t>
            </a:r>
            <a:r>
              <a:rPr lang="en-US" altLang="en-US" sz="2000"/>
              <a:t>zerindeki </a:t>
            </a:r>
            <a:r>
              <a:rPr lang="" altLang="en-US" sz="2000"/>
              <a:t>Ü</a:t>
            </a:r>
            <a:r>
              <a:rPr lang="en-US" altLang="en-US" sz="2000"/>
              <a:t>rünler: Fiyat</a:t>
            </a:r>
            <a:r>
              <a:rPr lang="" altLang="en-US" sz="2000"/>
              <a:t>ı</a:t>
            </a:r>
            <a:r>
              <a:rPr lang="en-US" altLang="en-US" sz="2000"/>
              <a:t> ortalama fiyat</a:t>
            </a:r>
            <a:r>
              <a:rPr lang="" altLang="en-US" sz="2000"/>
              <a:t>ı</a:t>
            </a:r>
            <a:r>
              <a:rPr lang="en-US" altLang="en-US" sz="2000"/>
              <a:t>n üzerinde olan ürünleri listeleyin.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ProductID, ProductName, UnitPrice FROM Products WHERE UnitPrice &gt; (SELECT AVG(UnitPrice) FROM Products);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65300"/>
            <a:ext cx="314325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15. En </a:t>
            </a:r>
            <a:r>
              <a:rPr lang="" altLang="en-US" sz="2000"/>
              <a:t>Ç</a:t>
            </a:r>
            <a:r>
              <a:rPr lang="en-US" altLang="en-US" sz="2000"/>
              <a:t>ok </a:t>
            </a:r>
            <a:r>
              <a:rPr lang="" altLang="en-US" sz="2000"/>
              <a:t>Ü</a:t>
            </a:r>
            <a:r>
              <a:rPr lang="en-US" altLang="en-US" sz="2000"/>
              <a:t>rün Satan </a:t>
            </a:r>
            <a:r>
              <a:rPr lang="" altLang="en-US" sz="2000"/>
              <a:t>Ç</a:t>
            </a:r>
            <a:r>
              <a:rPr lang="en-US" altLang="en-US" sz="2000"/>
              <a:t>al</a:t>
            </a:r>
            <a:r>
              <a:rPr lang="" altLang="en-US" sz="2000"/>
              <a:t>ış</a:t>
            </a:r>
            <a:r>
              <a:rPr lang="en-US" altLang="en-US" sz="2000"/>
              <a:t>an: Sipari</a:t>
            </a:r>
            <a:r>
              <a:rPr lang="" altLang="en-US" sz="2000"/>
              <a:t>ş</a:t>
            </a:r>
            <a:r>
              <a:rPr lang="en-US" altLang="en-US" sz="2000"/>
              <a:t> detaylar</a:t>
            </a:r>
            <a:r>
              <a:rPr lang="" altLang="en-US" sz="2000"/>
              <a:t>ı</a:t>
            </a:r>
            <a:r>
              <a:rPr lang="en-US" altLang="en-US" sz="2000"/>
              <a:t>na göre en </a:t>
            </a:r>
            <a:r>
              <a:rPr lang="" altLang="en-US" sz="2000"/>
              <a:t>ç</a:t>
            </a:r>
            <a:r>
              <a:rPr lang="en-US" altLang="en-US" sz="2000"/>
              <a:t>ok ürün satan </a:t>
            </a:r>
            <a:r>
              <a:rPr lang="" altLang="en-US" sz="2000"/>
              <a:t>ç</a:t>
            </a:r>
            <a:r>
              <a:rPr lang="en-US" altLang="en-US" sz="2000"/>
              <a:t>al</a:t>
            </a:r>
            <a:r>
              <a:rPr lang="" altLang="en-US" sz="2000"/>
              <a:t>ış</a:t>
            </a:r>
            <a:r>
              <a:rPr lang="en-US" altLang="en-US" sz="2000"/>
              <a:t>an kimdir?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TOP 1 E.EmployeeID,E.FirstName + ' ' + E.LastName AS EmployeeName,SUM(OD.Quantity) AS TotalProductsSold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Employees 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JOIN Orders O ON E.EmployeeID = O.EmployeeID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JOIN [Order Details] OD ON O.OrderID = OD.OrderID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GROUP BY E.EmployeeID, E.FirstName, E.LastName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ORDER BY TotalProductsSold DESC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85795"/>
            <a:ext cx="3708400" cy="4864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tr-TR" sz="2000"/>
              <a:t>16. </a:t>
            </a:r>
            <a:r>
              <a:rPr lang="" altLang="en-US" sz="2000"/>
              <a:t>Ü</a:t>
            </a:r>
            <a:r>
              <a:rPr lang="en-US" altLang="en-US" sz="2000"/>
              <a:t>rün Sto</a:t>
            </a:r>
            <a:r>
              <a:rPr lang="" altLang="en-US" sz="2000"/>
              <a:t>ğ</a:t>
            </a:r>
            <a:r>
              <a:rPr lang="en-US" altLang="en-US" sz="2000"/>
              <a:t>u Kontrolü: Stok miktar</a:t>
            </a:r>
            <a:r>
              <a:rPr lang="" altLang="en-US" sz="2000"/>
              <a:t>ı</a:t>
            </a:r>
            <a:r>
              <a:rPr lang="en-US" altLang="en-US" sz="2000"/>
              <a:t> 10’un alt</a:t>
            </a:r>
            <a:r>
              <a:rPr lang="" altLang="en-US" sz="2000"/>
              <a:t>ı</a:t>
            </a:r>
            <a:r>
              <a:rPr lang="en-US" altLang="en-US" sz="2000"/>
              <a:t>nda olan ürünleri listeleyiniz.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ProductID,ProductName,UnitsInStock FROM Products WHERE UnitsInStock&lt;10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05585"/>
            <a:ext cx="3114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17. </a:t>
            </a:r>
            <a:r>
              <a:rPr lang="" altLang="en-US" sz="2000"/>
              <a:t>Ş</a:t>
            </a:r>
            <a:r>
              <a:rPr lang="en-US" altLang="en-US" sz="2000"/>
              <a:t>irketlere Göre Sipari</a:t>
            </a:r>
            <a:r>
              <a:rPr lang="" altLang="en-US" sz="2000"/>
              <a:t>ş</a:t>
            </a:r>
            <a:r>
              <a:rPr lang="en-US" altLang="en-US" sz="2000"/>
              <a:t> Say</a:t>
            </a:r>
            <a:r>
              <a:rPr lang="" altLang="en-US" sz="2000"/>
              <a:t>ı</a:t>
            </a:r>
            <a:r>
              <a:rPr lang="en-US" altLang="en-US" sz="2000"/>
              <a:t>s</a:t>
            </a:r>
            <a:r>
              <a:rPr lang="" altLang="en-US" sz="2000"/>
              <a:t>ı</a:t>
            </a:r>
            <a:r>
              <a:rPr lang="en-US" altLang="en-US" sz="2000"/>
              <a:t>: Her mü</a:t>
            </a:r>
            <a:r>
              <a:rPr lang="" altLang="en-US" sz="2000"/>
              <a:t>ş</a:t>
            </a:r>
            <a:r>
              <a:rPr lang="en-US" altLang="en-US" sz="2000"/>
              <a:t>teri </a:t>
            </a:r>
            <a:r>
              <a:rPr lang="" altLang="en-US" sz="2000"/>
              <a:t>ş</a:t>
            </a:r>
            <a:r>
              <a:rPr lang="en-US" altLang="en-US" sz="2000"/>
              <a:t>irketinin yapt</a:t>
            </a:r>
            <a:r>
              <a:rPr lang="" altLang="en-US" sz="2000"/>
              <a:t>ığı</a:t>
            </a:r>
            <a:r>
              <a:rPr lang="en-US" altLang="en-US" sz="2000"/>
              <a:t> sipari</a:t>
            </a:r>
            <a:r>
              <a:rPr lang="" altLang="en-US" sz="2000"/>
              <a:t>ş</a:t>
            </a:r>
            <a:r>
              <a:rPr lang="en-US" altLang="en-US" sz="2000"/>
              <a:t> say</a:t>
            </a:r>
            <a:r>
              <a:rPr lang="" altLang="en-US" sz="2000"/>
              <a:t>ı</a:t>
            </a:r>
            <a:r>
              <a:rPr lang="en-US" altLang="en-US" sz="2000"/>
              <a:t>s</a:t>
            </a:r>
            <a:r>
              <a:rPr lang="" altLang="en-US" sz="2000"/>
              <a:t>ı</a:t>
            </a:r>
            <a:r>
              <a:rPr lang="en-US" altLang="en-US" sz="2000"/>
              <a:t>n</a:t>
            </a:r>
            <a:r>
              <a:rPr lang="" altLang="en-US" sz="2000"/>
              <a:t>ı</a:t>
            </a:r>
            <a:r>
              <a:rPr lang="en-US" altLang="en-US" sz="2000"/>
              <a:t> ve toplam harcamas</a:t>
            </a:r>
            <a:r>
              <a:rPr lang="" altLang="en-US" sz="2000"/>
              <a:t>ı</a:t>
            </a:r>
            <a:r>
              <a:rPr lang="en-US" altLang="en-US" sz="2000"/>
              <a:t>n</a:t>
            </a:r>
            <a:r>
              <a:rPr lang="" altLang="en-US" sz="2000"/>
              <a:t>ı</a:t>
            </a:r>
            <a:r>
              <a:rPr lang="en-US" altLang="en-US" sz="2000"/>
              <a:t> bulun.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C.CustomerID,C.CompanyName, COUNT(O.OrderID) AS [Toplam Sipari</a:t>
            </a:r>
            <a:r>
              <a:rPr lang="" altLang="en-US" sz="1600"/>
              <a:t>ş</a:t>
            </a:r>
            <a:r>
              <a:rPr lang="en-US" altLang="en-US" sz="1600"/>
              <a:t>], SUM(OD.UnitPrice * OD.Quantity) AS [Toplam Harcama]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Customers C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JOIN Orders O ON C.CustomerID = O.CustomerID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JOIN [Order Details] OD ON O.OrderID = OD.OrderID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GROUP BY C.CustomerID,C.CompanyName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58160"/>
            <a:ext cx="3876675" cy="197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1140"/>
            <a:ext cx="354330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Kullan</a:t>
            </a:r>
            <a:r>
              <a:rPr lang="" altLang="en-US" sz="2800"/>
              <a:t>ı</a:t>
            </a:r>
            <a:r>
              <a:rPr lang="en-US" altLang="en-US" sz="2800"/>
              <a:t>la</a:t>
            </a:r>
            <a:r>
              <a:rPr lang="tr-TR" altLang="en-US" sz="2800"/>
              <a:t>n</a:t>
            </a:r>
            <a:r>
              <a:rPr lang="en-US" altLang="en-US" sz="2800"/>
              <a:t> Teknolojiler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1. SQL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2. Mssql</a:t>
            </a:r>
            <a:endParaRPr lang="en-US" altLang="en-US" sz="28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800"/>
              <a:t>P</a:t>
            </a:r>
            <a:r>
              <a:rPr lang="tr-TR" altLang="en-US" sz="2800"/>
              <a:t>rogramlar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1. RDBMS: Mssql (SQL Server)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1. G</a:t>
            </a:r>
            <a:r>
              <a:rPr lang="" altLang="en-US" sz="2800"/>
              <a:t>İ</a:t>
            </a:r>
            <a:r>
              <a:rPr lang="en-US" altLang="en-US" sz="2800"/>
              <a:t>T REPOSITORY: GitHub</a:t>
            </a:r>
            <a:endParaRPr lang="en-US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18. En Fazla Mü</a:t>
            </a:r>
            <a:r>
              <a:rPr lang="" altLang="en-US" sz="2000"/>
              <a:t>ş</a:t>
            </a:r>
            <a:r>
              <a:rPr lang="en-US" altLang="en-US" sz="2000"/>
              <a:t>terisi Olan </a:t>
            </a:r>
            <a:r>
              <a:rPr lang="" altLang="en-US" sz="2000"/>
              <a:t>Ü</a:t>
            </a:r>
            <a:r>
              <a:rPr lang="en-US" altLang="en-US" sz="2000"/>
              <a:t>lke: Hangi ülkede en fazla mü</a:t>
            </a:r>
            <a:r>
              <a:rPr lang="" altLang="en-US" sz="2000"/>
              <a:t>ş</a:t>
            </a:r>
            <a:r>
              <a:rPr lang="en-US" altLang="en-US" sz="2000"/>
              <a:t>teri var?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TOP 1 Country,COUNT(Country) as MostCustomers FROM Customers GROUP BY Country ORDER BY Country DESC</a:t>
            </a: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4790"/>
            <a:ext cx="2418080" cy="5581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19. Her Sipari</a:t>
            </a:r>
            <a:r>
              <a:rPr lang="" altLang="en-US" sz="2000"/>
              <a:t>ş</a:t>
            </a:r>
            <a:r>
              <a:rPr lang="en-US" altLang="en-US" sz="2000"/>
              <a:t>teki </a:t>
            </a:r>
            <a:r>
              <a:rPr lang="" altLang="en-US" sz="2000"/>
              <a:t>Ü</a:t>
            </a:r>
            <a:r>
              <a:rPr lang="en-US" altLang="en-US" sz="2000"/>
              <a:t>rün Say</a:t>
            </a:r>
            <a:r>
              <a:rPr lang="" altLang="en-US" sz="2000"/>
              <a:t>ı</a:t>
            </a:r>
            <a:r>
              <a:rPr lang="en-US" altLang="en-US" sz="2000"/>
              <a:t>s</a:t>
            </a:r>
            <a:r>
              <a:rPr lang="" altLang="en-US" sz="2000"/>
              <a:t>ı</a:t>
            </a:r>
            <a:r>
              <a:rPr lang="en-US" altLang="en-US" sz="2000"/>
              <a:t>: Sipari</a:t>
            </a:r>
            <a:r>
              <a:rPr lang="" altLang="en-US" sz="2000"/>
              <a:t>ş</a:t>
            </a:r>
            <a:r>
              <a:rPr lang="en-US" altLang="en-US" sz="2000"/>
              <a:t>lerde ka</a:t>
            </a:r>
            <a:r>
              <a:rPr lang="" altLang="en-US" sz="2000"/>
              <a:t>ç</a:t>
            </a:r>
            <a:r>
              <a:rPr lang="en-US" altLang="en-US" sz="2000"/>
              <a:t> farkl</a:t>
            </a:r>
            <a:r>
              <a:rPr lang="" altLang="en-US" sz="2000"/>
              <a:t>ı</a:t>
            </a:r>
            <a:r>
              <a:rPr lang="en-US" altLang="en-US" sz="2000"/>
              <a:t> ürün oldu</a:t>
            </a:r>
            <a:r>
              <a:rPr lang="" altLang="en-US" sz="2000"/>
              <a:t>ğ</a:t>
            </a:r>
            <a:r>
              <a:rPr lang="en-US" altLang="en-US" sz="2000"/>
              <a:t>u bilgisini listeleyin.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OrderID,COUNT(DISTINCT ProductID) AS ProductCount FROM [Order Details] GROUP BY OrderID</a:t>
            </a: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91590"/>
            <a:ext cx="1691005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20. </a:t>
            </a:r>
            <a:r>
              <a:rPr lang="" altLang="en-US" sz="2000"/>
              <a:t>Ü</a:t>
            </a:r>
            <a:r>
              <a:rPr lang="en-US" altLang="en-US" sz="2000"/>
              <a:t>rün Kategorilerine Göre Ortalama Fiyat: Her kategoriye göre ortalama ürün fiyat</a:t>
            </a:r>
            <a:r>
              <a:rPr lang="" altLang="en-US" sz="2000"/>
              <a:t>ı</a:t>
            </a:r>
            <a:r>
              <a:rPr lang="en-US" altLang="en-US" sz="2000"/>
              <a:t>n</a:t>
            </a:r>
            <a:r>
              <a:rPr lang="" altLang="en-US" sz="2000"/>
              <a:t>ı</a:t>
            </a:r>
            <a:r>
              <a:rPr lang="en-US" altLang="en-US" sz="2000"/>
              <a:t> bulun.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CategoryID,COUNT(CategoryID)</a:t>
            </a:r>
            <a:r>
              <a:rPr lang="tr-TR" altLang="en-US" sz="1600"/>
              <a:t> </a:t>
            </a:r>
            <a:r>
              <a:rPr lang="en-US" altLang="en-US" sz="1600"/>
              <a:t>AS TotalCategory,AVG(UnitPrice) AS AveragePrice FROM Products GROUP BY CategoryID</a:t>
            </a: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37385"/>
            <a:ext cx="2666365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21. Ayl</a:t>
            </a:r>
            <a:r>
              <a:rPr lang="" altLang="en-US" sz="2000"/>
              <a:t>ı</a:t>
            </a:r>
            <a:r>
              <a:rPr lang="en-US" altLang="en-US" sz="2000"/>
              <a:t>k Sipari</a:t>
            </a:r>
            <a:r>
              <a:rPr lang="" altLang="en-US" sz="2000"/>
              <a:t>ş</a:t>
            </a:r>
            <a:r>
              <a:rPr lang="en-US" altLang="en-US" sz="2000"/>
              <a:t> Say</a:t>
            </a:r>
            <a:r>
              <a:rPr lang="" altLang="en-US" sz="2000"/>
              <a:t>ı</a:t>
            </a:r>
            <a:r>
              <a:rPr lang="en-US" altLang="en-US" sz="2000"/>
              <a:t>s</a:t>
            </a:r>
            <a:r>
              <a:rPr lang="" altLang="en-US" sz="2000"/>
              <a:t>ı</a:t>
            </a:r>
            <a:r>
              <a:rPr lang="en-US" altLang="en-US" sz="2000"/>
              <a:t>: Sipari</a:t>
            </a:r>
            <a:r>
              <a:rPr lang="" altLang="en-US" sz="2000"/>
              <a:t>ş</a:t>
            </a:r>
            <a:r>
              <a:rPr lang="en-US" altLang="en-US" sz="2000"/>
              <a:t>leri ay ay gruplayarak ka</a:t>
            </a:r>
            <a:r>
              <a:rPr lang="" altLang="en-US" sz="2000"/>
              <a:t>ç</a:t>
            </a:r>
            <a:r>
              <a:rPr lang="en-US" altLang="en-US" sz="2000"/>
              <a:t> sipari</a:t>
            </a:r>
            <a:r>
              <a:rPr lang="" altLang="en-US" sz="2000"/>
              <a:t>ş</a:t>
            </a:r>
            <a:r>
              <a:rPr lang="en-US" altLang="en-US" sz="2000"/>
              <a:t> oldu</a:t>
            </a:r>
            <a:r>
              <a:rPr lang="" altLang="en-US" sz="2000"/>
              <a:t>ğ</a:t>
            </a:r>
            <a:r>
              <a:rPr lang="en-US" altLang="en-US" sz="2000"/>
              <a:t>unu listeleyin.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    FORMAT(OrderDate, 'yyyy-MM') AS OrderMonth,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    COUNT(OrderID) AS OrderCount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Orders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GROUP BY FORMAT(OrderDate, 'yyyy-MM')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ORDER BY OrderMonth;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200150"/>
            <a:ext cx="163830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22. </a:t>
            </a:r>
            <a:r>
              <a:rPr lang="" altLang="en-US" sz="2000"/>
              <a:t>Ç</a:t>
            </a:r>
            <a:r>
              <a:rPr lang="en-US" altLang="en-US" sz="2000"/>
              <a:t>al</a:t>
            </a:r>
            <a:r>
              <a:rPr lang="" altLang="en-US" sz="2000"/>
              <a:t>ış</a:t>
            </a:r>
            <a:r>
              <a:rPr lang="en-US" altLang="en-US" sz="2000"/>
              <a:t>anlar</a:t>
            </a:r>
            <a:r>
              <a:rPr lang="" altLang="en-US" sz="2000"/>
              <a:t>ı</a:t>
            </a:r>
            <a:r>
              <a:rPr lang="en-US" altLang="en-US" sz="2000"/>
              <a:t>n Mü</a:t>
            </a:r>
            <a:r>
              <a:rPr lang="" altLang="en-US" sz="2000"/>
              <a:t>ş</a:t>
            </a:r>
            <a:r>
              <a:rPr lang="en-US" altLang="en-US" sz="2000"/>
              <a:t>teri Say</a:t>
            </a:r>
            <a:r>
              <a:rPr lang="" altLang="en-US" sz="2000"/>
              <a:t>ı</a:t>
            </a:r>
            <a:r>
              <a:rPr lang="en-US" altLang="en-US" sz="2000"/>
              <a:t>s</a:t>
            </a:r>
            <a:r>
              <a:rPr lang="" altLang="en-US" sz="2000"/>
              <a:t>ı</a:t>
            </a:r>
            <a:r>
              <a:rPr lang="en-US" altLang="en-US" sz="2000"/>
              <a:t>: Her </a:t>
            </a:r>
            <a:r>
              <a:rPr lang="" altLang="en-US" sz="2000"/>
              <a:t>ç</a:t>
            </a:r>
            <a:r>
              <a:rPr lang="en-US" altLang="en-US" sz="2000"/>
              <a:t>al</a:t>
            </a:r>
            <a:r>
              <a:rPr lang="" altLang="en-US" sz="2000"/>
              <a:t>ış</a:t>
            </a:r>
            <a:r>
              <a:rPr lang="en-US" altLang="en-US" sz="2000"/>
              <a:t>an</a:t>
            </a:r>
            <a:r>
              <a:rPr lang="" altLang="en-US" sz="2000"/>
              <a:t>ı</a:t>
            </a:r>
            <a:r>
              <a:rPr lang="en-US" altLang="en-US" sz="2000"/>
              <a:t>n ilgilendi</a:t>
            </a:r>
            <a:r>
              <a:rPr lang="" altLang="en-US" sz="2000"/>
              <a:t>ğ</a:t>
            </a:r>
            <a:r>
              <a:rPr lang="en-US" altLang="en-US" sz="2000"/>
              <a:t>i mü</a:t>
            </a:r>
            <a:r>
              <a:rPr lang="" altLang="en-US" sz="2000"/>
              <a:t>ş</a:t>
            </a:r>
            <a:r>
              <a:rPr lang="en-US" altLang="en-US" sz="2000"/>
              <a:t>teri say</a:t>
            </a:r>
            <a:r>
              <a:rPr lang="" altLang="en-US" sz="2000"/>
              <a:t>ı</a:t>
            </a:r>
            <a:r>
              <a:rPr lang="en-US" altLang="en-US" sz="2000"/>
              <a:t>s</a:t>
            </a:r>
            <a:r>
              <a:rPr lang="" altLang="en-US" sz="2000"/>
              <a:t>ı</a:t>
            </a:r>
            <a:r>
              <a:rPr lang="en-US" altLang="en-US" sz="2000"/>
              <a:t>n</a:t>
            </a:r>
            <a:r>
              <a:rPr lang="" altLang="en-US" sz="2000"/>
              <a:t>ı</a:t>
            </a:r>
            <a:r>
              <a:rPr lang="en-US" altLang="en-US" sz="2000"/>
              <a:t> listeleyin.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    E.EmployeeID,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    E.FirstName + ' ' + E.LastName AS EmployeeName,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    COUNT(DISTINCT O.CustomerID) AS CustomerCount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Employees 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JOIN Orders O ON E.EmployeeID = O.EmployeeID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GROUP BY E.EmployeeID, E.FirstName, E.LastName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3429000"/>
            <a:ext cx="3013710" cy="1938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23. Hi</a:t>
            </a:r>
            <a:r>
              <a:rPr lang="" altLang="en-US" sz="2000"/>
              <a:t>ç</a:t>
            </a:r>
            <a:r>
              <a:rPr lang="en-US" altLang="en-US" sz="2000"/>
              <a:t> sipari</a:t>
            </a:r>
            <a:r>
              <a:rPr lang="" altLang="en-US" sz="2000"/>
              <a:t>ş</a:t>
            </a:r>
            <a:r>
              <a:rPr lang="en-US" altLang="en-US" sz="2000"/>
              <a:t>i olmayan mü</a:t>
            </a:r>
            <a:r>
              <a:rPr lang="" altLang="en-US" sz="2000"/>
              <a:t>ş</a:t>
            </a:r>
            <a:r>
              <a:rPr lang="en-US" altLang="en-US" sz="2000"/>
              <a:t>terileri listeleyin.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C.CustomerID, C.CompanyName</a:t>
            </a:r>
            <a:r>
              <a:rPr lang="tr-TR" altLang="en-US" sz="1600"/>
              <a:t> </a:t>
            </a:r>
            <a:r>
              <a:rPr lang="en-US" altLang="en-US" sz="1600"/>
              <a:t>FROM Customers C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LEFT JOIN Orders O ON C.CustomerID = O.CustomerID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WHERE O.OrderID IS NULL;</a:t>
            </a: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83765"/>
            <a:ext cx="3168650" cy="6775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6176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2000"/>
              <a:t>24. Sipari</a:t>
            </a:r>
            <a:r>
              <a:rPr lang="" altLang="en-US" sz="2000"/>
              <a:t>ş</a:t>
            </a:r>
            <a:r>
              <a:rPr lang="en-US" altLang="en-US" sz="2000"/>
              <a:t>lerin Nakliye (Freight) Maliyeti Analizi: Nakliye maliyetine göre en pahal</a:t>
            </a:r>
            <a:r>
              <a:rPr lang="" altLang="en-US" sz="2000"/>
              <a:t>ı</a:t>
            </a:r>
            <a:r>
              <a:rPr lang="en-US" altLang="en-US" sz="2000"/>
              <a:t> 5 sipari</a:t>
            </a:r>
            <a:r>
              <a:rPr lang="" altLang="en-US" sz="2000"/>
              <a:t>ş</a:t>
            </a:r>
            <a:r>
              <a:rPr lang="en-US" altLang="en-US" sz="2000"/>
              <a:t>i listeleyin.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TOP 5 OrderID,Freight FROM Orders GROUP BY OrderID,Freight ORDER BY Freight DES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61490"/>
            <a:ext cx="1400175" cy="1172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838200" y="575310"/>
            <a:ext cx="10515600" cy="5601970"/>
          </a:xfrm>
        </p:spPr>
        <p:txBody>
          <a:bodyPr/>
          <a:p>
            <a:pPr marL="0" indent="0">
              <a:buNone/>
            </a:pPr>
            <a:r>
              <a:rPr lang="en-US" altLang="en-US" sz="2000">
                <a:sym typeface="+mn-ea"/>
              </a:rPr>
              <a:t>1. Tanım Sorusu:</a:t>
            </a:r>
            <a:r>
              <a:rPr lang="tr-TR" altLang="en-US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Northwind veritabanında toplam kaç tablo vardır? Bu tabloların isimlerini listeleyiniz.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71015"/>
            <a:ext cx="2486025" cy="4010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765"/>
            <a:ext cx="10515600" cy="5771515"/>
          </a:xfrm>
        </p:spPr>
        <p:txBody>
          <a:bodyPr/>
          <a:p>
            <a:pPr marL="0" indent="0">
              <a:buNone/>
            </a:pPr>
            <a:r>
              <a:rPr lang="en-US" altLang="en-US" sz="2000"/>
              <a:t>2. JOIN Sorusu:</a:t>
            </a:r>
            <a:r>
              <a:rPr lang="tr-TR" altLang="en-US" sz="2000"/>
              <a:t> </a:t>
            </a:r>
            <a:r>
              <a:rPr lang="en-US" altLang="en-US" sz="2000"/>
              <a:t>Her sipari</a:t>
            </a:r>
            <a:r>
              <a:rPr lang="en-US" altLang="en-US" sz="2000"/>
              <a:t>ş</a:t>
            </a:r>
            <a:r>
              <a:rPr lang="en-US" altLang="en-US" sz="2000"/>
              <a:t> (Orders) i</a:t>
            </a:r>
            <a:r>
              <a:rPr lang="en-US" altLang="en-US" sz="2000"/>
              <a:t>ç</a:t>
            </a:r>
            <a:r>
              <a:rPr lang="en-US" altLang="en-US" sz="2000"/>
              <a:t>in, </a:t>
            </a:r>
            <a:r>
              <a:rPr lang="en-US" altLang="en-US" sz="2000"/>
              <a:t>Ş</a:t>
            </a:r>
            <a:r>
              <a:rPr lang="en-US" altLang="en-US" sz="2000"/>
              <a:t>irket ad</a:t>
            </a:r>
            <a:r>
              <a:rPr lang="en-US" altLang="en-US" sz="2000"/>
              <a:t>ı</a:t>
            </a:r>
            <a:r>
              <a:rPr lang="en-US" altLang="en-US" sz="2000"/>
              <a:t> (CompanyName), </a:t>
            </a:r>
            <a:r>
              <a:rPr lang="en-US" altLang="en-US" sz="2000"/>
              <a:t>ç</a:t>
            </a:r>
            <a:r>
              <a:rPr lang="en-US" altLang="en-US" sz="2000"/>
              <a:t>al</a:t>
            </a:r>
            <a:r>
              <a:rPr lang="en-US" altLang="en-US" sz="2000"/>
              <a:t>ış</a:t>
            </a:r>
            <a:r>
              <a:rPr lang="en-US" altLang="en-US" sz="2000"/>
              <a:t>an ad</a:t>
            </a:r>
            <a:r>
              <a:rPr lang="en-US" altLang="en-US" sz="2000"/>
              <a:t>ı</a:t>
            </a:r>
            <a:r>
              <a:rPr lang="en-US" altLang="en-US" sz="2000"/>
              <a:t> (Employee Full Name), sipari</a:t>
            </a:r>
            <a:r>
              <a:rPr lang="en-US" altLang="en-US" sz="2000"/>
              <a:t>ş</a:t>
            </a:r>
            <a:r>
              <a:rPr lang="en-US" altLang="en-US" sz="2000"/>
              <a:t> tarihi ve gönderici </a:t>
            </a:r>
            <a:r>
              <a:rPr lang="en-US" altLang="en-US" sz="2000"/>
              <a:t>ş</a:t>
            </a:r>
            <a:r>
              <a:rPr lang="en-US" altLang="en-US" sz="2000"/>
              <a:t>irketin ad</a:t>
            </a:r>
            <a:r>
              <a:rPr lang="en-US" altLang="en-US" sz="2000"/>
              <a:t>ı</a:t>
            </a:r>
            <a:r>
              <a:rPr lang="en-US" altLang="en-US" sz="2000"/>
              <a:t> (Shipper) ile birlikte bir liste </a:t>
            </a:r>
            <a:r>
              <a:rPr lang="en-US" altLang="en-US" sz="2000"/>
              <a:t>çı</a:t>
            </a:r>
            <a:r>
              <a:rPr lang="en-US" altLang="en-US" sz="2000"/>
              <a:t>kar</a:t>
            </a:r>
            <a:r>
              <a:rPr lang="en-US" altLang="en-US" sz="2000"/>
              <a:t>ı</a:t>
            </a:r>
            <a:r>
              <a:rPr lang="en-US" altLang="en-US" sz="2000"/>
              <a:t>n.</a:t>
            </a:r>
            <a:endParaRPr lang="en-US" altLang="en-US" sz="20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SELECT ord.OrderID,ord.CustomerID,cus.CompanyName,emp.FirstName+''+emp.LastName as 'Employee Full Name',ord.OrderDate,shi.CompanyName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Orders ord,Customers cus,Employees emp,Shippers shi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WHERE ord.CustomerID=cus.CustomerID AND ord.EmployeeID=emp.EmployeeID AND ord.ShipVia=shi.ShipperID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58820"/>
            <a:ext cx="6153150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0505"/>
            <a:ext cx="617220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4200"/>
            <a:ext cx="10515600" cy="5593080"/>
          </a:xfrm>
        </p:spPr>
        <p:txBody>
          <a:bodyPr/>
          <a:p>
            <a:pPr marL="0" indent="0">
              <a:buNone/>
            </a:pPr>
            <a:r>
              <a:rPr lang="en-US" altLang="en-US" sz="2000"/>
              <a:t>3. Aggregate Fonksiyon: Tüm sipari</a:t>
            </a:r>
            <a:r>
              <a:rPr lang="en-US" altLang="en-US" sz="2000"/>
              <a:t>ş</a:t>
            </a:r>
            <a:r>
              <a:rPr lang="en-US" altLang="en-US" sz="2000"/>
              <a:t>lerin toplam tutar</a:t>
            </a:r>
            <a:r>
              <a:rPr lang="en-US" altLang="en-US" sz="2000"/>
              <a:t>ı</a:t>
            </a:r>
            <a:r>
              <a:rPr lang="en-US" altLang="en-US" sz="2000"/>
              <a:t>n</a:t>
            </a:r>
            <a:r>
              <a:rPr lang="en-US" altLang="en-US" sz="2000"/>
              <a:t>ı</a:t>
            </a:r>
            <a:r>
              <a:rPr lang="en-US" altLang="en-US" sz="2000"/>
              <a:t> bulun.</a:t>
            </a:r>
            <a:endParaRPr lang="en-US" altLang="en-US"/>
          </a:p>
          <a:p>
            <a:pPr marL="0" indent="0">
              <a:buNone/>
            </a:pPr>
            <a:r>
              <a:rPr lang="en-US" altLang="en-US" sz="1600"/>
              <a:t>SELECT orddet.OrderID,SUM(orddet.UnitPrice*orddet.Quantity) as [Toplam Tutar]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[Order Details] as orddet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GROUP BY orddet.OrderID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600"/>
              <a:t>SELECT SUM(orddet.UnitPrice*orddet.Quantity) as [Genel Toplam] FROM [Order Details] as orddet</a:t>
            </a: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41525"/>
            <a:ext cx="2025015" cy="2345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8580"/>
            <a:ext cx="1478915" cy="471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5621655"/>
          </a:xfrm>
        </p:spPr>
        <p:txBody>
          <a:bodyPr/>
          <a:p>
            <a:pPr marL="0" indent="0">
              <a:buNone/>
            </a:pPr>
            <a:r>
              <a:rPr lang="en-US" altLang="en-US" sz="2000"/>
              <a:t>4. Gruplama: Hangi ülkeden ka</a:t>
            </a:r>
            <a:r>
              <a:rPr lang="en-US" altLang="en-US" sz="2000"/>
              <a:t>ç</a:t>
            </a:r>
            <a:r>
              <a:rPr lang="en-US" altLang="en-US" sz="2000"/>
              <a:t> mü</a:t>
            </a:r>
            <a:r>
              <a:rPr lang="en-US" altLang="en-US" sz="2000"/>
              <a:t>ş</a:t>
            </a:r>
            <a:r>
              <a:rPr lang="en-US" altLang="en-US" sz="2000"/>
              <a:t>teri vard</a:t>
            </a:r>
            <a:r>
              <a:rPr lang="en-US" altLang="en-US" sz="2000"/>
              <a:t>ı</a:t>
            </a:r>
            <a:r>
              <a:rPr lang="en-US" altLang="en-US" sz="2000"/>
              <a:t>r?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cus.Country,COUNT(cus.Country) as[Toplam Mü</a:t>
            </a:r>
            <a:r>
              <a:rPr lang="en-US" altLang="en-US" sz="1600"/>
              <a:t>ş</a:t>
            </a:r>
            <a:r>
              <a:rPr lang="en-US" altLang="en-US" sz="1600"/>
              <a:t>teri Say</a:t>
            </a:r>
            <a:r>
              <a:rPr lang="en-US" altLang="en-US" sz="1600"/>
              <a:t>ı</a:t>
            </a:r>
            <a:r>
              <a:rPr lang="en-US" altLang="en-US" sz="1600"/>
              <a:t>s</a:t>
            </a:r>
            <a:r>
              <a:rPr lang="en-US" altLang="en-US" sz="1600"/>
              <a:t>ı</a:t>
            </a:r>
            <a:r>
              <a:rPr lang="en-US" altLang="en-US" sz="1600"/>
              <a:t>] FROM Customers cus GROUP BY cus.Country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54150"/>
            <a:ext cx="2787650" cy="4633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55"/>
            <a:ext cx="10515600" cy="5800725"/>
          </a:xfrm>
        </p:spPr>
        <p:txBody>
          <a:bodyPr/>
          <a:p>
            <a:pPr marL="0" indent="0">
              <a:buNone/>
            </a:pPr>
            <a:r>
              <a:rPr lang="en-US" altLang="en-US" sz="2000"/>
              <a:t>5. Subquery Kullan</a:t>
            </a:r>
            <a:r>
              <a:rPr lang="en-US" altLang="en-US" sz="2000"/>
              <a:t>ı</a:t>
            </a:r>
            <a:r>
              <a:rPr lang="en-US" altLang="en-US" sz="2000"/>
              <a:t>m</a:t>
            </a:r>
            <a:r>
              <a:rPr lang="en-US" altLang="en-US" sz="2000"/>
              <a:t>ı</a:t>
            </a:r>
            <a:r>
              <a:rPr lang="en-US" altLang="en-US" sz="2000"/>
              <a:t>: En pahal</a:t>
            </a:r>
            <a:r>
              <a:rPr lang="en-US" altLang="en-US" sz="2000"/>
              <a:t>ı</a:t>
            </a:r>
            <a:r>
              <a:rPr lang="en-US" altLang="en-US" sz="2000"/>
              <a:t> ürünün ad</a:t>
            </a:r>
            <a:r>
              <a:rPr lang="en-US" altLang="en-US" sz="2000"/>
              <a:t>ı</a:t>
            </a:r>
            <a:r>
              <a:rPr lang="en-US" altLang="en-US" sz="2000"/>
              <a:t>n</a:t>
            </a:r>
            <a:r>
              <a:rPr lang="en-US" altLang="en-US" sz="2000"/>
              <a:t>ı</a:t>
            </a:r>
            <a:r>
              <a:rPr lang="en-US" altLang="en-US" sz="2000"/>
              <a:t> ve fiyat</a:t>
            </a:r>
            <a:r>
              <a:rPr lang="en-US" altLang="en-US" sz="2000"/>
              <a:t>ı</a:t>
            </a:r>
            <a:r>
              <a:rPr lang="en-US" altLang="en-US" sz="2000"/>
              <a:t>n</a:t>
            </a:r>
            <a:r>
              <a:rPr lang="en-US" altLang="en-US" sz="2000"/>
              <a:t>ı</a:t>
            </a:r>
            <a:r>
              <a:rPr lang="en-US" altLang="en-US" sz="2000"/>
              <a:t> listeleyiniz.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TOP 1 ProductName,UnitPrice FROM Products ORDER BY UnitPrice DESC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56995"/>
            <a:ext cx="2541270" cy="560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765"/>
            <a:ext cx="10515600" cy="5771515"/>
          </a:xfrm>
        </p:spPr>
        <p:txBody>
          <a:bodyPr/>
          <a:p>
            <a:pPr marL="0" indent="0">
              <a:buNone/>
            </a:pPr>
            <a:r>
              <a:rPr lang="en-US" altLang="en-US" sz="2000"/>
              <a:t>6. JOIN ve Aggregate: </a:t>
            </a:r>
            <a:r>
              <a:rPr lang="en-US" altLang="en-US" sz="2000"/>
              <a:t>Ç</a:t>
            </a:r>
            <a:r>
              <a:rPr lang="en-US" altLang="en-US" sz="2000"/>
              <a:t>al</a:t>
            </a:r>
            <a:r>
              <a:rPr lang="en-US" altLang="en-US" sz="2000"/>
              <a:t>ış</a:t>
            </a:r>
            <a:r>
              <a:rPr lang="en-US" altLang="en-US" sz="2000"/>
              <a:t>an ba</a:t>
            </a:r>
            <a:r>
              <a:rPr lang="en-US" altLang="en-US" sz="2000"/>
              <a:t>şı</a:t>
            </a:r>
            <a:r>
              <a:rPr lang="en-US" altLang="en-US" sz="2000"/>
              <a:t>na dü</a:t>
            </a:r>
            <a:r>
              <a:rPr lang="en-US" altLang="en-US" sz="2000"/>
              <a:t>ş</a:t>
            </a:r>
            <a:r>
              <a:rPr lang="en-US" altLang="en-US" sz="2000"/>
              <a:t>en sipari</a:t>
            </a:r>
            <a:r>
              <a:rPr lang="en-US" altLang="en-US" sz="2000"/>
              <a:t>ş</a:t>
            </a:r>
            <a:r>
              <a:rPr lang="en-US" altLang="en-US" sz="2000"/>
              <a:t> say</a:t>
            </a:r>
            <a:r>
              <a:rPr lang="en-US" altLang="en-US" sz="2000"/>
              <a:t>ı</a:t>
            </a:r>
            <a:r>
              <a:rPr lang="en-US" altLang="en-US" sz="2000"/>
              <a:t>s</a:t>
            </a:r>
            <a:r>
              <a:rPr lang="en-US" altLang="en-US" sz="2000"/>
              <a:t>ı</a:t>
            </a:r>
            <a:r>
              <a:rPr lang="en-US" altLang="en-US" sz="2000"/>
              <a:t>n</a:t>
            </a:r>
            <a:r>
              <a:rPr lang="en-US" altLang="en-US" sz="2000"/>
              <a:t>ı</a:t>
            </a:r>
            <a:r>
              <a:rPr lang="en-US" altLang="en-US" sz="2000"/>
              <a:t> gösteren bir liste </a:t>
            </a:r>
            <a:r>
              <a:rPr lang="en-US" altLang="en-US" sz="2000"/>
              <a:t>çı</a:t>
            </a:r>
            <a:r>
              <a:rPr lang="en-US" altLang="en-US" sz="2000"/>
              <a:t>kar</a:t>
            </a:r>
            <a:r>
              <a:rPr lang="en-US" altLang="en-US" sz="2000"/>
              <a:t>ı</a:t>
            </a:r>
            <a:r>
              <a:rPr lang="en-US" altLang="en-US" sz="2000"/>
              <a:t>n</a:t>
            </a:r>
            <a:r>
              <a:rPr lang="en-US" altLang="en-US" sz="2000"/>
              <a:t>ı</a:t>
            </a:r>
            <a:r>
              <a:rPr lang="en-US" altLang="en-US" sz="2000"/>
              <a:t>z.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ord.EmployeeID,emp.FirstName+''+emp.LastName as [</a:t>
            </a:r>
            <a:r>
              <a:rPr lang="en-US" altLang="en-US" sz="1600"/>
              <a:t>Ç</a:t>
            </a:r>
            <a:r>
              <a:rPr lang="en-US" altLang="en-US" sz="1600"/>
              <a:t>al</a:t>
            </a:r>
            <a:r>
              <a:rPr lang="en-US" altLang="en-US" sz="1600"/>
              <a:t>ış</a:t>
            </a:r>
            <a:r>
              <a:rPr lang="en-US" altLang="en-US" sz="1600"/>
              <a:t>an Ad</a:t>
            </a:r>
            <a:r>
              <a:rPr lang="en-US" altLang="en-US" sz="1600"/>
              <a:t>ı</a:t>
            </a:r>
            <a:r>
              <a:rPr lang="en-US" altLang="en-US" sz="1600"/>
              <a:t>],COUNT(ord.EmployeeID) as [Toplam Sipari</a:t>
            </a:r>
            <a:r>
              <a:rPr lang="en-US" altLang="en-US" sz="1600"/>
              <a:t>ş</a:t>
            </a:r>
            <a:r>
              <a:rPr lang="en-US" altLang="en-US" sz="1600"/>
              <a:t> Say</a:t>
            </a:r>
            <a:r>
              <a:rPr lang="en-US" altLang="en-US" sz="1600"/>
              <a:t>ı</a:t>
            </a:r>
            <a:r>
              <a:rPr lang="en-US" altLang="en-US" sz="1600"/>
              <a:t>s</a:t>
            </a:r>
            <a:r>
              <a:rPr lang="en-US" altLang="en-US" sz="1600"/>
              <a:t>ı</a:t>
            </a:r>
            <a:r>
              <a:rPr lang="en-US" altLang="en-US" sz="1600"/>
              <a:t>]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FROM Orders ord JOIN Employees emp ON ord.EmployeeID=emp.EmployeeID GROUP BY ord.EmployeeID, emp.FirstName, emp.LastName;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52650"/>
            <a:ext cx="3832860" cy="2277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715"/>
            <a:ext cx="10515600" cy="5790565"/>
          </a:xfrm>
        </p:spPr>
        <p:txBody>
          <a:bodyPr/>
          <a:p>
            <a:pPr marL="0" indent="0">
              <a:buNone/>
            </a:pPr>
            <a:r>
              <a:rPr lang="en-US" altLang="en-US" sz="2000"/>
              <a:t>7. Tarih Filtreleme: 1997 y</a:t>
            </a:r>
            <a:r>
              <a:rPr lang="en-US" altLang="en-US" sz="2000"/>
              <a:t>ı</a:t>
            </a:r>
            <a:r>
              <a:rPr lang="en-US" altLang="en-US" sz="2000"/>
              <a:t>l</a:t>
            </a:r>
            <a:r>
              <a:rPr lang="en-US" altLang="en-US" sz="2000"/>
              <a:t>ı</a:t>
            </a:r>
            <a:r>
              <a:rPr lang="en-US" altLang="en-US" sz="2000"/>
              <a:t>nda verilen sipari</a:t>
            </a:r>
            <a:r>
              <a:rPr lang="en-US" altLang="en-US" sz="2000"/>
              <a:t>ş</a:t>
            </a:r>
            <a:r>
              <a:rPr lang="en-US" altLang="en-US" sz="2000"/>
              <a:t>leri listeleyin.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1600"/>
              <a:t>SELECT ord.OrderID,ord.OrderDate FROM Orders ord WHERE ord.OrderDate LIKE '%1997%'</a:t>
            </a:r>
            <a:endParaRPr lang="en-US" altLang="en-US" sz="1600"/>
          </a:p>
          <a:p>
            <a:pPr marL="0" indent="0">
              <a:buNone/>
            </a:pPr>
            <a:endParaRPr lang="en-US" alt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1419225"/>
            <a:ext cx="2430780" cy="232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3909060"/>
            <a:ext cx="2435860" cy="1034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6870</Words>
  <Application>WPS Presentation</Application>
  <PresentationFormat>Widescreen</PresentationFormat>
  <Paragraphs>179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Bedirhan İLERİ</cp:lastModifiedBy>
  <cp:revision>10</cp:revision>
  <dcterms:created xsi:type="dcterms:W3CDTF">2025-03-27T14:59:00Z</dcterms:created>
  <dcterms:modified xsi:type="dcterms:W3CDTF">2025-03-28T12:04:28Z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043BB50B344846E0BC08D0FE2E006137_11</vt:lpwstr>
  </property>
  <property fmtid="{D5CDD505-2E9C-101B-9397-08002B2CF9AE}" pid="3" name="KSOProductBuildVer">
    <vt:lpwstr>1033-12.2.0.20326</vt:lpwstr>
  </property>
</Properties>
</file>