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3936aa9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3936aa9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33936aa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3936aa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44a0db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44a0db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22c3dc3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22c3dc3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219c71542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19c71542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22c3dc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2c3dc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3341109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3341109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334110a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334110a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334110a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34110a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33936aa9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33936aa9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334110a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334110a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334110a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334110a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kotlinlang.org/docs/reference/comparison-to-java.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1" Type="http://schemas.openxmlformats.org/officeDocument/2006/relationships/hyperlink" Target="https://site.ieee.org/r1/r1_event/kotlin-and-java-better-together-nejug-meeting/" TargetMode="External"/><Relationship Id="rId10" Type="http://schemas.openxmlformats.org/officeDocument/2006/relationships/hyperlink" Target="https://ieeexplore.ieee.org/document/8479507" TargetMode="External"/><Relationship Id="rId13" Type="http://schemas.openxmlformats.org/officeDocument/2006/relationships/hyperlink" Target="https://www.jetbrains.com/idea/" TargetMode="External"/><Relationship Id="rId12" Type="http://schemas.openxmlformats.org/officeDocument/2006/relationships/hyperlink" Target="https://developer.android.com/studio"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intertech.com/Blog/kotlin-explained-the-java-alternative-why-android-is-supporting-it/" TargetMode="External"/><Relationship Id="rId4" Type="http://schemas.openxmlformats.org/officeDocument/2006/relationships/hyperlink" Target="https://www.coursera.org/lecture/kotlin-for-java-developers/developing-kotlin-GB6SU" TargetMode="External"/><Relationship Id="rId9" Type="http://schemas.openxmlformats.org/officeDocument/2006/relationships/hyperlink" Target="https://appinventiv.com/blog/apps-migrated-from-java-to-kotlin/" TargetMode="External"/><Relationship Id="rId14" Type="http://schemas.openxmlformats.org/officeDocument/2006/relationships/hyperlink" Target="https://github.com/joegoggin/KotlinCalculator" TargetMode="External"/><Relationship Id="rId5" Type="http://schemas.openxmlformats.org/officeDocument/2006/relationships/hyperlink" Target="https://medium.com/@deeptypednekar17/kotlin-evolution-f93276a4e9b8" TargetMode="External"/><Relationship Id="rId6" Type="http://schemas.openxmlformats.org/officeDocument/2006/relationships/hyperlink" Target="https://fossbytes.com/kotlin-features-android-programming/" TargetMode="External"/><Relationship Id="rId7" Type="http://schemas.openxmlformats.org/officeDocument/2006/relationships/hyperlink" Target="https://kotlinlang.org/docs/reference/comparison-to-java.html" TargetMode="External"/><Relationship Id="rId8" Type="http://schemas.openxmlformats.org/officeDocument/2006/relationships/hyperlink" Target="https://medium.com/@hinchman_amanda/kotlin-the-language-the-industry-switches-to-in-5-years-86719aa9c172#targetText=It%20is%20a%20statically%20typed,the%20official%20language%20for%20Andro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iobe.com/tiobe-index/" TargetMode="External"/><Relationship Id="rId4" Type="http://schemas.openxmlformats.org/officeDocument/2006/relationships/hyperlink" Target="https://trends.google.com/trends/?geo=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kotlinlang.org/docs/kotlin-docs.pdf" TargetMode="External"/><Relationship Id="rId4" Type="http://schemas.openxmlformats.org/officeDocument/2006/relationships/hyperlink" Target="https://site.ieee.org/r1/r1_event/kotlin-and-java-better-together-nejug-meeting/" TargetMode="External"/><Relationship Id="rId5" Type="http://schemas.openxmlformats.org/officeDocument/2006/relationships/hyperlink" Target="https://appinventiv.com/blog/apps-migrated-from-java-to-kotlin/" TargetMode="External"/><Relationship Id="rId6" Type="http://schemas.openxmlformats.org/officeDocument/2006/relationships/hyperlink" Target="https://ieeexplore.ieee.org/document/847950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kotlinlang.org/docs/reference/comparison-to-java.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fossbytes.com/kotlin-features-android-programm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Kotlin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Anthony Chen, Edward Gervis, Austin Cho, Michael Rooplall,</a:t>
            </a:r>
            <a:endParaRPr/>
          </a:p>
          <a:p>
            <a:pPr indent="0" lvl="0" marL="0" rtl="0" algn="l">
              <a:spcBef>
                <a:spcPts val="0"/>
              </a:spcBef>
              <a:spcAft>
                <a:spcPts val="0"/>
              </a:spcAft>
              <a:buNone/>
            </a:pPr>
            <a:r>
              <a:rPr lang="en"/>
              <a:t>Joe Goggin, Rex Al Saud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Main Features of Kotlin</a:t>
            </a:r>
            <a:endParaRPr/>
          </a:p>
        </p:txBody>
      </p:sp>
      <p:sp>
        <p:nvSpPr>
          <p:cNvPr id="124" name="Google Shape;124;p22"/>
          <p:cNvSpPr txBox="1"/>
          <p:nvPr>
            <p:ph idx="4294967295" type="body"/>
          </p:nvPr>
        </p:nvSpPr>
        <p:spPr>
          <a:xfrm>
            <a:off x="460950" y="875575"/>
            <a:ext cx="8222100" cy="4087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No Run-Time Overhead.</a:t>
            </a:r>
            <a:endParaRPr sz="1400">
              <a:solidFill>
                <a:srgbClr val="000000"/>
              </a:solidFill>
            </a:endParaRPr>
          </a:p>
          <a:p>
            <a:pPr indent="0" lvl="0" marL="457200" rtl="0" algn="l">
              <a:lnSpc>
                <a:spcPct val="115000"/>
              </a:lnSpc>
              <a:spcBef>
                <a:spcPts val="1600"/>
              </a:spcBef>
              <a:spcAft>
                <a:spcPts val="0"/>
              </a:spcAft>
              <a:buNone/>
            </a:pPr>
            <a:r>
              <a:rPr lang="en" sz="1200">
                <a:solidFill>
                  <a:srgbClr val="000000"/>
                </a:solidFill>
              </a:rPr>
              <a:t>Many of its functions are inline-only that just become inline code. Kotlin has many optimizations which, specifically, help Android development.</a:t>
            </a:r>
            <a:endParaRPr sz="1200">
              <a:solidFill>
                <a:srgbClr val="000000"/>
              </a:solidFill>
            </a:endParaRPr>
          </a:p>
          <a:p>
            <a:pPr indent="-317500" lvl="0" marL="457200" rtl="0" algn="l">
              <a:lnSpc>
                <a:spcPct val="115000"/>
              </a:lnSpc>
              <a:spcBef>
                <a:spcPts val="1600"/>
              </a:spcBef>
              <a:spcAft>
                <a:spcPts val="0"/>
              </a:spcAft>
              <a:buClr>
                <a:srgbClr val="000000"/>
              </a:buClr>
              <a:buSzPts val="1400"/>
              <a:buChar char="❖"/>
            </a:pPr>
            <a:r>
              <a:rPr b="1" lang="en" sz="1400">
                <a:solidFill>
                  <a:srgbClr val="000000"/>
                </a:solidFill>
              </a:rPr>
              <a:t>Write Less Code</a:t>
            </a:r>
            <a:r>
              <a:rPr lang="en" sz="1400">
                <a:solidFill>
                  <a:srgbClr val="000000"/>
                </a:solidFill>
              </a:rPr>
              <a:t> - Kotlin understands and </a:t>
            </a:r>
            <a:r>
              <a:rPr b="1" lang="en" sz="1400">
                <a:solidFill>
                  <a:srgbClr val="000000"/>
                </a:solidFill>
              </a:rPr>
              <a:t>infers variable types</a:t>
            </a:r>
            <a:r>
              <a:rPr lang="en" sz="1400">
                <a:solidFill>
                  <a:srgbClr val="000000"/>
                </a:solidFill>
              </a:rPr>
              <a:t>.</a:t>
            </a:r>
            <a:endParaRPr sz="1400">
              <a:solidFill>
                <a:srgbClr val="000000"/>
              </a:solidFill>
            </a:endParaRPr>
          </a:p>
          <a:p>
            <a:pPr indent="0" lvl="0" marL="457200" rtl="0" algn="l">
              <a:lnSpc>
                <a:spcPct val="115000"/>
              </a:lnSpc>
              <a:spcBef>
                <a:spcPts val="1600"/>
              </a:spcBef>
              <a:spcAft>
                <a:spcPts val="0"/>
              </a:spcAft>
              <a:buNone/>
            </a:pPr>
            <a:r>
              <a:rPr lang="en" sz="1200">
                <a:solidFill>
                  <a:srgbClr val="000000"/>
                </a:solidFill>
              </a:rPr>
              <a:t>Unlike Java, which needs you to write everything, Kotlin compiler can understand from the code and write the remaining code, for example, it can infer types in variable declarations. This increases productivity and saves time.</a:t>
            </a:r>
            <a:endParaRPr sz="1200">
              <a:solidFill>
                <a:srgbClr val="000000"/>
              </a:solidFill>
            </a:endParaRPr>
          </a:p>
          <a:p>
            <a:pPr indent="-317500" lvl="0" marL="457200" rtl="0" algn="l">
              <a:lnSpc>
                <a:spcPct val="115000"/>
              </a:lnSpc>
              <a:spcBef>
                <a:spcPts val="1600"/>
              </a:spcBef>
              <a:spcAft>
                <a:spcPts val="0"/>
              </a:spcAft>
              <a:buClr>
                <a:srgbClr val="000000"/>
              </a:buClr>
              <a:buSzPts val="1400"/>
              <a:buChar char="❖"/>
            </a:pPr>
            <a:r>
              <a:rPr lang="en" sz="1400">
                <a:solidFill>
                  <a:srgbClr val="000000"/>
                </a:solidFill>
              </a:rPr>
              <a:t>Lambda expressions + Inline functions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Smart Casts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Operator Overloading</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Coroutines</a:t>
            </a:r>
            <a:endParaRPr sz="1400">
              <a:solidFill>
                <a:srgbClr val="000000"/>
              </a:solidFill>
            </a:endParaRPr>
          </a:p>
          <a:p>
            <a:pPr indent="0" lvl="0" marL="457200" rtl="0" algn="r">
              <a:lnSpc>
                <a:spcPct val="115000"/>
              </a:lnSpc>
              <a:spcBef>
                <a:spcPts val="1600"/>
              </a:spcBef>
              <a:spcAft>
                <a:spcPts val="1600"/>
              </a:spcAft>
              <a:buNone/>
            </a:pPr>
            <a:r>
              <a:rPr b="1" lang="en" sz="1400">
                <a:solidFill>
                  <a:srgbClr val="000000"/>
                </a:solidFill>
              </a:rPr>
              <a:t>And Much, Much More . . .</a:t>
            </a:r>
            <a:endParaRPr b="1" sz="1400">
              <a:solidFill>
                <a:srgbClr val="000000"/>
              </a:solidFill>
            </a:endParaRPr>
          </a:p>
        </p:txBody>
      </p:sp>
      <p:sp>
        <p:nvSpPr>
          <p:cNvPr id="125" name="Google Shape;125;p22"/>
          <p:cNvSpPr txBox="1"/>
          <p:nvPr/>
        </p:nvSpPr>
        <p:spPr>
          <a:xfrm>
            <a:off x="3937175" y="4791000"/>
            <a:ext cx="5121300" cy="352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200"/>
              <a:t>Sources: </a:t>
            </a:r>
            <a:r>
              <a:rPr lang="en" sz="1200" u="sng">
                <a:solidFill>
                  <a:srgbClr val="0000FF"/>
                </a:solidFill>
                <a:hlinkClick r:id="rId3"/>
              </a:rPr>
              <a:t>https://kotlinlang.org/docs/reference/comparison-to-java.html</a:t>
            </a:r>
            <a:endParaRPr sz="1200" u="sng">
              <a:solidFill>
                <a:srgbClr val="0000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Example (1)</a:t>
            </a:r>
            <a:endParaRPr/>
          </a:p>
        </p:txBody>
      </p:sp>
      <p:pic>
        <p:nvPicPr>
          <p:cNvPr id="131" name="Google Shape;131;p23"/>
          <p:cNvPicPr preferRelativeResize="0"/>
          <p:nvPr/>
        </p:nvPicPr>
        <p:blipFill>
          <a:blip r:embed="rId3">
            <a:alphaModFix/>
          </a:blip>
          <a:stretch>
            <a:fillRect/>
          </a:stretch>
        </p:blipFill>
        <p:spPr>
          <a:xfrm>
            <a:off x="2171700" y="834613"/>
            <a:ext cx="4800600" cy="418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Example (2)</a:t>
            </a:r>
            <a:endParaRPr/>
          </a:p>
        </p:txBody>
      </p:sp>
      <p:pic>
        <p:nvPicPr>
          <p:cNvPr id="137" name="Google Shape;137;p24"/>
          <p:cNvPicPr preferRelativeResize="0"/>
          <p:nvPr/>
        </p:nvPicPr>
        <p:blipFill>
          <a:blip r:embed="rId3">
            <a:alphaModFix/>
          </a:blip>
          <a:stretch>
            <a:fillRect/>
          </a:stretch>
        </p:blipFill>
        <p:spPr>
          <a:xfrm>
            <a:off x="1452263" y="1360900"/>
            <a:ext cx="6239476" cy="290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43" name="Google Shape;143;p25"/>
          <p:cNvSpPr txBox="1"/>
          <p:nvPr>
            <p:ph idx="1" type="body"/>
          </p:nvPr>
        </p:nvSpPr>
        <p:spPr>
          <a:xfrm>
            <a:off x="471900" y="1806800"/>
            <a:ext cx="5143200" cy="333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u="sng">
                <a:solidFill>
                  <a:schemeClr val="hlink"/>
                </a:solidFill>
                <a:latin typeface="Arial"/>
                <a:ea typeface="Arial"/>
                <a:cs typeface="Arial"/>
                <a:sym typeface="Arial"/>
                <a:hlinkClick r:id="rId3"/>
              </a:rPr>
              <a:t>https://www.intertech.com/Blog/kotlin-explained-the-java-alternative-why-android-is-supporting-it/</a:t>
            </a:r>
            <a:endParaRPr sz="900"/>
          </a:p>
          <a:p>
            <a:pPr indent="0" lvl="0" marL="0" rtl="0" algn="l">
              <a:lnSpc>
                <a:spcPct val="100000"/>
              </a:lnSpc>
              <a:spcBef>
                <a:spcPts val="1600"/>
              </a:spcBef>
              <a:spcAft>
                <a:spcPts val="0"/>
              </a:spcAft>
              <a:buNone/>
            </a:pPr>
            <a:r>
              <a:rPr lang="en" sz="900" u="sng">
                <a:solidFill>
                  <a:schemeClr val="hlink"/>
                </a:solidFill>
                <a:latin typeface="Arial"/>
                <a:ea typeface="Arial"/>
                <a:cs typeface="Arial"/>
                <a:sym typeface="Arial"/>
                <a:hlinkClick r:id="rId4"/>
              </a:rPr>
              <a:t>https://www.coursera.org/lecture/kotlin-for-java-developers/developing-kotlin-GB6SU</a:t>
            </a:r>
            <a:endParaRPr sz="900"/>
          </a:p>
          <a:p>
            <a:pPr indent="0" lvl="0" marL="0" rtl="0" algn="l">
              <a:lnSpc>
                <a:spcPct val="100000"/>
              </a:lnSpc>
              <a:spcBef>
                <a:spcPts val="1600"/>
              </a:spcBef>
              <a:spcAft>
                <a:spcPts val="0"/>
              </a:spcAft>
              <a:buNone/>
            </a:pPr>
            <a:r>
              <a:rPr lang="en" sz="900" u="sng">
                <a:solidFill>
                  <a:schemeClr val="hlink"/>
                </a:solidFill>
                <a:latin typeface="Arial"/>
                <a:ea typeface="Arial"/>
                <a:cs typeface="Arial"/>
                <a:sym typeface="Arial"/>
                <a:hlinkClick r:id="rId5"/>
              </a:rPr>
              <a:t>https://medium.com/@deeptypednekar17/kotlin-evolution-f93276a4e9b8</a:t>
            </a:r>
            <a:endParaRPr sz="900"/>
          </a:p>
          <a:p>
            <a:pPr indent="0" lvl="0" marL="0" rtl="0" algn="l">
              <a:lnSpc>
                <a:spcPct val="100000"/>
              </a:lnSpc>
              <a:spcBef>
                <a:spcPts val="1600"/>
              </a:spcBef>
              <a:spcAft>
                <a:spcPts val="0"/>
              </a:spcAft>
              <a:buNone/>
            </a:pPr>
            <a:r>
              <a:rPr lang="en" sz="900" u="sng">
                <a:solidFill>
                  <a:schemeClr val="hlink"/>
                </a:solidFill>
                <a:latin typeface="Arial"/>
                <a:ea typeface="Arial"/>
                <a:cs typeface="Arial"/>
                <a:sym typeface="Arial"/>
                <a:hlinkClick r:id="rId6"/>
              </a:rPr>
              <a:t>https://fossbytes.com/kotlin-features-android-programming/</a:t>
            </a:r>
            <a:endParaRPr sz="900"/>
          </a:p>
          <a:p>
            <a:pPr indent="0" lvl="0" marL="0" rtl="0" algn="l">
              <a:lnSpc>
                <a:spcPct val="100000"/>
              </a:lnSpc>
              <a:spcBef>
                <a:spcPts val="1600"/>
              </a:spcBef>
              <a:spcAft>
                <a:spcPts val="0"/>
              </a:spcAft>
              <a:buNone/>
            </a:pPr>
            <a:r>
              <a:rPr lang="en" sz="900" u="sng">
                <a:solidFill>
                  <a:schemeClr val="hlink"/>
                </a:solidFill>
                <a:latin typeface="Arial"/>
                <a:ea typeface="Arial"/>
                <a:cs typeface="Arial"/>
                <a:sym typeface="Arial"/>
                <a:hlinkClick r:id="rId7"/>
              </a:rPr>
              <a:t>https://kotlinlang.org/docs/reference/comparison-to-java.html</a:t>
            </a:r>
            <a:endParaRPr sz="900"/>
          </a:p>
          <a:p>
            <a:pPr indent="0" lvl="0" marL="0" rtl="0" algn="l">
              <a:lnSpc>
                <a:spcPct val="100000"/>
              </a:lnSpc>
              <a:spcBef>
                <a:spcPts val="1600"/>
              </a:spcBef>
              <a:spcAft>
                <a:spcPts val="0"/>
              </a:spcAft>
              <a:buNone/>
            </a:pPr>
            <a:r>
              <a:rPr lang="en" sz="900" u="sng">
                <a:solidFill>
                  <a:schemeClr val="hlink"/>
                </a:solidFill>
                <a:latin typeface="Arial"/>
                <a:ea typeface="Arial"/>
                <a:cs typeface="Arial"/>
                <a:sym typeface="Arial"/>
                <a:hlinkClick r:id="rId8"/>
              </a:rPr>
              <a:t>https://medium.com/@hinchman_amanda/kotlin-the-language-the-industry-switches-to-in-5-years-86719aa9c172#targetText=It%20is%20a%20statically%20typed,the%20official%20language%20for%20Android.</a:t>
            </a:r>
            <a:endParaRPr sz="900"/>
          </a:p>
          <a:p>
            <a:pPr indent="0" lvl="0" marL="0" rtl="0" algn="l">
              <a:lnSpc>
                <a:spcPct val="100000"/>
              </a:lnSpc>
              <a:spcBef>
                <a:spcPts val="1600"/>
              </a:spcBef>
              <a:spcAft>
                <a:spcPts val="0"/>
              </a:spcAft>
              <a:buNone/>
            </a:pPr>
            <a:r>
              <a:rPr lang="en" sz="900" u="sng">
                <a:solidFill>
                  <a:schemeClr val="hlink"/>
                </a:solidFill>
                <a:latin typeface="Arial"/>
                <a:ea typeface="Arial"/>
                <a:cs typeface="Arial"/>
                <a:sym typeface="Arial"/>
                <a:hlinkClick r:id="rId9"/>
              </a:rPr>
              <a:t>https://appinventiv.com/blog/apps-migrated-from-java-to-kotlin/</a:t>
            </a:r>
            <a:endParaRPr sz="900"/>
          </a:p>
          <a:p>
            <a:pPr indent="0" lvl="0" marL="0" rtl="0" algn="l">
              <a:lnSpc>
                <a:spcPct val="100000"/>
              </a:lnSpc>
              <a:spcBef>
                <a:spcPts val="1600"/>
              </a:spcBef>
              <a:spcAft>
                <a:spcPts val="0"/>
              </a:spcAft>
              <a:buNone/>
            </a:pPr>
            <a:r>
              <a:rPr lang="en" sz="900" u="sng">
                <a:solidFill>
                  <a:schemeClr val="hlink"/>
                </a:solidFill>
                <a:latin typeface="Arial"/>
                <a:ea typeface="Arial"/>
                <a:cs typeface="Arial"/>
                <a:sym typeface="Arial"/>
                <a:hlinkClick r:id="rId10"/>
              </a:rPr>
              <a:t>https://ieeexplore.ieee.org/document/8479507</a:t>
            </a:r>
            <a:endParaRPr sz="900"/>
          </a:p>
          <a:p>
            <a:pPr indent="0" lvl="0" marL="0" rtl="0" algn="l">
              <a:lnSpc>
                <a:spcPct val="100000"/>
              </a:lnSpc>
              <a:spcBef>
                <a:spcPts val="1600"/>
              </a:spcBef>
              <a:spcAft>
                <a:spcPts val="1600"/>
              </a:spcAft>
              <a:buNone/>
            </a:pPr>
            <a:r>
              <a:rPr lang="en" sz="900" u="sng">
                <a:solidFill>
                  <a:schemeClr val="hlink"/>
                </a:solidFill>
                <a:latin typeface="Arial"/>
                <a:ea typeface="Arial"/>
                <a:cs typeface="Arial"/>
                <a:sym typeface="Arial"/>
                <a:hlinkClick r:id="rId11"/>
              </a:rPr>
              <a:t>https://site.ieee.org/r1/r1_event/kotlin-and-java-better-together-nejug-meeting/</a:t>
            </a:r>
            <a:endParaRPr sz="900"/>
          </a:p>
        </p:txBody>
      </p:sp>
      <p:sp>
        <p:nvSpPr>
          <p:cNvPr id="144" name="Google Shape;144;p25"/>
          <p:cNvSpPr txBox="1"/>
          <p:nvPr>
            <p:ph idx="1" type="body"/>
          </p:nvPr>
        </p:nvSpPr>
        <p:spPr>
          <a:xfrm>
            <a:off x="6003550" y="1806800"/>
            <a:ext cx="2836800" cy="333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t>IDE for Android:</a:t>
            </a:r>
            <a:endParaRPr sz="900"/>
          </a:p>
          <a:p>
            <a:pPr indent="0" lvl="0" marL="0" rtl="0" algn="l">
              <a:lnSpc>
                <a:spcPct val="100000"/>
              </a:lnSpc>
              <a:spcBef>
                <a:spcPts val="1600"/>
              </a:spcBef>
              <a:spcAft>
                <a:spcPts val="0"/>
              </a:spcAft>
              <a:buNone/>
            </a:pPr>
            <a:r>
              <a:rPr lang="en" sz="900" u="sng">
                <a:solidFill>
                  <a:schemeClr val="hlink"/>
                </a:solidFill>
                <a:hlinkClick r:id="rId12"/>
              </a:rPr>
              <a:t>https://developer.android.com/studio</a:t>
            </a:r>
            <a:endParaRPr sz="900"/>
          </a:p>
          <a:p>
            <a:pPr indent="0" lvl="0" marL="0" rtl="0" algn="l">
              <a:lnSpc>
                <a:spcPct val="100000"/>
              </a:lnSpc>
              <a:spcBef>
                <a:spcPts val="1600"/>
              </a:spcBef>
              <a:spcAft>
                <a:spcPts val="0"/>
              </a:spcAft>
              <a:buNone/>
            </a:pPr>
            <a:r>
              <a:rPr lang="en" sz="900"/>
              <a:t>Other IDE:</a:t>
            </a:r>
            <a:endParaRPr sz="900"/>
          </a:p>
          <a:p>
            <a:pPr indent="0" lvl="0" marL="0" rtl="0" algn="l">
              <a:lnSpc>
                <a:spcPct val="100000"/>
              </a:lnSpc>
              <a:spcBef>
                <a:spcPts val="1600"/>
              </a:spcBef>
              <a:spcAft>
                <a:spcPts val="0"/>
              </a:spcAft>
              <a:buNone/>
            </a:pPr>
            <a:r>
              <a:rPr lang="en" sz="900" u="sng">
                <a:solidFill>
                  <a:schemeClr val="hlink"/>
                </a:solidFill>
                <a:hlinkClick r:id="rId13"/>
              </a:rPr>
              <a:t>https://www.jetbrains.com/idea/</a:t>
            </a:r>
            <a:endParaRPr sz="900"/>
          </a:p>
          <a:p>
            <a:pPr indent="0" lvl="0" marL="0" rtl="0" algn="l">
              <a:lnSpc>
                <a:spcPct val="100000"/>
              </a:lnSpc>
              <a:spcBef>
                <a:spcPts val="1600"/>
              </a:spcBef>
              <a:spcAft>
                <a:spcPts val="0"/>
              </a:spcAft>
              <a:buNone/>
            </a:pPr>
            <a:r>
              <a:rPr lang="en" sz="900"/>
              <a:t>Code Example:</a:t>
            </a:r>
            <a:endParaRPr sz="900"/>
          </a:p>
          <a:p>
            <a:pPr indent="0" lvl="0" marL="0" rtl="0" algn="l">
              <a:lnSpc>
                <a:spcPct val="100000"/>
              </a:lnSpc>
              <a:spcBef>
                <a:spcPts val="1600"/>
              </a:spcBef>
              <a:spcAft>
                <a:spcPts val="1600"/>
              </a:spcAft>
              <a:buNone/>
            </a:pPr>
            <a:r>
              <a:rPr lang="en" sz="900" u="sng">
                <a:solidFill>
                  <a:schemeClr val="hlink"/>
                </a:solidFill>
                <a:hlinkClick r:id="rId14"/>
              </a:rPr>
              <a:t>https://github.com/joegoggin/KotlinCalculator</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Brief History of Kotlin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Kotlin was developed by JetBrains, the Czech software company behind the widely used IDE Intellij.</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It was initially designed to improve the programming experience for Java developers.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Kotlin compiles to the same bytecode as Java and so it runs seamlessly on the JVM.</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It quickly gained Google’s support for Android development.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Evolution of Kotlin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Kotlin development initially started in 2010 and was first unveiled in 2011.</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Kotlin version 1.0 was released in February 2016 and by mid 2017 was officially supported by Google for Android development.</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Kotlin version 1.2 came out in November 2017 and added </a:t>
            </a:r>
            <a:r>
              <a:rPr lang="en" sz="1400">
                <a:solidFill>
                  <a:srgbClr val="000000"/>
                </a:solidFill>
              </a:rPr>
              <a:t>compatibility</a:t>
            </a:r>
            <a:r>
              <a:rPr lang="en" sz="1400">
                <a:solidFill>
                  <a:srgbClr val="000000"/>
                </a:solidFill>
              </a:rPr>
              <a:t> with Javascript platforms in addition to the already existing Java ones.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Kotlin version 1.3 dropped in October 2018 and brought significant improvements for </a:t>
            </a:r>
            <a:r>
              <a:rPr lang="en" sz="1400">
                <a:solidFill>
                  <a:srgbClr val="000000"/>
                </a:solidFill>
              </a:rPr>
              <a:t>asynchronous</a:t>
            </a:r>
            <a:r>
              <a:rPr lang="en" sz="1400">
                <a:solidFill>
                  <a:srgbClr val="000000"/>
                </a:solidFill>
              </a:rPr>
              <a:t> programming.</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During May of 2019 Google announced that while Java is still supported, Kotlin was now its </a:t>
            </a:r>
            <a:r>
              <a:rPr lang="en" sz="1400">
                <a:solidFill>
                  <a:srgbClr val="000000"/>
                </a:solidFill>
              </a:rPr>
              <a:t>preferred</a:t>
            </a:r>
            <a:r>
              <a:rPr lang="en" sz="1400">
                <a:solidFill>
                  <a:srgbClr val="000000"/>
                </a:solidFill>
              </a:rPr>
              <a:t> language for Android development</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Kotlin on the Tiobe Index and Google Trends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As of October 2019, Kotlin is ranked #35 with a rating of 0.319% out of 50 programming languages on the TIOBE Index. According to the TIOBE Index October headline, there are 6 new languages that are fighting to enter the top 20. These languages include Kotlin, Dart, Scala, Lua, Rust, and TypeScript.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According to Google Trends, following the official release of Kotlin during February 2016, the popularity of </a:t>
            </a:r>
            <a:r>
              <a:rPr lang="en" sz="1400">
                <a:solidFill>
                  <a:srgbClr val="000000"/>
                </a:solidFill>
              </a:rPr>
              <a:t>Kotlin</a:t>
            </a:r>
            <a:r>
              <a:rPr lang="en" sz="1400">
                <a:solidFill>
                  <a:srgbClr val="000000"/>
                </a:solidFill>
              </a:rPr>
              <a:t> has been slowly rising until it spiked during May 2017 with a Google Trend score of 69. Interest in the language dipped until October 2017 where it steadily rose up until present day with a score of 100 as of October 2019.</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top five states that shown interest for Kotlin are Washington, Utah, California, Montana, and Colorado ranging from greatest to least.</a:t>
            </a:r>
            <a:br>
              <a:rPr lang="en" sz="1400">
                <a:solidFill>
                  <a:srgbClr val="000000"/>
                </a:solidFill>
              </a:rPr>
            </a:br>
            <a:br>
              <a:rPr lang="en" sz="1400">
                <a:solidFill>
                  <a:srgbClr val="000000"/>
                </a:solidFill>
              </a:rPr>
            </a:br>
            <a:r>
              <a:rPr lang="en" sz="1400">
                <a:solidFill>
                  <a:srgbClr val="000000"/>
                </a:solidFill>
              </a:rPr>
              <a:t>Sources: </a:t>
            </a:r>
            <a:r>
              <a:rPr lang="en" sz="1400" u="sng">
                <a:solidFill>
                  <a:schemeClr val="hlink"/>
                </a:solidFill>
                <a:hlinkClick r:id="rId3"/>
              </a:rPr>
              <a:t>https://www.tiobe.com/tiobe-index/</a:t>
            </a:r>
            <a:r>
              <a:rPr lang="en" sz="1400">
                <a:solidFill>
                  <a:srgbClr val="000000"/>
                </a:solidFill>
              </a:rPr>
              <a:t> , </a:t>
            </a:r>
            <a:r>
              <a:rPr lang="en" sz="1400" u="sng">
                <a:solidFill>
                  <a:schemeClr val="hlink"/>
                </a:solidFill>
                <a:hlinkClick r:id="rId4"/>
              </a:rPr>
              <a:t>https://trends.google.com/trends/?geo=U</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Kotlin in the Industry</a:t>
            </a:r>
            <a:endParaRPr/>
          </a:p>
        </p:txBody>
      </p:sp>
      <p:sp>
        <p:nvSpPr>
          <p:cNvPr id="92" name="Google Shape;92;p17"/>
          <p:cNvSpPr txBox="1"/>
          <p:nvPr>
            <p:ph idx="1" type="body"/>
          </p:nvPr>
        </p:nvSpPr>
        <p:spPr>
          <a:xfrm>
            <a:off x="471900" y="1919075"/>
            <a:ext cx="8222100" cy="2870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As mentioned in the previous slides that stated that Google supported Kotlin in its </a:t>
            </a:r>
            <a:r>
              <a:rPr lang="en" sz="1400">
                <a:solidFill>
                  <a:srgbClr val="000000"/>
                </a:solidFill>
              </a:rPr>
              <a:t>development</a:t>
            </a:r>
            <a:r>
              <a:rPr lang="en" sz="1400">
                <a:solidFill>
                  <a:srgbClr val="000000"/>
                </a:solidFill>
              </a:rPr>
              <a:t> with Android. Various other companies soon followed suit in taking part with Kotlin.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Those Companies are:</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Uber: using Kotlin for building internal tools</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Gradle: for writing build scripts</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Atlassian: powers their Trello on Android (Trello is a web-based Kanban-style list making app)</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Pinterest: incorporated Kotlin in their application with an average use of 150M users a month.</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Kotlin in the Industry Cont.</a:t>
            </a:r>
            <a:endParaRPr/>
          </a:p>
        </p:txBody>
      </p:sp>
      <p:sp>
        <p:nvSpPr>
          <p:cNvPr id="98" name="Google Shape;98;p18"/>
          <p:cNvSpPr txBox="1"/>
          <p:nvPr/>
        </p:nvSpPr>
        <p:spPr>
          <a:xfrm>
            <a:off x="350850" y="870125"/>
            <a:ext cx="8413500" cy="4186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Here are some apps you may recognize that were actually written in kotlin:</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a:latin typeface="Roboto"/>
                <a:ea typeface="Roboto"/>
                <a:cs typeface="Roboto"/>
                <a:sym typeface="Roboto"/>
              </a:rPr>
              <a:t>Postmates, Kickstarter, Basecamp 3, Twidere, and Square.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use of Kotlin in the industry is do to various reasons:</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a:latin typeface="Roboto"/>
                <a:ea typeface="Roboto"/>
                <a:cs typeface="Roboto"/>
                <a:sym typeface="Roboto"/>
              </a:rPr>
              <a:t>First, it’s concise, meaning the code made via Kotlin reduced the total number of </a:t>
            </a:r>
            <a:r>
              <a:rPr lang="en">
                <a:latin typeface="Roboto"/>
                <a:ea typeface="Roboto"/>
                <a:cs typeface="Roboto"/>
                <a:sym typeface="Roboto"/>
              </a:rPr>
              <a:t>boilerplate</a:t>
            </a:r>
            <a:r>
              <a:rPr lang="en">
                <a:latin typeface="Roboto"/>
                <a:ea typeface="Roboto"/>
                <a:cs typeface="Roboto"/>
                <a:sym typeface="Roboto"/>
              </a:rPr>
              <a:t> codes. Boilerplate codes or boilerplate, are sections of code that have to be included in many places with little or no alterations. This causes repetitive code to appear again and again; causing debugging to be difficult. </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a:latin typeface="Roboto"/>
                <a:ea typeface="Roboto"/>
                <a:cs typeface="Roboto"/>
                <a:sym typeface="Roboto"/>
              </a:rPr>
              <a:t>Second, Kotlin has shown to have less instances of app crashes and the tools to handle bugs for better stability in app builds.</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en">
                <a:latin typeface="Roboto"/>
                <a:ea typeface="Roboto"/>
                <a:cs typeface="Roboto"/>
                <a:sym typeface="Roboto"/>
              </a:rPr>
              <a:t>Third, Kotlin is also designed to Fail-Fast; which is a system that will immediately report any issue that could lead to failure when coding.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Sources: </a:t>
            </a:r>
            <a:r>
              <a:rPr lang="en" sz="1100" u="sng">
                <a:solidFill>
                  <a:schemeClr val="hlink"/>
                </a:solidFill>
                <a:hlinkClick r:id="rId3"/>
              </a:rPr>
              <a:t>https://kotlinlang.org/docs/kotlin-docs.pdf</a:t>
            </a:r>
            <a:r>
              <a:rPr lang="en">
                <a:latin typeface="Roboto"/>
                <a:ea typeface="Roboto"/>
                <a:cs typeface="Roboto"/>
                <a:sym typeface="Roboto"/>
              </a:rPr>
              <a:t>, </a:t>
            </a:r>
            <a:r>
              <a:rPr lang="en" sz="1100" u="sng">
                <a:solidFill>
                  <a:schemeClr val="hlink"/>
                </a:solidFill>
                <a:hlinkClick r:id="rId4"/>
              </a:rPr>
              <a:t>https://site.ieee.org/r1/r1_event/kotlin-and-java-better-together-nejug-meeting/</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sz="1100" u="sng">
                <a:solidFill>
                  <a:schemeClr val="hlink"/>
                </a:solidFill>
                <a:hlinkClick r:id="rId5"/>
              </a:rPr>
              <a:t>https://appinventiv.com/blog/apps-migrated-from-java-to-kotlin/</a:t>
            </a:r>
            <a:r>
              <a:rPr lang="en">
                <a:latin typeface="Roboto"/>
                <a:ea typeface="Roboto"/>
                <a:cs typeface="Roboto"/>
                <a:sym typeface="Roboto"/>
              </a:rPr>
              <a:t>, </a:t>
            </a:r>
            <a:r>
              <a:rPr lang="en" sz="1100" u="sng">
                <a:solidFill>
                  <a:schemeClr val="hlink"/>
                </a:solidFill>
                <a:hlinkClick r:id="rId6"/>
              </a:rPr>
              <a:t>https://ieeexplore.ieee.org/document/8479507</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Main Features of Kotlin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Problems Intended to Solve</a:t>
            </a:r>
            <a:endParaRPr/>
          </a:p>
        </p:txBody>
      </p:sp>
      <p:sp>
        <p:nvSpPr>
          <p:cNvPr id="109" name="Google Shape;109;p20"/>
          <p:cNvSpPr txBox="1"/>
          <p:nvPr>
            <p:ph idx="4294967295" type="body"/>
          </p:nvPr>
        </p:nvSpPr>
        <p:spPr>
          <a:xfrm>
            <a:off x="460950" y="736825"/>
            <a:ext cx="8222100" cy="42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Kotlin fixes a series of issues that Java suffers from:</a:t>
            </a:r>
            <a:endParaRPr sz="1400">
              <a:solidFill>
                <a:srgbClr val="000000"/>
              </a:solidFill>
            </a:endParaRPr>
          </a:p>
          <a:p>
            <a:pPr indent="-317500" lvl="0" marL="457200" rtl="0" algn="l">
              <a:lnSpc>
                <a:spcPct val="150000"/>
              </a:lnSpc>
              <a:spcBef>
                <a:spcPts val="1600"/>
              </a:spcBef>
              <a:spcAft>
                <a:spcPts val="0"/>
              </a:spcAft>
              <a:buClr>
                <a:srgbClr val="000000"/>
              </a:buClr>
              <a:buSzPts val="1400"/>
              <a:buChar char="➔"/>
            </a:pPr>
            <a:r>
              <a:rPr lang="en" sz="1400">
                <a:solidFill>
                  <a:srgbClr val="000000"/>
                </a:solidFill>
              </a:rPr>
              <a:t>One of the most common pitfalls in many programming languages, including Java, is that accessing a member of a null reference will result in a null reference exception. In Java this would be the equivalent of a NullPointerException.</a:t>
            </a:r>
            <a:br>
              <a:rPr lang="en" sz="1400">
                <a:solidFill>
                  <a:srgbClr val="000000"/>
                </a:solidFill>
              </a:rPr>
            </a:br>
            <a:r>
              <a:rPr b="1" lang="en" sz="1200">
                <a:solidFill>
                  <a:srgbClr val="0000FF"/>
                </a:solidFill>
                <a:latin typeface="Courier New"/>
                <a:ea typeface="Courier New"/>
                <a:cs typeface="Courier New"/>
                <a:sym typeface="Courier New"/>
              </a:rPr>
              <a:t>val</a:t>
            </a:r>
            <a:r>
              <a:rPr lang="en" sz="1200">
                <a:solidFill>
                  <a:srgbClr val="000000"/>
                </a:solidFill>
                <a:latin typeface="Courier New"/>
                <a:ea typeface="Courier New"/>
                <a:cs typeface="Courier New"/>
                <a:sym typeface="Courier New"/>
              </a:rPr>
              <a:t> nullable: String? = item </a:t>
            </a:r>
            <a:r>
              <a:rPr lang="en" sz="1200">
                <a:solidFill>
                  <a:srgbClr val="38761D"/>
                </a:solidFill>
                <a:latin typeface="Courier New"/>
                <a:ea typeface="Courier New"/>
                <a:cs typeface="Courier New"/>
                <a:sym typeface="Courier New"/>
              </a:rPr>
              <a:t>// allowed, always works</a:t>
            </a:r>
            <a:br>
              <a:rPr lang="en" sz="1200">
                <a:solidFill>
                  <a:srgbClr val="38761D"/>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val</a:t>
            </a:r>
            <a:r>
              <a:rPr lang="en" sz="1200">
                <a:solidFill>
                  <a:srgbClr val="000000"/>
                </a:solidFill>
                <a:latin typeface="Courier New"/>
                <a:ea typeface="Courier New"/>
                <a:cs typeface="Courier New"/>
                <a:sym typeface="Courier New"/>
              </a:rPr>
              <a:t> notNull: String = item </a:t>
            </a:r>
            <a:r>
              <a:rPr lang="en" sz="1200">
                <a:solidFill>
                  <a:srgbClr val="38761D"/>
                </a:solidFill>
                <a:latin typeface="Courier New"/>
                <a:ea typeface="Courier New"/>
                <a:cs typeface="Courier New"/>
                <a:sym typeface="Courier New"/>
              </a:rPr>
              <a:t>// allowed, may fail at runtime</a:t>
            </a:r>
            <a:br>
              <a:rPr lang="en" sz="1200">
                <a:solidFill>
                  <a:srgbClr val="38761D"/>
                </a:solidFill>
                <a:latin typeface="Courier New"/>
                <a:ea typeface="Courier New"/>
                <a:cs typeface="Courier New"/>
                <a:sym typeface="Courier New"/>
              </a:rPr>
            </a:br>
            <a:endParaRPr sz="1200">
              <a:solidFill>
                <a:srgbClr val="38761D"/>
              </a:solidFill>
              <a:latin typeface="Courier New"/>
              <a:ea typeface="Courier New"/>
              <a:cs typeface="Courier New"/>
              <a:sym typeface="Courier New"/>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Fixes other issues, such as</a:t>
            </a:r>
            <a:endParaRPr sz="1400">
              <a:solidFill>
                <a:srgbClr val="000000"/>
              </a:solidFill>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No raw types (Eg. Declaring a list, but not the type of the list)</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Arrays in Kotlin are invariant (</a:t>
            </a:r>
            <a:r>
              <a:rPr lang="en" sz="1200">
                <a:solidFill>
                  <a:srgbClr val="000000"/>
                </a:solidFill>
              </a:rPr>
              <a:t>Cannot assign an Array&lt;String&gt; to an Array&lt;Any&gt;)</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Kotlin as proper function types (As opposed to Java’s SAM-conversions)</a:t>
            </a:r>
            <a:endParaRPr sz="1200">
              <a:solidFill>
                <a:srgbClr val="000000"/>
              </a:solidFill>
            </a:endParaRPr>
          </a:p>
          <a:p>
            <a:pPr indent="-304800" lvl="1" marL="914400" rtl="0" algn="l">
              <a:lnSpc>
                <a:spcPct val="150000"/>
              </a:lnSpc>
              <a:spcBef>
                <a:spcPts val="0"/>
              </a:spcBef>
              <a:spcAft>
                <a:spcPts val="0"/>
              </a:spcAft>
              <a:buClr>
                <a:srgbClr val="000000"/>
              </a:buClr>
              <a:buSzPts val="1200"/>
              <a:buChar char="◆"/>
            </a:pPr>
            <a:r>
              <a:rPr lang="en" sz="1200">
                <a:solidFill>
                  <a:srgbClr val="000000"/>
                </a:solidFill>
              </a:rPr>
              <a:t>Kotlin does not have checked exceptions (</a:t>
            </a:r>
            <a:r>
              <a:rPr lang="en" sz="1200">
                <a:solidFill>
                  <a:srgbClr val="000000"/>
                </a:solidFill>
              </a:rPr>
              <a:t>A</a:t>
            </a:r>
            <a:r>
              <a:rPr lang="en" sz="1200">
                <a:solidFill>
                  <a:srgbClr val="000000"/>
                </a:solidFill>
              </a:rPr>
              <a:t> type of exception that must be either caught or declared in the method in which it is thrown)</a:t>
            </a:r>
            <a:endParaRPr sz="1200">
              <a:solidFill>
                <a:srgbClr val="000000"/>
              </a:solidFill>
            </a:endParaRPr>
          </a:p>
        </p:txBody>
      </p:sp>
      <p:sp>
        <p:nvSpPr>
          <p:cNvPr id="110" name="Google Shape;110;p20"/>
          <p:cNvSpPr txBox="1"/>
          <p:nvPr/>
        </p:nvSpPr>
        <p:spPr>
          <a:xfrm>
            <a:off x="3937175" y="4791000"/>
            <a:ext cx="5121300" cy="352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200"/>
              <a:t>Sources: </a:t>
            </a:r>
            <a:r>
              <a:rPr lang="en" sz="1200" u="sng">
                <a:solidFill>
                  <a:srgbClr val="0000FF"/>
                </a:solidFill>
                <a:hlinkClick r:id="rId3"/>
              </a:rPr>
              <a:t>https://kotlinlang.org/docs/reference/comparison-to-java.html</a:t>
            </a:r>
            <a:endParaRPr sz="1200" u="sng">
              <a:solidFill>
                <a:srgbClr val="0000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Main Features of Kotlin</a:t>
            </a:r>
            <a:endParaRPr/>
          </a:p>
        </p:txBody>
      </p:sp>
      <p:sp>
        <p:nvSpPr>
          <p:cNvPr id="116" name="Google Shape;116;p21"/>
          <p:cNvSpPr txBox="1"/>
          <p:nvPr>
            <p:ph idx="4294967295" type="body"/>
          </p:nvPr>
        </p:nvSpPr>
        <p:spPr>
          <a:xfrm>
            <a:off x="471900" y="814075"/>
            <a:ext cx="8222100" cy="40998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Char char="❖"/>
            </a:pPr>
            <a:r>
              <a:rPr lang="en" sz="1400">
                <a:solidFill>
                  <a:srgbClr val="000000"/>
                </a:solidFill>
              </a:rPr>
              <a:t>Designed with </a:t>
            </a:r>
            <a:r>
              <a:rPr b="1" lang="en" sz="1400">
                <a:solidFill>
                  <a:srgbClr val="000000"/>
                </a:solidFill>
              </a:rPr>
              <a:t>Java Interoperability</a:t>
            </a:r>
            <a:r>
              <a:rPr lang="en" sz="1400">
                <a:solidFill>
                  <a:srgbClr val="000000"/>
                </a:solidFill>
              </a:rPr>
              <a:t> in mind. Existing Java code can be called from Kotlin in a natural way, and Kotlin code can be used from Java rather smoothly as well.</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b="1" lang="en" sz="1400">
                <a:solidFill>
                  <a:srgbClr val="000000"/>
                </a:solidFill>
              </a:rPr>
              <a:t>Open Source</a:t>
            </a:r>
            <a:r>
              <a:rPr lang="en" sz="1400">
                <a:solidFill>
                  <a:srgbClr val="000000"/>
                </a:solidFill>
              </a:rPr>
              <a:t>.</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Can be </a:t>
            </a:r>
            <a:r>
              <a:rPr b="1" lang="en" sz="1400">
                <a:solidFill>
                  <a:srgbClr val="000000"/>
                </a:solidFill>
              </a:rPr>
              <a:t>transpiled to JavaScript</a:t>
            </a:r>
            <a:r>
              <a:rPr lang="en" sz="1400">
                <a:solidFill>
                  <a:srgbClr val="000000"/>
                </a:solidFill>
              </a:rPr>
              <a:t> (ECMAScript 5.1 latest)</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Kotlin can have </a:t>
            </a:r>
            <a:r>
              <a:rPr b="1" lang="en" sz="1400">
                <a:solidFill>
                  <a:srgbClr val="000000"/>
                </a:solidFill>
              </a:rPr>
              <a:t>defaulted parameters</a:t>
            </a:r>
            <a:endParaRPr b="1" sz="1400">
              <a:solidFill>
                <a:srgbClr val="000000"/>
              </a:solidFill>
            </a:endParaRPr>
          </a:p>
          <a:p>
            <a:pPr indent="0" lvl="0" marL="0" rtl="0" algn="l">
              <a:lnSpc>
                <a:spcPct val="200000"/>
              </a:lnSpc>
              <a:spcBef>
                <a:spcPts val="1600"/>
              </a:spcBef>
              <a:spcAft>
                <a:spcPts val="0"/>
              </a:spcAft>
              <a:buNone/>
            </a:pPr>
            <a:r>
              <a:t/>
            </a:r>
            <a:endParaRPr sz="1400">
              <a:solidFill>
                <a:srgbClr val="000000"/>
              </a:solidFill>
            </a:endParaRPr>
          </a:p>
          <a:p>
            <a:pPr indent="0" lvl="0" marL="0" rtl="0" algn="l">
              <a:lnSpc>
                <a:spcPct val="200000"/>
              </a:lnSpc>
              <a:spcBef>
                <a:spcPts val="1600"/>
              </a:spcBef>
              <a:spcAft>
                <a:spcPts val="0"/>
              </a:spcAft>
              <a:buNone/>
            </a:pPr>
            <a:r>
              <a:t/>
            </a:r>
            <a:endParaRPr sz="1400">
              <a:solidFill>
                <a:srgbClr val="000000"/>
              </a:solidFill>
            </a:endParaRPr>
          </a:p>
          <a:p>
            <a:pPr indent="-317500" lvl="0" marL="457200" rtl="0" algn="l">
              <a:lnSpc>
                <a:spcPct val="150000"/>
              </a:lnSpc>
              <a:spcBef>
                <a:spcPts val="1600"/>
              </a:spcBef>
              <a:spcAft>
                <a:spcPts val="0"/>
              </a:spcAft>
              <a:buClr>
                <a:srgbClr val="000000"/>
              </a:buClr>
              <a:buSzPts val="1400"/>
              <a:buChar char="❖"/>
            </a:pPr>
            <a:r>
              <a:rPr b="1" lang="en" sz="1400">
                <a:solidFill>
                  <a:srgbClr val="000000"/>
                </a:solidFill>
              </a:rPr>
              <a:t>Null Safety</a:t>
            </a:r>
            <a:endParaRPr b="1" sz="1400">
              <a:solidFill>
                <a:srgbClr val="000000"/>
              </a:solidFill>
            </a:endParaRPr>
          </a:p>
        </p:txBody>
      </p:sp>
      <p:pic>
        <p:nvPicPr>
          <p:cNvPr id="117" name="Google Shape;117;p21"/>
          <p:cNvPicPr preferRelativeResize="0"/>
          <p:nvPr/>
        </p:nvPicPr>
        <p:blipFill>
          <a:blip r:embed="rId3">
            <a:alphaModFix/>
          </a:blip>
          <a:stretch>
            <a:fillRect/>
          </a:stretch>
        </p:blipFill>
        <p:spPr>
          <a:xfrm>
            <a:off x="921698" y="2956900"/>
            <a:ext cx="3650300" cy="1402100"/>
          </a:xfrm>
          <a:prstGeom prst="rect">
            <a:avLst/>
          </a:prstGeom>
          <a:noFill/>
          <a:ln>
            <a:noFill/>
          </a:ln>
        </p:spPr>
      </p:pic>
      <p:sp>
        <p:nvSpPr>
          <p:cNvPr id="118" name="Google Shape;118;p21"/>
          <p:cNvSpPr txBox="1"/>
          <p:nvPr/>
        </p:nvSpPr>
        <p:spPr>
          <a:xfrm>
            <a:off x="3937175" y="4791000"/>
            <a:ext cx="5121300" cy="352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200"/>
              <a:t>Sources: </a:t>
            </a:r>
            <a:r>
              <a:rPr lang="en" sz="1200" u="sng">
                <a:solidFill>
                  <a:srgbClr val="0000FF"/>
                </a:solidFill>
                <a:hlinkClick r:id="rId4"/>
              </a:rPr>
              <a:t>https://fossbytes.com/kotlin-features-android-programming/</a:t>
            </a:r>
            <a:endParaRPr sz="1200">
              <a:solidFill>
                <a:srgbClr val="0000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