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40" r:id="rId2"/>
    <p:sldId id="532" r:id="rId3"/>
    <p:sldId id="541" r:id="rId4"/>
    <p:sldId id="542" r:id="rId5"/>
    <p:sldId id="543" r:id="rId6"/>
    <p:sldId id="53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68" d="100"/>
          <a:sy n="68" d="100"/>
        </p:scale>
        <p:origin x="1212" y="7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ervicioNacionalAprendizaje/conceptos-arquitectura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www.menti.com/al3n25erkz9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95422" y="2551837"/>
            <a:ext cx="645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Más allá de la programación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FC2801-6BD0-E551-C364-5602514C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100" y="5206658"/>
            <a:ext cx="35814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Más allá de la programación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E0D196-5C96-45FE-6B87-2C746EDC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6001564"/>
            <a:ext cx="3581400" cy="552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7321E5-F8BE-7D8D-C4A8-A07F7C9D0F7B}"/>
              </a:ext>
            </a:extLst>
          </p:cNvPr>
          <p:cNvSpPr txBox="1"/>
          <p:nvPr/>
        </p:nvSpPr>
        <p:spPr>
          <a:xfrm>
            <a:off x="756934" y="2380070"/>
            <a:ext cx="5010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onsolas" panose="020B0609020204030204" pitchFamily="49" charset="0"/>
              </a:rPr>
              <a:t>Jesús Ariel González Bonilla</a:t>
            </a:r>
            <a:endParaRPr lang="es-ES" sz="2400" b="1" dirty="0">
              <a:effectLst/>
              <a:latin typeface="Consolas" panose="020B0609020204030204" pitchFamily="49" charset="0"/>
            </a:endParaRPr>
          </a:p>
          <a:p>
            <a:r>
              <a:rPr lang="es-ES" sz="2000" b="1" dirty="0" err="1">
                <a:effectLst/>
                <a:latin typeface="Consolas" panose="020B0609020204030204" pitchFamily="49" charset="0"/>
              </a:rPr>
              <a:t>Teacher</a:t>
            </a:r>
            <a:r>
              <a:rPr lang="es-ES" sz="2000" b="1" dirty="0">
                <a:effectLst/>
                <a:latin typeface="Consolas" panose="020B0609020204030204" pitchFamily="49" charset="0"/>
              </a:rPr>
              <a:t>/</a:t>
            </a:r>
            <a:r>
              <a:rPr lang="es-ES" sz="2000" b="1" dirty="0" err="1">
                <a:effectLst/>
                <a:latin typeface="Consolas" panose="020B0609020204030204" pitchFamily="49" charset="0"/>
              </a:rPr>
              <a:t>Developer</a:t>
            </a:r>
            <a:endParaRPr lang="es-E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C44424-315A-A3C1-4008-FDFF3C74FC6F}"/>
              </a:ext>
            </a:extLst>
          </p:cNvPr>
          <p:cNvSpPr txBox="1"/>
          <p:nvPr/>
        </p:nvSpPr>
        <p:spPr>
          <a:xfrm>
            <a:off x="756933" y="3437687"/>
            <a:ext cx="98158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i="1" dirty="0">
                <a:latin typeface="Consolas" panose="020B0609020204030204" pitchFamily="49" charset="0"/>
              </a:rPr>
              <a:t>Enlace: </a:t>
            </a:r>
            <a:r>
              <a:rPr lang="es-CO" sz="2000" i="1" dirty="0">
                <a:latin typeface="Consolas" panose="020B0609020204030204" pitchFamily="49" charset="0"/>
                <a:hlinkClick r:id="rId4"/>
              </a:rPr>
              <a:t>https://github.com/ServicioNacionalAprendizaje/conceptos-arquitectura.git</a:t>
            </a:r>
            <a:r>
              <a:rPr lang="es-CO" sz="2000" i="1" dirty="0">
                <a:latin typeface="Consolas" panose="020B0609020204030204" pitchFamily="49" charset="0"/>
              </a:rPr>
              <a:t> </a:t>
            </a:r>
            <a:endParaRPr lang="es-CO" sz="2000" i="1" dirty="0">
              <a:effectLst/>
              <a:latin typeface="Consolas" panose="020B0609020204030204" pitchFamily="49" charset="0"/>
            </a:endParaRPr>
          </a:p>
          <a:p>
            <a:endParaRPr lang="es-ES" sz="1600" i="1" dirty="0">
              <a:effectLst/>
              <a:latin typeface="Consolas" panose="020B0609020204030204" pitchFamily="49" charset="0"/>
            </a:endParaRPr>
          </a:p>
          <a:p>
            <a:endParaRPr lang="es-ES" sz="1600" i="1" dirty="0">
              <a:latin typeface="Consolas" panose="020B0609020204030204" pitchFamily="49" charset="0"/>
            </a:endParaRPr>
          </a:p>
          <a:p>
            <a:endParaRPr lang="es-ES" sz="1600" i="1" dirty="0">
              <a:effectLst/>
              <a:latin typeface="Consolas" panose="020B0609020204030204" pitchFamily="49" charset="0"/>
            </a:endParaRPr>
          </a:p>
          <a:p>
            <a:r>
              <a:rPr lang="es-ES" sz="1600" i="1" dirty="0" err="1">
                <a:effectLst/>
                <a:latin typeface="Consolas" panose="020B0609020204030204" pitchFamily="49" charset="0"/>
              </a:rPr>
              <a:t>Github</a:t>
            </a:r>
            <a:r>
              <a:rPr lang="es-ES" sz="1600" i="1" dirty="0">
                <a:effectLst/>
                <a:latin typeface="Consolas" panose="020B0609020204030204" pitchFamily="49" charset="0"/>
              </a:rPr>
              <a:t>: ariel5253</a:t>
            </a:r>
          </a:p>
          <a:p>
            <a:r>
              <a:rPr lang="es-CO" sz="1600" i="1" dirty="0" err="1">
                <a:effectLst/>
                <a:latin typeface="Consolas" panose="020B0609020204030204" pitchFamily="49" charset="0"/>
              </a:rPr>
              <a:t>Linkedin</a:t>
            </a:r>
            <a:r>
              <a:rPr lang="es-CO" sz="1600" i="1" dirty="0">
                <a:effectLst/>
                <a:latin typeface="Consolas" panose="020B0609020204030204" pitchFamily="49" charset="0"/>
              </a:rPr>
              <a:t>: </a:t>
            </a:r>
            <a:r>
              <a:rPr lang="es-CO" sz="1600" i="1" dirty="0" err="1">
                <a:effectLst/>
                <a:latin typeface="Consolas" panose="020B0609020204030204" pitchFamily="49" charset="0"/>
              </a:rPr>
              <a:t>jesusarielgonzalezbonilla</a:t>
            </a:r>
            <a:endParaRPr lang="es-CO" sz="1600" i="1" dirty="0">
              <a:effectLst/>
              <a:latin typeface="Consolas" panose="020B0609020204030204" pitchFamily="49" charset="0"/>
            </a:endParaRPr>
          </a:p>
          <a:p>
            <a:r>
              <a:rPr lang="es-CO" sz="1600" i="1" dirty="0">
                <a:latin typeface="Consolas" panose="020B0609020204030204" pitchFamily="49" charset="0"/>
              </a:rPr>
              <a:t>Celular: 3015554646</a:t>
            </a:r>
          </a:p>
          <a:p>
            <a:r>
              <a:rPr lang="es-CO" sz="1600" i="1" dirty="0">
                <a:effectLst/>
                <a:latin typeface="Consolas" panose="020B0609020204030204" pitchFamily="49" charset="0"/>
              </a:rPr>
              <a:t>Correo</a:t>
            </a:r>
            <a:r>
              <a:rPr lang="es-CO" sz="1600" i="1" dirty="0">
                <a:latin typeface="Consolas" panose="020B0609020204030204" pitchFamily="49" charset="0"/>
              </a:rPr>
              <a:t>: jesusarielgb@gmail.com</a:t>
            </a:r>
          </a:p>
          <a:p>
            <a:endParaRPr lang="es-CO" sz="1600" i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Agenda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E0D196-5C96-45FE-6B87-2C746EDC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6001564"/>
            <a:ext cx="3581400" cy="552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7321E5-F8BE-7D8D-C4A8-A07F7C9D0F7B}"/>
              </a:ext>
            </a:extLst>
          </p:cNvPr>
          <p:cNvSpPr txBox="1"/>
          <p:nvPr/>
        </p:nvSpPr>
        <p:spPr>
          <a:xfrm>
            <a:off x="456236" y="2155035"/>
            <a:ext cx="9320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effectLst/>
                <a:latin typeface="Consolas" panose="020B0609020204030204" pitchFamily="49" charset="0"/>
              </a:rPr>
              <a:t>Introducción a la Arquitectura de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>
                <a:effectLst/>
                <a:latin typeface="Consolas" panose="020B0609020204030204" pitchFamily="49" charset="0"/>
              </a:rPr>
              <a:t>Patrones Arquitectónicos Esenciales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>
                <a:effectLst/>
                <a:latin typeface="Consolas" panose="020B0609020204030204" pitchFamily="49" charset="0"/>
              </a:rPr>
              <a:t>Código Limpio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effectLst/>
                <a:latin typeface="Consolas" panose="020B0609020204030204" pitchFamily="49" charset="0"/>
              </a:rPr>
              <a:t>Optimización a través de Patrones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>
                <a:effectLst/>
                <a:latin typeface="Consolas" panose="020B0609020204030204" pitchFamily="49" charset="0"/>
              </a:rPr>
              <a:t>Estudios de Caso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>
                <a:effectLst/>
                <a:latin typeface="Consolas" panose="020B0609020204030204" pitchFamily="49" charset="0"/>
              </a:rPr>
              <a:t>Preguntas y Respuestas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b="1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b="1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3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¿Qué es la arquitectura de software?</a:t>
            </a: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E0D196-5C96-45FE-6B87-2C746EDC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6001564"/>
            <a:ext cx="3581400" cy="552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7321E5-F8BE-7D8D-C4A8-A07F7C9D0F7B}"/>
              </a:ext>
            </a:extLst>
          </p:cNvPr>
          <p:cNvSpPr txBox="1"/>
          <p:nvPr/>
        </p:nvSpPr>
        <p:spPr>
          <a:xfrm>
            <a:off x="456236" y="1698097"/>
            <a:ext cx="803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onsolas" panose="020B0609020204030204" pitchFamily="49" charset="0"/>
              </a:rPr>
              <a:t>Ingresar a: </a:t>
            </a:r>
            <a:r>
              <a:rPr lang="es-ES" sz="2400" b="1" dirty="0">
                <a:latin typeface="Consolas" panose="020B0609020204030204" pitchFamily="49" charset="0"/>
                <a:hlinkClick r:id="rId4"/>
              </a:rPr>
              <a:t>https://www.menti.com/al3n25erkz94</a:t>
            </a:r>
            <a:r>
              <a:rPr lang="es-ES" sz="2400" b="1" dirty="0">
                <a:latin typeface="Consolas" panose="020B0609020204030204" pitchFamily="49" charset="0"/>
              </a:rPr>
              <a:t> </a:t>
            </a:r>
            <a:endParaRPr lang="es-ES" sz="24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35FF95C-7C7E-31E2-E7F6-CD744C0C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83" y="2447127"/>
            <a:ext cx="3994345" cy="399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6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¿Qué es la arquitectura de software?</a:t>
            </a: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E0D196-5C96-45FE-6B87-2C746EDC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6001564"/>
            <a:ext cx="3581400" cy="552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7321E5-F8BE-7D8D-C4A8-A07F7C9D0F7B}"/>
              </a:ext>
            </a:extLst>
          </p:cNvPr>
          <p:cNvSpPr txBox="1"/>
          <p:nvPr/>
        </p:nvSpPr>
        <p:spPr>
          <a:xfrm>
            <a:off x="456236" y="1698097"/>
            <a:ext cx="98158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onsolas" panose="020B0609020204030204" pitchFamily="49" charset="0"/>
              </a:rPr>
              <a:t>Monolítica: Una única entidad de software donde todos los componentes están interconectados.</a:t>
            </a:r>
          </a:p>
          <a:p>
            <a:endParaRPr lang="es-ES" sz="2400" dirty="0">
              <a:latin typeface="Consolas" panose="020B0609020204030204" pitchFamily="49" charset="0"/>
            </a:endParaRPr>
          </a:p>
          <a:p>
            <a:r>
              <a:rPr lang="es-ES" sz="2400" dirty="0">
                <a:effectLst/>
                <a:latin typeface="Consolas" panose="020B0609020204030204" pitchFamily="49" charset="0"/>
              </a:rPr>
              <a:t>Microservicios: Descompone la aplicación en servicios independientes para escalabilidad y mantenimiento.</a:t>
            </a:r>
          </a:p>
          <a:p>
            <a:endParaRPr lang="es-ES" sz="2400">
              <a:effectLst/>
              <a:latin typeface="Consolas" panose="020B0609020204030204" pitchFamily="49" charset="0"/>
            </a:endParaRPr>
          </a:p>
          <a:p>
            <a:r>
              <a:rPr lang="es-ES" sz="2400">
                <a:effectLst/>
                <a:latin typeface="Consolas" panose="020B0609020204030204" pitchFamily="49" charset="0"/>
              </a:rPr>
              <a:t>Arquitectura </a:t>
            </a:r>
            <a:r>
              <a:rPr lang="es-ES" sz="2400" dirty="0">
                <a:effectLst/>
                <a:latin typeface="Consolas" panose="020B0609020204030204" pitchFamily="49" charset="0"/>
              </a:rPr>
              <a:t>Hexagonal: También conocida como "Puertos y Adaptadores", esta arquitectura promueve una fuerte separación de la lógica de negocio del resto de la aplicación, utilizando puertos y adaptadores para conectar los componentes internos y externos.</a:t>
            </a:r>
          </a:p>
        </p:txBody>
      </p:sp>
    </p:spTree>
    <p:extLst>
      <p:ext uri="{BB962C8B-B14F-4D97-AF65-F5344CB8AC3E}">
        <p14:creationId xmlns:p14="http://schemas.microsoft.com/office/powerpoint/2010/main" val="34779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164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Work Sans Bold Roman</vt:lpstr>
      <vt:lpstr>Work Sans Bold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Jesús Ariel González Bonilla</cp:lastModifiedBy>
  <cp:revision>58</cp:revision>
  <dcterms:created xsi:type="dcterms:W3CDTF">2020-10-01T23:51:28Z</dcterms:created>
  <dcterms:modified xsi:type="dcterms:W3CDTF">2023-09-02T05:52:48Z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