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69" r:id="rId5"/>
    <p:sldId id="270" r:id="rId6"/>
    <p:sldId id="271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aleway Medium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84" y="-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c6a056be2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c6a056be2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e2dfaed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e2dfaed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836319E1-96D8-AB97-1189-AB3AD0ACA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e2dfaede_0_19:notes">
            <a:extLst>
              <a:ext uri="{FF2B5EF4-FFF2-40B4-BE49-F238E27FC236}">
                <a16:creationId xmlns:a16="http://schemas.microsoft.com/office/drawing/2014/main" id="{9B7B5C84-90C5-1A9F-297F-C260F1E60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e2dfaede_0_19:notes">
            <a:extLst>
              <a:ext uri="{FF2B5EF4-FFF2-40B4-BE49-F238E27FC236}">
                <a16:creationId xmlns:a16="http://schemas.microsoft.com/office/drawing/2014/main" id="{0E1E71AD-AB26-7970-7E94-4964268E3D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614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F717126-CE94-ADA8-8A98-6B1F73BE0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e2dfaede_0_19:notes">
            <a:extLst>
              <a:ext uri="{FF2B5EF4-FFF2-40B4-BE49-F238E27FC236}">
                <a16:creationId xmlns:a16="http://schemas.microsoft.com/office/drawing/2014/main" id="{3A628246-A64B-60D7-429C-485E8298D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e2dfaede_0_19:notes">
            <a:extLst>
              <a:ext uri="{FF2B5EF4-FFF2-40B4-BE49-F238E27FC236}">
                <a16:creationId xmlns:a16="http://schemas.microsoft.com/office/drawing/2014/main" id="{EE8F2FA6-89C0-7DB5-F235-D34B3ED29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65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734BEC9-C0FB-66E6-0863-1ACC53ECC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f4e2dfaede_0_19:notes">
            <a:extLst>
              <a:ext uri="{FF2B5EF4-FFF2-40B4-BE49-F238E27FC236}">
                <a16:creationId xmlns:a16="http://schemas.microsoft.com/office/drawing/2014/main" id="{1833DA2C-9047-40C0-91A0-52EAE7C9E6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f4e2dfaede_0_19:notes">
            <a:extLst>
              <a:ext uri="{FF2B5EF4-FFF2-40B4-BE49-F238E27FC236}">
                <a16:creationId xmlns:a16="http://schemas.microsoft.com/office/drawing/2014/main" id="{50907330-9726-9AA1-B80D-8BF1F6523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2042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f4e2dfaede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f4e2dfaede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" y="0"/>
            <a:ext cx="914398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591800" y="774100"/>
            <a:ext cx="5524982" cy="2523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60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Retos Disruptivos</a:t>
            </a:r>
          </a:p>
        </p:txBody>
      </p:sp>
      <p:sp>
        <p:nvSpPr>
          <p:cNvPr id="56" name="Google Shape;56;p13"/>
          <p:cNvSpPr/>
          <p:nvPr/>
        </p:nvSpPr>
        <p:spPr>
          <a:xfrm>
            <a:off x="763800" y="1763600"/>
            <a:ext cx="1804500" cy="4383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425" y="4107950"/>
            <a:ext cx="2955250" cy="78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439225" y="767775"/>
            <a:ext cx="101400" cy="430800"/>
          </a:xfrm>
          <a:prstGeom prst="roundRect">
            <a:avLst>
              <a:gd name="adj" fmla="val 49975"/>
            </a:avLst>
          </a:prstGeom>
          <a:solidFill>
            <a:srgbClr val="72C82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540625" y="615375"/>
            <a:ext cx="49914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 b="1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TABLA DE CONTENIDO</a:t>
            </a:r>
            <a:endParaRPr sz="3000" b="1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2675" y="209500"/>
            <a:ext cx="2382000" cy="6352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603975" y="990500"/>
            <a:ext cx="1786200" cy="36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i="1" dirty="0">
                <a:solidFill>
                  <a:schemeClr val="lt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Ciclo de Vida</a:t>
            </a:r>
            <a:endParaRPr sz="1800" i="1" dirty="0">
              <a:solidFill>
                <a:schemeClr val="lt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cxnSp>
        <p:nvCxnSpPr>
          <p:cNvPr id="68" name="Google Shape;68;p14"/>
          <p:cNvCxnSpPr/>
          <p:nvPr/>
        </p:nvCxnSpPr>
        <p:spPr>
          <a:xfrm>
            <a:off x="744400" y="1525900"/>
            <a:ext cx="0" cy="2711100"/>
          </a:xfrm>
          <a:prstGeom prst="straightConnector1">
            <a:avLst/>
          </a:prstGeom>
          <a:noFill/>
          <a:ln w="19050" cap="flat" cmpd="sng">
            <a:solidFill>
              <a:srgbClr val="72C82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69" name="Google Shape;69;p14"/>
          <p:cNvSpPr/>
          <p:nvPr/>
        </p:nvSpPr>
        <p:spPr>
          <a:xfrm>
            <a:off x="567975" y="1711575"/>
            <a:ext cx="367500" cy="3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567975" y="2204250"/>
            <a:ext cx="367500" cy="3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1" name="Google Shape;71;p14"/>
          <p:cNvSpPr/>
          <p:nvPr/>
        </p:nvSpPr>
        <p:spPr>
          <a:xfrm>
            <a:off x="567975" y="2696925"/>
            <a:ext cx="367500" cy="3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567975" y="3189600"/>
            <a:ext cx="367500" cy="3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567975" y="3682275"/>
            <a:ext cx="367500" cy="367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538125" y="1649950"/>
            <a:ext cx="42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092257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sz="1500" b="1">
              <a:solidFill>
                <a:srgbClr val="0922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538125" y="2142550"/>
            <a:ext cx="42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092257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1500" b="1">
              <a:solidFill>
                <a:srgbClr val="0922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538125" y="2635150"/>
            <a:ext cx="42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092257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1500" b="1">
              <a:solidFill>
                <a:srgbClr val="0922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538125" y="3127750"/>
            <a:ext cx="42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092257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1500" b="1">
              <a:solidFill>
                <a:srgbClr val="0922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538125" y="3620350"/>
            <a:ext cx="427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092257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1500" b="1">
              <a:solidFill>
                <a:srgbClr val="09225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/>
          <p:cNvGrpSpPr/>
          <p:nvPr/>
        </p:nvGrpSpPr>
        <p:grpSpPr>
          <a:xfrm>
            <a:off x="5551952" y="1152149"/>
            <a:ext cx="5114648" cy="6258000"/>
            <a:chOff x="5551952" y="1152149"/>
            <a:chExt cx="5114648" cy="6258000"/>
          </a:xfrm>
        </p:grpSpPr>
        <p:sp>
          <p:nvSpPr>
            <p:cNvPr id="84" name="Google Shape;84;p15"/>
            <p:cNvSpPr/>
            <p:nvPr/>
          </p:nvSpPr>
          <p:spPr>
            <a:xfrm rot="-3363875">
              <a:off x="4942289" y="3585715"/>
              <a:ext cx="6606623" cy="139086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5" name="Google Shape;85;p15"/>
            <p:cNvSpPr/>
            <p:nvPr/>
          </p:nvSpPr>
          <p:spPr>
            <a:xfrm rot="-3363970">
              <a:off x="5082579" y="5385085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6" name="Google Shape;86;p15"/>
            <p:cNvSpPr/>
            <p:nvPr/>
          </p:nvSpPr>
          <p:spPr>
            <a:xfrm rot="-3363970">
              <a:off x="8282836" y="3873667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</p:grpSp>
      <p:sp>
        <p:nvSpPr>
          <p:cNvPr id="87" name="Google Shape;87;p15"/>
          <p:cNvSpPr/>
          <p:nvPr/>
        </p:nvSpPr>
        <p:spPr>
          <a:xfrm>
            <a:off x="-1400100" y="336699"/>
            <a:ext cx="5115000" cy="561900"/>
          </a:xfrm>
          <a:prstGeom prst="roundRect">
            <a:avLst>
              <a:gd name="adj" fmla="val 50000"/>
            </a:avLst>
          </a:prstGeom>
          <a:solidFill>
            <a:srgbClr val="09225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322969" y="391275"/>
            <a:ext cx="5963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200" b="1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Ruta</a:t>
            </a:r>
            <a:endParaRPr sz="220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492625" y="1651126"/>
            <a:ext cx="7233701" cy="24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La adopción de herramientas tecnológicas y de inteligencia artificial está redefiniendo la manera en que enfrentamos los desafíos de investigación y desarrollo, brindando nuevos métodos, capacidades avanzadas y estrategias que potencian el trabajo de los equipos técnicos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s-CO" sz="1400" b="0" i="0" u="none" strike="noStrike" cap="none" dirty="0">
              <a:solidFill>
                <a:srgbClr val="1F38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Acceso estratégico a grandes volúmenes de datos estructurados y no estructurados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Optimización avanzada en la captura, procesamiento y análisis de datos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Orquestación de resultados a través de plataformas colaborativas e integraciones inteligentes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Generación automática y validación de hipótesis mediante modelos predictivos y analíticos</a:t>
            </a:r>
          </a:p>
        </p:txBody>
      </p:sp>
      <p:grpSp>
        <p:nvGrpSpPr>
          <p:cNvPr id="90" name="Google Shape;90;p15"/>
          <p:cNvGrpSpPr/>
          <p:nvPr/>
        </p:nvGrpSpPr>
        <p:grpSpPr>
          <a:xfrm>
            <a:off x="6576018" y="260488"/>
            <a:ext cx="2253469" cy="561885"/>
            <a:chOff x="6283178" y="37529"/>
            <a:chExt cx="2860821" cy="713324"/>
          </a:xfrm>
        </p:grpSpPr>
        <p:pic>
          <p:nvPicPr>
            <p:cNvPr id="91" name="Google Shape;91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30693" y="37529"/>
              <a:ext cx="713306" cy="713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5"/>
            <p:cNvCxnSpPr/>
            <p:nvPr/>
          </p:nvCxnSpPr>
          <p:spPr>
            <a:xfrm>
              <a:off x="8418525" y="145106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3" name="Google Shape;93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3177" y="44156"/>
              <a:ext cx="2035969" cy="7000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" name="Google Shape;94;p15"/>
          <p:cNvCxnSpPr/>
          <p:nvPr/>
        </p:nvCxnSpPr>
        <p:spPr>
          <a:xfrm>
            <a:off x="369950" y="4916600"/>
            <a:ext cx="5981700" cy="0"/>
          </a:xfrm>
          <a:prstGeom prst="straightConnector1">
            <a:avLst/>
          </a:prstGeom>
          <a:noFill/>
          <a:ln w="19050" cap="flat" cmpd="sng">
            <a:solidFill>
              <a:srgbClr val="092257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2C52F6B-7C9E-F44B-2BC5-B084F70B0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>
            <a:extLst>
              <a:ext uri="{FF2B5EF4-FFF2-40B4-BE49-F238E27FC236}">
                <a16:creationId xmlns:a16="http://schemas.microsoft.com/office/drawing/2014/main" id="{F35560D8-C192-83CC-81D2-1B1C0918534C}"/>
              </a:ext>
            </a:extLst>
          </p:cNvPr>
          <p:cNvGrpSpPr/>
          <p:nvPr/>
        </p:nvGrpSpPr>
        <p:grpSpPr>
          <a:xfrm>
            <a:off x="5551952" y="1152149"/>
            <a:ext cx="5114648" cy="6258000"/>
            <a:chOff x="5551952" y="1152149"/>
            <a:chExt cx="5114648" cy="6258000"/>
          </a:xfrm>
        </p:grpSpPr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2D51299B-44BD-AAD0-CF06-89D02015F9A8}"/>
                </a:ext>
              </a:extLst>
            </p:cNvPr>
            <p:cNvSpPr/>
            <p:nvPr/>
          </p:nvSpPr>
          <p:spPr>
            <a:xfrm rot="-3363875">
              <a:off x="4942289" y="3585715"/>
              <a:ext cx="6606623" cy="139086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5" name="Google Shape;85;p15">
              <a:extLst>
                <a:ext uri="{FF2B5EF4-FFF2-40B4-BE49-F238E27FC236}">
                  <a16:creationId xmlns:a16="http://schemas.microsoft.com/office/drawing/2014/main" id="{9FBE81F9-7AB0-FB0A-3483-395A812EC87D}"/>
                </a:ext>
              </a:extLst>
            </p:cNvPr>
            <p:cNvSpPr/>
            <p:nvPr/>
          </p:nvSpPr>
          <p:spPr>
            <a:xfrm rot="-3363970">
              <a:off x="5082579" y="5385085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6" name="Google Shape;86;p15">
              <a:extLst>
                <a:ext uri="{FF2B5EF4-FFF2-40B4-BE49-F238E27FC236}">
                  <a16:creationId xmlns:a16="http://schemas.microsoft.com/office/drawing/2014/main" id="{C9F61E0C-88F2-53C8-C5B5-5D8273707AD2}"/>
                </a:ext>
              </a:extLst>
            </p:cNvPr>
            <p:cNvSpPr/>
            <p:nvPr/>
          </p:nvSpPr>
          <p:spPr>
            <a:xfrm rot="-3363970">
              <a:off x="8282836" y="3873667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</p:grp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65DA90BA-40D5-27B3-699B-DE7EA5E4EA69}"/>
              </a:ext>
            </a:extLst>
          </p:cNvPr>
          <p:cNvSpPr/>
          <p:nvPr/>
        </p:nvSpPr>
        <p:spPr>
          <a:xfrm>
            <a:off x="-1400100" y="336699"/>
            <a:ext cx="5115000" cy="561900"/>
          </a:xfrm>
          <a:prstGeom prst="roundRect">
            <a:avLst>
              <a:gd name="adj" fmla="val 50000"/>
            </a:avLst>
          </a:prstGeom>
          <a:solidFill>
            <a:srgbClr val="09225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19A121CB-25C0-A13B-7083-E8730A07D3CB}"/>
              </a:ext>
            </a:extLst>
          </p:cNvPr>
          <p:cNvSpPr txBox="1"/>
          <p:nvPr/>
        </p:nvSpPr>
        <p:spPr>
          <a:xfrm>
            <a:off x="322969" y="391275"/>
            <a:ext cx="5963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2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Habilidades</a:t>
            </a:r>
            <a:endParaRPr sz="220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FFC0EE56-D0F0-EFFB-C6A4-638863812DAF}"/>
              </a:ext>
            </a:extLst>
          </p:cNvPr>
          <p:cNvSpPr/>
          <p:nvPr/>
        </p:nvSpPr>
        <p:spPr>
          <a:xfrm>
            <a:off x="492625" y="1651126"/>
            <a:ext cx="7233701" cy="24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Habilidades clave para liderar el futuro tecnológico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1F38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Dominio de herramientas de IA y machine </a:t>
            </a:r>
            <a:r>
              <a:rPr lang="es-CO" sz="1400" b="0" i="0" u="none" strike="noStrike" cap="none" dirty="0" err="1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learning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 aplicadas al desarrollo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Capacidad de automatizar flujos de trabajo e integración continua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Diseño y orquestación de microservicios resilientes y escalables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Gobernanza de datos y gestión de grandes volúmenes en </a:t>
            </a:r>
            <a:r>
              <a:rPr lang="es-CO" sz="1400" b="0" i="0" u="none" strike="noStrike" cap="none" dirty="0" err="1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cloud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 (AWS)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Pensamiento crítico y adaptabilidad frente a nuevas tecnologías</a:t>
            </a:r>
          </a:p>
        </p:txBody>
      </p:sp>
      <p:grpSp>
        <p:nvGrpSpPr>
          <p:cNvPr id="90" name="Google Shape;90;p15">
            <a:extLst>
              <a:ext uri="{FF2B5EF4-FFF2-40B4-BE49-F238E27FC236}">
                <a16:creationId xmlns:a16="http://schemas.microsoft.com/office/drawing/2014/main" id="{3FDA60C4-45B3-FB52-848A-236B6F726C6D}"/>
              </a:ext>
            </a:extLst>
          </p:cNvPr>
          <p:cNvGrpSpPr/>
          <p:nvPr/>
        </p:nvGrpSpPr>
        <p:grpSpPr>
          <a:xfrm>
            <a:off x="6576018" y="260488"/>
            <a:ext cx="2253469" cy="561885"/>
            <a:chOff x="6283178" y="37529"/>
            <a:chExt cx="2860821" cy="713324"/>
          </a:xfrm>
        </p:grpSpPr>
        <p:pic>
          <p:nvPicPr>
            <p:cNvPr id="91" name="Google Shape;91;p15">
              <a:extLst>
                <a:ext uri="{FF2B5EF4-FFF2-40B4-BE49-F238E27FC236}">
                  <a16:creationId xmlns:a16="http://schemas.microsoft.com/office/drawing/2014/main" id="{C3105D45-F2BF-4C96-DDF8-880F77E52E9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30693" y="37529"/>
              <a:ext cx="713306" cy="713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5">
              <a:extLst>
                <a:ext uri="{FF2B5EF4-FFF2-40B4-BE49-F238E27FC236}">
                  <a16:creationId xmlns:a16="http://schemas.microsoft.com/office/drawing/2014/main" id="{CF0FBD1B-1685-C23D-C8CC-2C8EFA554D42}"/>
                </a:ext>
              </a:extLst>
            </p:cNvPr>
            <p:cNvCxnSpPr/>
            <p:nvPr/>
          </p:nvCxnSpPr>
          <p:spPr>
            <a:xfrm>
              <a:off x="8418525" y="145106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3" name="Google Shape;93;p15">
              <a:extLst>
                <a:ext uri="{FF2B5EF4-FFF2-40B4-BE49-F238E27FC236}">
                  <a16:creationId xmlns:a16="http://schemas.microsoft.com/office/drawing/2014/main" id="{8FDCCD64-D0F4-C7A8-3699-E3B2E34BF4C3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3177" y="44156"/>
              <a:ext cx="2035969" cy="7000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F3D21FD6-64D9-4D28-39D8-B2F8A1749AB7}"/>
              </a:ext>
            </a:extLst>
          </p:cNvPr>
          <p:cNvCxnSpPr/>
          <p:nvPr/>
        </p:nvCxnSpPr>
        <p:spPr>
          <a:xfrm>
            <a:off x="369950" y="4916600"/>
            <a:ext cx="5981700" cy="0"/>
          </a:xfrm>
          <a:prstGeom prst="straightConnector1">
            <a:avLst/>
          </a:prstGeom>
          <a:noFill/>
          <a:ln w="19050" cap="flat" cmpd="sng">
            <a:solidFill>
              <a:srgbClr val="09225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3511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D71AB19-8BC4-FA53-7713-8EC2D5C52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>
            <a:extLst>
              <a:ext uri="{FF2B5EF4-FFF2-40B4-BE49-F238E27FC236}">
                <a16:creationId xmlns:a16="http://schemas.microsoft.com/office/drawing/2014/main" id="{D2999E15-00FD-995C-21D2-7BD6393EB5E1}"/>
              </a:ext>
            </a:extLst>
          </p:cNvPr>
          <p:cNvGrpSpPr/>
          <p:nvPr/>
        </p:nvGrpSpPr>
        <p:grpSpPr>
          <a:xfrm>
            <a:off x="5551952" y="1152149"/>
            <a:ext cx="5114648" cy="6258000"/>
            <a:chOff x="5551952" y="1152149"/>
            <a:chExt cx="5114648" cy="6258000"/>
          </a:xfrm>
        </p:grpSpPr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F3F8D3C6-E215-0515-BA73-DDBA998FB797}"/>
                </a:ext>
              </a:extLst>
            </p:cNvPr>
            <p:cNvSpPr/>
            <p:nvPr/>
          </p:nvSpPr>
          <p:spPr>
            <a:xfrm rot="-3363875">
              <a:off x="4942289" y="3585715"/>
              <a:ext cx="6606623" cy="139086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5" name="Google Shape;85;p15">
              <a:extLst>
                <a:ext uri="{FF2B5EF4-FFF2-40B4-BE49-F238E27FC236}">
                  <a16:creationId xmlns:a16="http://schemas.microsoft.com/office/drawing/2014/main" id="{F592F87E-E3FD-1424-4561-DDE9D95D8D48}"/>
                </a:ext>
              </a:extLst>
            </p:cNvPr>
            <p:cNvSpPr/>
            <p:nvPr/>
          </p:nvSpPr>
          <p:spPr>
            <a:xfrm rot="-3363970">
              <a:off x="5082579" y="5385085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6" name="Google Shape;86;p15">
              <a:extLst>
                <a:ext uri="{FF2B5EF4-FFF2-40B4-BE49-F238E27FC236}">
                  <a16:creationId xmlns:a16="http://schemas.microsoft.com/office/drawing/2014/main" id="{81C5BBD6-E2D2-75E9-2A0D-F0395269E280}"/>
                </a:ext>
              </a:extLst>
            </p:cNvPr>
            <p:cNvSpPr/>
            <p:nvPr/>
          </p:nvSpPr>
          <p:spPr>
            <a:xfrm rot="-3363970">
              <a:off x="8282836" y="3873667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</p:grp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828D3DAF-7314-41C8-BAD4-04B3E0C48DAD}"/>
              </a:ext>
            </a:extLst>
          </p:cNvPr>
          <p:cNvSpPr/>
          <p:nvPr/>
        </p:nvSpPr>
        <p:spPr>
          <a:xfrm>
            <a:off x="-1400100" y="336699"/>
            <a:ext cx="5115000" cy="561900"/>
          </a:xfrm>
          <a:prstGeom prst="roundRect">
            <a:avLst>
              <a:gd name="adj" fmla="val 50000"/>
            </a:avLst>
          </a:prstGeom>
          <a:solidFill>
            <a:srgbClr val="09225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D8F1EF06-0B2C-D3CB-0B03-DBA10A885BBF}"/>
              </a:ext>
            </a:extLst>
          </p:cNvPr>
          <p:cNvSpPr txBox="1"/>
          <p:nvPr/>
        </p:nvSpPr>
        <p:spPr>
          <a:xfrm>
            <a:off x="322969" y="391275"/>
            <a:ext cx="5963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2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Pilares</a:t>
            </a:r>
            <a:endParaRPr sz="220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0443B417-41EA-19CA-D175-B8C42C3DA128}"/>
              </a:ext>
            </a:extLst>
          </p:cNvPr>
          <p:cNvSpPr/>
          <p:nvPr/>
        </p:nvSpPr>
        <p:spPr>
          <a:xfrm>
            <a:off x="492625" y="1651126"/>
            <a:ext cx="7233701" cy="24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Pilares tecnológicos para equipos de alto desempeño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1F38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Arquitecturas Cloud escalables y resilientes (AWS, </a:t>
            </a:r>
            <a:r>
              <a:rPr lang="es-CO" sz="1400" b="0" i="0" u="none" strike="noStrike" cap="none" dirty="0" err="1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Kubernetes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Análisis de datos para toma de decisiones en tiempo real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Implementación práctica de inteligencia artificial en flujos de desarrollo</a:t>
            </a:r>
          </a:p>
          <a:p>
            <a:pPr marL="254000" marR="0" lvl="0" indent="-241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Raleway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Dominio técnico de lenguajes estratégicos: </a:t>
            </a:r>
            <a:r>
              <a:rPr lang="es-CO" sz="1400" b="0" i="0" u="none" strike="noStrike" cap="none" dirty="0" err="1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Go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, Python y JavaScript</a:t>
            </a:r>
          </a:p>
        </p:txBody>
      </p:sp>
      <p:grpSp>
        <p:nvGrpSpPr>
          <p:cNvPr id="90" name="Google Shape;90;p15">
            <a:extLst>
              <a:ext uri="{FF2B5EF4-FFF2-40B4-BE49-F238E27FC236}">
                <a16:creationId xmlns:a16="http://schemas.microsoft.com/office/drawing/2014/main" id="{DC07000A-2C6D-A53C-1712-333DE5D6CA70}"/>
              </a:ext>
            </a:extLst>
          </p:cNvPr>
          <p:cNvGrpSpPr/>
          <p:nvPr/>
        </p:nvGrpSpPr>
        <p:grpSpPr>
          <a:xfrm>
            <a:off x="6576018" y="260488"/>
            <a:ext cx="2253469" cy="561885"/>
            <a:chOff x="6283178" y="37529"/>
            <a:chExt cx="2860821" cy="713324"/>
          </a:xfrm>
        </p:grpSpPr>
        <p:pic>
          <p:nvPicPr>
            <p:cNvPr id="91" name="Google Shape;91;p15">
              <a:extLst>
                <a:ext uri="{FF2B5EF4-FFF2-40B4-BE49-F238E27FC236}">
                  <a16:creationId xmlns:a16="http://schemas.microsoft.com/office/drawing/2014/main" id="{46B8DFC8-307C-A315-0AEB-8DAA8F68479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30693" y="37529"/>
              <a:ext cx="713306" cy="713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5">
              <a:extLst>
                <a:ext uri="{FF2B5EF4-FFF2-40B4-BE49-F238E27FC236}">
                  <a16:creationId xmlns:a16="http://schemas.microsoft.com/office/drawing/2014/main" id="{4699252F-1C80-FBE0-4C19-B13F7D408D03}"/>
                </a:ext>
              </a:extLst>
            </p:cNvPr>
            <p:cNvCxnSpPr/>
            <p:nvPr/>
          </p:nvCxnSpPr>
          <p:spPr>
            <a:xfrm>
              <a:off x="8418525" y="145106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3" name="Google Shape;93;p15">
              <a:extLst>
                <a:ext uri="{FF2B5EF4-FFF2-40B4-BE49-F238E27FC236}">
                  <a16:creationId xmlns:a16="http://schemas.microsoft.com/office/drawing/2014/main" id="{C890C37E-12C2-77F0-DB1A-49C1D318F3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3177" y="44156"/>
              <a:ext cx="2035969" cy="7000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0F1C9DF4-15BA-7086-B8F3-CBFDE6C94C33}"/>
              </a:ext>
            </a:extLst>
          </p:cNvPr>
          <p:cNvCxnSpPr/>
          <p:nvPr/>
        </p:nvCxnSpPr>
        <p:spPr>
          <a:xfrm>
            <a:off x="369950" y="4916600"/>
            <a:ext cx="5981700" cy="0"/>
          </a:xfrm>
          <a:prstGeom prst="straightConnector1">
            <a:avLst/>
          </a:prstGeom>
          <a:noFill/>
          <a:ln w="19050" cap="flat" cmpd="sng">
            <a:solidFill>
              <a:srgbClr val="09225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9455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9402F05-98B3-ACC0-1251-AC1B40F6D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5">
            <a:extLst>
              <a:ext uri="{FF2B5EF4-FFF2-40B4-BE49-F238E27FC236}">
                <a16:creationId xmlns:a16="http://schemas.microsoft.com/office/drawing/2014/main" id="{259A1FAB-8060-3E3A-C771-E547EF28855F}"/>
              </a:ext>
            </a:extLst>
          </p:cNvPr>
          <p:cNvGrpSpPr/>
          <p:nvPr/>
        </p:nvGrpSpPr>
        <p:grpSpPr>
          <a:xfrm>
            <a:off x="5551952" y="1152149"/>
            <a:ext cx="5114648" cy="6258000"/>
            <a:chOff x="5551952" y="1152149"/>
            <a:chExt cx="5114648" cy="6258000"/>
          </a:xfrm>
        </p:grpSpPr>
        <p:sp>
          <p:nvSpPr>
            <p:cNvPr id="84" name="Google Shape;84;p15">
              <a:extLst>
                <a:ext uri="{FF2B5EF4-FFF2-40B4-BE49-F238E27FC236}">
                  <a16:creationId xmlns:a16="http://schemas.microsoft.com/office/drawing/2014/main" id="{CC1B1534-51D3-F0BC-39EA-78D7B5EDCEC6}"/>
                </a:ext>
              </a:extLst>
            </p:cNvPr>
            <p:cNvSpPr/>
            <p:nvPr/>
          </p:nvSpPr>
          <p:spPr>
            <a:xfrm rot="-3363875">
              <a:off x="4942289" y="3585715"/>
              <a:ext cx="6606623" cy="139086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5" name="Google Shape;85;p15">
              <a:extLst>
                <a:ext uri="{FF2B5EF4-FFF2-40B4-BE49-F238E27FC236}">
                  <a16:creationId xmlns:a16="http://schemas.microsoft.com/office/drawing/2014/main" id="{7EB12333-7AE7-2F71-95BC-6C38506E3F2C}"/>
                </a:ext>
              </a:extLst>
            </p:cNvPr>
            <p:cNvSpPr/>
            <p:nvPr/>
          </p:nvSpPr>
          <p:spPr>
            <a:xfrm rot="-3363970">
              <a:off x="5082579" y="5385085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86" name="Google Shape;86;p15">
              <a:extLst>
                <a:ext uri="{FF2B5EF4-FFF2-40B4-BE49-F238E27FC236}">
                  <a16:creationId xmlns:a16="http://schemas.microsoft.com/office/drawing/2014/main" id="{DE1B7040-6B1D-33EF-2515-1AFB7347C500}"/>
                </a:ext>
              </a:extLst>
            </p:cNvPr>
            <p:cNvSpPr/>
            <p:nvPr/>
          </p:nvSpPr>
          <p:spPr>
            <a:xfrm rot="-3363970">
              <a:off x="8282836" y="3873667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</p:grpSp>
      <p:sp>
        <p:nvSpPr>
          <p:cNvPr id="87" name="Google Shape;87;p15">
            <a:extLst>
              <a:ext uri="{FF2B5EF4-FFF2-40B4-BE49-F238E27FC236}">
                <a16:creationId xmlns:a16="http://schemas.microsoft.com/office/drawing/2014/main" id="{FD81D887-E48E-9CCB-21E9-F7B28566695D}"/>
              </a:ext>
            </a:extLst>
          </p:cNvPr>
          <p:cNvSpPr/>
          <p:nvPr/>
        </p:nvSpPr>
        <p:spPr>
          <a:xfrm>
            <a:off x="-1400100" y="336699"/>
            <a:ext cx="5115000" cy="561900"/>
          </a:xfrm>
          <a:prstGeom prst="roundRect">
            <a:avLst>
              <a:gd name="adj" fmla="val 50000"/>
            </a:avLst>
          </a:prstGeom>
          <a:solidFill>
            <a:srgbClr val="09225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5">
            <a:extLst>
              <a:ext uri="{FF2B5EF4-FFF2-40B4-BE49-F238E27FC236}">
                <a16:creationId xmlns:a16="http://schemas.microsoft.com/office/drawing/2014/main" id="{B5AE1053-4E47-E1E5-CBF5-1172B69D94DB}"/>
              </a:ext>
            </a:extLst>
          </p:cNvPr>
          <p:cNvSpPr txBox="1"/>
          <p:nvPr/>
        </p:nvSpPr>
        <p:spPr>
          <a:xfrm>
            <a:off x="322969" y="391275"/>
            <a:ext cx="5963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22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Promts</a:t>
            </a:r>
            <a:endParaRPr sz="220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" name="Google Shape;89;p15">
            <a:extLst>
              <a:ext uri="{FF2B5EF4-FFF2-40B4-BE49-F238E27FC236}">
                <a16:creationId xmlns:a16="http://schemas.microsoft.com/office/drawing/2014/main" id="{AD801F34-178A-6FD3-B63E-17569DEA7A5B}"/>
              </a:ext>
            </a:extLst>
          </p:cNvPr>
          <p:cNvSpPr/>
          <p:nvPr/>
        </p:nvSpPr>
        <p:spPr>
          <a:xfrm>
            <a:off x="492625" y="1651126"/>
            <a:ext cx="7233701" cy="2486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s-CO" sz="1400" b="0" i="0" u="none" strike="noStrike" cap="none" dirty="0">
              <a:solidFill>
                <a:srgbClr val="1F38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Define claramente el objetivo</a:t>
            </a:r>
          </a:p>
          <a:p>
            <a:pPr marL="127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</a:pPr>
            <a:endParaRPr lang="es-CO" dirty="0">
              <a:solidFill>
                <a:srgbClr val="1F3864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¿Qué quiero lograr exactamente con este </a:t>
            </a:r>
            <a:r>
              <a:rPr lang="es-CO" sz="1400" b="0" i="0" u="none" strike="noStrike" cap="none" dirty="0" err="1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prompt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¿Quién debe ser el modelo dentro de esta conversación?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¿Qué información necesita saber el modelo antes de ejecutar?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¿En qué formato espero la respuesta?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¿Qué reglas debe seguir el modelo para considerar su tarea exitosa?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¿Puedo darle un pequeño ejemplo de cómo debe lucir la salida?</a:t>
            </a:r>
          </a:p>
          <a:p>
            <a:pPr marL="2984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400"/>
              <a:buFont typeface="Arial" panose="020B0604020202020204" pitchFamily="34" charset="0"/>
              <a:buChar char="•"/>
            </a:pPr>
            <a:r>
              <a:rPr lang="es-CO" sz="1400" b="0" i="0" u="none" strike="noStrike" cap="none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¿</a:t>
            </a:r>
            <a:r>
              <a:rPr lang="es-CO" sz="1400" b="0" i="0" u="none" strike="noStrike" cap="none" dirty="0">
                <a:solidFill>
                  <a:srgbClr val="1F3864"/>
                </a:solidFill>
                <a:latin typeface="Raleway"/>
                <a:ea typeface="Raleway"/>
                <a:cs typeface="Raleway"/>
                <a:sym typeface="Raleway"/>
              </a:rPr>
              <a:t>Qué podría preguntar el modelo si no entiende algo? ¿Se lo aclaro de una vez?</a:t>
            </a:r>
          </a:p>
        </p:txBody>
      </p:sp>
      <p:grpSp>
        <p:nvGrpSpPr>
          <p:cNvPr id="90" name="Google Shape;90;p15">
            <a:extLst>
              <a:ext uri="{FF2B5EF4-FFF2-40B4-BE49-F238E27FC236}">
                <a16:creationId xmlns:a16="http://schemas.microsoft.com/office/drawing/2014/main" id="{1EB3F1C3-DC05-44D2-32A7-8F8D835103F2}"/>
              </a:ext>
            </a:extLst>
          </p:cNvPr>
          <p:cNvGrpSpPr/>
          <p:nvPr/>
        </p:nvGrpSpPr>
        <p:grpSpPr>
          <a:xfrm>
            <a:off x="6576018" y="260488"/>
            <a:ext cx="2253469" cy="561885"/>
            <a:chOff x="6283178" y="37529"/>
            <a:chExt cx="2860821" cy="713324"/>
          </a:xfrm>
        </p:grpSpPr>
        <p:pic>
          <p:nvPicPr>
            <p:cNvPr id="91" name="Google Shape;91;p15">
              <a:extLst>
                <a:ext uri="{FF2B5EF4-FFF2-40B4-BE49-F238E27FC236}">
                  <a16:creationId xmlns:a16="http://schemas.microsoft.com/office/drawing/2014/main" id="{11ADF188-E5F5-6306-1837-32D68649E451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30693" y="37529"/>
              <a:ext cx="713306" cy="713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92" name="Google Shape;92;p15">
              <a:extLst>
                <a:ext uri="{FF2B5EF4-FFF2-40B4-BE49-F238E27FC236}">
                  <a16:creationId xmlns:a16="http://schemas.microsoft.com/office/drawing/2014/main" id="{D6A4889C-E8EC-950C-64FB-D7CE4A014E15}"/>
                </a:ext>
              </a:extLst>
            </p:cNvPr>
            <p:cNvCxnSpPr/>
            <p:nvPr/>
          </p:nvCxnSpPr>
          <p:spPr>
            <a:xfrm>
              <a:off x="8418525" y="145106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93" name="Google Shape;93;p15">
              <a:extLst>
                <a:ext uri="{FF2B5EF4-FFF2-40B4-BE49-F238E27FC236}">
                  <a16:creationId xmlns:a16="http://schemas.microsoft.com/office/drawing/2014/main" id="{F99788E3-63E8-A6C8-CA1F-DA7113CCAED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3177" y="44156"/>
              <a:ext cx="2035969" cy="70008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94" name="Google Shape;94;p15">
            <a:extLst>
              <a:ext uri="{FF2B5EF4-FFF2-40B4-BE49-F238E27FC236}">
                <a16:creationId xmlns:a16="http://schemas.microsoft.com/office/drawing/2014/main" id="{659057B9-1914-193F-8423-D74F220230AF}"/>
              </a:ext>
            </a:extLst>
          </p:cNvPr>
          <p:cNvCxnSpPr/>
          <p:nvPr/>
        </p:nvCxnSpPr>
        <p:spPr>
          <a:xfrm>
            <a:off x="369950" y="4916600"/>
            <a:ext cx="5981700" cy="0"/>
          </a:xfrm>
          <a:prstGeom prst="straightConnector1">
            <a:avLst/>
          </a:prstGeom>
          <a:noFill/>
          <a:ln w="19050" cap="flat" cmpd="sng">
            <a:solidFill>
              <a:srgbClr val="092257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5629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20"/>
          <p:cNvGrpSpPr/>
          <p:nvPr/>
        </p:nvGrpSpPr>
        <p:grpSpPr>
          <a:xfrm>
            <a:off x="4571992" y="274705"/>
            <a:ext cx="6463381" cy="7908235"/>
            <a:chOff x="5551952" y="1152149"/>
            <a:chExt cx="5114648" cy="6258000"/>
          </a:xfrm>
        </p:grpSpPr>
        <p:sp>
          <p:nvSpPr>
            <p:cNvPr id="194" name="Google Shape;194;p20"/>
            <p:cNvSpPr/>
            <p:nvPr/>
          </p:nvSpPr>
          <p:spPr>
            <a:xfrm rot="-3363875">
              <a:off x="4942289" y="3585715"/>
              <a:ext cx="6606623" cy="139086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195" name="Google Shape;195;p20"/>
            <p:cNvSpPr/>
            <p:nvPr/>
          </p:nvSpPr>
          <p:spPr>
            <a:xfrm rot="-3363970">
              <a:off x="5082579" y="5385085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 rot="-3363970">
              <a:off x="8282836" y="3873667"/>
              <a:ext cx="2503246" cy="201609"/>
            </a:xfrm>
            <a:prstGeom prst="roundRect">
              <a:avLst>
                <a:gd name="adj" fmla="val 50000"/>
              </a:avLst>
            </a:prstGeom>
            <a:solidFill>
              <a:srgbClr val="0922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092257"/>
                </a:solidFill>
              </a:endParaRPr>
            </a:p>
          </p:txBody>
        </p:sp>
      </p:grpSp>
      <p:sp>
        <p:nvSpPr>
          <p:cNvPr id="197" name="Google Shape;197;p20"/>
          <p:cNvSpPr/>
          <p:nvPr/>
        </p:nvSpPr>
        <p:spPr>
          <a:xfrm>
            <a:off x="285750" y="1189075"/>
            <a:ext cx="8572500" cy="3770100"/>
          </a:xfrm>
          <a:prstGeom prst="roundRect">
            <a:avLst>
              <a:gd name="adj" fmla="val 5638"/>
            </a:avLst>
          </a:prstGeom>
          <a:solidFill>
            <a:schemeClr val="lt1"/>
          </a:solidFill>
          <a:ln>
            <a:noFill/>
          </a:ln>
          <a:effectLst>
            <a:outerShdw blurRad="85725" dist="28575" dir="7800000" algn="bl" rotWithShape="0">
              <a:srgbClr val="073763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-419175" y="336775"/>
            <a:ext cx="5115000" cy="533400"/>
          </a:xfrm>
          <a:prstGeom prst="roundRect">
            <a:avLst>
              <a:gd name="adj" fmla="val 50000"/>
            </a:avLst>
          </a:prstGeom>
          <a:solidFill>
            <a:srgbClr val="09225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0"/>
          <p:cNvSpPr txBox="1"/>
          <p:nvPr/>
        </p:nvSpPr>
        <p:spPr>
          <a:xfrm>
            <a:off x="145169" y="453325"/>
            <a:ext cx="5963100" cy="3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s" sz="1900" b="1" i="0" u="none" strike="noStrike" cap="none" dirty="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Resultado</a:t>
            </a:r>
            <a:endParaRPr sz="1900" i="0" u="none" strike="noStrike" cap="none" dirty="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00" name="Google Shape;200;p20"/>
          <p:cNvGrpSpPr/>
          <p:nvPr/>
        </p:nvGrpSpPr>
        <p:grpSpPr>
          <a:xfrm>
            <a:off x="6576018" y="260488"/>
            <a:ext cx="2253469" cy="561885"/>
            <a:chOff x="6283178" y="37529"/>
            <a:chExt cx="2860821" cy="713324"/>
          </a:xfrm>
        </p:grpSpPr>
        <p:pic>
          <p:nvPicPr>
            <p:cNvPr id="201" name="Google Shape;201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430693" y="37529"/>
              <a:ext cx="713306" cy="71332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02" name="Google Shape;202;p20"/>
            <p:cNvCxnSpPr/>
            <p:nvPr/>
          </p:nvCxnSpPr>
          <p:spPr>
            <a:xfrm>
              <a:off x="8418525" y="145106"/>
              <a:ext cx="0" cy="491100"/>
            </a:xfrm>
            <a:prstGeom prst="straightConnector1">
              <a:avLst/>
            </a:prstGeom>
            <a:noFill/>
            <a:ln w="9525" cap="flat" cmpd="sng">
              <a:solidFill>
                <a:srgbClr val="1F3864"/>
              </a:solidFill>
              <a:prstDash val="solid"/>
              <a:round/>
              <a:headEnd type="none" w="sm" len="sm"/>
              <a:tailEnd type="none" w="sm" len="sm"/>
            </a:ln>
          </p:spPr>
        </p:cxnSp>
        <p:pic>
          <p:nvPicPr>
            <p:cNvPr id="203" name="Google Shape;203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83177" y="44156"/>
              <a:ext cx="2035969" cy="70008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7FDB4B3-A342-FD5C-1D23-BF0DC944A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822" y="1429450"/>
            <a:ext cx="6283302" cy="33772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292</Words>
  <Application>Microsoft Office PowerPoint</Application>
  <PresentationFormat>On-screen Show (16:9)</PresentationFormat>
  <Paragraphs>42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Raleway</vt:lpstr>
      <vt:lpstr>Montserrat</vt:lpstr>
      <vt:lpstr>Raleway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Jesús Ariel González Bonilla</dc:creator>
  <cp:lastModifiedBy>Jesus Ariel  González Bonilla</cp:lastModifiedBy>
  <cp:revision>4</cp:revision>
  <dcterms:modified xsi:type="dcterms:W3CDTF">2025-04-28T15:58:17Z</dcterms:modified>
</cp:coreProperties>
</file>