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57" r:id="rId4"/>
    <p:sldId id="375" r:id="rId5"/>
    <p:sldId id="358" r:id="rId6"/>
    <p:sldId id="315" r:id="rId7"/>
    <p:sldId id="314" r:id="rId8"/>
    <p:sldId id="367" r:id="rId9"/>
    <p:sldId id="342" r:id="rId10"/>
    <p:sldId id="330" r:id="rId11"/>
    <p:sldId id="354" r:id="rId12"/>
    <p:sldId id="361" r:id="rId13"/>
    <p:sldId id="371" r:id="rId14"/>
    <p:sldId id="372" r:id="rId15"/>
    <p:sldId id="362" r:id="rId16"/>
    <p:sldId id="373" r:id="rId17"/>
    <p:sldId id="364" r:id="rId18"/>
    <p:sldId id="374" r:id="rId19"/>
    <p:sldId id="366" r:id="rId20"/>
    <p:sldId id="36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0CC4-2C9F-4FD1-91E7-D6307A04A728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09553-361C-476F-B131-E706C7AD2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C5F8-D76E-403A-90A8-5A29336EAC28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F124-EE4A-4140-B75C-3E7F1F8FC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18E4F-380B-4560-BFC1-1C2743E3CCBE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73A9-6B2A-4EE7-88D2-06DA4827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5BAD8-3337-4DBF-A252-899D9E85CC46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2B0D-FE60-4993-AC8E-A9CDA250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544CA-54B5-4784-AD23-483EA80BA761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04A8-F659-4E3A-B1A9-C1429F925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AC7EC-DDFB-43E2-873F-EA2C8CB3EEF9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C2DA9-22B1-49CF-9DB0-698A061C5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9ACE7-3762-448D-B1C0-9BBFA1BA4935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C67C-93F7-47A9-87EA-EBA13DE43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99DF-93AE-4A07-9EAF-BB9891E1E1FF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3DE89-1D72-401B-86D3-DB6D3A45D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4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C970F-5EC8-4441-8EB6-A4223AF06083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41D94-CF70-488E-9767-42E023245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11FA-E81B-469C-A680-6BD4BF9CDAEC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6747-988C-4759-983E-F765E8655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2EB48-5120-4D6C-ADED-AA88E8559060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AD11B-0442-42AF-893E-528D91A6F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C4308D-9913-42F0-8975-0EA812B65730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CD733C-699E-4EEE-9E1F-827AF5B8F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Gaussian Naïve Bayes Classifier</a:t>
            </a:r>
            <a:br>
              <a:rPr lang="en-US" dirty="0" smtClean="0"/>
            </a:br>
            <a:r>
              <a:rPr lang="en-US" dirty="0" smtClean="0"/>
              <a:t>(GNB)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Generative Classifiers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Gaussian Naïve Bayes Classifier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762000" y="1901825"/>
          <a:ext cx="79057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3" imgW="3213100" imgH="558800" progId="Equation.3">
                  <p:embed/>
                </p:oleObj>
              </mc:Choice>
              <mc:Fallback>
                <p:oleObj name="Equation" r:id="rId3" imgW="3213100" imgH="558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1825"/>
                        <a:ext cx="790575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Callout 5"/>
          <p:cNvSpPr/>
          <p:nvPr/>
        </p:nvSpPr>
        <p:spPr>
          <a:xfrm>
            <a:off x="1143000" y="1066800"/>
            <a:ext cx="1752600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Posterior Probability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495800" y="990600"/>
            <a:ext cx="1752600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Likelihood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7162800" y="914400"/>
            <a:ext cx="1752600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31066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Naïve Bayes </a:t>
            </a:r>
            <a:r>
              <a:rPr lang="en-US" dirty="0" smtClean="0"/>
              <a:t>rule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762000" y="1901825"/>
          <a:ext cx="79057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3" imgW="3213100" imgH="558800" progId="Equation.3">
                  <p:embed/>
                </p:oleObj>
              </mc:Choice>
              <mc:Fallback>
                <p:oleObj name="Equation" r:id="rId3" imgW="3213100" imgH="558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1825"/>
                        <a:ext cx="790575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/>
        </p:nvGraphicFramePr>
        <p:xfrm>
          <a:off x="685800" y="5060950"/>
          <a:ext cx="76168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5" imgW="2667000" imgH="431800" progId="Equation.3">
                  <p:embed/>
                </p:oleObj>
              </mc:Choice>
              <mc:Fallback>
                <p:oleObj name="Equation" r:id="rId5" imgW="26670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60950"/>
                        <a:ext cx="76168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3200400"/>
            <a:ext cx="7391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By Conditional independence, We assume that, features are independent which results in </a:t>
            </a:r>
            <a:r>
              <a:rPr lang="en-US" sz="3200" dirty="0">
                <a:solidFill>
                  <a:srgbClr val="FF0000"/>
                </a:solidFill>
              </a:rPr>
              <a:t>Naïve Bayes </a:t>
            </a:r>
            <a:r>
              <a:rPr lang="en-US" sz="3200" dirty="0">
                <a:solidFill>
                  <a:prstClr val="black"/>
                </a:solidFill>
              </a:rPr>
              <a:t>rule.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1143000" y="1066800"/>
            <a:ext cx="1752600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Posterior Probability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495800" y="990600"/>
            <a:ext cx="1752600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Likelihood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7162800" y="914400"/>
            <a:ext cx="1752600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6149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94234"/>
              </p:ext>
            </p:extLst>
          </p:nvPr>
        </p:nvGraphicFramePr>
        <p:xfrm>
          <a:off x="3308691" y="1371600"/>
          <a:ext cx="2787309" cy="5029200"/>
        </p:xfrm>
        <a:graphic>
          <a:graphicData uri="http://schemas.openxmlformats.org/drawingml/2006/table">
            <a:tbl>
              <a:tblPr/>
              <a:tblGrid>
                <a:gridCol w="845439"/>
                <a:gridCol w="845439"/>
                <a:gridCol w="109643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err="1" smtClean="0"/>
                        <a:t>Versicolor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err="1" smtClean="0"/>
                        <a:t>Versicolor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Versicolor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Versicolor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Versicolor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err="1" smtClean="0"/>
                        <a:t>Virginica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smtClean="0"/>
                        <a:t>Virginica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Virginica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Virginica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Virginica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753811"/>
              </p:ext>
            </p:extLst>
          </p:nvPr>
        </p:nvGraphicFramePr>
        <p:xfrm>
          <a:off x="838200" y="1828800"/>
          <a:ext cx="2055049" cy="1885950"/>
        </p:xfrm>
        <a:graphic>
          <a:graphicData uri="http://schemas.openxmlformats.org/drawingml/2006/table">
            <a:tbl>
              <a:tblPr/>
              <a:tblGrid>
                <a:gridCol w="623332"/>
                <a:gridCol w="623332"/>
                <a:gridCol w="80838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1403733"/>
                  </p:ext>
                </p:extLst>
              </p:nvPr>
            </p:nvGraphicFramePr>
            <p:xfrm>
              <a:off x="4838701" y="1828800"/>
              <a:ext cx="2055049" cy="2819400"/>
            </p:xfrm>
            <a:graphic>
              <a:graphicData uri="http://schemas.openxmlformats.org/drawingml/2006/table">
                <a:tbl>
                  <a:tblPr/>
                  <a:tblGrid>
                    <a:gridCol w="623332"/>
                    <a:gridCol w="623332"/>
                    <a:gridCol w="808385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CLASS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0.384708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0.122474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1403733"/>
                  </p:ext>
                </p:extLst>
              </p:nvPr>
            </p:nvGraphicFramePr>
            <p:xfrm>
              <a:off x="4838701" y="1828800"/>
              <a:ext cx="2055049" cy="2819400"/>
            </p:xfrm>
            <a:graphic>
              <a:graphicData uri="http://schemas.openxmlformats.org/drawingml/2006/table">
                <a:tbl>
                  <a:tblPr/>
                  <a:tblGrid>
                    <a:gridCol w="623332"/>
                    <a:gridCol w="623332"/>
                    <a:gridCol w="808385"/>
                  </a:tblGrid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CLASS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Setosa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4135" t="-629412" b="-249020"/>
                          </a:stretch>
                        </a:blipFill>
                      </a:tcPr>
                    </a:tc>
                  </a:tr>
                  <a:tr h="6191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0.384708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0.122474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4135" t="-364706" b="-245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32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1752600"/>
                <a:ext cx="8382000" cy="4316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𝑆𝐿</m:t>
                          </m:r>
                          <m:r>
                            <a:rPr lang="en-US" sz="2400" i="1">
                              <a:latin typeface="Cambria Math"/>
                            </a:rPr>
                            <m:t>=5.2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𝑆𝑒𝑡𝑜𝑠𝑎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0.385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5.2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4.86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0.385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algn="just" eaLnBrk="1" hangingPunct="1"/>
                <a:endParaRPr lang="en-US" sz="2400" i="1" dirty="0" smtClean="0">
                  <a:latin typeface="Cambria Math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𝑃𝐿</m:t>
                          </m:r>
                          <m:r>
                            <a:rPr lang="en-US" sz="2400" i="1">
                              <a:latin typeface="Cambria Math"/>
                            </a:rPr>
                            <m:t>=4.8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𝑆𝑒𝑡𝑜𝑠𝑎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0.122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4.8−1.5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0.122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𝑆𝑒𝑡𝑜𝑠𝑎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  <m:r>
                      <a:rPr lang="en-US" sz="2400" i="1">
                        <a:latin typeface="Cambria Math"/>
                      </a:rPr>
                      <m:t>𝑆𝐿</m:t>
                    </m:r>
                    <m:r>
                      <a:rPr lang="en-US" sz="2400" i="1">
                        <a:latin typeface="Cambria Math"/>
                      </a:rPr>
                      <m:t>=5.2,</m:t>
                    </m:r>
                    <m:r>
                      <a:rPr lang="en-US" sz="2400" i="1">
                        <a:latin typeface="Cambria Math"/>
                      </a:rPr>
                      <m:t>𝑃𝐿</m:t>
                    </m:r>
                    <m:r>
                      <a:rPr lang="en-US" sz="2400" i="1">
                        <a:latin typeface="Cambria Math"/>
                      </a:rPr>
                      <m:t>=4.8)=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𝑆𝐿</m:t>
                        </m:r>
                        <m:r>
                          <a:rPr lang="en-US" sz="2400" i="1">
                            <a:latin typeface="Cambria Math"/>
                          </a:rPr>
                          <m:t>=5.2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𝑆𝑒𝑡𝑜𝑠𝑎</m:t>
                        </m:r>
                      </m:e>
                    </m:d>
                  </m:oMath>
                </a14:m>
                <a:r>
                  <a:rPr lang="en-US" sz="2400" i="1" dirty="0">
                    <a:latin typeface="Cambria Math"/>
                  </a:rPr>
                  <a:t>*</a:t>
                </a:r>
              </a:p>
              <a:p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𝑃𝐿</m:t>
                        </m:r>
                        <m:r>
                          <a:rPr lang="en-US" sz="2400" i="1">
                            <a:latin typeface="Cambria Math"/>
                          </a:rPr>
                          <m:t>=4.8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𝑆𝑒𝑡𝑜𝑠𝑎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𝑆𝑒𝑡𝑜𝑠𝑎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8382000" cy="4316951"/>
              </a:xfrm>
              <a:prstGeom prst="rect">
                <a:avLst/>
              </a:prstGeom>
              <a:blipFill rotWithShape="1">
                <a:blip r:embed="rId2"/>
                <a:stretch>
                  <a:fillRect l="-1091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1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112307"/>
              </p:ext>
            </p:extLst>
          </p:nvPr>
        </p:nvGraphicFramePr>
        <p:xfrm>
          <a:off x="838200" y="1828800"/>
          <a:ext cx="2362200" cy="1885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1143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SL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PL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err="1" smtClean="0"/>
                        <a:t>Versicolor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err="1" smtClean="0"/>
                        <a:t>Versicolor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Versicolor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Versicolor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6.6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/>
                        <a:t>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Versicolor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9095558"/>
                  </p:ext>
                </p:extLst>
              </p:nvPr>
            </p:nvGraphicFramePr>
            <p:xfrm>
              <a:off x="4800600" y="1828800"/>
              <a:ext cx="2362200" cy="2819400"/>
            </p:xfrm>
            <a:graphic>
              <a:graphicData uri="http://schemas.openxmlformats.org/drawingml/2006/table">
                <a:tbl>
                  <a:tblPr/>
                  <a:tblGrid>
                    <a:gridCol w="609600"/>
                    <a:gridCol w="609600"/>
                    <a:gridCol w="11430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CLASS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Versicolor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0.212132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0.350714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9095558"/>
                  </p:ext>
                </p:extLst>
              </p:nvPr>
            </p:nvGraphicFramePr>
            <p:xfrm>
              <a:off x="4800600" y="1828800"/>
              <a:ext cx="2362200" cy="2819400"/>
            </p:xfrm>
            <a:graphic>
              <a:graphicData uri="http://schemas.openxmlformats.org/drawingml/2006/table">
                <a:tbl>
                  <a:tblPr/>
                  <a:tblGrid>
                    <a:gridCol w="609600"/>
                    <a:gridCol w="609600"/>
                    <a:gridCol w="1143000"/>
                  </a:tblGrid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CLASS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Versicolor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Versicolor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4.46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7487" t="-629412" b="-249020"/>
                          </a:stretch>
                        </a:blipFill>
                      </a:tcPr>
                    </a:tc>
                  </a:tr>
                  <a:tr h="6191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0.212132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0.350714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7487" t="-364706" b="-245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71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1752600"/>
                <a:ext cx="8382000" cy="4686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𝑆𝐿</m:t>
                          </m:r>
                          <m:r>
                            <a:rPr lang="en-US" sz="2400" i="1">
                              <a:latin typeface="Cambria Math"/>
                            </a:rPr>
                            <m:t>=5.2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𝑉𝑒𝑟𝑠𝑖𝑐𝑜𝑙𝑜𝑟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0.212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5.2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6.3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0.212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algn="just" eaLnBrk="1" hangingPunct="1"/>
                <a:endParaRPr lang="en-US" sz="2400" i="1" dirty="0" smtClean="0">
                  <a:latin typeface="Cambria Math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𝑃𝐿</m:t>
                          </m:r>
                          <m:r>
                            <a:rPr lang="en-US" sz="2400" i="1">
                              <a:latin typeface="Cambria Math"/>
                            </a:rPr>
                            <m:t>=4.8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𝑉𝑒𝑟𝑠𝑖𝑐𝑜𝑙𝑜𝑟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0.351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4.8−4.46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0.351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𝑉𝑒𝑟𝑠𝑖𝑐𝑜𝑙𝑜𝑟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  <m:r>
                      <a:rPr lang="en-US" sz="2400" i="1">
                        <a:latin typeface="Cambria Math"/>
                      </a:rPr>
                      <m:t>𝑆𝐿</m:t>
                    </m:r>
                    <m:r>
                      <a:rPr lang="en-US" sz="2400" i="1">
                        <a:latin typeface="Cambria Math"/>
                      </a:rPr>
                      <m:t>=5.2,</m:t>
                    </m:r>
                    <m:r>
                      <a:rPr lang="en-US" sz="2400" i="1">
                        <a:latin typeface="Cambria Math"/>
                      </a:rPr>
                      <m:t>𝑃𝐿</m:t>
                    </m:r>
                    <m:r>
                      <a:rPr lang="en-US" sz="2400" i="1">
                        <a:latin typeface="Cambria Math"/>
                      </a:rPr>
                      <m:t>=4.8)=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𝑆𝐿</m:t>
                        </m:r>
                        <m:r>
                          <a:rPr lang="en-US" sz="2400" i="1">
                            <a:latin typeface="Cambria Math"/>
                          </a:rPr>
                          <m:t>=5.2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𝑉𝑒𝑟𝑠𝑖𝑐𝑜𝑙𝑜𝑟</m:t>
                        </m:r>
                      </m:e>
                    </m:d>
                  </m:oMath>
                </a14:m>
                <a:r>
                  <a:rPr lang="en-US" sz="2400" i="1" dirty="0">
                    <a:latin typeface="Cambria Math"/>
                  </a:rPr>
                  <a:t>*</a:t>
                </a:r>
              </a:p>
              <a:p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                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𝑃𝐿</m:t>
                        </m:r>
                        <m:r>
                          <a:rPr lang="en-US" sz="2400" i="1">
                            <a:latin typeface="Cambria Math"/>
                          </a:rPr>
                          <m:t>=4.8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𝑉𝑒𝑟𝑠𝑖𝑐𝑜𝑙𝑜𝑟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</a:rPr>
                      <m:t>                                                                       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𝑉𝑒𝑟𝑠𝑖𝑐𝑜𝑙𝑜𝑟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8382000" cy="4686283"/>
              </a:xfrm>
              <a:prstGeom prst="rect">
                <a:avLst/>
              </a:prstGeom>
              <a:blipFill rotWithShape="1">
                <a:blip r:embed="rId2"/>
                <a:stretch>
                  <a:fillRect l="-1091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48855"/>
              </p:ext>
            </p:extLst>
          </p:nvPr>
        </p:nvGraphicFramePr>
        <p:xfrm>
          <a:off x="838200" y="1828800"/>
          <a:ext cx="2362200" cy="1885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1143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SL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PL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err="1" smtClean="0"/>
                        <a:t>Virginica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smtClean="0"/>
                        <a:t>Virginica</a:t>
                      </a:r>
                      <a:endParaRPr lang="en-US" sz="2000" b="1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Virginica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Virginica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Virginica</a:t>
                      </a:r>
                      <a:endParaRPr lang="en-US" sz="20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532438"/>
                  </p:ext>
                </p:extLst>
              </p:nvPr>
            </p:nvGraphicFramePr>
            <p:xfrm>
              <a:off x="4800600" y="1828800"/>
              <a:ext cx="2362200" cy="2819400"/>
            </p:xfrm>
            <a:graphic>
              <a:graphicData uri="http://schemas.openxmlformats.org/drawingml/2006/table">
                <a:tbl>
                  <a:tblPr/>
                  <a:tblGrid>
                    <a:gridCol w="609600"/>
                    <a:gridCol w="609600"/>
                    <a:gridCol w="11430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CLASS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err="1" smtClean="0"/>
                            <a:t>Virginica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0.680441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0.494975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532438"/>
                  </p:ext>
                </p:extLst>
              </p:nvPr>
            </p:nvGraphicFramePr>
            <p:xfrm>
              <a:off x="4800600" y="1828800"/>
              <a:ext cx="2362200" cy="2819400"/>
            </p:xfrm>
            <a:graphic>
              <a:graphicData uri="http://schemas.openxmlformats.org/drawingml/2006/table">
                <a:tbl>
                  <a:tblPr/>
                  <a:tblGrid>
                    <a:gridCol w="609600"/>
                    <a:gridCol w="609600"/>
                    <a:gridCol w="1143000"/>
                  </a:tblGrid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PL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CLASS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smtClean="0"/>
                            <a:t>Virginica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err="1" smtClean="0"/>
                            <a:t>Virginica</a:t>
                          </a:r>
                          <a:endParaRPr lang="en-US" sz="20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43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7487" t="-629412" b="-249020"/>
                          </a:stretch>
                        </a:blipFill>
                      </a:tcPr>
                    </a:tc>
                  </a:tr>
                  <a:tr h="6191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0.680441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0.494975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7487" t="-364706" b="-245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6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GNB classifier-Example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1752600"/>
                <a:ext cx="8382000" cy="4686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𝑆𝐿</m:t>
                          </m:r>
                          <m:r>
                            <a:rPr lang="en-US" sz="2400" i="1">
                              <a:latin typeface="Cambria Math"/>
                            </a:rPr>
                            <m:t>=5.2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𝑉𝑖𝑟𝑔𝑖𝑛𝑖𝑐𝑎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0.680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5.2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7.04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0.680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algn="just" eaLnBrk="1" hangingPunct="1"/>
                <a:endParaRPr lang="en-US" sz="2400" i="1" dirty="0" smtClean="0">
                  <a:latin typeface="Cambria Math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𝑃𝐿</m:t>
                          </m:r>
                          <m:r>
                            <a:rPr lang="en-US" sz="2400" i="1">
                              <a:latin typeface="Cambria Math"/>
                            </a:rPr>
                            <m:t>=4.8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𝑉𝑖𝑟𝑔𝑖𝑛𝑖𝑐𝑎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0.495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4.8−5.8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0.495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𝑉𝑖𝑟𝑔𝑖𝑛𝑖𝑐𝑎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  <m:r>
                      <a:rPr lang="en-US" sz="2400" i="1">
                        <a:latin typeface="Cambria Math"/>
                      </a:rPr>
                      <m:t>𝑆𝐿</m:t>
                    </m:r>
                    <m:r>
                      <a:rPr lang="en-US" sz="2400" i="1">
                        <a:latin typeface="Cambria Math"/>
                      </a:rPr>
                      <m:t>=5.2,</m:t>
                    </m:r>
                    <m:r>
                      <a:rPr lang="en-US" sz="2400" i="1">
                        <a:latin typeface="Cambria Math"/>
                      </a:rPr>
                      <m:t>𝑃𝐿</m:t>
                    </m:r>
                    <m:r>
                      <a:rPr lang="en-US" sz="2400" i="1">
                        <a:latin typeface="Cambria Math"/>
                      </a:rPr>
                      <m:t>=4.8)=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𝑆𝐿</m:t>
                        </m:r>
                        <m:r>
                          <a:rPr lang="en-US" sz="2400" i="1">
                            <a:latin typeface="Cambria Math"/>
                          </a:rPr>
                          <m:t>=5.2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𝑉𝑖𝑟𝑔𝑖𝑛𝑖𝑐𝑎</m:t>
                        </m:r>
                      </m:e>
                    </m:d>
                  </m:oMath>
                </a14:m>
                <a:r>
                  <a:rPr lang="en-US" sz="2400" i="1" dirty="0">
                    <a:latin typeface="Cambria Math"/>
                  </a:rPr>
                  <a:t>*</a:t>
                </a:r>
              </a:p>
              <a:p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           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𝑃𝐿</m:t>
                        </m:r>
                        <m:r>
                          <a:rPr lang="en-US" sz="2400" i="1">
                            <a:latin typeface="Cambria Math"/>
                          </a:rPr>
                          <m:t>=4.8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𝑉𝑖𝑟𝑔𝑖𝑛𝑖𝑐𝑎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</a:rPr>
                      <m:t>                                                                     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𝑉𝑖𝑟𝑔𝑖𝑛𝑖𝑐𝑎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  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8382000" cy="4686283"/>
              </a:xfrm>
              <a:prstGeom prst="rect">
                <a:avLst/>
              </a:prstGeom>
              <a:blipFill rotWithShape="1">
                <a:blip r:embed="rId2"/>
                <a:stretch>
                  <a:fillRect l="-1091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Classify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	1.5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the attributes are continuous, then each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is modeled as  </a:t>
            </a:r>
            <a:r>
              <a:rPr lang="en-US" dirty="0" smtClean="0">
                <a:solidFill>
                  <a:srgbClr val="C00000"/>
                </a:solidFill>
              </a:rPr>
              <a:t>Gaussian distribution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5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GNB classifier-Example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232738"/>
              </p:ext>
            </p:extLst>
          </p:nvPr>
        </p:nvGraphicFramePr>
        <p:xfrm>
          <a:off x="833438" y="1820863"/>
          <a:ext cx="742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3" imgW="4140000" imgH="431640" progId="Equation.3">
                  <p:embed/>
                </p:oleObj>
              </mc:Choice>
              <mc:Fallback>
                <p:oleObj name="Equation" r:id="rId3" imgW="4140000" imgH="431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820863"/>
                        <a:ext cx="7429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5043413"/>
              </p:ext>
            </p:extLst>
          </p:nvPr>
        </p:nvGraphicFramePr>
        <p:xfrm>
          <a:off x="211138" y="3340100"/>
          <a:ext cx="8683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5" imgW="4838400" imgH="431640" progId="Equation.3">
                  <p:embed/>
                </p:oleObj>
              </mc:Choice>
              <mc:Fallback>
                <p:oleObj name="Equation" r:id="rId5" imgW="4838400" imgH="43164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3340100"/>
                        <a:ext cx="86836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8211627"/>
              </p:ext>
            </p:extLst>
          </p:nvPr>
        </p:nvGraphicFramePr>
        <p:xfrm>
          <a:off x="406400" y="4864100"/>
          <a:ext cx="82946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Equation" r:id="rId7" imgW="4622760" imgH="431640" progId="Equation.3">
                  <p:embed/>
                </p:oleObj>
              </mc:Choice>
              <mc:Fallback>
                <p:oleObj name="Equation" r:id="rId7" imgW="4622760" imgH="43164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864100"/>
                        <a:ext cx="82946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2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The Probability density function of the Gaussian distribution is defined as</a:t>
                </a:r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mean of the distribution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standard deviation of the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Naïve Bayes Classifier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38" y="1600200"/>
            <a:ext cx="6611062" cy="457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The parameters of the distribution for a particular attribute are  calculated as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is the sample mean</a:t>
                </a:r>
              </a:p>
              <a:p>
                <a:pPr algn="just"/>
                <a:r>
                  <a:rPr lang="en-US" i="1" dirty="0" smtClean="0"/>
                  <a:t>N is the no of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Gaussian Naïve Bayes </a:t>
            </a:r>
            <a:r>
              <a:rPr lang="en-US" dirty="0" smtClean="0"/>
              <a:t>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5.1,3.5,1.4,0.2,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algn="just" eaLnBrk="1" hangingPunct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Naïve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Bayes rule </a:t>
                </a:r>
                <a:r>
                  <a:rPr lang="en-US" dirty="0" smtClean="0"/>
                  <a:t>calculates the</a:t>
                </a:r>
              </a:p>
              <a:p>
                <a:pPr algn="just" eaLnBrk="1"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=1(</m:t>
                    </m:r>
                    <m:r>
                      <a:rPr lang="en-US" b="0" i="1" smtClean="0">
                        <a:latin typeface="Cambria Math"/>
                      </a:rPr>
                      <m:t>𝑠𝑒𝑡𝑜𝑠𝑎</m:t>
                    </m:r>
                    <m:r>
                      <a:rPr lang="en-US" b="0" i="1" smtClean="0">
                        <a:latin typeface="Cambria Math"/>
                      </a:rPr>
                      <m:t>)|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just" eaLnBrk="1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=2(</m:t>
                    </m:r>
                    <m:r>
                      <a:rPr lang="en-US" b="0" i="1" smtClean="0">
                        <a:latin typeface="Cambria Math"/>
                      </a:rPr>
                      <m:t>𝑣𝑒𝑟𝑠𝑖𝑐𝑜𝑙𝑜𝑟</m:t>
                    </m:r>
                    <m:r>
                      <a:rPr lang="en-US" i="1">
                        <a:latin typeface="Cambria Math"/>
                      </a:rPr>
                      <m:t>)|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just" eaLnBrk="1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=3(</m:t>
                    </m:r>
                    <m:r>
                      <a:rPr lang="en-US" i="1">
                        <a:latin typeface="Cambria Math"/>
                      </a:rPr>
                      <m:t>𝑣𝑒𝑟𝑠𝑖𝑐𝑜𝑙𝑜𝑟</m:t>
                    </m:r>
                    <m:r>
                      <a:rPr lang="en-US" i="1">
                        <a:latin typeface="Cambria Math"/>
                      </a:rPr>
                      <m:t>)|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just" eaLnBrk="1" hangingPunct="1"/>
                <a:r>
                  <a:rPr lang="en-US" dirty="0" smtClean="0"/>
                  <a:t>The class label is decided by the value  of the probability.</a:t>
                </a:r>
                <a:endParaRPr lang="en-US" dirty="0"/>
              </a:p>
              <a:p>
                <a:pPr algn="just" eaLnBrk="1" hangingPunct="1"/>
                <a:endParaRPr lang="en-US" dirty="0"/>
              </a:p>
              <a:p>
                <a:pPr marL="0" indent="0" algn="just" eaLnBrk="1" hangingPunct="1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 r="-3037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Gaussian Naïve Bayes Classifier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The training phase is simple and involves the computation of </a:t>
            </a:r>
            <a:r>
              <a:rPr lang="en-US" dirty="0" smtClean="0">
                <a:solidFill>
                  <a:srgbClr val="FF0000"/>
                </a:solidFill>
              </a:rPr>
              <a:t>parameters of normal distribution </a:t>
            </a:r>
            <a:r>
              <a:rPr lang="en-US" dirty="0" smtClean="0"/>
              <a:t>model of each</a:t>
            </a:r>
            <a:r>
              <a:rPr lang="en-US" dirty="0" smtClean="0">
                <a:solidFill>
                  <a:srgbClr val="FF0000"/>
                </a:solidFill>
              </a:rPr>
              <a:t> attribute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conditioned</a:t>
            </a:r>
            <a:r>
              <a:rPr lang="en-US" dirty="0" smtClean="0"/>
              <a:t> on each target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dirty="0" smtClean="0"/>
              <a:t>The prior probabilities of the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are also calculated.</a:t>
            </a:r>
          </a:p>
        </p:txBody>
      </p:sp>
    </p:spTree>
    <p:extLst>
      <p:ext uri="{BB962C8B-B14F-4D97-AF65-F5344CB8AC3E}">
        <p14:creationId xmlns:p14="http://schemas.microsoft.com/office/powerpoint/2010/main" val="21420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Gaussian Naïve Bayes Classifier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en-US" dirty="0" smtClean="0"/>
                  <a:t>The conditional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𝑎𝑡𝑡𝑟𝑖𝑏𝑢𝑡𝑒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𝑐𝑜𝑛𝑑𝑖𝑡𝑖𝑜𝑛𝑒𝑑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𝑐𝑙𝑎𝑠𝑠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𝑖𝑠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𝑚𝑜𝑑𝑒𝑙𝑒𝑑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𝑎𝑠</m:t>
                    </m:r>
                  </m:oMath>
                </a14:m>
                <a:endParaRPr lang="en-US" dirty="0"/>
              </a:p>
              <a:p>
                <a:pPr algn="just" eaLnBrk="1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037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Gaussian Naïve Bayes Classifier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 dirty="0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𝐻</m:t>
                        </m:r>
                      </m:lim>
                    </m:limLow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𝑎𝑟𝑔𝑚𝑎𝑥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7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10CD639505C439B410CF61C72A0A7" ma:contentTypeVersion="2" ma:contentTypeDescription="Create a new document." ma:contentTypeScope="" ma:versionID="ff2db0a50ed6a2c3792609985df508a7">
  <xsd:schema xmlns:xsd="http://www.w3.org/2001/XMLSchema" xmlns:xs="http://www.w3.org/2001/XMLSchema" xmlns:p="http://schemas.microsoft.com/office/2006/metadata/properties" xmlns:ns2="f644763b-a58b-4c63-bde2-011021663884" targetNamespace="http://schemas.microsoft.com/office/2006/metadata/properties" ma:root="true" ma:fieldsID="d96d00529ffcdcf6a62da35e83e33b79" ns2:_="">
    <xsd:import namespace="f644763b-a58b-4c63-bde2-011021663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4763b-a58b-4c63-bde2-011021663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FB4521-9959-46E4-A10E-9CF11B332FD8}"/>
</file>

<file path=customXml/itemProps2.xml><?xml version="1.0" encoding="utf-8"?>
<ds:datastoreItem xmlns:ds="http://schemas.openxmlformats.org/officeDocument/2006/customXml" ds:itemID="{3026956F-B79A-427C-A616-D5495A12A14A}"/>
</file>

<file path=customXml/itemProps3.xml><?xml version="1.0" encoding="utf-8"?>
<ds:datastoreItem xmlns:ds="http://schemas.openxmlformats.org/officeDocument/2006/customXml" ds:itemID="{A77C349E-DB79-4E7E-8A69-A20BCC08D112}"/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816</Words>
  <Application>Microsoft Office PowerPoint</Application>
  <PresentationFormat>On-screen Show (4:3)</PresentationFormat>
  <Paragraphs>246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Gaussian Naïve Bayes Classifier (GNB)</vt:lpstr>
      <vt:lpstr>Gaussian Naïve Bayes Classifier</vt:lpstr>
      <vt:lpstr>Gaussian Naïve Bayes Classifier</vt:lpstr>
      <vt:lpstr>Gaussian Naïve Bayes Classifier</vt:lpstr>
      <vt:lpstr>Gaussian Naïve Bayes Classifier</vt:lpstr>
      <vt:lpstr>Gaussian Naïve Bayes Classifier</vt:lpstr>
      <vt:lpstr>Gaussian Naïve Bayes Classifier</vt:lpstr>
      <vt:lpstr>Gaussian Naïve Bayes Classifier</vt:lpstr>
      <vt:lpstr>Gaussian Naïve Bayes Classifier</vt:lpstr>
      <vt:lpstr>Gaussian Naïve Bayes Classifier</vt:lpstr>
      <vt:lpstr>Naïve Bayes rule</vt:lpstr>
      <vt:lpstr>GNB classifier-Example</vt:lpstr>
      <vt:lpstr>GNB classifier-Example</vt:lpstr>
      <vt:lpstr>GNB classifier-Example</vt:lpstr>
      <vt:lpstr>GNB classifier-Example</vt:lpstr>
      <vt:lpstr>GNB classifier-Example</vt:lpstr>
      <vt:lpstr>GNB classifier-Example</vt:lpstr>
      <vt:lpstr>GNB classifier-Example</vt:lpstr>
      <vt:lpstr>PowerPoint Presentation</vt:lpstr>
      <vt:lpstr>GNB classifier-Example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Classifier</dc:title>
  <dc:creator>harsha nagalla</dc:creator>
  <cp:lastModifiedBy>NHARSHA</cp:lastModifiedBy>
  <cp:revision>94</cp:revision>
  <dcterms:created xsi:type="dcterms:W3CDTF">2018-09-02T04:27:30Z</dcterms:created>
  <dcterms:modified xsi:type="dcterms:W3CDTF">2019-10-18T09:02:02Z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0x010100EFC10CD639505C439B410CF61C72A0A7</vt:lpwstr>
  </property>
</Properties>
</file>