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91"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5CB732-1F95-49B0-B345-910E09B635B3}" type="datetimeFigureOut">
              <a:rPr lang="en-IN" smtClean="0"/>
              <a:pPr/>
              <a:t>06-03-2021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D4BC923-A95F-4137-9EAC-456CC8536C4F}"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937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5CB732-1F95-49B0-B345-910E09B635B3}" type="datetimeFigureOut">
              <a:rPr lang="en-IN" smtClean="0"/>
              <a:pPr/>
              <a:t>06-03-2021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4BC923-A95F-4137-9EAC-456CC8536C4F}" type="slidenum">
              <a:rPr lang="en-IN" smtClean="0"/>
              <a:pPr/>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5370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5CB732-1F95-49B0-B345-910E09B635B3}" type="datetimeFigureOut">
              <a:rPr lang="en-IN" smtClean="0"/>
              <a:pPr/>
              <a:t>06-03-2021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4BC923-A95F-4137-9EAC-456CC8536C4F}" type="slidenum">
              <a:rPr lang="en-IN" smtClean="0"/>
              <a:pPr/>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9420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5CB732-1F95-49B0-B345-910E09B635B3}" type="datetimeFigureOut">
              <a:rPr lang="en-IN" smtClean="0"/>
              <a:pPr/>
              <a:t>06-03-2021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4BC923-A95F-4137-9EAC-456CC8536C4F}" type="slidenum">
              <a:rPr lang="en-IN" smtClean="0"/>
              <a:pPr/>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543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5CB732-1F95-49B0-B345-910E09B635B3}" type="datetimeFigureOut">
              <a:rPr lang="en-IN" smtClean="0"/>
              <a:pPr/>
              <a:t>06-03-2021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4BC923-A95F-4137-9EAC-456CC8536C4F}" type="slidenum">
              <a:rPr lang="en-IN" smtClean="0"/>
              <a:pPr/>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675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5CB732-1F95-49B0-B345-910E09B635B3}" type="datetimeFigureOut">
              <a:rPr lang="en-IN" smtClean="0"/>
              <a:pPr/>
              <a:t>06-03-2021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4BC923-A95F-4137-9EAC-456CC8536C4F}" type="slidenum">
              <a:rPr lang="en-IN" smtClean="0"/>
              <a:pPr/>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9010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5CB732-1F95-49B0-B345-910E09B635B3}" type="datetimeFigureOut">
              <a:rPr lang="en-IN" smtClean="0"/>
              <a:pPr/>
              <a:t>06-03-2021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4BC923-A95F-4137-9EAC-456CC8536C4F}" type="slidenum">
              <a:rPr lang="en-IN" smtClean="0"/>
              <a:pPr/>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0944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5CB732-1F95-49B0-B345-910E09B635B3}" type="datetimeFigureOut">
              <a:rPr lang="en-IN" smtClean="0"/>
              <a:pPr/>
              <a:t>06-03-2021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4BC923-A95F-4137-9EAC-456CC8536C4F}" type="slidenum">
              <a:rPr lang="en-IN" smtClean="0"/>
              <a:pPr/>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7989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5CB732-1F95-49B0-B345-910E09B635B3}" type="datetimeFigureOut">
              <a:rPr lang="en-IN" smtClean="0"/>
              <a:pPr/>
              <a:t>06-03-2021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4BC923-A95F-4137-9EAC-456CC8536C4F}" type="slidenum">
              <a:rPr lang="en-IN" smtClean="0"/>
              <a:pPr/>
              <a:t>‹#›</a:t>
            </a:fld>
            <a:endParaRPr lang="en-IN"/>
          </a:p>
        </p:txBody>
      </p:sp>
    </p:spTree>
    <p:extLst>
      <p:ext uri="{BB962C8B-B14F-4D97-AF65-F5344CB8AC3E}">
        <p14:creationId xmlns:p14="http://schemas.microsoft.com/office/powerpoint/2010/main" val="3777311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5CB732-1F95-49B0-B345-910E09B635B3}" type="datetimeFigureOut">
              <a:rPr lang="en-IN" smtClean="0"/>
              <a:pPr/>
              <a:t>06-03-2021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4BC923-A95F-4137-9EAC-456CC8536C4F}" type="slidenum">
              <a:rPr lang="en-IN" smtClean="0"/>
              <a:pPr/>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5910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25CB732-1F95-49B0-B345-910E09B635B3}" type="datetimeFigureOut">
              <a:rPr lang="en-IN" smtClean="0"/>
              <a:pPr/>
              <a:t>06-03-2021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D4BC923-A95F-4137-9EAC-456CC8536C4F}" type="slidenum">
              <a:rPr lang="en-IN" smtClean="0"/>
              <a:pPr/>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484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25CB732-1F95-49B0-B345-910E09B635B3}" type="datetimeFigureOut">
              <a:rPr lang="en-IN" smtClean="0"/>
              <a:pPr/>
              <a:t>06-03-2021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D4BC923-A95F-4137-9EAC-456CC8536C4F}" type="slidenum">
              <a:rPr lang="en-IN" smtClean="0"/>
              <a:pPr/>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165377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CEBBE-8DF0-4E66-A0FC-12D55C44CBB4}"/>
              </a:ext>
            </a:extLst>
          </p:cNvPr>
          <p:cNvSpPr>
            <a:spLocks noGrp="1"/>
          </p:cNvSpPr>
          <p:nvPr>
            <p:ph type="ctrTitle"/>
          </p:nvPr>
        </p:nvSpPr>
        <p:spPr/>
        <p:txBody>
          <a:bodyPr>
            <a:normAutofit fontScale="90000"/>
          </a:bodyPr>
          <a:lstStyle/>
          <a:p>
            <a:r>
              <a:rPr lang="en-IN" dirty="0"/>
              <a:t>Cloud architecture and management</a:t>
            </a:r>
          </a:p>
        </p:txBody>
      </p:sp>
      <p:sp>
        <p:nvSpPr>
          <p:cNvPr id="3" name="Subtitle 2">
            <a:extLst>
              <a:ext uri="{FF2B5EF4-FFF2-40B4-BE49-F238E27FC236}">
                <a16:creationId xmlns:a16="http://schemas.microsoft.com/office/drawing/2014/main" id="{1EA86596-49DE-4534-9F60-B30607C063DB}"/>
              </a:ext>
            </a:extLst>
          </p:cNvPr>
          <p:cNvSpPr>
            <a:spLocks noGrp="1"/>
          </p:cNvSpPr>
          <p:nvPr>
            <p:ph type="subTitle" idx="1"/>
          </p:nvPr>
        </p:nvSpPr>
        <p:spPr/>
        <p:txBody>
          <a:bodyPr/>
          <a:lstStyle/>
          <a:p>
            <a:pPr algn="r"/>
            <a:endParaRPr lang="en-IN" dirty="0"/>
          </a:p>
        </p:txBody>
      </p:sp>
    </p:spTree>
    <p:extLst>
      <p:ext uri="{BB962C8B-B14F-4D97-AF65-F5344CB8AC3E}">
        <p14:creationId xmlns:p14="http://schemas.microsoft.com/office/powerpoint/2010/main" val="262032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Cont…</a:t>
            </a:r>
          </a:p>
        </p:txBody>
      </p:sp>
      <p:sp>
        <p:nvSpPr>
          <p:cNvPr id="3" name="Content Placeholder 2"/>
          <p:cNvSpPr>
            <a:spLocks noGrp="1"/>
          </p:cNvSpPr>
          <p:nvPr>
            <p:ph idx="1"/>
          </p:nvPr>
        </p:nvSpPr>
        <p:spPr>
          <a:xfrm>
            <a:off x="685800" y="1863315"/>
            <a:ext cx="10820400" cy="4371340"/>
          </a:xfrm>
        </p:spPr>
        <p:txBody>
          <a:bodyPr>
            <a:noAutofit/>
          </a:bodyPr>
          <a:lstStyle/>
          <a:p>
            <a:pPr marL="0" indent="0">
              <a:buNone/>
            </a:pPr>
            <a:r>
              <a:rPr lang="en-US" sz="2400" cap="none" dirty="0"/>
              <a:t>1. application: the upper layer is the application layer. in this layer, any applications are executed. </a:t>
            </a:r>
          </a:p>
          <a:p>
            <a:pPr marL="0" indent="0">
              <a:buNone/>
            </a:pPr>
            <a:r>
              <a:rPr lang="en-US" sz="2400" cap="none" dirty="0"/>
              <a:t>2. platform: this component consists of platforms that are responsible for the execution of the application. this platform is between the infrastructure and the application. </a:t>
            </a:r>
          </a:p>
          <a:p>
            <a:pPr marL="0" indent="0">
              <a:buNone/>
            </a:pPr>
            <a:r>
              <a:rPr lang="en-US" sz="2400" cap="none" dirty="0"/>
              <a:t>3. infrastructure: the infrastructure consists of resources over which the other components work. this provides computational capability to the user. </a:t>
            </a:r>
          </a:p>
        </p:txBody>
      </p:sp>
    </p:spTree>
    <p:extLst>
      <p:ext uri="{BB962C8B-B14F-4D97-AF65-F5344CB8AC3E}">
        <p14:creationId xmlns:p14="http://schemas.microsoft.com/office/powerpoint/2010/main" val="1630162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Cont…</a:t>
            </a:r>
          </a:p>
        </p:txBody>
      </p:sp>
      <p:sp>
        <p:nvSpPr>
          <p:cNvPr id="3" name="Content Placeholder 2"/>
          <p:cNvSpPr>
            <a:spLocks noGrp="1"/>
          </p:cNvSpPr>
          <p:nvPr>
            <p:ph idx="1"/>
          </p:nvPr>
        </p:nvSpPr>
        <p:spPr>
          <a:xfrm>
            <a:off x="685800" y="1863315"/>
            <a:ext cx="10820400" cy="4371340"/>
          </a:xfrm>
        </p:spPr>
        <p:txBody>
          <a:bodyPr>
            <a:noAutofit/>
          </a:bodyPr>
          <a:lstStyle/>
          <a:p>
            <a:pPr marL="0" indent="0">
              <a:buNone/>
            </a:pPr>
            <a:r>
              <a:rPr lang="en-US" sz="2400" cap="none" dirty="0"/>
              <a:t>4. virtualization: virtualization is the process of making logical components of resources over the existing physical resources. the logical components are isolated and independent, which form the infrastructure. </a:t>
            </a:r>
          </a:p>
          <a:p>
            <a:pPr marL="0" indent="0">
              <a:buNone/>
            </a:pPr>
            <a:r>
              <a:rPr lang="en-US" sz="2400" cap="none" dirty="0"/>
              <a:t>5. physical hardware: the physical hardware is provided by server and storage units.</a:t>
            </a:r>
          </a:p>
        </p:txBody>
      </p:sp>
    </p:spTree>
    <p:extLst>
      <p:ext uri="{BB962C8B-B14F-4D97-AF65-F5344CB8AC3E}">
        <p14:creationId xmlns:p14="http://schemas.microsoft.com/office/powerpoint/2010/main" val="1630162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Connectivity in Cloud Computing</a:t>
            </a:r>
          </a:p>
        </p:txBody>
      </p:sp>
      <p:sp>
        <p:nvSpPr>
          <p:cNvPr id="3" name="Content Placeholder 2"/>
          <p:cNvSpPr>
            <a:spLocks noGrp="1"/>
          </p:cNvSpPr>
          <p:nvPr>
            <p:ph idx="1"/>
          </p:nvPr>
        </p:nvSpPr>
        <p:spPr/>
        <p:txBody>
          <a:bodyPr>
            <a:noAutofit/>
          </a:bodyPr>
          <a:lstStyle/>
          <a:p>
            <a:pPr marL="0" indent="0" algn="just">
              <a:buNone/>
            </a:pPr>
            <a:r>
              <a:rPr lang="en-US" sz="2400" cap="none" dirty="0"/>
              <a:t>Cloud computing is a technique of resource sharing where servers, storage, and other computing infrastructure in multiple locations are connected by networks.</a:t>
            </a:r>
          </a:p>
          <a:p>
            <a:pPr marL="0" indent="0" algn="just">
              <a:buNone/>
            </a:pPr>
            <a:r>
              <a:rPr lang="en-US" sz="2400" cap="none" dirty="0"/>
              <a:t>In the cloud, when an application is submitted for its execution, needy and suitable resources are allocated from this collection of resources; as these resources are connected via the internet, the users get their required results.</a:t>
            </a:r>
          </a:p>
          <a:p>
            <a:pPr marL="0" indent="0" algn="just">
              <a:buNone/>
            </a:pPr>
            <a:r>
              <a:rPr lang="en-US" sz="2400" cap="none" dirty="0"/>
              <a:t>Since cloud computing has various deployment options, we now consider the important aspects related to the cloud deployment models and their accessibility from the viewpoint of network connectivity.</a:t>
            </a:r>
          </a:p>
        </p:txBody>
      </p:sp>
    </p:spTree>
    <p:extLst>
      <p:ext uri="{BB962C8B-B14F-4D97-AF65-F5344CB8AC3E}">
        <p14:creationId xmlns:p14="http://schemas.microsoft.com/office/powerpoint/2010/main" val="475807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Public Cloud Access</a:t>
            </a:r>
          </a:p>
        </p:txBody>
      </p:sp>
      <p:sp>
        <p:nvSpPr>
          <p:cNvPr id="3" name="Content Placeholder 2"/>
          <p:cNvSpPr>
            <a:spLocks noGrp="1"/>
          </p:cNvSpPr>
          <p:nvPr>
            <p:ph idx="1"/>
          </p:nvPr>
        </p:nvSpPr>
        <p:spPr/>
        <p:txBody>
          <a:bodyPr>
            <a:noAutofit/>
          </a:bodyPr>
          <a:lstStyle/>
          <a:p>
            <a:pPr marL="0" indent="0" algn="just">
              <a:buNone/>
            </a:pPr>
            <a:r>
              <a:rPr lang="en-US" sz="2400" cap="none" dirty="0"/>
              <a:t>Networking in this option, the connectivity is often through the internet, though some cloud providers may be able to support virtual private networks (</a:t>
            </a:r>
            <a:r>
              <a:rPr lang="en-US" sz="2400" cap="none" dirty="0" err="1"/>
              <a:t>vpns</a:t>
            </a:r>
            <a:r>
              <a:rPr lang="en-US" sz="2400" cap="none" dirty="0"/>
              <a:t>) for customers. </a:t>
            </a:r>
          </a:p>
          <a:p>
            <a:pPr marL="0" indent="0" algn="just">
              <a:buNone/>
            </a:pPr>
            <a:r>
              <a:rPr lang="en-US" sz="2400" cap="none" dirty="0"/>
              <a:t>Accessing public cloud services will always create issues related to security, which in turn is related to performance. one of the possible approaches toward the support of security is to promote connectivity through encrypted tunnels, so that the information may be sent via secure pipes on the internet. </a:t>
            </a:r>
          </a:p>
        </p:txBody>
      </p:sp>
    </p:spTree>
    <p:extLst>
      <p:ext uri="{BB962C8B-B14F-4D97-AF65-F5344CB8AC3E}">
        <p14:creationId xmlns:p14="http://schemas.microsoft.com/office/powerpoint/2010/main" val="1682908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Private Cloud Access</a:t>
            </a:r>
          </a:p>
        </p:txBody>
      </p:sp>
      <p:sp>
        <p:nvSpPr>
          <p:cNvPr id="3" name="Content Placeholder 2"/>
          <p:cNvSpPr>
            <a:spLocks noGrp="1"/>
          </p:cNvSpPr>
          <p:nvPr>
            <p:ph idx="1"/>
          </p:nvPr>
        </p:nvSpPr>
        <p:spPr/>
        <p:txBody>
          <a:bodyPr>
            <a:normAutofit/>
          </a:bodyPr>
          <a:lstStyle/>
          <a:p>
            <a:pPr marL="0" indent="0" algn="just">
              <a:buNone/>
            </a:pPr>
            <a:r>
              <a:rPr lang="en-US" sz="2400" cap="none" dirty="0"/>
              <a:t>Networking in the private cloud deployment model, since the cloud is part of an organizational network, the technology and approaches are local to the in-house network structure. </a:t>
            </a:r>
          </a:p>
          <a:p>
            <a:pPr marL="0" indent="0" algn="just">
              <a:buNone/>
            </a:pPr>
            <a:r>
              <a:rPr lang="en-US" sz="2400" cap="none" dirty="0"/>
              <a:t>This may include an internet </a:t>
            </a:r>
            <a:r>
              <a:rPr lang="en-US" sz="2400" cap="none" dirty="0" err="1"/>
              <a:t>vpn</a:t>
            </a:r>
            <a:r>
              <a:rPr lang="en-US" sz="2400" cap="none" dirty="0"/>
              <a:t> or </a:t>
            </a:r>
            <a:r>
              <a:rPr lang="en-US" sz="2400" cap="none" dirty="0" err="1"/>
              <a:t>vpn</a:t>
            </a:r>
            <a:r>
              <a:rPr lang="en-US" sz="2400" cap="none" dirty="0"/>
              <a:t> service from a network operator. if the application access was properly done with an organizational network connectivity in a </a:t>
            </a:r>
            <a:r>
              <a:rPr lang="en-US" sz="2400" cap="none" dirty="0" err="1"/>
              <a:t>precloud</a:t>
            </a:r>
            <a:r>
              <a:rPr lang="en-US" sz="2400" cap="none" dirty="0"/>
              <a:t> configuration transition to private cloud computing will not affect the access performance</a:t>
            </a:r>
          </a:p>
        </p:txBody>
      </p:sp>
    </p:spTree>
    <p:extLst>
      <p:ext uri="{BB962C8B-B14F-4D97-AF65-F5344CB8AC3E}">
        <p14:creationId xmlns:p14="http://schemas.microsoft.com/office/powerpoint/2010/main" val="3438917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466" y="603471"/>
            <a:ext cx="11278226" cy="1596177"/>
          </a:xfrm>
        </p:spPr>
        <p:txBody>
          <a:bodyPr/>
          <a:lstStyle/>
          <a:p>
            <a:pPr algn="l"/>
            <a:r>
              <a:rPr lang="en-US" dirty="0" err="1"/>
              <a:t>Intracloud</a:t>
            </a:r>
            <a:r>
              <a:rPr lang="en-US" dirty="0"/>
              <a:t> Networking for Public Cloud Services</a:t>
            </a:r>
          </a:p>
        </p:txBody>
      </p:sp>
      <p:sp>
        <p:nvSpPr>
          <p:cNvPr id="3" name="Content Placeholder 2"/>
          <p:cNvSpPr>
            <a:spLocks noGrp="1"/>
          </p:cNvSpPr>
          <p:nvPr>
            <p:ph idx="1"/>
          </p:nvPr>
        </p:nvSpPr>
        <p:spPr>
          <a:xfrm>
            <a:off x="913775" y="1930364"/>
            <a:ext cx="10363826" cy="3424107"/>
          </a:xfrm>
        </p:spPr>
        <p:txBody>
          <a:bodyPr>
            <a:noAutofit/>
          </a:bodyPr>
          <a:lstStyle/>
          <a:p>
            <a:pPr marL="0" indent="0" algn="just">
              <a:buNone/>
            </a:pPr>
            <a:r>
              <a:rPr lang="en-US" sz="2400" cap="none" dirty="0"/>
              <a:t>Another network connectivity consideration in cloud computing is </a:t>
            </a:r>
            <a:r>
              <a:rPr lang="en-US" sz="2400" cap="none" dirty="0" err="1"/>
              <a:t>intracloud</a:t>
            </a:r>
            <a:r>
              <a:rPr lang="en-US" sz="2400" cap="none" dirty="0"/>
              <a:t> networking for public cloud services. here, the resources of the cloud provider and thus the cloud service to the customer are based on the resources that are geographically apart from each other but still connected via the internet.</a:t>
            </a:r>
          </a:p>
          <a:p>
            <a:pPr marL="0" indent="0" algn="just">
              <a:buNone/>
            </a:pPr>
            <a:r>
              <a:rPr lang="en-US" sz="2400" cap="none" dirty="0"/>
              <a:t>Public cloud computing networks are internal to the service provider and thus not visible to the user/customer; however, the security aspects of connectivity and the access mechanisms of the resources are important. </a:t>
            </a:r>
          </a:p>
        </p:txBody>
      </p:sp>
    </p:spTree>
    <p:extLst>
      <p:ext uri="{BB962C8B-B14F-4D97-AF65-F5344CB8AC3E}">
        <p14:creationId xmlns:p14="http://schemas.microsoft.com/office/powerpoint/2010/main" val="2609227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Private </a:t>
            </a:r>
            <a:r>
              <a:rPr lang="en-US" dirty="0" err="1"/>
              <a:t>Intracloud</a:t>
            </a:r>
            <a:endParaRPr lang="en-US" dirty="0"/>
          </a:p>
        </p:txBody>
      </p:sp>
      <p:sp>
        <p:nvSpPr>
          <p:cNvPr id="3" name="Content Placeholder 2"/>
          <p:cNvSpPr>
            <a:spLocks noGrp="1"/>
          </p:cNvSpPr>
          <p:nvPr>
            <p:ph idx="1"/>
          </p:nvPr>
        </p:nvSpPr>
        <p:spPr>
          <a:xfrm>
            <a:off x="913775" y="2214694"/>
            <a:ext cx="10363826" cy="3424107"/>
          </a:xfrm>
        </p:spPr>
        <p:txBody>
          <a:bodyPr>
            <a:noAutofit/>
          </a:bodyPr>
          <a:lstStyle/>
          <a:p>
            <a:pPr marL="0" indent="0" algn="just">
              <a:buNone/>
            </a:pPr>
            <a:r>
              <a:rPr lang="en-US" sz="2400" cap="none" dirty="0"/>
              <a:t>Networking the most complicated issue for networking and connectivity in cloud computing is private </a:t>
            </a:r>
            <a:r>
              <a:rPr lang="en-US" sz="2400" cap="none" dirty="0" err="1"/>
              <a:t>intracloud</a:t>
            </a:r>
            <a:r>
              <a:rPr lang="en-US" sz="2400" cap="none" dirty="0"/>
              <a:t> networking. what makes this particular issue so complex is that it depends on how much </a:t>
            </a:r>
            <a:r>
              <a:rPr lang="en-US" sz="2400" cap="none" dirty="0" err="1"/>
              <a:t>intracloud</a:t>
            </a:r>
            <a:r>
              <a:rPr lang="en-US" sz="2400" cap="none" dirty="0"/>
              <a:t> connectivity is associated with the applications being executed in this environment. private </a:t>
            </a:r>
            <a:r>
              <a:rPr lang="en-US" sz="2400" cap="none" dirty="0" err="1"/>
              <a:t>intracloud</a:t>
            </a:r>
            <a:r>
              <a:rPr lang="en-US" sz="2400" cap="none" dirty="0"/>
              <a:t> networking is usually supported over connectivity between the major data center sites owned by the company. </a:t>
            </a:r>
          </a:p>
        </p:txBody>
      </p:sp>
    </p:spTree>
    <p:extLst>
      <p:ext uri="{BB962C8B-B14F-4D97-AF65-F5344CB8AC3E}">
        <p14:creationId xmlns:p14="http://schemas.microsoft.com/office/powerpoint/2010/main" val="1767702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Path for Internet Traffic</a:t>
            </a:r>
          </a:p>
        </p:txBody>
      </p:sp>
      <p:sp>
        <p:nvSpPr>
          <p:cNvPr id="3" name="Content Placeholder 2"/>
          <p:cNvSpPr>
            <a:spLocks noGrp="1"/>
          </p:cNvSpPr>
          <p:nvPr>
            <p:ph idx="1"/>
          </p:nvPr>
        </p:nvSpPr>
        <p:spPr>
          <a:xfrm>
            <a:off x="913775" y="2122916"/>
            <a:ext cx="10363826" cy="3424107"/>
          </a:xfrm>
        </p:spPr>
        <p:txBody>
          <a:bodyPr>
            <a:noAutofit/>
          </a:bodyPr>
          <a:lstStyle/>
          <a:p>
            <a:pPr marL="0" indent="0" algn="just">
              <a:buNone/>
            </a:pPr>
            <a:r>
              <a:rPr lang="en-US" sz="2400" cap="none" dirty="0"/>
              <a:t>The traditional internet traffic through a limited set of internet gateways poses performance and availability issues for end users who are using cloud-based applications. it can be improved if a more widely distributed internet gateway infrastructure and connectivity are being supported for accessing applications, as they will provide lower-latency access to their cloud applications. as the volume of traffic to cloud applications grows, the percentage of the legacy network’s capacity in terms of traffic to regional gateways increases. </a:t>
            </a:r>
          </a:p>
        </p:txBody>
      </p:sp>
    </p:spTree>
    <p:extLst>
      <p:ext uri="{BB962C8B-B14F-4D97-AF65-F5344CB8AC3E}">
        <p14:creationId xmlns:p14="http://schemas.microsoft.com/office/powerpoint/2010/main" val="1716563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Applications on the Cloud</a:t>
            </a:r>
          </a:p>
        </p:txBody>
      </p:sp>
      <p:sp>
        <p:nvSpPr>
          <p:cNvPr id="3" name="Content Placeholder 2"/>
          <p:cNvSpPr>
            <a:spLocks noGrp="1"/>
          </p:cNvSpPr>
          <p:nvPr>
            <p:ph idx="1"/>
          </p:nvPr>
        </p:nvSpPr>
        <p:spPr>
          <a:xfrm>
            <a:off x="763650" y="2037273"/>
            <a:ext cx="10363826" cy="3424107"/>
          </a:xfrm>
        </p:spPr>
        <p:txBody>
          <a:bodyPr>
            <a:noAutofit/>
          </a:bodyPr>
          <a:lstStyle/>
          <a:p>
            <a:pPr marL="0" indent="0" algn="just">
              <a:buNone/>
            </a:pPr>
            <a:r>
              <a:rPr lang="en-US" sz="2400" cap="none" dirty="0"/>
              <a:t>The power of a computer is realized through the applications. there are several types of applications. the first type of applications that was developed and used was a stand-alone application. a stand-alone application is  developed to be run on a single system that does not use network for its functioning. these stand-alone systems use only the machine in which they are installed. the functioning of these kinds of systems is totally dependent on the resources or features available within the system. these systems do not need the data or processing power of other systems; they are self-sustaining</a:t>
            </a:r>
          </a:p>
        </p:txBody>
      </p:sp>
    </p:spTree>
    <p:extLst>
      <p:ext uri="{BB962C8B-B14F-4D97-AF65-F5344CB8AC3E}">
        <p14:creationId xmlns:p14="http://schemas.microsoft.com/office/powerpoint/2010/main" val="4191795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Cont</a:t>
            </a:r>
            <a:r>
              <a:rPr lang="en-US" dirty="0"/>
              <a:t>…</a:t>
            </a:r>
          </a:p>
        </p:txBody>
      </p:sp>
      <p:pic>
        <p:nvPicPr>
          <p:cNvPr id="5" name="Picture 4"/>
          <p:cNvPicPr>
            <a:picLocks noChangeAspect="1"/>
          </p:cNvPicPr>
          <p:nvPr/>
        </p:nvPicPr>
        <p:blipFill>
          <a:blip r:embed="rId2"/>
          <a:stretch>
            <a:fillRect/>
          </a:stretch>
        </p:blipFill>
        <p:spPr>
          <a:xfrm>
            <a:off x="1323834" y="1897039"/>
            <a:ext cx="8407020" cy="4059262"/>
          </a:xfrm>
          <a:prstGeom prst="rect">
            <a:avLst/>
          </a:prstGeom>
        </p:spPr>
      </p:pic>
    </p:spTree>
    <p:extLst>
      <p:ext uri="{BB962C8B-B14F-4D97-AF65-F5344CB8AC3E}">
        <p14:creationId xmlns:p14="http://schemas.microsoft.com/office/powerpoint/2010/main" val="1995874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a:t>
            </a:r>
          </a:p>
        </p:txBody>
      </p:sp>
      <p:sp>
        <p:nvSpPr>
          <p:cNvPr id="3" name="Content Placeholder 2"/>
          <p:cNvSpPr>
            <a:spLocks noGrp="1"/>
          </p:cNvSpPr>
          <p:nvPr>
            <p:ph idx="1"/>
          </p:nvPr>
        </p:nvSpPr>
        <p:spPr>
          <a:xfrm>
            <a:off x="913774" y="2261076"/>
            <a:ext cx="10363826" cy="3795167"/>
          </a:xfrm>
        </p:spPr>
        <p:txBody>
          <a:bodyPr>
            <a:noAutofit/>
          </a:bodyPr>
          <a:lstStyle/>
          <a:p>
            <a:pPr marL="0" indent="0">
              <a:buNone/>
            </a:pPr>
            <a:r>
              <a:rPr lang="en-US" sz="2800" cap="none" dirty="0"/>
              <a:t>• Provide an overview of the cloud architecture </a:t>
            </a:r>
          </a:p>
          <a:p>
            <a:pPr marL="0" indent="0">
              <a:buNone/>
            </a:pPr>
            <a:r>
              <a:rPr lang="en-US" sz="2800" cap="none" dirty="0"/>
              <a:t>• Give an insight on the anatomy of the cloud </a:t>
            </a:r>
          </a:p>
          <a:p>
            <a:pPr marL="0" indent="0">
              <a:buNone/>
            </a:pPr>
            <a:r>
              <a:rPr lang="en-US" sz="2800" cap="none" dirty="0"/>
              <a:t>• Describe the role of network connectivity in the cloud </a:t>
            </a:r>
          </a:p>
          <a:p>
            <a:pPr marL="0" indent="0">
              <a:buNone/>
            </a:pPr>
            <a:r>
              <a:rPr lang="en-US" sz="2800" cap="none" dirty="0"/>
              <a:t>• Give a description about applications in the cloud </a:t>
            </a:r>
          </a:p>
          <a:p>
            <a:pPr marL="0" indent="0">
              <a:buNone/>
            </a:pPr>
            <a:r>
              <a:rPr lang="en-US" sz="2800" cap="none" dirty="0"/>
              <a:t>• Give a detailed description about managing the cloud </a:t>
            </a:r>
          </a:p>
          <a:p>
            <a:pPr marL="0" indent="0">
              <a:buNone/>
            </a:pPr>
            <a:r>
              <a:rPr lang="en-US" sz="2800" cap="none" dirty="0"/>
              <a:t>• Provide an overview about application migration to the cloud</a:t>
            </a:r>
          </a:p>
          <a:p>
            <a:pPr marL="0" indent="0">
              <a:buNone/>
            </a:pPr>
            <a:endParaRPr lang="en-US" sz="2800" cap="none" dirty="0"/>
          </a:p>
        </p:txBody>
      </p:sp>
    </p:spTree>
    <p:extLst>
      <p:ext uri="{BB962C8B-B14F-4D97-AF65-F5344CB8AC3E}">
        <p14:creationId xmlns:p14="http://schemas.microsoft.com/office/powerpoint/2010/main" val="424206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Cont</a:t>
            </a:r>
            <a:r>
              <a:rPr lang="en-US" dirty="0"/>
              <a:t>…</a:t>
            </a:r>
          </a:p>
        </p:txBody>
      </p:sp>
      <p:sp>
        <p:nvSpPr>
          <p:cNvPr id="3" name="Content Placeholder 2"/>
          <p:cNvSpPr>
            <a:spLocks noGrp="1"/>
          </p:cNvSpPr>
          <p:nvPr>
            <p:ph idx="1"/>
          </p:nvPr>
        </p:nvSpPr>
        <p:spPr>
          <a:xfrm>
            <a:off x="913775" y="2025898"/>
            <a:ext cx="10363826" cy="3424107"/>
          </a:xfrm>
        </p:spPr>
        <p:txBody>
          <a:bodyPr>
            <a:noAutofit/>
          </a:bodyPr>
          <a:lstStyle/>
          <a:p>
            <a:pPr marL="0" indent="0">
              <a:buNone/>
            </a:pPr>
            <a:r>
              <a:rPr lang="en-US" sz="2400" cap="none" dirty="0"/>
              <a:t>• The web application is not elastic and cannot handle very heavy loads, that is, it cannot serve highly varying loads.  </a:t>
            </a:r>
          </a:p>
          <a:p>
            <a:pPr marL="0" indent="0">
              <a:buNone/>
            </a:pPr>
            <a:r>
              <a:rPr lang="en-US" sz="2400" cap="none" dirty="0"/>
              <a:t>• The web application does not provide a quantitative measurement of the services that are given to the users, though they can monitor the user. </a:t>
            </a:r>
          </a:p>
          <a:p>
            <a:pPr marL="0" indent="0">
              <a:buNone/>
            </a:pPr>
            <a:r>
              <a:rPr lang="en-US" sz="2400" cap="none" dirty="0"/>
              <a:t>• The web applications are usually in one particular platform. </a:t>
            </a:r>
          </a:p>
          <a:p>
            <a:pPr marL="0" indent="0">
              <a:buNone/>
            </a:pPr>
            <a:r>
              <a:rPr lang="en-US" sz="2400" cap="none" dirty="0"/>
              <a:t>• The web applications are not provided on a pay-as-you-go basis; thus, a particular service is given to the user for permanent or trial use and usually the timings of user access cannot be monitored. </a:t>
            </a:r>
          </a:p>
          <a:p>
            <a:pPr marL="0" indent="0">
              <a:buNone/>
            </a:pPr>
            <a:r>
              <a:rPr lang="en-US" sz="2400" cap="none" dirty="0"/>
              <a:t>• Due to its </a:t>
            </a:r>
            <a:r>
              <a:rPr lang="en-US" sz="2400" cap="none" dirty="0" err="1"/>
              <a:t>nonelastic</a:t>
            </a:r>
            <a:r>
              <a:rPr lang="en-US" sz="2400" cap="none" dirty="0"/>
              <a:t> nature, peak load transactions cannot be handled.</a:t>
            </a:r>
          </a:p>
          <a:p>
            <a:pPr marL="0" indent="0">
              <a:buNone/>
            </a:pPr>
            <a:endParaRPr lang="en-US" sz="2400" cap="none" dirty="0"/>
          </a:p>
        </p:txBody>
      </p:sp>
    </p:spTree>
    <p:extLst>
      <p:ext uri="{BB962C8B-B14F-4D97-AF65-F5344CB8AC3E}">
        <p14:creationId xmlns:p14="http://schemas.microsoft.com/office/powerpoint/2010/main" val="3046259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t>Cont…</a:t>
            </a:r>
            <a:endParaRPr lang="en-US" dirty="0"/>
          </a:p>
        </p:txBody>
      </p:sp>
      <p:sp>
        <p:nvSpPr>
          <p:cNvPr id="3" name="Content Placeholder 2"/>
          <p:cNvSpPr>
            <a:spLocks noGrp="1"/>
          </p:cNvSpPr>
          <p:nvPr>
            <p:ph idx="1"/>
          </p:nvPr>
        </p:nvSpPr>
        <p:spPr/>
        <p:txBody>
          <a:bodyPr>
            <a:noAutofit/>
          </a:bodyPr>
          <a:lstStyle/>
          <a:p>
            <a:pPr marL="0" indent="0">
              <a:buNone/>
            </a:pPr>
            <a:r>
              <a:rPr lang="en-US" sz="2400" b="1" cap="none"/>
              <a:t>A cloud application </a:t>
            </a:r>
            <a:r>
              <a:rPr lang="en-US" sz="2400" cap="none"/>
              <a:t>is different from other applications; they have unique features. a cloud application usually can be accessed as a web application but its properties differ. according to nist [3], the features that make cloud applications unique are described in the following (Above figure depicts the features of a cloud application):</a:t>
            </a:r>
          </a:p>
          <a:p>
            <a:pPr marL="0" indent="0">
              <a:buNone/>
            </a:pPr>
            <a:r>
              <a:rPr lang="en-US" sz="2400" cap="none"/>
              <a:t> 1. </a:t>
            </a:r>
            <a:r>
              <a:rPr lang="en-US" sz="2400" b="1" cap="none"/>
              <a:t>multitenancy: </a:t>
            </a:r>
            <a:r>
              <a:rPr lang="en-US" sz="2400" cap="none"/>
              <a:t>multitenancy is one of the important properties of cloud that make it different from other types of application in which the software can be shared by different users with full  independence. here, independence refers to logical independence.</a:t>
            </a:r>
            <a:endParaRPr lang="en-US" sz="2400" cap="none" dirty="0"/>
          </a:p>
        </p:txBody>
      </p:sp>
      <p:pic>
        <p:nvPicPr>
          <p:cNvPr id="5" name="Picture 4">
            <a:extLst>
              <a:ext uri="{FF2B5EF4-FFF2-40B4-BE49-F238E27FC236}">
                <a16:creationId xmlns:a16="http://schemas.microsoft.com/office/drawing/2014/main" id="{FDC6A077-C718-44A5-8A30-790DA6907AC0}"/>
              </a:ext>
            </a:extLst>
          </p:cNvPr>
          <p:cNvPicPr>
            <a:picLocks noChangeAspect="1"/>
          </p:cNvPicPr>
          <p:nvPr/>
        </p:nvPicPr>
        <p:blipFill>
          <a:blip r:embed="rId2"/>
          <a:stretch>
            <a:fillRect/>
          </a:stretch>
        </p:blipFill>
        <p:spPr>
          <a:xfrm>
            <a:off x="-322184" y="2015732"/>
            <a:ext cx="11488254" cy="4842268"/>
          </a:xfrm>
          <a:prstGeom prst="rect">
            <a:avLst/>
          </a:prstGeom>
        </p:spPr>
      </p:pic>
    </p:spTree>
    <p:extLst>
      <p:ext uri="{BB962C8B-B14F-4D97-AF65-F5344CB8AC3E}">
        <p14:creationId xmlns:p14="http://schemas.microsoft.com/office/powerpoint/2010/main" val="2075402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Cont</a:t>
            </a:r>
            <a:r>
              <a:rPr lang="en-US" dirty="0"/>
              <a:t>…</a:t>
            </a:r>
          </a:p>
        </p:txBody>
      </p:sp>
      <p:pic>
        <p:nvPicPr>
          <p:cNvPr id="5" name="Picture 4"/>
          <p:cNvPicPr>
            <a:picLocks noChangeAspect="1"/>
          </p:cNvPicPr>
          <p:nvPr/>
        </p:nvPicPr>
        <p:blipFill>
          <a:blip r:embed="rId2"/>
          <a:stretch>
            <a:fillRect/>
          </a:stretch>
        </p:blipFill>
        <p:spPr>
          <a:xfrm>
            <a:off x="614149" y="2214694"/>
            <a:ext cx="10549720" cy="3885855"/>
          </a:xfrm>
          <a:prstGeom prst="rect">
            <a:avLst/>
          </a:prstGeom>
        </p:spPr>
      </p:pic>
    </p:spTree>
    <p:extLst>
      <p:ext uri="{BB962C8B-B14F-4D97-AF65-F5344CB8AC3E}">
        <p14:creationId xmlns:p14="http://schemas.microsoft.com/office/powerpoint/2010/main" val="2992881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Cont</a:t>
            </a:r>
            <a:r>
              <a:rPr lang="en-US" dirty="0"/>
              <a:t>…</a:t>
            </a:r>
          </a:p>
        </p:txBody>
      </p:sp>
      <p:sp>
        <p:nvSpPr>
          <p:cNvPr id="3" name="Content Placeholder 2"/>
          <p:cNvSpPr>
            <a:spLocks noGrp="1"/>
          </p:cNvSpPr>
          <p:nvPr>
            <p:ph idx="1"/>
          </p:nvPr>
        </p:nvSpPr>
        <p:spPr>
          <a:xfrm>
            <a:off x="685800" y="2194561"/>
            <a:ext cx="10820400" cy="2707640"/>
          </a:xfrm>
        </p:spPr>
        <p:txBody>
          <a:bodyPr>
            <a:noAutofit/>
          </a:bodyPr>
          <a:lstStyle/>
          <a:p>
            <a:pPr marL="0" indent="0">
              <a:buNone/>
            </a:pPr>
            <a:r>
              <a:rPr lang="en-US" sz="2400" b="1" cap="none" dirty="0"/>
              <a:t>2. elasticity: </a:t>
            </a:r>
            <a:r>
              <a:rPr lang="en-US" sz="2400" cap="none" dirty="0"/>
              <a:t>elasticity is also a unique property that enables the cloud to serve better. according to </a:t>
            </a:r>
            <a:r>
              <a:rPr lang="en-US" sz="2400" i="1" cap="none" dirty="0" err="1"/>
              <a:t>herbst</a:t>
            </a:r>
            <a:r>
              <a:rPr lang="en-US" sz="2400" i="1" cap="none" dirty="0"/>
              <a:t> et al. [4], </a:t>
            </a:r>
            <a:r>
              <a:rPr lang="en-US" sz="2400" cap="none" dirty="0"/>
              <a:t>elasticity can be defined as the degree to which a system is able to adapt to workload changes by provisioning and de provisioning resources in an autonomic manner such that at each point in time, the available resources match the current demand as closely as possible. elasticity allows the cloud providers to efficiently handle the number of users, from one to</a:t>
            </a:r>
          </a:p>
        </p:txBody>
      </p:sp>
    </p:spTree>
    <p:extLst>
      <p:ext uri="{BB962C8B-B14F-4D97-AF65-F5344CB8AC3E}">
        <p14:creationId xmlns:p14="http://schemas.microsoft.com/office/powerpoint/2010/main" val="4066052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Cont</a:t>
            </a:r>
            <a:r>
              <a:rPr lang="en-US" dirty="0"/>
              <a:t>…</a:t>
            </a:r>
          </a:p>
        </p:txBody>
      </p:sp>
      <p:sp>
        <p:nvSpPr>
          <p:cNvPr id="3" name="Content Placeholder 2"/>
          <p:cNvSpPr>
            <a:spLocks noGrp="1"/>
          </p:cNvSpPr>
          <p:nvPr>
            <p:ph idx="1"/>
          </p:nvPr>
        </p:nvSpPr>
        <p:spPr>
          <a:xfrm>
            <a:off x="913775" y="1984953"/>
            <a:ext cx="10363826" cy="3424107"/>
          </a:xfrm>
        </p:spPr>
        <p:txBody>
          <a:bodyPr>
            <a:noAutofit/>
          </a:bodyPr>
          <a:lstStyle/>
          <a:p>
            <a:pPr marL="0" indent="0">
              <a:buNone/>
            </a:pPr>
            <a:r>
              <a:rPr lang="en-US" sz="2400" cap="none" dirty="0"/>
              <a:t>3</a:t>
            </a:r>
            <a:r>
              <a:rPr lang="en-US" sz="2400" b="1" cap="none" dirty="0"/>
              <a:t>. heterogeneous cloud platform: </a:t>
            </a:r>
            <a:r>
              <a:rPr lang="en-US" sz="2400" cap="none" dirty="0"/>
              <a:t>the cloud platform supports heterogeneity, wherein any type of application can be deployed in the cloud. because of this property, the cloud is flexible for the developers, which facilitates deployment. </a:t>
            </a:r>
          </a:p>
          <a:p>
            <a:pPr marL="0" indent="0">
              <a:buNone/>
            </a:pPr>
            <a:r>
              <a:rPr lang="en-US" sz="2400" cap="none" dirty="0"/>
              <a:t>4</a:t>
            </a:r>
            <a:r>
              <a:rPr lang="en-US" sz="2400" b="1" cap="none" dirty="0"/>
              <a:t>. quantitative measurement: </a:t>
            </a:r>
            <a:r>
              <a:rPr lang="en-US" sz="2400" cap="none" dirty="0"/>
              <a:t>the services provided can be quantitatively measured. the user is usually offered services based on certain charges. here, the application or resources are given as a utility on a pay-per-use basis. thus, the use can be monitored and measured. </a:t>
            </a:r>
          </a:p>
          <a:p>
            <a:pPr marL="0" indent="0">
              <a:buNone/>
            </a:pPr>
            <a:r>
              <a:rPr lang="en-US" sz="2400" b="1" cap="none" dirty="0"/>
              <a:t>5. on-demand service: </a:t>
            </a:r>
            <a:r>
              <a:rPr lang="en-US" sz="2400" cap="none" dirty="0"/>
              <a:t>the cloud applications offer service to the user, on demand, that is, whenever the user requires it. </a:t>
            </a:r>
          </a:p>
        </p:txBody>
      </p:sp>
    </p:spTree>
    <p:extLst>
      <p:ext uri="{BB962C8B-B14F-4D97-AF65-F5344CB8AC3E}">
        <p14:creationId xmlns:p14="http://schemas.microsoft.com/office/powerpoint/2010/main" val="1809641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Managing the Cloud</a:t>
            </a:r>
          </a:p>
        </p:txBody>
      </p:sp>
      <p:sp>
        <p:nvSpPr>
          <p:cNvPr id="3" name="Content Placeholder 2"/>
          <p:cNvSpPr>
            <a:spLocks noGrp="1"/>
          </p:cNvSpPr>
          <p:nvPr>
            <p:ph idx="1"/>
          </p:nvPr>
        </p:nvSpPr>
        <p:spPr/>
        <p:txBody>
          <a:bodyPr>
            <a:normAutofit/>
          </a:bodyPr>
          <a:lstStyle/>
          <a:p>
            <a:pPr marL="0" indent="0">
              <a:buNone/>
            </a:pPr>
            <a:r>
              <a:rPr lang="en-US" sz="2400" cap="none" dirty="0"/>
              <a:t>Cloud so as to maintain the </a:t>
            </a:r>
            <a:r>
              <a:rPr lang="en-US" sz="2400" dirty="0"/>
              <a:t>QOS</a:t>
            </a:r>
            <a:r>
              <a:rPr lang="en-US" sz="2400" cap="none" dirty="0"/>
              <a:t>. it is one of the prime jobs to be considered. the whole cloud is dependent on the way it is managed. cloud management can be divided into two parts:</a:t>
            </a:r>
          </a:p>
          <a:p>
            <a:pPr marL="0" indent="0">
              <a:buNone/>
            </a:pPr>
            <a:r>
              <a:rPr lang="en-US" sz="2400" cap="none" dirty="0"/>
              <a:t>1. managing the infrastructure of the cloud </a:t>
            </a:r>
          </a:p>
          <a:p>
            <a:pPr marL="0" indent="0">
              <a:buNone/>
            </a:pPr>
            <a:r>
              <a:rPr lang="en-US" sz="2400" cap="none" dirty="0"/>
              <a:t>2. managing the cloud application</a:t>
            </a:r>
          </a:p>
        </p:txBody>
      </p:sp>
    </p:spTree>
    <p:extLst>
      <p:ext uri="{BB962C8B-B14F-4D97-AF65-F5344CB8AC3E}">
        <p14:creationId xmlns:p14="http://schemas.microsoft.com/office/powerpoint/2010/main" val="1747069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Managing the Cloud Infrastructure</a:t>
            </a:r>
          </a:p>
        </p:txBody>
      </p:sp>
      <p:sp>
        <p:nvSpPr>
          <p:cNvPr id="3" name="Content Placeholder 2"/>
          <p:cNvSpPr>
            <a:spLocks noGrp="1"/>
          </p:cNvSpPr>
          <p:nvPr>
            <p:ph idx="1"/>
          </p:nvPr>
        </p:nvSpPr>
        <p:spPr>
          <a:xfrm>
            <a:off x="913775" y="2214694"/>
            <a:ext cx="10363826" cy="3424107"/>
          </a:xfrm>
        </p:spPr>
        <p:txBody>
          <a:bodyPr>
            <a:noAutofit/>
          </a:bodyPr>
          <a:lstStyle/>
          <a:p>
            <a:pPr marL="0" indent="0">
              <a:buNone/>
            </a:pPr>
            <a:r>
              <a:rPr lang="en-US" sz="2400" cap="none" dirty="0"/>
              <a:t>The infrastructure of the cloud is considered to be the backbone of the cloud. this component is mainly responsible for the QOS factor. if the infrastructure is not properly managed, then the whole cloud can fail and QOS would be adversely affected. the core of cloud management is resource management. resource management involves several internal tasks such as resource scheduling, provisioning, and load balancing. these tasks are mainly managed by the cloud service provider’s core software capabilities such as the cloud </a:t>
            </a:r>
            <a:r>
              <a:rPr lang="en-US" sz="2400" cap="none" dirty="0" err="1"/>
              <a:t>os</a:t>
            </a:r>
            <a:r>
              <a:rPr lang="en-US" sz="2400" cap="none" dirty="0"/>
              <a:t> that is responsible for providing services to the cloud and that internally controls the cloud. a cloud infrastructure is a very complex system that consists of a lot of resources. </a:t>
            </a:r>
          </a:p>
        </p:txBody>
      </p:sp>
    </p:spTree>
    <p:extLst>
      <p:ext uri="{BB962C8B-B14F-4D97-AF65-F5344CB8AC3E}">
        <p14:creationId xmlns:p14="http://schemas.microsoft.com/office/powerpoint/2010/main" val="1423111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Managing the Cloud Application</a:t>
            </a:r>
          </a:p>
        </p:txBody>
      </p:sp>
      <p:sp>
        <p:nvSpPr>
          <p:cNvPr id="3" name="Content Placeholder 2"/>
          <p:cNvSpPr>
            <a:spLocks noGrp="1"/>
          </p:cNvSpPr>
          <p:nvPr>
            <p:ph idx="1"/>
          </p:nvPr>
        </p:nvSpPr>
        <p:spPr>
          <a:xfrm>
            <a:off x="913775" y="2080489"/>
            <a:ext cx="10363826" cy="3424107"/>
          </a:xfrm>
        </p:spPr>
        <p:txBody>
          <a:bodyPr>
            <a:noAutofit/>
          </a:bodyPr>
          <a:lstStyle/>
          <a:p>
            <a:pPr marL="0" indent="0">
              <a:buNone/>
            </a:pPr>
            <a:r>
              <a:rPr lang="en-US" sz="2400" cap="none" dirty="0"/>
              <a:t>Business companies are increasingly looking to move or build their corporate applications on cloud platforms to improve agility or to meet dynamic requirements that exist in the globalization of businesses and responsiveness to market demands. so, understanding the availability of an application requires inspecting the infrastructure, the services it consumes, and the upkeep of the application. the composite nature of cloud applications requires visibility into all the services to determine the overall availability and uptime.</a:t>
            </a:r>
          </a:p>
        </p:txBody>
      </p:sp>
    </p:spTree>
    <p:extLst>
      <p:ext uri="{BB962C8B-B14F-4D97-AF65-F5344CB8AC3E}">
        <p14:creationId xmlns:p14="http://schemas.microsoft.com/office/powerpoint/2010/main" val="1502180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Migrating Application to Cloud</a:t>
            </a:r>
          </a:p>
        </p:txBody>
      </p:sp>
      <p:sp>
        <p:nvSpPr>
          <p:cNvPr id="3" name="Content Placeholder 2"/>
          <p:cNvSpPr>
            <a:spLocks noGrp="1"/>
          </p:cNvSpPr>
          <p:nvPr>
            <p:ph idx="1"/>
          </p:nvPr>
        </p:nvSpPr>
        <p:spPr/>
        <p:txBody>
          <a:bodyPr>
            <a:normAutofit/>
          </a:bodyPr>
          <a:lstStyle/>
          <a:p>
            <a:pPr marL="0" indent="0">
              <a:buNone/>
            </a:pPr>
            <a:r>
              <a:rPr lang="en-US" sz="2400" cap="none" dirty="0"/>
              <a:t>Cloud migration encompasses moving one or more enterprise applications and their it environments from the traditional hosting type to the cloud environment, either public, private, or hybrid. cloud migration presents an opportunity to significantly reduce costs incurred on applications. this activity comprises, of different phases like evaluation, migration strategy, prototyping, provisioning, and testing</a:t>
            </a:r>
          </a:p>
        </p:txBody>
      </p:sp>
    </p:spTree>
    <p:extLst>
      <p:ext uri="{BB962C8B-B14F-4D97-AF65-F5344CB8AC3E}">
        <p14:creationId xmlns:p14="http://schemas.microsoft.com/office/powerpoint/2010/main" val="681711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Phases of Cloud Migration</a:t>
            </a:r>
          </a:p>
        </p:txBody>
      </p:sp>
      <p:sp>
        <p:nvSpPr>
          <p:cNvPr id="3" name="Content Placeholder 2"/>
          <p:cNvSpPr>
            <a:spLocks noGrp="1"/>
          </p:cNvSpPr>
          <p:nvPr>
            <p:ph idx="1"/>
          </p:nvPr>
        </p:nvSpPr>
        <p:spPr>
          <a:xfrm>
            <a:off x="913773" y="2367092"/>
            <a:ext cx="10673175" cy="3424107"/>
          </a:xfrm>
        </p:spPr>
        <p:txBody>
          <a:bodyPr>
            <a:noAutofit/>
          </a:bodyPr>
          <a:lstStyle/>
          <a:p>
            <a:pPr marL="0" indent="0">
              <a:buNone/>
            </a:pPr>
            <a:r>
              <a:rPr lang="en-US" sz="2400" b="1" cap="none" dirty="0"/>
              <a:t>1. evaluation: </a:t>
            </a:r>
            <a:r>
              <a:rPr lang="en-US" sz="2400" cap="none" dirty="0"/>
              <a:t>evaluation is carried out for all the components like current infrastructure and application architecture, environment in terms of compute, storage, monitoring, and management, </a:t>
            </a:r>
            <a:r>
              <a:rPr lang="en-US" sz="2400" cap="none" dirty="0" err="1"/>
              <a:t>slas</a:t>
            </a:r>
            <a:r>
              <a:rPr lang="en-US" sz="2400" cap="none" dirty="0"/>
              <a:t>, operational processes, financial considerations, risk, security, compliance, and licensing needs are identified to build a business case for moving to the cloud. </a:t>
            </a:r>
          </a:p>
          <a:p>
            <a:pPr marL="0" indent="0">
              <a:buNone/>
            </a:pPr>
            <a:r>
              <a:rPr lang="en-US" sz="2400" cap="none" dirty="0"/>
              <a:t>. </a:t>
            </a:r>
          </a:p>
        </p:txBody>
      </p:sp>
    </p:spTree>
    <p:extLst>
      <p:ext uri="{BB962C8B-B14F-4D97-AF65-F5344CB8AC3E}">
        <p14:creationId xmlns:p14="http://schemas.microsoft.com/office/powerpoint/2010/main" val="2614775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Cloud Architecture</a:t>
            </a:r>
          </a:p>
        </p:txBody>
      </p:sp>
      <p:sp>
        <p:nvSpPr>
          <p:cNvPr id="3" name="Content Placeholder 2"/>
          <p:cNvSpPr>
            <a:spLocks noGrp="1"/>
          </p:cNvSpPr>
          <p:nvPr>
            <p:ph idx="1"/>
          </p:nvPr>
        </p:nvSpPr>
        <p:spPr/>
        <p:txBody>
          <a:bodyPr>
            <a:noAutofit/>
          </a:bodyPr>
          <a:lstStyle/>
          <a:p>
            <a:pPr algn="just"/>
            <a:r>
              <a:rPr lang="en-US" sz="2400" cap="none" dirty="0"/>
              <a:t>Any technological model consists of an architecture based on which the model functions, which is a hierarchical view of describing the technology. </a:t>
            </a:r>
          </a:p>
          <a:p>
            <a:pPr algn="just"/>
            <a:r>
              <a:rPr lang="en-US" sz="2400" cap="none" dirty="0"/>
              <a:t>The cloud also has an architecture that describes its working mechanism. it includes the dependencies on which it works and the components that work over it. the cloud is a recent technology that is completely dependent on the internet for its functioning. The cloud architecture can be divided into four layers based on the access of the cloud by the user. they are as follows</a:t>
            </a:r>
          </a:p>
        </p:txBody>
      </p:sp>
    </p:spTree>
    <p:extLst>
      <p:ext uri="{BB962C8B-B14F-4D97-AF65-F5344CB8AC3E}">
        <p14:creationId xmlns:p14="http://schemas.microsoft.com/office/powerpoint/2010/main" val="2617491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a:xfrm>
            <a:off x="914400" y="2214694"/>
            <a:ext cx="10363826" cy="3424107"/>
          </a:xfrm>
        </p:spPr>
        <p:txBody>
          <a:bodyPr>
            <a:normAutofit/>
          </a:bodyPr>
          <a:lstStyle/>
          <a:p>
            <a:pPr marL="0" indent="0">
              <a:buNone/>
            </a:pPr>
            <a:r>
              <a:rPr lang="en-US" sz="2400" b="1" cap="none" dirty="0"/>
              <a:t>2. migration strategy: </a:t>
            </a:r>
            <a:r>
              <a:rPr lang="en-US" sz="2400" cap="none" dirty="0"/>
              <a:t>based on the evaluation, a migration strategy is drawn a </a:t>
            </a:r>
            <a:r>
              <a:rPr lang="en-US" sz="2400" cap="none" dirty="0" err="1"/>
              <a:t>hotplug</a:t>
            </a:r>
            <a:r>
              <a:rPr lang="en-US" sz="2400" cap="none" dirty="0"/>
              <a:t> strategy is used where the applications and their data and interface dependencies are isolated and these applications can be operationalized all at once. a fusion strategy is used where the applications can be partially migrated; but for a portion of it, there are dependencies based on existing licenses, specialized server requirements like mainframes, or extensive interconnections with other applications</a:t>
            </a:r>
            <a:endParaRPr lang="en-US" sz="2400" dirty="0"/>
          </a:p>
        </p:txBody>
      </p:sp>
    </p:spTree>
    <p:extLst>
      <p:ext uri="{BB962C8B-B14F-4D97-AF65-F5344CB8AC3E}">
        <p14:creationId xmlns:p14="http://schemas.microsoft.com/office/powerpoint/2010/main" val="41913988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Cont..</a:t>
            </a:r>
          </a:p>
        </p:txBody>
      </p:sp>
      <p:sp>
        <p:nvSpPr>
          <p:cNvPr id="3" name="Content Placeholder 2"/>
          <p:cNvSpPr>
            <a:spLocks noGrp="1"/>
          </p:cNvSpPr>
          <p:nvPr>
            <p:ph idx="1"/>
          </p:nvPr>
        </p:nvSpPr>
        <p:spPr>
          <a:xfrm>
            <a:off x="913775" y="2150212"/>
            <a:ext cx="10363826" cy="3424107"/>
          </a:xfrm>
        </p:spPr>
        <p:txBody>
          <a:bodyPr>
            <a:noAutofit/>
          </a:bodyPr>
          <a:lstStyle/>
          <a:p>
            <a:pPr marL="0" indent="0">
              <a:buNone/>
            </a:pPr>
            <a:r>
              <a:rPr lang="en-US" sz="2400" b="1" cap="none" dirty="0"/>
              <a:t>3. prototyping: </a:t>
            </a:r>
            <a:r>
              <a:rPr lang="en-US" sz="2400" cap="none" dirty="0"/>
              <a:t>migration activity is preceded by a prototyping activity to validate and ensure that a small portion of the applications are tested on the cloud environment with test data setup. </a:t>
            </a:r>
          </a:p>
          <a:p>
            <a:pPr marL="0" indent="0">
              <a:buNone/>
            </a:pPr>
            <a:r>
              <a:rPr lang="en-US" sz="2400" b="1" cap="none" dirty="0"/>
              <a:t>4. provisioning: </a:t>
            </a:r>
            <a:r>
              <a:rPr lang="en-US" sz="2400" cap="none" dirty="0" err="1"/>
              <a:t>premigration</a:t>
            </a:r>
            <a:r>
              <a:rPr lang="en-US" sz="2400" cap="none" dirty="0"/>
              <a:t> optimizations identified are implemented. </a:t>
            </a:r>
            <a:r>
              <a:rPr lang="en-US" sz="2400" b="1" cap="none" dirty="0"/>
              <a:t>cloud</a:t>
            </a:r>
            <a:r>
              <a:rPr lang="en-US" sz="2400" cap="none" dirty="0"/>
              <a:t> </a:t>
            </a:r>
            <a:r>
              <a:rPr lang="en-US" sz="2400" b="1" cap="none" dirty="0"/>
              <a:t>servers</a:t>
            </a:r>
            <a:r>
              <a:rPr lang="en-US" sz="2400" cap="none" dirty="0"/>
              <a:t> </a:t>
            </a:r>
            <a:r>
              <a:rPr lang="en-US" sz="2400" b="1" cap="none" dirty="0"/>
              <a:t>are</a:t>
            </a:r>
            <a:r>
              <a:rPr lang="en-US" sz="2400" cap="none" dirty="0"/>
              <a:t> </a:t>
            </a:r>
            <a:r>
              <a:rPr lang="en-US" sz="2400" b="1" cap="none" dirty="0"/>
              <a:t>provisioned</a:t>
            </a:r>
            <a:r>
              <a:rPr lang="en-US" sz="2400" cap="none" dirty="0"/>
              <a:t> for all the identified environments, necessary platform </a:t>
            </a:r>
            <a:r>
              <a:rPr lang="en-US" sz="2400" cap="none" dirty="0" err="1"/>
              <a:t>softwares</a:t>
            </a:r>
            <a:r>
              <a:rPr lang="en-US" sz="2400" cap="none" dirty="0"/>
              <a:t> and applications are deployed, configurations are tuned to match the new environment sizing, and databases and files are replicated. all internal and external integration points are properly configured. web services, batch jobs, and operation and management software are set up in the new environments. </a:t>
            </a:r>
          </a:p>
          <a:p>
            <a:endParaRPr lang="en-US" sz="2400" cap="none" dirty="0"/>
          </a:p>
        </p:txBody>
      </p:sp>
    </p:spTree>
    <p:extLst>
      <p:ext uri="{BB962C8B-B14F-4D97-AF65-F5344CB8AC3E}">
        <p14:creationId xmlns:p14="http://schemas.microsoft.com/office/powerpoint/2010/main" val="13385874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a:bodyPr>
          <a:lstStyle/>
          <a:p>
            <a:pPr marL="0" indent="0">
              <a:buNone/>
            </a:pPr>
            <a:r>
              <a:rPr lang="en-US" sz="2400" b="1" cap="none" dirty="0"/>
              <a:t>5. testing: </a:t>
            </a:r>
            <a:r>
              <a:rPr lang="en-US" sz="2400" cap="none" dirty="0" err="1"/>
              <a:t>postmigration</a:t>
            </a:r>
            <a:r>
              <a:rPr lang="en-US" sz="2400" cap="none" dirty="0"/>
              <a:t> tests are conducted to ensure that migration has been successful. performance and load testing, failure and recovery testing, and scale-out testing are conducted against the expected traffic load and resource utilization levels.</a:t>
            </a:r>
          </a:p>
          <a:p>
            <a:pPr marL="0" indent="0">
              <a:buNone/>
            </a:pPr>
            <a:endParaRPr lang="en-US" sz="2400"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32</a:t>
            </a:fld>
            <a:endParaRPr lang="en-US" dirty="0"/>
          </a:p>
        </p:txBody>
      </p:sp>
    </p:spTree>
    <p:extLst>
      <p:ext uri="{BB962C8B-B14F-4D97-AF65-F5344CB8AC3E}">
        <p14:creationId xmlns:p14="http://schemas.microsoft.com/office/powerpoint/2010/main" val="26741941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Approaches for Cloud Migration</a:t>
            </a:r>
          </a:p>
        </p:txBody>
      </p:sp>
      <p:sp>
        <p:nvSpPr>
          <p:cNvPr id="3" name="Content Placeholder 2"/>
          <p:cNvSpPr>
            <a:spLocks noGrp="1"/>
          </p:cNvSpPr>
          <p:nvPr>
            <p:ph idx="1"/>
          </p:nvPr>
        </p:nvSpPr>
        <p:spPr/>
        <p:txBody>
          <a:bodyPr>
            <a:noAutofit/>
          </a:bodyPr>
          <a:lstStyle/>
          <a:p>
            <a:pPr marL="0" indent="0">
              <a:buNone/>
            </a:pPr>
            <a:r>
              <a:rPr lang="en-US" sz="2400" cap="none" dirty="0"/>
              <a:t>the following are the </a:t>
            </a:r>
            <a:r>
              <a:rPr lang="en-US" sz="2400" b="1" cap="none" dirty="0"/>
              <a:t>four broad approaches </a:t>
            </a:r>
            <a:r>
              <a:rPr lang="en-US" sz="2400" cap="none" dirty="0"/>
              <a:t>for cloud migration that have been adopted effectively by vendors:</a:t>
            </a:r>
          </a:p>
          <a:p>
            <a:pPr marL="0" indent="0">
              <a:buNone/>
            </a:pPr>
            <a:r>
              <a:rPr lang="en-US" sz="2400" cap="none" dirty="0"/>
              <a:t> 1. </a:t>
            </a:r>
            <a:r>
              <a:rPr lang="en-US" sz="2400" b="1" cap="none" dirty="0"/>
              <a:t>migrate existing applications: </a:t>
            </a:r>
            <a:r>
              <a:rPr lang="en-US" sz="2400" cap="none" dirty="0"/>
              <a:t>rebuild or </a:t>
            </a:r>
            <a:r>
              <a:rPr lang="en-US" sz="2400" cap="none" dirty="0" err="1"/>
              <a:t>rearchitect</a:t>
            </a:r>
            <a:r>
              <a:rPr lang="en-US" sz="2400" cap="none" dirty="0"/>
              <a:t> some or all the applications, taking advantage of some of the virtualization technologies around to accelerate the work. but, it requires top engineers to develop new functionality. this can be achieved over the course of several releases with the timing determined by customer demand. </a:t>
            </a:r>
          </a:p>
        </p:txBody>
      </p:sp>
    </p:spTree>
    <p:extLst>
      <p:ext uri="{BB962C8B-B14F-4D97-AF65-F5344CB8AC3E}">
        <p14:creationId xmlns:p14="http://schemas.microsoft.com/office/powerpoint/2010/main" val="32471430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a:bodyPr>
          <a:lstStyle/>
          <a:p>
            <a:pPr marL="0" indent="0">
              <a:buNone/>
            </a:pPr>
            <a:r>
              <a:rPr lang="en-US" sz="2400" b="1" cap="none" dirty="0"/>
              <a:t>2. start from scratch</a:t>
            </a:r>
            <a:r>
              <a:rPr lang="en-US" sz="2400" cap="none" dirty="0"/>
              <a:t>: </a:t>
            </a:r>
            <a:r>
              <a:rPr lang="en-US" sz="2400" cap="none"/>
              <a:t>rather than, </a:t>
            </a:r>
            <a:r>
              <a:rPr lang="en-US" sz="2400" cap="none" dirty="0"/>
              <a:t>confuse customers with choice, and tie up engineers trying to rebuild existing application, it may be easier to start again. many of the </a:t>
            </a:r>
            <a:r>
              <a:rPr lang="en-US" sz="2400" cap="none" dirty="0" err="1"/>
              <a:t>r&amp;d</a:t>
            </a:r>
            <a:r>
              <a:rPr lang="en-US" sz="2400" cap="none" dirty="0"/>
              <a:t> decisions will be different now, and with some of the more sophisticated development environments, one can achieve more even with a small focused working team. </a:t>
            </a:r>
          </a:p>
          <a:p>
            <a:pPr marL="0" indent="0">
              <a:buNone/>
            </a:pPr>
            <a:endParaRPr lang="en-US" sz="2400" dirty="0"/>
          </a:p>
        </p:txBody>
      </p:sp>
    </p:spTree>
    <p:extLst>
      <p:ext uri="{BB962C8B-B14F-4D97-AF65-F5344CB8AC3E}">
        <p14:creationId xmlns:p14="http://schemas.microsoft.com/office/powerpoint/2010/main" val="34424694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984738"/>
            <a:ext cx="10364451" cy="611439"/>
          </a:xfrm>
        </p:spPr>
        <p:txBody>
          <a:bodyPr/>
          <a:lstStyle/>
          <a:p>
            <a:r>
              <a:rPr lang="en-US" dirty="0" err="1"/>
              <a:t>Cont</a:t>
            </a:r>
            <a:r>
              <a:rPr lang="en-US" dirty="0"/>
              <a:t>…</a:t>
            </a:r>
          </a:p>
        </p:txBody>
      </p:sp>
      <p:sp>
        <p:nvSpPr>
          <p:cNvPr id="3" name="Content Placeholder 2"/>
          <p:cNvSpPr>
            <a:spLocks noGrp="1"/>
          </p:cNvSpPr>
          <p:nvPr>
            <p:ph idx="1"/>
          </p:nvPr>
        </p:nvSpPr>
        <p:spPr>
          <a:xfrm>
            <a:off x="914400" y="1909654"/>
            <a:ext cx="10363826" cy="3424107"/>
          </a:xfrm>
        </p:spPr>
        <p:txBody>
          <a:bodyPr>
            <a:noAutofit/>
          </a:bodyPr>
          <a:lstStyle/>
          <a:p>
            <a:pPr marL="0" indent="0">
              <a:buNone/>
            </a:pPr>
            <a:r>
              <a:rPr lang="en-US" sz="2400" b="1" cap="none" dirty="0"/>
              <a:t>3. separate company: </a:t>
            </a:r>
            <a:r>
              <a:rPr lang="en-US" sz="2400" cap="none" dirty="0"/>
              <a:t>one may want to create a whole new company with separate brand, management and sales. the investment and internet protocol (</a:t>
            </a:r>
            <a:r>
              <a:rPr lang="en-US" sz="2400" cap="none" dirty="0" err="1"/>
              <a:t>ip</a:t>
            </a:r>
            <a:r>
              <a:rPr lang="en-US" sz="2400" cap="none" dirty="0"/>
              <a:t>) may come from the existing company, but many of the conflicts disappear once a new born in the cloud company is established. the separate company may even be a subsidiary of the existing company. what is important is that the new company can act, operate, and behave like a cloud-based start-up. </a:t>
            </a:r>
          </a:p>
          <a:p>
            <a:pPr marL="0" indent="0">
              <a:buNone/>
            </a:pPr>
            <a:r>
              <a:rPr lang="en-US" sz="2400" b="1" cap="none" dirty="0"/>
              <a:t>4. buy an existing cloud vendor: </a:t>
            </a:r>
            <a:r>
              <a:rPr lang="en-US" sz="2400" cap="none" dirty="0"/>
              <a:t>for a large established vendor, buying a cloud-based competitor achieves two things. firstly, it removes a competitor, and secondly, it enables the vendor to hit the ground running in the cloud space. the risk of course is that the innovation, drive, and operational approach of the cloud-based company are destroyed as it is merged into the larger acquirer</a:t>
            </a:r>
          </a:p>
          <a:p>
            <a:pPr marL="0" indent="0">
              <a:buNone/>
            </a:pPr>
            <a:endParaRPr lang="en-US" sz="2400" cap="none" dirty="0"/>
          </a:p>
        </p:txBody>
      </p:sp>
    </p:spTree>
    <p:extLst>
      <p:ext uri="{BB962C8B-B14F-4D97-AF65-F5344CB8AC3E}">
        <p14:creationId xmlns:p14="http://schemas.microsoft.com/office/powerpoint/2010/main" val="22615550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 Summary </a:t>
            </a:r>
          </a:p>
        </p:txBody>
      </p:sp>
      <p:sp>
        <p:nvSpPr>
          <p:cNvPr id="3" name="Content Placeholder 2"/>
          <p:cNvSpPr>
            <a:spLocks noGrp="1"/>
          </p:cNvSpPr>
          <p:nvPr>
            <p:ph idx="1"/>
          </p:nvPr>
        </p:nvSpPr>
        <p:spPr/>
        <p:txBody>
          <a:bodyPr>
            <a:normAutofit fontScale="92500" lnSpcReduction="20000"/>
          </a:bodyPr>
          <a:lstStyle/>
          <a:p>
            <a:r>
              <a:rPr lang="en-US" cap="none" dirty="0"/>
              <a:t>cloud computing has several concepts that must be understood before starting off with the details about the cloud, which include one of the important concepts of cloud architecture. it consists of a basic hierarchical structure with dependencies of components specified. similarly, anatomy is also important as it describes the basic structure about the cloud, though it does not consider any dependency as in architecture. further, the cloud network connectivity that forms the core of the cloud model is important. the network is the base using which the cloud works. similarly, cloud management is one of the important concepts that describe the way in which the cloud is managed, and it has two components: infrastructure management and application management. both are important as both affect the </a:t>
            </a:r>
            <a:r>
              <a:rPr lang="en-US" cap="none" dirty="0" err="1"/>
              <a:t>qos</a:t>
            </a:r>
            <a:r>
              <a:rPr lang="en-US" cap="none" dirty="0"/>
              <a:t>. finally, an application should be successfully migrated to a cloud. an application will radiate its complete properties as a cloud only when it has perfectly migrated.</a:t>
            </a:r>
          </a:p>
          <a:p>
            <a:endParaRPr lang="en-US" cap="none" dirty="0"/>
          </a:p>
        </p:txBody>
      </p:sp>
    </p:spTree>
    <p:extLst>
      <p:ext uri="{BB962C8B-B14F-4D97-AF65-F5344CB8AC3E}">
        <p14:creationId xmlns:p14="http://schemas.microsoft.com/office/powerpoint/2010/main" val="826566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pic>
        <p:nvPicPr>
          <p:cNvPr id="4" name="Picture 3"/>
          <p:cNvPicPr>
            <a:picLocks noChangeAspect="1"/>
          </p:cNvPicPr>
          <p:nvPr/>
        </p:nvPicPr>
        <p:blipFill>
          <a:blip r:embed="rId2"/>
          <a:stretch>
            <a:fillRect/>
          </a:stretch>
        </p:blipFill>
        <p:spPr>
          <a:xfrm>
            <a:off x="1599045" y="1967949"/>
            <a:ext cx="8737599" cy="4457700"/>
          </a:xfrm>
          <a:prstGeom prst="rect">
            <a:avLst/>
          </a:prstGeom>
        </p:spPr>
      </p:pic>
    </p:spTree>
    <p:extLst>
      <p:ext uri="{BB962C8B-B14F-4D97-AF65-F5344CB8AC3E}">
        <p14:creationId xmlns:p14="http://schemas.microsoft.com/office/powerpoint/2010/main" val="740158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Layer 1 (User/Client Layer)</a:t>
            </a:r>
          </a:p>
        </p:txBody>
      </p:sp>
      <p:sp>
        <p:nvSpPr>
          <p:cNvPr id="3" name="Content Placeholder 2"/>
          <p:cNvSpPr>
            <a:spLocks noGrp="1"/>
          </p:cNvSpPr>
          <p:nvPr>
            <p:ph idx="1"/>
          </p:nvPr>
        </p:nvSpPr>
        <p:spPr/>
        <p:txBody>
          <a:bodyPr>
            <a:normAutofit/>
          </a:bodyPr>
          <a:lstStyle/>
          <a:p>
            <a:pPr marL="0" indent="0" algn="just">
              <a:buNone/>
            </a:pPr>
            <a:r>
              <a:rPr lang="en-US" sz="2400" cap="none" dirty="0"/>
              <a:t>This layer is the lowest layer in the cloud architecture. All the users or  client belong to this layer. </a:t>
            </a:r>
          </a:p>
          <a:p>
            <a:pPr marL="0" indent="0" algn="just">
              <a:buNone/>
            </a:pPr>
            <a:r>
              <a:rPr lang="en-US" sz="2400" cap="none" dirty="0"/>
              <a:t>This is the place where the client/user initiates the connection to the cloud. the client can be any device such as a thin client, thick client, or mobile or any handheld device that would support basic functionalities to access a web application. </a:t>
            </a:r>
          </a:p>
        </p:txBody>
      </p:sp>
    </p:spTree>
    <p:extLst>
      <p:ext uri="{BB962C8B-B14F-4D97-AF65-F5344CB8AC3E}">
        <p14:creationId xmlns:p14="http://schemas.microsoft.com/office/powerpoint/2010/main" val="2116612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Layer 2 (Network Layer)</a:t>
            </a:r>
          </a:p>
        </p:txBody>
      </p:sp>
      <p:sp>
        <p:nvSpPr>
          <p:cNvPr id="3" name="Content Placeholder 2"/>
          <p:cNvSpPr>
            <a:spLocks noGrp="1"/>
          </p:cNvSpPr>
          <p:nvPr>
            <p:ph idx="1"/>
          </p:nvPr>
        </p:nvSpPr>
        <p:spPr/>
        <p:txBody>
          <a:bodyPr>
            <a:normAutofit fontScale="92500"/>
          </a:bodyPr>
          <a:lstStyle/>
          <a:p>
            <a:pPr marL="0" indent="0" algn="just">
              <a:buNone/>
            </a:pPr>
            <a:r>
              <a:rPr lang="en-US" sz="2400" cap="none" dirty="0"/>
              <a:t>This layer allows the users to connect to the cloud. the whole cloud infrastructure is dependent on this connection where the services are offered to the customers. </a:t>
            </a:r>
          </a:p>
          <a:p>
            <a:pPr marL="0" indent="0" algn="just">
              <a:buNone/>
            </a:pPr>
            <a:r>
              <a:rPr lang="en-US" sz="2400" cap="none" dirty="0"/>
              <a:t>this is primarily the internet in the case of a public cloud. the public cloud usually exists in a specific location and the user would not know the location as it is abstract. </a:t>
            </a:r>
          </a:p>
          <a:p>
            <a:pPr marL="0" indent="0" algn="just">
              <a:buNone/>
            </a:pPr>
            <a:r>
              <a:rPr lang="en-US" sz="2400" cap="none" dirty="0"/>
              <a:t>and, the public cloud can be accessed all over the world. in the case of a private cloud, the connectivity may be provided by a local area network (</a:t>
            </a:r>
            <a:r>
              <a:rPr lang="en-US" sz="2400" cap="none" dirty="0" err="1"/>
              <a:t>lan</a:t>
            </a:r>
            <a:r>
              <a:rPr lang="en-US" sz="2400" cap="none" dirty="0"/>
              <a:t>).</a:t>
            </a:r>
          </a:p>
        </p:txBody>
      </p:sp>
    </p:spTree>
    <p:extLst>
      <p:ext uri="{BB962C8B-B14F-4D97-AF65-F5344CB8AC3E}">
        <p14:creationId xmlns:p14="http://schemas.microsoft.com/office/powerpoint/2010/main" val="2960382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726" y="692727"/>
            <a:ext cx="9842500" cy="875535"/>
          </a:xfrm>
        </p:spPr>
        <p:txBody>
          <a:bodyPr/>
          <a:lstStyle/>
          <a:p>
            <a:pPr algn="l"/>
            <a:r>
              <a:rPr lang="en-US" dirty="0"/>
              <a:t>Layer 3 (Cloud Management Layer)</a:t>
            </a:r>
          </a:p>
        </p:txBody>
      </p:sp>
      <p:sp>
        <p:nvSpPr>
          <p:cNvPr id="3" name="Content Placeholder 2"/>
          <p:cNvSpPr>
            <a:spLocks noGrp="1"/>
          </p:cNvSpPr>
          <p:nvPr>
            <p:ph idx="1"/>
          </p:nvPr>
        </p:nvSpPr>
        <p:spPr>
          <a:xfrm>
            <a:off x="914400" y="2057401"/>
            <a:ext cx="10363826" cy="3424107"/>
          </a:xfrm>
        </p:spPr>
        <p:txBody>
          <a:bodyPr>
            <a:noAutofit/>
          </a:bodyPr>
          <a:lstStyle/>
          <a:p>
            <a:pPr marL="0" indent="0" algn="just">
              <a:buNone/>
            </a:pPr>
            <a:r>
              <a:rPr lang="en-US" sz="2400" cap="none" dirty="0"/>
              <a:t>This layer consists of software's that are used in managing the cloud. the software's can be a cloud operating system (</a:t>
            </a:r>
            <a:r>
              <a:rPr lang="en-US" sz="2400" dirty="0"/>
              <a:t>OS</a:t>
            </a:r>
            <a:r>
              <a:rPr lang="en-US" sz="2400" cap="none" dirty="0"/>
              <a:t>), a software that acts as an interface between the data center (actual resources) and the user, or a management software that allows managing resources. </a:t>
            </a:r>
          </a:p>
          <a:p>
            <a:pPr marL="0" indent="0" algn="just">
              <a:buNone/>
            </a:pPr>
            <a:r>
              <a:rPr lang="en-US" sz="2400" cap="none" dirty="0"/>
              <a:t>This layer comes under the purview of (SLA) , that is, the operations taking place in this layer would affect the (SLA) that are being decided upon between the users and the service providers.</a:t>
            </a:r>
          </a:p>
        </p:txBody>
      </p:sp>
    </p:spTree>
    <p:extLst>
      <p:ext uri="{BB962C8B-B14F-4D97-AF65-F5344CB8AC3E}">
        <p14:creationId xmlns:p14="http://schemas.microsoft.com/office/powerpoint/2010/main" val="2721085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Layer 4 (Hardware Resource Layer)</a:t>
            </a:r>
          </a:p>
        </p:txBody>
      </p:sp>
      <p:sp>
        <p:nvSpPr>
          <p:cNvPr id="3" name="Content Placeholder 2"/>
          <p:cNvSpPr>
            <a:spLocks noGrp="1"/>
          </p:cNvSpPr>
          <p:nvPr>
            <p:ph idx="1"/>
          </p:nvPr>
        </p:nvSpPr>
        <p:spPr/>
        <p:txBody>
          <a:bodyPr>
            <a:noAutofit/>
          </a:bodyPr>
          <a:lstStyle/>
          <a:p>
            <a:pPr marL="0" indent="0" algn="just">
              <a:buNone/>
            </a:pPr>
            <a:r>
              <a:rPr lang="en-US" sz="2400" cap="none" dirty="0"/>
              <a:t>layer 4 consists of provisions for actual hardware resources. usually, in the case of a public cloud, a data center is used in the back end. similarly, in a private cloud, it can be a data center, which is a huge collection of hardware resources interconnected to each other that is present in a specific location or a high configuration system. </a:t>
            </a:r>
          </a:p>
          <a:p>
            <a:pPr marL="0" indent="0" algn="just">
              <a:buNone/>
            </a:pPr>
            <a:r>
              <a:rPr lang="en-US" sz="2400" dirty="0"/>
              <a:t>T</a:t>
            </a:r>
            <a:r>
              <a:rPr lang="en-US" sz="2400" cap="none" dirty="0"/>
              <a:t>his layer comes under the purview of (SLA). This is the most important layer that governs the (SLA). This layer affects the (SLA) most in the case of data centers. Whenever a user accesses the cloud, it should be available to the users as quickly as possible and should be within the time that is defined by the </a:t>
            </a:r>
            <a:r>
              <a:rPr lang="en-US" sz="2400" dirty="0"/>
              <a:t>SLA</a:t>
            </a:r>
            <a:r>
              <a:rPr lang="en-US" sz="2400" cap="none" dirty="0"/>
              <a:t>s.</a:t>
            </a:r>
          </a:p>
        </p:txBody>
      </p:sp>
    </p:spTree>
    <p:extLst>
      <p:ext uri="{BB962C8B-B14F-4D97-AF65-F5344CB8AC3E}">
        <p14:creationId xmlns:p14="http://schemas.microsoft.com/office/powerpoint/2010/main" val="1178304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the Cloud</a:t>
            </a:r>
          </a:p>
        </p:txBody>
      </p:sp>
      <p:sp>
        <p:nvSpPr>
          <p:cNvPr id="3" name="Content Placeholder 2"/>
          <p:cNvSpPr>
            <a:spLocks noGrp="1"/>
          </p:cNvSpPr>
          <p:nvPr>
            <p:ph idx="1"/>
          </p:nvPr>
        </p:nvSpPr>
        <p:spPr>
          <a:xfrm>
            <a:off x="716280" y="2068182"/>
            <a:ext cx="10820400" cy="1651000"/>
          </a:xfrm>
        </p:spPr>
        <p:txBody>
          <a:bodyPr>
            <a:noAutofit/>
          </a:bodyPr>
          <a:lstStyle/>
          <a:p>
            <a:pPr marL="0" indent="0" algn="just">
              <a:buNone/>
            </a:pPr>
            <a:r>
              <a:rPr lang="en-US" sz="2400" cap="none" dirty="0"/>
              <a:t>Cloud anatomy can be simply defined as the structure of the cloud. cloud anatomy cannot be considered the same as cloud architecture. it may not include any dependency on which or over which the technology works, whereas architecture wholly defines and describes the technology over which it is working, thus, anatomy can be considered as a part of architecture</a:t>
            </a:r>
          </a:p>
        </p:txBody>
      </p:sp>
      <p:pic>
        <p:nvPicPr>
          <p:cNvPr id="5" name="Picture 4"/>
          <p:cNvPicPr>
            <a:picLocks noChangeAspect="1"/>
          </p:cNvPicPr>
          <p:nvPr/>
        </p:nvPicPr>
        <p:blipFill>
          <a:blip r:embed="rId2"/>
          <a:stretch>
            <a:fillRect/>
          </a:stretch>
        </p:blipFill>
        <p:spPr>
          <a:xfrm>
            <a:off x="7371311" y="4114800"/>
            <a:ext cx="3733800" cy="2743200"/>
          </a:xfrm>
          <a:prstGeom prst="rect">
            <a:avLst/>
          </a:prstGeom>
        </p:spPr>
      </p:pic>
    </p:spTree>
    <p:extLst>
      <p:ext uri="{BB962C8B-B14F-4D97-AF65-F5344CB8AC3E}">
        <p14:creationId xmlns:p14="http://schemas.microsoft.com/office/powerpoint/2010/main" val="319045226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12D3E457AD734C808918C0FCAD54EC" ma:contentTypeVersion="7" ma:contentTypeDescription="Create a new document." ma:contentTypeScope="" ma:versionID="f8ec2a0e3ca82b96696b1b5813e33301">
  <xsd:schema xmlns:xsd="http://www.w3.org/2001/XMLSchema" xmlns:xs="http://www.w3.org/2001/XMLSchema" xmlns:p="http://schemas.microsoft.com/office/2006/metadata/properties" xmlns:ns2="9b508ac3-f264-44ae-be1e-afbdece899e7" targetNamespace="http://schemas.microsoft.com/office/2006/metadata/properties" ma:root="true" ma:fieldsID="662e8caa2d1c21b9671cf459c0f19d8d" ns2:_="">
    <xsd:import namespace="9b508ac3-f264-44ae-be1e-afbdece899e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508ac3-f264-44ae-be1e-afbdece899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90178BF-F04B-4010-B08C-6A9CACB722A4}"/>
</file>

<file path=customXml/itemProps2.xml><?xml version="1.0" encoding="utf-8"?>
<ds:datastoreItem xmlns:ds="http://schemas.openxmlformats.org/officeDocument/2006/customXml" ds:itemID="{3BF7C64C-0459-4AAB-8A13-7851EDE285F8}"/>
</file>

<file path=customXml/itemProps3.xml><?xml version="1.0" encoding="utf-8"?>
<ds:datastoreItem xmlns:ds="http://schemas.openxmlformats.org/officeDocument/2006/customXml" ds:itemID="{BB4496F7-7735-4588-BA24-F8573DE209A3}"/>
</file>

<file path=docProps/app.xml><?xml version="1.0" encoding="utf-8"?>
<Properties xmlns="http://schemas.openxmlformats.org/officeDocument/2006/extended-properties" xmlns:vt="http://schemas.openxmlformats.org/officeDocument/2006/docPropsVTypes">
  <Template>Gallery</Template>
  <TotalTime>1042</TotalTime>
  <Words>2952</Words>
  <Application>Microsoft Office PowerPoint</Application>
  <PresentationFormat>Widescreen</PresentationFormat>
  <Paragraphs>101</Paragraphs>
  <Slides>36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Gill Sans MT</vt:lpstr>
      <vt:lpstr>Gallery</vt:lpstr>
      <vt:lpstr>Cloud architecture and management</vt:lpstr>
      <vt:lpstr>Learning Objectives </vt:lpstr>
      <vt:lpstr>Cloud Architecture</vt:lpstr>
      <vt:lpstr>Cont…</vt:lpstr>
      <vt:lpstr>Layer 1 (User/Client Layer)</vt:lpstr>
      <vt:lpstr>Layer 2 (Network Layer)</vt:lpstr>
      <vt:lpstr>Layer 3 (Cloud Management Layer)</vt:lpstr>
      <vt:lpstr>Layer 4 (Hardware Resource Layer)</vt:lpstr>
      <vt:lpstr>Anatomy of the Cloud</vt:lpstr>
      <vt:lpstr>Cont…</vt:lpstr>
      <vt:lpstr>Cont…</vt:lpstr>
      <vt:lpstr>Network Connectivity in Cloud Computing</vt:lpstr>
      <vt:lpstr>Public Cloud Access</vt:lpstr>
      <vt:lpstr>Private Cloud Access</vt:lpstr>
      <vt:lpstr>Intracloud Networking for Public Cloud Services</vt:lpstr>
      <vt:lpstr>Private Intracloud</vt:lpstr>
      <vt:lpstr>Path for Internet Traffic</vt:lpstr>
      <vt:lpstr>Applications on the Cloud</vt:lpstr>
      <vt:lpstr>Cont…</vt:lpstr>
      <vt:lpstr>Cont…</vt:lpstr>
      <vt:lpstr>Cont…</vt:lpstr>
      <vt:lpstr>Cont…</vt:lpstr>
      <vt:lpstr>Cont…</vt:lpstr>
      <vt:lpstr>Cont…</vt:lpstr>
      <vt:lpstr>Managing the Cloud</vt:lpstr>
      <vt:lpstr>Managing the Cloud Infrastructure</vt:lpstr>
      <vt:lpstr>Managing the Cloud Application</vt:lpstr>
      <vt:lpstr>Migrating Application to Cloud</vt:lpstr>
      <vt:lpstr>Phases of Cloud Migration</vt:lpstr>
      <vt:lpstr>Cont…</vt:lpstr>
      <vt:lpstr>Cont..</vt:lpstr>
      <vt:lpstr>Cont..</vt:lpstr>
      <vt:lpstr>Approaches for Cloud Migration</vt:lpstr>
      <vt:lpstr>CONT…</vt:lpstr>
      <vt:lpstr>Cont…</vt:lpstr>
      <vt:lpstr> 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MANIDEEP KARUMANCHI</dc:creator>
  <cp:lastModifiedBy>MANIDEEP KARUMANCHI</cp:lastModifiedBy>
  <cp:revision>34</cp:revision>
  <dcterms:created xsi:type="dcterms:W3CDTF">2021-02-23T23:37:30Z</dcterms:created>
  <dcterms:modified xsi:type="dcterms:W3CDTF">2021-03-06T06:49:53Z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0x0101000312D3E457AD734C808918C0FCAD54EC</vt:lpwstr>
  </property>
</Properties>
</file>