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0" r:id="rId7"/>
    <p:sldId id="258" r:id="rId8"/>
    <p:sldId id="261" r:id="rId9"/>
    <p:sldId id="262" r:id="rId10"/>
    <p:sldId id="263" r:id="rId11"/>
    <p:sldId id="264" r:id="rId12"/>
    <p:sldId id="265" r:id="rId13"/>
    <p:sldId id="266" r:id="rId14"/>
    <p:sldId id="259" r:id="rId15"/>
    <p:sldId id="267" r:id="rId16"/>
    <p:sldId id="269" r:id="rId17"/>
    <p:sldId id="268"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1A417-AEEB-408B-8DF9-B985879EFA3F}" v="2" dt="2021-07-19T09:27:17.211"/>
    <p1510:client id="{A6F120EF-BCA1-4396-A70B-A7C49F2429DD}" v="1" dt="2021-06-18T01:43:28.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UTHU ANEESHA" userId="S::y18acs537@becbapatla.ac.in::0c282d84-6925-4579-8cfb-c8951448ce3a" providerId="AD" clId="Web-{91C1A417-AEEB-408B-8DF9-B985879EFA3F}"/>
    <pc:docChg chg="modSld">
      <pc:chgData name="ROUTHU ANEESHA" userId="S::y18acs537@becbapatla.ac.in::0c282d84-6925-4579-8cfb-c8951448ce3a" providerId="AD" clId="Web-{91C1A417-AEEB-408B-8DF9-B985879EFA3F}" dt="2021-07-19T09:27:17.211" v="1"/>
      <pc:docMkLst>
        <pc:docMk/>
      </pc:docMkLst>
      <pc:sldChg chg="addSp">
        <pc:chgData name="ROUTHU ANEESHA" userId="S::y18acs537@becbapatla.ac.in::0c282d84-6925-4579-8cfb-c8951448ce3a" providerId="AD" clId="Web-{91C1A417-AEEB-408B-8DF9-B985879EFA3F}" dt="2021-07-19T09:27:17.211" v="1"/>
        <pc:sldMkLst>
          <pc:docMk/>
          <pc:sldMk cId="697287789" sldId="259"/>
        </pc:sldMkLst>
        <pc:spChg chg="add">
          <ac:chgData name="ROUTHU ANEESHA" userId="S::y18acs537@becbapatla.ac.in::0c282d84-6925-4579-8cfb-c8951448ce3a" providerId="AD" clId="Web-{91C1A417-AEEB-408B-8DF9-B985879EFA3F}" dt="2021-07-19T09:27:17.211" v="1"/>
          <ac:spMkLst>
            <pc:docMk/>
            <pc:sldMk cId="697287789" sldId="259"/>
            <ac:spMk id="4" creationId="{38E1F6A2-7D35-4901-899E-41EE742D8551}"/>
          </ac:spMkLst>
        </pc:spChg>
      </pc:sldChg>
      <pc:sldChg chg="addSp">
        <pc:chgData name="ROUTHU ANEESHA" userId="S::y18acs537@becbapatla.ac.in::0c282d84-6925-4579-8cfb-c8951448ce3a" providerId="AD" clId="Web-{91C1A417-AEEB-408B-8DF9-B985879EFA3F}" dt="2021-07-19T09:27:13.976" v="0"/>
        <pc:sldMkLst>
          <pc:docMk/>
          <pc:sldMk cId="2032276948" sldId="267"/>
        </pc:sldMkLst>
        <pc:spChg chg="add">
          <ac:chgData name="ROUTHU ANEESHA" userId="S::y18acs537@becbapatla.ac.in::0c282d84-6925-4579-8cfb-c8951448ce3a" providerId="AD" clId="Web-{91C1A417-AEEB-408B-8DF9-B985879EFA3F}" dt="2021-07-19T09:27:13.976" v="0"/>
          <ac:spMkLst>
            <pc:docMk/>
            <pc:sldMk cId="2032276948" sldId="267"/>
            <ac:spMk id="4" creationId="{0CA7ED1D-B904-4B55-AA07-B87B22FA94DC}"/>
          </ac:spMkLst>
        </pc:spChg>
      </pc:sldChg>
    </pc:docChg>
  </pc:docChgLst>
  <pc:docChgLst>
    <pc:chgData name="KOWSHIK KONDIPARTHI" userId="S::y18acs488@becbapatla.ac.in::5e24a13a-3322-4c76-908f-31d374aaea7e" providerId="AD" clId="Web-{A6F120EF-BCA1-4396-A70B-A7C49F2429DD}"/>
    <pc:docChg chg="sldOrd">
      <pc:chgData name="KOWSHIK KONDIPARTHI" userId="S::y18acs488@becbapatla.ac.in::5e24a13a-3322-4c76-908f-31d374aaea7e" providerId="AD" clId="Web-{A6F120EF-BCA1-4396-A70B-A7C49F2429DD}" dt="2021-06-18T01:43:28.395" v="0"/>
      <pc:docMkLst>
        <pc:docMk/>
      </pc:docMkLst>
      <pc:sldChg chg="ord">
        <pc:chgData name="KOWSHIK KONDIPARTHI" userId="S::y18acs488@becbapatla.ac.in::5e24a13a-3322-4c76-908f-31d374aaea7e" providerId="AD" clId="Web-{A6F120EF-BCA1-4396-A70B-A7C49F2429DD}" dt="2021-06-18T01:43:28.395" v="0"/>
        <pc:sldMkLst>
          <pc:docMk/>
          <pc:sldMk cId="288064990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1379A2-38A3-472C-8478-B47933861021}"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181025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379A2-38A3-472C-8478-B47933861021}"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368194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379A2-38A3-472C-8478-B47933861021}"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692C9D-B972-4B59-9E51-D3D32B002E4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4470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1379A2-38A3-472C-8478-B47933861021}"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221466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1379A2-38A3-472C-8478-B47933861021}"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2C9D-B972-4B59-9E51-D3D32B002E4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4036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1379A2-38A3-472C-8478-B47933861021}"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3577056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379A2-38A3-472C-8478-B47933861021}"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314369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379A2-38A3-472C-8478-B47933861021}"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81291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379A2-38A3-472C-8478-B47933861021}"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165043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379A2-38A3-472C-8478-B47933861021}" type="datetimeFigureOut">
              <a:rPr lang="en-IN" smtClean="0"/>
              <a:t>19-07-2021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371477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379A2-38A3-472C-8478-B47933861021}"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256910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1379A2-38A3-472C-8478-B47933861021}" type="datetimeFigureOut">
              <a:rPr lang="en-IN" smtClean="0"/>
              <a:t>19-07-2021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167670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1379A2-38A3-472C-8478-B47933861021}" type="datetimeFigureOut">
              <a:rPr lang="en-IN" smtClean="0"/>
              <a:t>19-07-2021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20451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379A2-38A3-472C-8478-B47933861021}" type="datetimeFigureOut">
              <a:rPr lang="en-IN" smtClean="0"/>
              <a:t>19-07-2021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266999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1379A2-38A3-472C-8478-B47933861021}"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163097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1379A2-38A3-472C-8478-B47933861021}" type="datetimeFigureOut">
              <a:rPr lang="en-IN" smtClean="0"/>
              <a:t>19-07-2021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692C9D-B972-4B59-9E51-D3D32B002E4E}" type="slidenum">
              <a:rPr lang="en-IN" smtClean="0"/>
              <a:t>‹#›</a:t>
            </a:fld>
            <a:endParaRPr lang="en-IN"/>
          </a:p>
        </p:txBody>
      </p:sp>
    </p:spTree>
    <p:extLst>
      <p:ext uri="{BB962C8B-B14F-4D97-AF65-F5344CB8AC3E}">
        <p14:creationId xmlns:p14="http://schemas.microsoft.com/office/powerpoint/2010/main" val="367087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1379A2-38A3-472C-8478-B47933861021}" type="datetimeFigureOut">
              <a:rPr lang="en-IN" smtClean="0"/>
              <a:t>19-07-2021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692C9D-B972-4B59-9E51-D3D32B002E4E}" type="slidenum">
              <a:rPr lang="en-IN" smtClean="0"/>
              <a:t>‹#›</a:t>
            </a:fld>
            <a:endParaRPr lang="en-IN"/>
          </a:p>
        </p:txBody>
      </p:sp>
    </p:spTree>
    <p:extLst>
      <p:ext uri="{BB962C8B-B14F-4D97-AF65-F5344CB8AC3E}">
        <p14:creationId xmlns:p14="http://schemas.microsoft.com/office/powerpoint/2010/main" val="3540457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DFD767-73AE-447F-A684-0F9BB87DCFDD}"/>
              </a:ext>
            </a:extLst>
          </p:cNvPr>
          <p:cNvSpPr>
            <a:spLocks noGrp="1"/>
          </p:cNvSpPr>
          <p:nvPr>
            <p:ph type="ctrTitle"/>
          </p:nvPr>
        </p:nvSpPr>
        <p:spPr>
          <a:xfrm>
            <a:off x="3373062" y="1864865"/>
            <a:ext cx="8131550" cy="2262781"/>
          </a:xfrm>
        </p:spPr>
        <p:txBody>
          <a:bodyPr>
            <a:normAutofit/>
          </a:bodyPr>
          <a:lstStyle/>
          <a:p>
            <a:r>
              <a:rPr lang="en-IN" dirty="0"/>
              <a:t>AWS NoSQL</a:t>
            </a:r>
          </a:p>
        </p:txBody>
      </p:sp>
      <p:sp>
        <p:nvSpPr>
          <p:cNvPr id="3" name="Subtitle 2">
            <a:extLst>
              <a:ext uri="{FF2B5EF4-FFF2-40B4-BE49-F238E27FC236}">
                <a16:creationId xmlns:a16="http://schemas.microsoft.com/office/drawing/2014/main" id="{6994B875-09D1-46EF-8D95-44610B4778F7}"/>
              </a:ext>
            </a:extLst>
          </p:cNvPr>
          <p:cNvSpPr>
            <a:spLocks noGrp="1"/>
          </p:cNvSpPr>
          <p:nvPr>
            <p:ph type="subTitle" idx="1"/>
          </p:nvPr>
        </p:nvSpPr>
        <p:spPr>
          <a:xfrm>
            <a:off x="3373062" y="4127644"/>
            <a:ext cx="8131550" cy="1126283"/>
          </a:xfrm>
        </p:spPr>
        <p:txBody>
          <a:bodyPr>
            <a:normAutofit/>
          </a:bodyPr>
          <a:lstStyle/>
          <a:p>
            <a:endParaRPr lang="en-IN" dirty="0"/>
          </a:p>
        </p:txBody>
      </p:sp>
      <p:sp>
        <p:nvSpPr>
          <p:cNvPr id="33" name="Rectangle 32">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36"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7"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8"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9"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0"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1"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2"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3"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4"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5"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6"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7"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0"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3"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98084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482-5C94-4B57-876F-CC4A3712D0FF}"/>
              </a:ext>
            </a:extLst>
          </p:cNvPr>
          <p:cNvSpPr>
            <a:spLocks noGrp="1"/>
          </p:cNvSpPr>
          <p:nvPr>
            <p:ph type="title"/>
          </p:nvPr>
        </p:nvSpPr>
        <p:spPr/>
        <p:txBody>
          <a:bodyPr/>
          <a:lstStyle/>
          <a:p>
            <a:r>
              <a:rPr lang="en-IN" dirty="0"/>
              <a:t>Types of NoSQL Databases Offered on AWS</a:t>
            </a:r>
          </a:p>
        </p:txBody>
      </p:sp>
      <p:sp>
        <p:nvSpPr>
          <p:cNvPr id="3" name="Content Placeholder 2">
            <a:extLst>
              <a:ext uri="{FF2B5EF4-FFF2-40B4-BE49-F238E27FC236}">
                <a16:creationId xmlns:a16="http://schemas.microsoft.com/office/drawing/2014/main" id="{A9057262-DF6B-4A2A-8194-43F41C86A868}"/>
              </a:ext>
            </a:extLst>
          </p:cNvPr>
          <p:cNvSpPr>
            <a:spLocks noGrp="1"/>
          </p:cNvSpPr>
          <p:nvPr>
            <p:ph idx="1"/>
          </p:nvPr>
        </p:nvSpPr>
        <p:spPr/>
        <p:txBody>
          <a:bodyPr>
            <a:normAutofit/>
          </a:bodyPr>
          <a:lstStyle/>
          <a:p>
            <a:pPr algn="just" fontAlgn="base"/>
            <a:r>
              <a:rPr lang="en-IN" sz="2800" b="1" i="0" u="none" strike="noStrike" dirty="0">
                <a:solidFill>
                  <a:srgbClr val="101820"/>
                </a:solidFill>
                <a:effectLst/>
                <a:latin typeface="proxima-nova"/>
              </a:rPr>
              <a:t>Ledger Databases</a:t>
            </a:r>
            <a:endParaRPr lang="en-IN" sz="2800" b="1" i="0" u="none" strike="noStrike" dirty="0">
              <a:solidFill>
                <a:srgbClr val="252525"/>
              </a:solidFill>
              <a:effectLst/>
              <a:latin typeface="proxima-nova"/>
            </a:endParaRPr>
          </a:p>
          <a:p>
            <a:pPr lvl="1" algn="just" fontAlgn="base"/>
            <a:r>
              <a:rPr lang="en-IN" sz="2600" b="0" i="0" u="none" strike="noStrike" dirty="0">
                <a:solidFill>
                  <a:srgbClr val="101820"/>
                </a:solidFill>
                <a:effectLst/>
                <a:latin typeface="proxima-nova"/>
              </a:rPr>
              <a:t>Ledger databases are based on logs that record events related to data values. These logs are transparent, immutable, and can be verified cryptographically to prove the authenticity and integrity of data. Use cases for ledger databases include banking systems, registrations, supply chains, and systems of record.</a:t>
            </a:r>
          </a:p>
          <a:p>
            <a:pPr lvl="1" algn="just" fontAlgn="base"/>
            <a:r>
              <a:rPr lang="en-IN" sz="2600" b="1" i="0" u="none" strike="noStrike" dirty="0">
                <a:solidFill>
                  <a:srgbClr val="101820"/>
                </a:solidFill>
                <a:effectLst/>
                <a:latin typeface="proxima-nova"/>
              </a:rPr>
              <a:t>AWS service:</a:t>
            </a:r>
            <a:r>
              <a:rPr lang="en-IN" sz="2600" b="0" i="0" u="none" strike="noStrike" dirty="0">
                <a:solidFill>
                  <a:srgbClr val="101820"/>
                </a:solidFill>
                <a:effectLst/>
                <a:latin typeface="proxima-nova"/>
              </a:rPr>
              <a:t> Amazon Quantum Ledger Database (QLDB)</a:t>
            </a:r>
          </a:p>
          <a:p>
            <a:pPr algn="just" fontAlgn="base"/>
            <a:endParaRPr lang="en-IN" sz="2600" b="0" i="0" u="none" strike="noStrike" dirty="0">
              <a:solidFill>
                <a:srgbClr val="101820"/>
              </a:solidFill>
              <a:effectLst/>
              <a:latin typeface="proxima-nova"/>
            </a:endParaRPr>
          </a:p>
        </p:txBody>
      </p:sp>
    </p:spTree>
    <p:extLst>
      <p:ext uri="{BB962C8B-B14F-4D97-AF65-F5344CB8AC3E}">
        <p14:creationId xmlns:p14="http://schemas.microsoft.com/office/powerpoint/2010/main" val="400995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8304-B09F-4831-8805-CB92F56DB058}"/>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7465EDB6-97E1-47DB-96C9-6DADBA069160}"/>
              </a:ext>
            </a:extLst>
          </p:cNvPr>
          <p:cNvSpPr>
            <a:spLocks noGrp="1"/>
          </p:cNvSpPr>
          <p:nvPr>
            <p:ph idx="1"/>
          </p:nvPr>
        </p:nvSpPr>
        <p:spPr/>
        <p:txBody>
          <a:bodyPr>
            <a:normAutofit/>
          </a:bodyPr>
          <a:lstStyle/>
          <a:p>
            <a:r>
              <a:rPr lang="en-IN" sz="2400" dirty="0">
                <a:latin typeface="proxima-nova"/>
              </a:rPr>
              <a:t>Amazon DynamoDB</a:t>
            </a:r>
          </a:p>
          <a:p>
            <a:r>
              <a:rPr lang="en-IN" sz="2400" dirty="0">
                <a:latin typeface="proxima-nova"/>
              </a:rPr>
              <a:t>Amazon </a:t>
            </a:r>
            <a:r>
              <a:rPr lang="en-IN" sz="2400" dirty="0" err="1">
                <a:latin typeface="proxima-nova"/>
              </a:rPr>
              <a:t>ElastiCache</a:t>
            </a:r>
            <a:endParaRPr lang="en-IN" sz="2400" dirty="0">
              <a:latin typeface="proxima-nova"/>
            </a:endParaRPr>
          </a:p>
          <a:p>
            <a:r>
              <a:rPr lang="en-IN" sz="2400" dirty="0">
                <a:latin typeface="proxima-nova"/>
              </a:rPr>
              <a:t>Amazon Neptune</a:t>
            </a:r>
          </a:p>
          <a:p>
            <a:r>
              <a:rPr lang="en-IN" sz="2400" dirty="0">
                <a:latin typeface="proxima-nova"/>
              </a:rPr>
              <a:t>Amazon Timestream</a:t>
            </a:r>
          </a:p>
          <a:p>
            <a:r>
              <a:rPr lang="en-IN" sz="2400" dirty="0">
                <a:latin typeface="proxima-nova"/>
              </a:rPr>
              <a:t>Amazon QLDB</a:t>
            </a:r>
          </a:p>
          <a:p>
            <a:r>
              <a:rPr lang="en-IN" sz="2400" dirty="0">
                <a:latin typeface="proxima-nova"/>
              </a:rPr>
              <a:t>Amazon </a:t>
            </a:r>
            <a:r>
              <a:rPr lang="en-IN" sz="2400" dirty="0" err="1">
                <a:latin typeface="proxima-nova"/>
              </a:rPr>
              <a:t>DocumentDB</a:t>
            </a:r>
            <a:endParaRPr lang="en-IN" sz="2400" dirty="0">
              <a:latin typeface="proxima-nova"/>
            </a:endParaRPr>
          </a:p>
          <a:p>
            <a:r>
              <a:rPr lang="en-IN" sz="2400" dirty="0">
                <a:latin typeface="proxima-nova"/>
              </a:rPr>
              <a:t>Amazon </a:t>
            </a:r>
            <a:r>
              <a:rPr lang="en-IN" sz="2400" dirty="0" err="1">
                <a:latin typeface="proxima-nova"/>
              </a:rPr>
              <a:t>Keyspaces</a:t>
            </a:r>
            <a:endParaRPr lang="en-IN" sz="2400" dirty="0">
              <a:latin typeface="proxima-nova"/>
            </a:endParaRPr>
          </a:p>
        </p:txBody>
      </p:sp>
      <p:sp>
        <p:nvSpPr>
          <p:cNvPr id="4" name="TextBox 3">
            <a:extLst>
              <a:ext uri="{FF2B5EF4-FFF2-40B4-BE49-F238E27FC236}">
                <a16:creationId xmlns:a16="http://schemas.microsoft.com/office/drawing/2014/main" id="{38E1F6A2-7D35-4901-899E-41EE742D855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69728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3E0-5061-47E6-9568-A2637965F48B}"/>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604745D7-E392-43CA-A215-4912F50AE588}"/>
              </a:ext>
            </a:extLst>
          </p:cNvPr>
          <p:cNvSpPr>
            <a:spLocks noGrp="1"/>
          </p:cNvSpPr>
          <p:nvPr>
            <p:ph idx="1"/>
          </p:nvPr>
        </p:nvSpPr>
        <p:spPr/>
        <p:txBody>
          <a:bodyPr>
            <a:normAutofit/>
          </a:bodyPr>
          <a:lstStyle/>
          <a:p>
            <a:pPr algn="just" fontAlgn="base"/>
            <a:r>
              <a:rPr lang="en-IN" sz="2400" b="1" i="0" u="none" strike="noStrike" dirty="0">
                <a:solidFill>
                  <a:srgbClr val="101820"/>
                </a:solidFill>
                <a:effectLst/>
                <a:latin typeface="proxima-nova"/>
              </a:rPr>
              <a:t>Amazon DynamoDB</a:t>
            </a:r>
            <a:endParaRPr lang="en-IN" sz="2400" b="1" i="0" u="none" strike="noStrike" dirty="0">
              <a:solidFill>
                <a:srgbClr val="252525"/>
              </a:solidFill>
              <a:effectLst/>
              <a:latin typeface="proxima-nova"/>
            </a:endParaRPr>
          </a:p>
          <a:p>
            <a:pPr lvl="1" algn="just" fontAlgn="base"/>
            <a:r>
              <a:rPr lang="en-IN" sz="2200" i="0" u="none" strike="noStrike" dirty="0">
                <a:solidFill>
                  <a:srgbClr val="101820"/>
                </a:solidFill>
                <a:effectLst/>
                <a:latin typeface="proxima-nova"/>
              </a:rPr>
              <a:t>Amazon DynamoDB is a document and key-value database. It is a fully managed service that includes features for backup and restore, in-memory caching, security, and </a:t>
            </a:r>
            <a:r>
              <a:rPr lang="en-IN" sz="2200" i="0" u="none" strike="noStrike" dirty="0" err="1">
                <a:solidFill>
                  <a:srgbClr val="101820"/>
                </a:solidFill>
                <a:effectLst/>
                <a:latin typeface="proxima-nova"/>
              </a:rPr>
              <a:t>multiregion</a:t>
            </a:r>
            <a:r>
              <a:rPr lang="en-IN" sz="2200" i="0" u="none" strike="noStrike" dirty="0">
                <a:solidFill>
                  <a:srgbClr val="101820"/>
                </a:solidFill>
                <a:effectLst/>
                <a:latin typeface="proxima-nova"/>
              </a:rPr>
              <a:t>, </a:t>
            </a:r>
            <a:r>
              <a:rPr lang="en-IN" sz="2200" i="0" u="none" strike="noStrike" dirty="0" err="1">
                <a:solidFill>
                  <a:srgbClr val="101820"/>
                </a:solidFill>
                <a:effectLst/>
                <a:latin typeface="proxima-nova"/>
              </a:rPr>
              <a:t>multimaster</a:t>
            </a:r>
            <a:r>
              <a:rPr lang="en-IN" sz="2200" i="0" u="none" strike="noStrike" dirty="0">
                <a:solidFill>
                  <a:srgbClr val="101820"/>
                </a:solidFill>
                <a:effectLst/>
                <a:latin typeface="proxima-nova"/>
              </a:rPr>
              <a:t> distribution. DynamoDB supports atomicity, consistency, isolation, durability (ACID) transactions and encryption by default.</a:t>
            </a:r>
          </a:p>
        </p:txBody>
      </p:sp>
      <p:sp>
        <p:nvSpPr>
          <p:cNvPr id="4" name="TextBox 3">
            <a:extLst>
              <a:ext uri="{FF2B5EF4-FFF2-40B4-BE49-F238E27FC236}">
                <a16:creationId xmlns:a16="http://schemas.microsoft.com/office/drawing/2014/main" id="{0CA7ED1D-B904-4B55-AA07-B87B22FA94D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03227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3E0-5061-47E6-9568-A2637965F48B}"/>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604745D7-E392-43CA-A215-4912F50AE588}"/>
              </a:ext>
            </a:extLst>
          </p:cNvPr>
          <p:cNvSpPr>
            <a:spLocks noGrp="1"/>
          </p:cNvSpPr>
          <p:nvPr>
            <p:ph idx="1"/>
          </p:nvPr>
        </p:nvSpPr>
        <p:spPr/>
        <p:txBody>
          <a:bodyPr>
            <a:normAutofit/>
          </a:bodyPr>
          <a:lstStyle/>
          <a:p>
            <a:pPr algn="l" fontAlgn="base"/>
            <a:r>
              <a:rPr lang="en-IN" sz="2400" b="1" i="0" u="none" strike="noStrike" dirty="0">
                <a:solidFill>
                  <a:srgbClr val="101820"/>
                </a:solidFill>
                <a:effectLst/>
                <a:latin typeface="proxima-nova"/>
              </a:rPr>
              <a:t>Amazon Neptune</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Amazon Neptune is a graph database service that is fully managed and optimized for storing data on billions of relationships. It supports a range of graph models and query languages, including W3C’s RDF, Property Graph, SPARQL, and </a:t>
            </a:r>
            <a:r>
              <a:rPr lang="en-IN" sz="2200" b="0" i="0" u="none" strike="noStrike" dirty="0" err="1">
                <a:solidFill>
                  <a:srgbClr val="101820"/>
                </a:solidFill>
                <a:effectLst/>
                <a:latin typeface="proxima-nova"/>
              </a:rPr>
              <a:t>TinkerPop</a:t>
            </a:r>
            <a:r>
              <a:rPr lang="en-IN" sz="2200" b="0" i="0" u="none" strike="noStrike" dirty="0">
                <a:solidFill>
                  <a:srgbClr val="101820"/>
                </a:solidFill>
                <a:effectLst/>
                <a:latin typeface="proxima-nova"/>
              </a:rPr>
              <a:t> Gremlin.</a:t>
            </a:r>
          </a:p>
          <a:p>
            <a:pPr lvl="1" algn="just" fontAlgn="base"/>
            <a:r>
              <a:rPr lang="en-IN" sz="2200" b="0" i="0" u="none" strike="noStrike" dirty="0">
                <a:solidFill>
                  <a:srgbClr val="101820"/>
                </a:solidFill>
                <a:effectLst/>
                <a:latin typeface="proxima-nova"/>
              </a:rPr>
              <a:t>Neptune includes features for point-in-time recovery, multi-zone data replication, continuous backups, and read replicas. It supports ACID transactions and provides encryption in-transit and at-rest.</a:t>
            </a:r>
          </a:p>
        </p:txBody>
      </p:sp>
    </p:spTree>
    <p:extLst>
      <p:ext uri="{BB962C8B-B14F-4D97-AF65-F5344CB8AC3E}">
        <p14:creationId xmlns:p14="http://schemas.microsoft.com/office/powerpoint/2010/main" val="288064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3E0-5061-47E6-9568-A2637965F48B}"/>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604745D7-E392-43CA-A215-4912F50AE588}"/>
              </a:ext>
            </a:extLst>
          </p:cNvPr>
          <p:cNvSpPr>
            <a:spLocks noGrp="1"/>
          </p:cNvSpPr>
          <p:nvPr>
            <p:ph idx="1"/>
          </p:nvPr>
        </p:nvSpPr>
        <p:spPr/>
        <p:txBody>
          <a:bodyPr>
            <a:normAutofit/>
          </a:bodyPr>
          <a:lstStyle/>
          <a:p>
            <a:pPr algn="l" fontAlgn="base"/>
            <a:r>
              <a:rPr lang="en-IN" sz="2400" b="1" i="0" u="none" strike="noStrike" dirty="0">
                <a:solidFill>
                  <a:srgbClr val="101820"/>
                </a:solidFill>
                <a:effectLst/>
                <a:latin typeface="proxima-nova"/>
              </a:rPr>
              <a:t>Amazon </a:t>
            </a:r>
            <a:r>
              <a:rPr lang="en-IN" sz="2400" b="1" i="0" u="none" strike="noStrike" dirty="0" err="1">
                <a:solidFill>
                  <a:srgbClr val="101820"/>
                </a:solidFill>
                <a:effectLst/>
                <a:latin typeface="proxima-nova"/>
              </a:rPr>
              <a:t>ElastiCache</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Amazon </a:t>
            </a:r>
            <a:r>
              <a:rPr lang="en-IN" sz="2200" b="0" i="0" u="none" strike="noStrike" dirty="0" err="1">
                <a:solidFill>
                  <a:srgbClr val="101820"/>
                </a:solidFill>
                <a:effectLst/>
                <a:latin typeface="proxima-nova"/>
              </a:rPr>
              <a:t>ElastiCache</a:t>
            </a:r>
            <a:r>
              <a:rPr lang="en-IN" sz="2200" b="0" i="0" u="none" strike="noStrike" dirty="0">
                <a:solidFill>
                  <a:srgbClr val="101820"/>
                </a:solidFill>
                <a:effectLst/>
                <a:latin typeface="proxima-nova"/>
              </a:rPr>
              <a:t> is an in-memory data store that you can use in place of a disk-based database. It provides fully managed support for Memcached and Redis, and enables scaling with memory </a:t>
            </a:r>
            <a:r>
              <a:rPr lang="en-IN" sz="2200" b="0" i="0" u="none" strike="noStrike" dirty="0" err="1">
                <a:solidFill>
                  <a:srgbClr val="101820"/>
                </a:solidFill>
                <a:effectLst/>
                <a:latin typeface="proxima-nova"/>
              </a:rPr>
              <a:t>sharding</a:t>
            </a:r>
            <a:r>
              <a:rPr lang="en-IN" sz="2200" b="0" i="0" u="none" strike="noStrike" dirty="0">
                <a:solidFill>
                  <a:srgbClr val="101820"/>
                </a:solidFill>
                <a:effectLst/>
                <a:latin typeface="proxima-nova"/>
              </a:rPr>
              <a:t>. It is designed to support sub-millisecond response times and is typically used for queuing, real-time analytics, caching, and session stores.</a:t>
            </a:r>
          </a:p>
        </p:txBody>
      </p:sp>
    </p:spTree>
    <p:extLst>
      <p:ext uri="{BB962C8B-B14F-4D97-AF65-F5344CB8AC3E}">
        <p14:creationId xmlns:p14="http://schemas.microsoft.com/office/powerpoint/2010/main" val="212315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3E0-5061-47E6-9568-A2637965F48B}"/>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604745D7-E392-43CA-A215-4912F50AE588}"/>
              </a:ext>
            </a:extLst>
          </p:cNvPr>
          <p:cNvSpPr>
            <a:spLocks noGrp="1"/>
          </p:cNvSpPr>
          <p:nvPr>
            <p:ph idx="1"/>
          </p:nvPr>
        </p:nvSpPr>
        <p:spPr/>
        <p:txBody>
          <a:bodyPr>
            <a:normAutofit/>
          </a:bodyPr>
          <a:lstStyle/>
          <a:p>
            <a:pPr algn="l" fontAlgn="base"/>
            <a:r>
              <a:rPr lang="en-IN" sz="2400" b="1" i="0" u="none" strike="noStrike" dirty="0">
                <a:solidFill>
                  <a:srgbClr val="101820"/>
                </a:solidFill>
                <a:effectLst/>
                <a:latin typeface="proxima-nova"/>
              </a:rPr>
              <a:t>Amazon Timestream</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Amazon Timestream is a fully managed time series database with an adaptive query processing engine. It is a serverless service and automatically manages hardware and software maintenance and provisioning for you.</a:t>
            </a:r>
          </a:p>
          <a:p>
            <a:pPr lvl="1" algn="just" fontAlgn="base"/>
            <a:r>
              <a:rPr lang="en-IN" sz="2200" b="0" i="0" u="none" strike="noStrike" dirty="0">
                <a:solidFill>
                  <a:srgbClr val="101820"/>
                </a:solidFill>
                <a:effectLst/>
                <a:latin typeface="proxima-nova"/>
              </a:rPr>
              <a:t>Timestream includes features for automated data compression, tiering, retention, and rollups. It also includes built-in analytics for the approximation, smoothing, and interpolation of data.</a:t>
            </a:r>
          </a:p>
          <a:p>
            <a:pPr algn="l" fontAlgn="base"/>
            <a:endParaRPr lang="en-IN" sz="2200" b="0" i="0" u="none" strike="noStrike" dirty="0">
              <a:solidFill>
                <a:srgbClr val="101820"/>
              </a:solidFill>
              <a:effectLst/>
              <a:latin typeface="proxima-nova"/>
            </a:endParaRPr>
          </a:p>
        </p:txBody>
      </p:sp>
    </p:spTree>
    <p:extLst>
      <p:ext uri="{BB962C8B-B14F-4D97-AF65-F5344CB8AC3E}">
        <p14:creationId xmlns:p14="http://schemas.microsoft.com/office/powerpoint/2010/main" val="265888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3E0-5061-47E6-9568-A2637965F48B}"/>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604745D7-E392-43CA-A215-4912F50AE588}"/>
              </a:ext>
            </a:extLst>
          </p:cNvPr>
          <p:cNvSpPr>
            <a:spLocks noGrp="1"/>
          </p:cNvSpPr>
          <p:nvPr>
            <p:ph idx="1"/>
          </p:nvPr>
        </p:nvSpPr>
        <p:spPr/>
        <p:txBody>
          <a:bodyPr>
            <a:normAutofit/>
          </a:bodyPr>
          <a:lstStyle/>
          <a:p>
            <a:pPr algn="l" fontAlgn="base"/>
            <a:r>
              <a:rPr lang="en-IN" sz="2400" b="1" i="0" u="none" strike="noStrike" dirty="0">
                <a:solidFill>
                  <a:srgbClr val="101820"/>
                </a:solidFill>
                <a:effectLst/>
                <a:latin typeface="proxima-nova"/>
              </a:rPr>
              <a:t>Amazon QLDB</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Amazon QLDB is a ledger database that you can use to track data changes. It is fully managed and designed to enable you to avoid complex setups required for managing ledger data with relational databases or blockchain.</a:t>
            </a:r>
          </a:p>
          <a:p>
            <a:pPr lvl="1" algn="just" fontAlgn="base"/>
            <a:r>
              <a:rPr lang="en-IN" sz="2200" b="0" i="0" u="none" strike="noStrike" dirty="0">
                <a:solidFill>
                  <a:srgbClr val="101820"/>
                </a:solidFill>
                <a:effectLst/>
                <a:latin typeface="proxima-nova"/>
              </a:rPr>
              <a:t>QLDB provides a SQL-like API, full transactional support, and a flexible document data model. It includes features for automatic scaling, ACID compliant transactions, multizone availability, and data streaming with Kinesis Data Streams.</a:t>
            </a:r>
          </a:p>
          <a:p>
            <a:pPr algn="l" fontAlgn="base"/>
            <a:endParaRPr lang="en-IN" sz="2200" b="0" i="0" u="none" strike="noStrike" dirty="0">
              <a:solidFill>
                <a:srgbClr val="101820"/>
              </a:solidFill>
              <a:effectLst/>
              <a:latin typeface="proxima-nova"/>
            </a:endParaRPr>
          </a:p>
        </p:txBody>
      </p:sp>
    </p:spTree>
    <p:extLst>
      <p:ext uri="{BB962C8B-B14F-4D97-AF65-F5344CB8AC3E}">
        <p14:creationId xmlns:p14="http://schemas.microsoft.com/office/powerpoint/2010/main" val="258202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3E0-5061-47E6-9568-A2637965F48B}"/>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604745D7-E392-43CA-A215-4912F50AE588}"/>
              </a:ext>
            </a:extLst>
          </p:cNvPr>
          <p:cNvSpPr>
            <a:spLocks noGrp="1"/>
          </p:cNvSpPr>
          <p:nvPr>
            <p:ph idx="1"/>
          </p:nvPr>
        </p:nvSpPr>
        <p:spPr/>
        <p:txBody>
          <a:bodyPr>
            <a:normAutofit/>
          </a:bodyPr>
          <a:lstStyle/>
          <a:p>
            <a:pPr algn="l" fontAlgn="base"/>
            <a:r>
              <a:rPr lang="en-IN" sz="2400" b="1" i="0" u="none" strike="noStrike" dirty="0">
                <a:solidFill>
                  <a:srgbClr val="101820"/>
                </a:solidFill>
                <a:effectLst/>
                <a:latin typeface="proxima-nova"/>
              </a:rPr>
              <a:t>Amazon </a:t>
            </a:r>
            <a:r>
              <a:rPr lang="en-IN" sz="2400" b="1" i="0" u="none" strike="noStrike" dirty="0" err="1">
                <a:solidFill>
                  <a:srgbClr val="101820"/>
                </a:solidFill>
                <a:effectLst/>
                <a:latin typeface="proxima-nova"/>
              </a:rPr>
              <a:t>DocumentDB</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Amazon </a:t>
            </a:r>
            <a:r>
              <a:rPr lang="en-IN" sz="2200" b="0" i="0" u="none" strike="noStrike" dirty="0" err="1">
                <a:solidFill>
                  <a:srgbClr val="101820"/>
                </a:solidFill>
                <a:effectLst/>
                <a:latin typeface="proxima-nova"/>
              </a:rPr>
              <a:t>DocumentDB</a:t>
            </a:r>
            <a:r>
              <a:rPr lang="en-IN" sz="2200" b="0" i="0" u="none" strike="noStrike" dirty="0">
                <a:solidFill>
                  <a:srgbClr val="101820"/>
                </a:solidFill>
                <a:effectLst/>
                <a:latin typeface="proxima-nova"/>
              </a:rPr>
              <a:t> is a fully managed document database that is compatible with MongoDB. </a:t>
            </a:r>
            <a:r>
              <a:rPr lang="en-IN" sz="2200" b="0" i="0" u="none" strike="noStrike" dirty="0" err="1">
                <a:solidFill>
                  <a:srgbClr val="101820"/>
                </a:solidFill>
                <a:effectLst/>
                <a:latin typeface="proxima-nova"/>
              </a:rPr>
              <a:t>DocumentDB</a:t>
            </a:r>
            <a:r>
              <a:rPr lang="en-IN" sz="2200" b="0" i="0" u="none" strike="noStrike" dirty="0">
                <a:solidFill>
                  <a:srgbClr val="101820"/>
                </a:solidFill>
                <a:effectLst/>
                <a:latin typeface="proxima-nova"/>
              </a:rPr>
              <a:t> architecture separates compute and storage resources for greater scalability and flexibility. It also includes support for up to 15 read replicas, data replication for durability across three availability zones, and free use of the AWS Database Migration Service.</a:t>
            </a:r>
          </a:p>
          <a:p>
            <a:pPr algn="l" fontAlgn="base"/>
            <a:endParaRPr lang="en-IN" sz="2200" b="0" i="0" u="none" strike="noStrike" dirty="0">
              <a:solidFill>
                <a:srgbClr val="101820"/>
              </a:solidFill>
              <a:effectLst/>
              <a:latin typeface="proxima-nova"/>
            </a:endParaRPr>
          </a:p>
        </p:txBody>
      </p:sp>
    </p:spTree>
    <p:extLst>
      <p:ext uri="{BB962C8B-B14F-4D97-AF65-F5344CB8AC3E}">
        <p14:creationId xmlns:p14="http://schemas.microsoft.com/office/powerpoint/2010/main" val="89988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3E0-5061-47E6-9568-A2637965F48B}"/>
              </a:ext>
            </a:extLst>
          </p:cNvPr>
          <p:cNvSpPr>
            <a:spLocks noGrp="1"/>
          </p:cNvSpPr>
          <p:nvPr>
            <p:ph type="title"/>
          </p:nvPr>
        </p:nvSpPr>
        <p:spPr/>
        <p:txBody>
          <a:bodyPr/>
          <a:lstStyle/>
          <a:p>
            <a:r>
              <a:rPr lang="en-IN" dirty="0"/>
              <a:t>AWS NoSQL Databases Services</a:t>
            </a:r>
          </a:p>
        </p:txBody>
      </p:sp>
      <p:sp>
        <p:nvSpPr>
          <p:cNvPr id="3" name="Content Placeholder 2">
            <a:extLst>
              <a:ext uri="{FF2B5EF4-FFF2-40B4-BE49-F238E27FC236}">
                <a16:creationId xmlns:a16="http://schemas.microsoft.com/office/drawing/2014/main" id="{604745D7-E392-43CA-A215-4912F50AE588}"/>
              </a:ext>
            </a:extLst>
          </p:cNvPr>
          <p:cNvSpPr>
            <a:spLocks noGrp="1"/>
          </p:cNvSpPr>
          <p:nvPr>
            <p:ph idx="1"/>
          </p:nvPr>
        </p:nvSpPr>
        <p:spPr/>
        <p:txBody>
          <a:bodyPr>
            <a:normAutofit/>
          </a:bodyPr>
          <a:lstStyle/>
          <a:p>
            <a:pPr algn="l" fontAlgn="base"/>
            <a:r>
              <a:rPr lang="en-IN" sz="2400" b="1" i="0" u="none" strike="noStrike" dirty="0">
                <a:solidFill>
                  <a:srgbClr val="101820"/>
                </a:solidFill>
                <a:effectLst/>
                <a:latin typeface="proxima-nova"/>
              </a:rPr>
              <a:t>Amazon </a:t>
            </a:r>
            <a:r>
              <a:rPr lang="en-IN" sz="2400" b="1" i="0" u="none" strike="noStrike" dirty="0" err="1">
                <a:solidFill>
                  <a:srgbClr val="101820"/>
                </a:solidFill>
                <a:effectLst/>
                <a:latin typeface="proxima-nova"/>
              </a:rPr>
              <a:t>Keyspaces</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Amazon </a:t>
            </a:r>
            <a:r>
              <a:rPr lang="en-IN" sz="2200" b="0" i="0" u="none" strike="noStrike" dirty="0" err="1">
                <a:solidFill>
                  <a:srgbClr val="101820"/>
                </a:solidFill>
                <a:effectLst/>
                <a:latin typeface="proxima-nova"/>
              </a:rPr>
              <a:t>Keyspaces</a:t>
            </a:r>
            <a:r>
              <a:rPr lang="en-IN" sz="2200" b="0" i="0" u="none" strike="noStrike" dirty="0">
                <a:solidFill>
                  <a:srgbClr val="101820"/>
                </a:solidFill>
                <a:effectLst/>
                <a:latin typeface="proxima-nova"/>
              </a:rPr>
              <a:t> is a managed wide column database that is compatible with Apache Cassandra. You can use it to migrate Cassandra workloads and applications and continue to use Cassandra native code and tools. It includes features for autoscaling and enables you to select between on-demand or provisioned resources.</a:t>
            </a:r>
          </a:p>
        </p:txBody>
      </p:sp>
    </p:spTree>
    <p:extLst>
      <p:ext uri="{BB962C8B-B14F-4D97-AF65-F5344CB8AC3E}">
        <p14:creationId xmlns:p14="http://schemas.microsoft.com/office/powerpoint/2010/main" val="55208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94D6-0566-4202-8A14-18D8C5CDF576}"/>
              </a:ext>
            </a:extLst>
          </p:cNvPr>
          <p:cNvSpPr>
            <a:spLocks noGrp="1"/>
          </p:cNvSpPr>
          <p:nvPr>
            <p:ph type="title"/>
          </p:nvPr>
        </p:nvSpPr>
        <p:spPr/>
        <p:txBody>
          <a:bodyPr/>
          <a:lstStyle/>
          <a:p>
            <a:r>
              <a:rPr lang="en-IN" dirty="0"/>
              <a:t>Why should we use a NoSQL database?</a:t>
            </a:r>
          </a:p>
        </p:txBody>
      </p:sp>
      <p:sp>
        <p:nvSpPr>
          <p:cNvPr id="3" name="Content Placeholder 2">
            <a:extLst>
              <a:ext uri="{FF2B5EF4-FFF2-40B4-BE49-F238E27FC236}">
                <a16:creationId xmlns:a16="http://schemas.microsoft.com/office/drawing/2014/main" id="{81229991-931A-46A9-821A-C13CF6D36E66}"/>
              </a:ext>
            </a:extLst>
          </p:cNvPr>
          <p:cNvSpPr>
            <a:spLocks noGrp="1"/>
          </p:cNvSpPr>
          <p:nvPr>
            <p:ph idx="1"/>
          </p:nvPr>
        </p:nvSpPr>
        <p:spPr/>
        <p:txBody>
          <a:bodyPr>
            <a:normAutofit fontScale="92500" lnSpcReduction="10000"/>
          </a:bodyPr>
          <a:lstStyle/>
          <a:p>
            <a:pPr algn="just"/>
            <a:r>
              <a:rPr lang="en-IN" sz="2400" b="0" i="0" dirty="0">
                <a:solidFill>
                  <a:srgbClr val="333333"/>
                </a:solidFill>
                <a:effectLst/>
                <a:latin typeface="proxima-nova"/>
              </a:rPr>
              <a:t>NoSQL databases are a great fit for many modern applications such as mobile, web, and gaming that require flexible, scalable, high-performance, and highly functional databases to provide great user experiences.</a:t>
            </a:r>
          </a:p>
          <a:p>
            <a:pPr lvl="1" algn="just"/>
            <a:r>
              <a:rPr lang="en-IN" sz="2200" b="0" i="0" dirty="0">
                <a:solidFill>
                  <a:srgbClr val="333333"/>
                </a:solidFill>
                <a:effectLst/>
                <a:latin typeface="proxima-nova"/>
              </a:rPr>
              <a:t>Flexibility: NoSQL databases generally provide flexible schemas that enable faster and more iterative development. The flexible data model makes NoSQL databases ideal for semi-structured and unstructured data.</a:t>
            </a:r>
          </a:p>
          <a:p>
            <a:pPr lvl="1" algn="just"/>
            <a:r>
              <a:rPr lang="en-IN" sz="2200" b="0" i="0" dirty="0">
                <a:solidFill>
                  <a:srgbClr val="333333"/>
                </a:solidFill>
                <a:effectLst/>
                <a:latin typeface="proxima-nova"/>
              </a:rPr>
              <a:t>Scalability: NoSQL databases are generally designed to scale out by using distributed clusters of hardware instead of scaling up by adding expensive and robust servers. Some cloud providers handle these operations behind-the-scenes as a fully managed service.</a:t>
            </a:r>
          </a:p>
        </p:txBody>
      </p:sp>
    </p:spTree>
    <p:extLst>
      <p:ext uri="{BB962C8B-B14F-4D97-AF65-F5344CB8AC3E}">
        <p14:creationId xmlns:p14="http://schemas.microsoft.com/office/powerpoint/2010/main" val="140814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9DEF-F349-4099-91BF-9C9CF89C7082}"/>
              </a:ext>
            </a:extLst>
          </p:cNvPr>
          <p:cNvSpPr>
            <a:spLocks noGrp="1"/>
          </p:cNvSpPr>
          <p:nvPr>
            <p:ph type="title"/>
          </p:nvPr>
        </p:nvSpPr>
        <p:spPr/>
        <p:txBody>
          <a:bodyPr/>
          <a:lstStyle/>
          <a:p>
            <a:r>
              <a:rPr lang="en-IN" dirty="0"/>
              <a:t>What is AWS NoSQL</a:t>
            </a:r>
          </a:p>
        </p:txBody>
      </p:sp>
      <p:sp>
        <p:nvSpPr>
          <p:cNvPr id="3" name="Content Placeholder 2">
            <a:extLst>
              <a:ext uri="{FF2B5EF4-FFF2-40B4-BE49-F238E27FC236}">
                <a16:creationId xmlns:a16="http://schemas.microsoft.com/office/drawing/2014/main" id="{4F898DB1-8AF4-46CC-A48B-3F2F72673A50}"/>
              </a:ext>
            </a:extLst>
          </p:cNvPr>
          <p:cNvSpPr>
            <a:spLocks noGrp="1"/>
          </p:cNvSpPr>
          <p:nvPr>
            <p:ph idx="1"/>
          </p:nvPr>
        </p:nvSpPr>
        <p:spPr/>
        <p:txBody>
          <a:bodyPr>
            <a:normAutofit lnSpcReduction="10000"/>
          </a:bodyPr>
          <a:lstStyle/>
          <a:p>
            <a:pPr algn="just"/>
            <a:r>
              <a:rPr lang="en-IN" sz="2400" dirty="0">
                <a:latin typeface="proxima-nova"/>
              </a:rPr>
              <a:t>NoSQL databases enable you to store data with flexible schema and a variety of data models. These databases are relatively easy for developers to use, and have the high performance and functionality needed for modern applications. NoSQL AWS databases can hold large volumes of data while still providing low latency.</a:t>
            </a:r>
          </a:p>
          <a:p>
            <a:pPr algn="just"/>
            <a:r>
              <a:rPr lang="en-IN" sz="2400" dirty="0">
                <a:latin typeface="proxima-nova"/>
              </a:rPr>
              <a:t>As part of AWS database offerings, there are six types of NoSQL databases you can select from along with a variety of managed and self-managed database services. These database services are designed to support your cloud-native workloads and smoothly integrate with existing AWS resources. </a:t>
            </a:r>
          </a:p>
        </p:txBody>
      </p:sp>
    </p:spTree>
    <p:extLst>
      <p:ext uri="{BB962C8B-B14F-4D97-AF65-F5344CB8AC3E}">
        <p14:creationId xmlns:p14="http://schemas.microsoft.com/office/powerpoint/2010/main" val="1853485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94D6-0566-4202-8A14-18D8C5CDF576}"/>
              </a:ext>
            </a:extLst>
          </p:cNvPr>
          <p:cNvSpPr>
            <a:spLocks noGrp="1"/>
          </p:cNvSpPr>
          <p:nvPr>
            <p:ph type="title"/>
          </p:nvPr>
        </p:nvSpPr>
        <p:spPr/>
        <p:txBody>
          <a:bodyPr/>
          <a:lstStyle/>
          <a:p>
            <a:r>
              <a:rPr lang="en-IN" dirty="0"/>
              <a:t>Why should we use a NoSQL database?</a:t>
            </a:r>
          </a:p>
        </p:txBody>
      </p:sp>
      <p:sp>
        <p:nvSpPr>
          <p:cNvPr id="3" name="Content Placeholder 2">
            <a:extLst>
              <a:ext uri="{FF2B5EF4-FFF2-40B4-BE49-F238E27FC236}">
                <a16:creationId xmlns:a16="http://schemas.microsoft.com/office/drawing/2014/main" id="{81229991-931A-46A9-821A-C13CF6D36E66}"/>
              </a:ext>
            </a:extLst>
          </p:cNvPr>
          <p:cNvSpPr>
            <a:spLocks noGrp="1"/>
          </p:cNvSpPr>
          <p:nvPr>
            <p:ph idx="1"/>
          </p:nvPr>
        </p:nvSpPr>
        <p:spPr/>
        <p:txBody>
          <a:bodyPr>
            <a:normAutofit/>
          </a:bodyPr>
          <a:lstStyle/>
          <a:p>
            <a:pPr lvl="1" algn="just"/>
            <a:r>
              <a:rPr lang="en-IN" sz="2200" b="0" i="0" dirty="0">
                <a:solidFill>
                  <a:srgbClr val="333333"/>
                </a:solidFill>
                <a:effectLst/>
                <a:latin typeface="proxima-nova"/>
              </a:rPr>
              <a:t>High-performance: NoSQL database are optimized for specific data models and access patterns that enable higher performance than trying to accomplish similar functionality with relational databases.</a:t>
            </a:r>
          </a:p>
          <a:p>
            <a:pPr lvl="1" algn="just"/>
            <a:r>
              <a:rPr lang="en-IN" sz="2200" b="0" i="0" dirty="0">
                <a:solidFill>
                  <a:srgbClr val="333333"/>
                </a:solidFill>
                <a:effectLst/>
                <a:latin typeface="proxima-nova"/>
              </a:rPr>
              <a:t>Highly functional: NoSQL databases provide highly functional APIs and data types that are purpose built for each of their respective data models.</a:t>
            </a:r>
          </a:p>
          <a:p>
            <a:pPr algn="just"/>
            <a:endParaRPr lang="en-IN" sz="2400" dirty="0"/>
          </a:p>
        </p:txBody>
      </p:sp>
    </p:spTree>
    <p:extLst>
      <p:ext uri="{BB962C8B-B14F-4D97-AF65-F5344CB8AC3E}">
        <p14:creationId xmlns:p14="http://schemas.microsoft.com/office/powerpoint/2010/main" val="16187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7B88-CEBE-4C30-9081-215005B993D3}"/>
              </a:ext>
            </a:extLst>
          </p:cNvPr>
          <p:cNvSpPr>
            <a:spLocks noGrp="1"/>
          </p:cNvSpPr>
          <p:nvPr>
            <p:ph type="title"/>
          </p:nvPr>
        </p:nvSpPr>
        <p:spPr/>
        <p:txBody>
          <a:bodyPr/>
          <a:lstStyle/>
          <a:p>
            <a:r>
              <a:rPr lang="en-IN" dirty="0"/>
              <a:t>SQL (relational) vs. NoSQL (nonrelational) databases</a:t>
            </a:r>
          </a:p>
        </p:txBody>
      </p:sp>
      <p:sp>
        <p:nvSpPr>
          <p:cNvPr id="3" name="Content Placeholder 2">
            <a:extLst>
              <a:ext uri="{FF2B5EF4-FFF2-40B4-BE49-F238E27FC236}">
                <a16:creationId xmlns:a16="http://schemas.microsoft.com/office/drawing/2014/main" id="{0FE96F9E-29E3-4474-BC19-9304A20999EA}"/>
              </a:ext>
            </a:extLst>
          </p:cNvPr>
          <p:cNvSpPr>
            <a:spLocks noGrp="1"/>
          </p:cNvSpPr>
          <p:nvPr>
            <p:ph idx="1"/>
          </p:nvPr>
        </p:nvSpPr>
        <p:spPr/>
        <p:txBody>
          <a:bodyPr>
            <a:normAutofit fontScale="92500" lnSpcReduction="20000"/>
          </a:bodyPr>
          <a:lstStyle/>
          <a:p>
            <a:pPr algn="just"/>
            <a:r>
              <a:rPr lang="en-IN" sz="2400" b="0" i="0" dirty="0">
                <a:solidFill>
                  <a:srgbClr val="333333"/>
                </a:solidFill>
                <a:effectLst/>
                <a:latin typeface="proxima-nova"/>
              </a:rPr>
              <a:t>For decades, the predominant data model that was used for application development was the relational data model used by relational databases such as Oracle, DB2, SQL Server, MySQL, and PostgreSQL. </a:t>
            </a:r>
          </a:p>
          <a:p>
            <a:pPr algn="just"/>
            <a:r>
              <a:rPr lang="en-IN" sz="2400" b="0" i="0" dirty="0">
                <a:solidFill>
                  <a:srgbClr val="333333"/>
                </a:solidFill>
                <a:effectLst/>
                <a:latin typeface="proxima-nova"/>
              </a:rPr>
              <a:t>It wasn’t until the mid to late 2000s that other data models began to gain significant adoption and usage. </a:t>
            </a:r>
          </a:p>
          <a:p>
            <a:pPr algn="just"/>
            <a:r>
              <a:rPr lang="en-IN" sz="2400" b="0" i="0" dirty="0">
                <a:solidFill>
                  <a:srgbClr val="333333"/>
                </a:solidFill>
                <a:effectLst/>
                <a:latin typeface="proxima-nova"/>
              </a:rPr>
              <a:t>To differentiate and categorize these new classes of databases and data models, the term “NoSQL” was coined. Often the term “NoSQL” is used interchangeably with “nonrelational.”</a:t>
            </a:r>
          </a:p>
          <a:p>
            <a:pPr algn="just"/>
            <a:r>
              <a:rPr lang="en-IN" sz="2400" b="0" i="0" dirty="0">
                <a:solidFill>
                  <a:srgbClr val="333333"/>
                </a:solidFill>
                <a:effectLst/>
                <a:latin typeface="proxima-nova"/>
              </a:rPr>
              <a:t>Though there are many types of NoSQL databases with varying features, the following table shows some of the differences between SQL and NoSQL databases.</a:t>
            </a:r>
          </a:p>
        </p:txBody>
      </p:sp>
    </p:spTree>
    <p:extLst>
      <p:ext uri="{BB962C8B-B14F-4D97-AF65-F5344CB8AC3E}">
        <p14:creationId xmlns:p14="http://schemas.microsoft.com/office/powerpoint/2010/main" val="2022765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10A2-5574-4F34-ADE0-71A54741BF13}"/>
              </a:ext>
            </a:extLst>
          </p:cNvPr>
          <p:cNvSpPr>
            <a:spLocks noGrp="1"/>
          </p:cNvSpPr>
          <p:nvPr>
            <p:ph type="title"/>
          </p:nvPr>
        </p:nvSpPr>
        <p:spPr/>
        <p:txBody>
          <a:bodyPr/>
          <a:lstStyle/>
          <a:p>
            <a:r>
              <a:rPr lang="en-IN" dirty="0"/>
              <a:t>SQL Vs NoSQL</a:t>
            </a:r>
          </a:p>
        </p:txBody>
      </p:sp>
      <p:pic>
        <p:nvPicPr>
          <p:cNvPr id="5" name="Content Placeholder 4">
            <a:extLst>
              <a:ext uri="{FF2B5EF4-FFF2-40B4-BE49-F238E27FC236}">
                <a16:creationId xmlns:a16="http://schemas.microsoft.com/office/drawing/2014/main" id="{82A95EDC-95E4-4952-88CC-ECAB1FBE146E}"/>
              </a:ext>
            </a:extLst>
          </p:cNvPr>
          <p:cNvPicPr>
            <a:picLocks noGrp="1" noChangeAspect="1"/>
          </p:cNvPicPr>
          <p:nvPr>
            <p:ph idx="1"/>
          </p:nvPr>
        </p:nvPicPr>
        <p:blipFill>
          <a:blip r:embed="rId2"/>
          <a:stretch>
            <a:fillRect/>
          </a:stretch>
        </p:blipFill>
        <p:spPr>
          <a:xfrm>
            <a:off x="0" y="1275723"/>
            <a:ext cx="12191999" cy="5736740"/>
          </a:xfrm>
        </p:spPr>
      </p:pic>
    </p:spTree>
    <p:extLst>
      <p:ext uri="{BB962C8B-B14F-4D97-AF65-F5344CB8AC3E}">
        <p14:creationId xmlns:p14="http://schemas.microsoft.com/office/powerpoint/2010/main" val="1524119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10A2-5574-4F34-ADE0-71A54741BF13}"/>
              </a:ext>
            </a:extLst>
          </p:cNvPr>
          <p:cNvSpPr>
            <a:spLocks noGrp="1"/>
          </p:cNvSpPr>
          <p:nvPr>
            <p:ph type="title"/>
          </p:nvPr>
        </p:nvSpPr>
        <p:spPr/>
        <p:txBody>
          <a:bodyPr/>
          <a:lstStyle/>
          <a:p>
            <a:r>
              <a:rPr lang="en-IN" dirty="0"/>
              <a:t>SQL Vs NoSQL</a:t>
            </a:r>
          </a:p>
        </p:txBody>
      </p:sp>
      <p:sp>
        <p:nvSpPr>
          <p:cNvPr id="4" name="Content Placeholder 3">
            <a:extLst>
              <a:ext uri="{FF2B5EF4-FFF2-40B4-BE49-F238E27FC236}">
                <a16:creationId xmlns:a16="http://schemas.microsoft.com/office/drawing/2014/main" id="{BD1F56A1-ADFF-4888-B674-681D87FF9042}"/>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C79ADDB-82E3-4F5F-84E9-8A8F69980668}"/>
              </a:ext>
            </a:extLst>
          </p:cNvPr>
          <p:cNvPicPr>
            <a:picLocks noChangeAspect="1"/>
          </p:cNvPicPr>
          <p:nvPr/>
        </p:nvPicPr>
        <p:blipFill>
          <a:blip r:embed="rId2"/>
          <a:stretch>
            <a:fillRect/>
          </a:stretch>
        </p:blipFill>
        <p:spPr>
          <a:xfrm>
            <a:off x="0" y="1809527"/>
            <a:ext cx="12182110" cy="2951159"/>
          </a:xfrm>
          <a:prstGeom prst="rect">
            <a:avLst/>
          </a:prstGeom>
        </p:spPr>
      </p:pic>
    </p:spTree>
    <p:extLst>
      <p:ext uri="{BB962C8B-B14F-4D97-AF65-F5344CB8AC3E}">
        <p14:creationId xmlns:p14="http://schemas.microsoft.com/office/powerpoint/2010/main" val="306218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8EB2-F94D-4D16-AFE6-2862DE463629}"/>
              </a:ext>
            </a:extLst>
          </p:cNvPr>
          <p:cNvSpPr>
            <a:spLocks noGrp="1"/>
          </p:cNvSpPr>
          <p:nvPr>
            <p:ph type="title"/>
          </p:nvPr>
        </p:nvSpPr>
        <p:spPr/>
        <p:txBody>
          <a:bodyPr/>
          <a:lstStyle/>
          <a:p>
            <a:r>
              <a:rPr lang="en-IN" dirty="0"/>
              <a:t>A Brief History of the NoSQL Movement</a:t>
            </a:r>
          </a:p>
        </p:txBody>
      </p:sp>
      <p:sp>
        <p:nvSpPr>
          <p:cNvPr id="3" name="Content Placeholder 2">
            <a:extLst>
              <a:ext uri="{FF2B5EF4-FFF2-40B4-BE49-F238E27FC236}">
                <a16:creationId xmlns:a16="http://schemas.microsoft.com/office/drawing/2014/main" id="{4CCCCDAF-8B93-400F-BE25-384856A9A8F5}"/>
              </a:ext>
            </a:extLst>
          </p:cNvPr>
          <p:cNvSpPr>
            <a:spLocks noGrp="1"/>
          </p:cNvSpPr>
          <p:nvPr>
            <p:ph idx="1"/>
          </p:nvPr>
        </p:nvSpPr>
        <p:spPr>
          <a:xfrm>
            <a:off x="2589212" y="2133600"/>
            <a:ext cx="8915400" cy="4724400"/>
          </a:xfrm>
        </p:spPr>
        <p:txBody>
          <a:bodyPr>
            <a:normAutofit fontScale="92500" lnSpcReduction="10000"/>
          </a:bodyPr>
          <a:lstStyle/>
          <a:p>
            <a:pPr algn="just"/>
            <a:r>
              <a:rPr lang="en-IN" sz="2400" dirty="0">
                <a:latin typeface="proxima-nova"/>
              </a:rPr>
              <a:t>NoSQL is a term originally coined by Carlo </a:t>
            </a:r>
            <a:r>
              <a:rPr lang="en-IN" sz="2400" dirty="0" err="1">
                <a:latin typeface="proxima-nova"/>
              </a:rPr>
              <a:t>Strozzi</a:t>
            </a:r>
            <a:r>
              <a:rPr lang="en-IN" sz="2400" dirty="0">
                <a:latin typeface="proxima-nova"/>
              </a:rPr>
              <a:t> in 1998 to refer to an open-source relational database that did not use SQL. </a:t>
            </a:r>
          </a:p>
          <a:p>
            <a:pPr algn="just"/>
            <a:r>
              <a:rPr lang="en-IN" sz="2400" dirty="0">
                <a:latin typeface="proxima-nova"/>
              </a:rPr>
              <a:t>Then, in 2009, the term was used again to refer in general to non-relational databases. </a:t>
            </a:r>
          </a:p>
          <a:p>
            <a:pPr algn="just"/>
            <a:r>
              <a:rPr lang="en-IN" sz="2400" dirty="0">
                <a:latin typeface="proxima-nova"/>
              </a:rPr>
              <a:t>This term can stand for either “no SQL” or “not only SQL” depending on the construction of the database to which it’s applied.</a:t>
            </a:r>
          </a:p>
          <a:p>
            <a:pPr algn="just"/>
            <a:r>
              <a:rPr lang="en-IN" sz="2400" dirty="0">
                <a:latin typeface="proxima-nova"/>
              </a:rPr>
              <a:t>The development of NoSQL databases stems from the growth of web data, which created a need for faster processing and processing of unstructured data. These systems can be built on distributed architecture, allowing for scalability and processing near the source of data or user, meaning greater speed. This was especially important for the growth of big data and led to the adoption of NoSQL systems by many tech companies including Google, Facebook, and Twitter.</a:t>
            </a:r>
          </a:p>
        </p:txBody>
      </p:sp>
    </p:spTree>
    <p:extLst>
      <p:ext uri="{BB962C8B-B14F-4D97-AF65-F5344CB8AC3E}">
        <p14:creationId xmlns:p14="http://schemas.microsoft.com/office/powerpoint/2010/main" val="19794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C18D-00A6-4FBB-8A35-354D7158BCFB}"/>
              </a:ext>
            </a:extLst>
          </p:cNvPr>
          <p:cNvSpPr>
            <a:spLocks noGrp="1"/>
          </p:cNvSpPr>
          <p:nvPr>
            <p:ph type="title"/>
          </p:nvPr>
        </p:nvSpPr>
        <p:spPr/>
        <p:txBody>
          <a:bodyPr/>
          <a:lstStyle/>
          <a:p>
            <a:r>
              <a:rPr lang="en-IN" dirty="0"/>
              <a:t>Models of NoSQL Databases Offered on AWS</a:t>
            </a:r>
          </a:p>
        </p:txBody>
      </p:sp>
      <p:sp>
        <p:nvSpPr>
          <p:cNvPr id="3" name="Content Placeholder 2">
            <a:extLst>
              <a:ext uri="{FF2B5EF4-FFF2-40B4-BE49-F238E27FC236}">
                <a16:creationId xmlns:a16="http://schemas.microsoft.com/office/drawing/2014/main" id="{FEB73ABB-7AAF-4EC7-8B80-48A7D4C36DAB}"/>
              </a:ext>
            </a:extLst>
          </p:cNvPr>
          <p:cNvSpPr>
            <a:spLocks noGrp="1"/>
          </p:cNvSpPr>
          <p:nvPr>
            <p:ph idx="1"/>
          </p:nvPr>
        </p:nvSpPr>
        <p:spPr/>
        <p:txBody>
          <a:bodyPr/>
          <a:lstStyle/>
          <a:p>
            <a:r>
              <a:rPr lang="en-IN" sz="2400" dirty="0">
                <a:latin typeface="proxima-nova"/>
              </a:rPr>
              <a:t>Key-Value Databases</a:t>
            </a:r>
          </a:p>
          <a:p>
            <a:r>
              <a:rPr lang="en-IN" sz="2400" dirty="0">
                <a:latin typeface="proxima-nova"/>
              </a:rPr>
              <a:t>Document Databases</a:t>
            </a:r>
          </a:p>
          <a:p>
            <a:r>
              <a:rPr lang="en-IN" sz="2400" dirty="0">
                <a:latin typeface="proxima-nova"/>
              </a:rPr>
              <a:t>Graph Databases</a:t>
            </a:r>
          </a:p>
          <a:p>
            <a:r>
              <a:rPr lang="en-IN" sz="2400" dirty="0">
                <a:latin typeface="proxima-nova"/>
              </a:rPr>
              <a:t>In-memory Databases</a:t>
            </a:r>
          </a:p>
          <a:p>
            <a:r>
              <a:rPr lang="en-IN" sz="2400" dirty="0">
                <a:latin typeface="proxima-nova"/>
              </a:rPr>
              <a:t>Search Databases</a:t>
            </a:r>
            <a:endParaRPr lang="en-IN" dirty="0">
              <a:latin typeface="proxima-nova"/>
            </a:endParaRPr>
          </a:p>
        </p:txBody>
      </p:sp>
    </p:spTree>
    <p:extLst>
      <p:ext uri="{BB962C8B-B14F-4D97-AF65-F5344CB8AC3E}">
        <p14:creationId xmlns:p14="http://schemas.microsoft.com/office/powerpoint/2010/main" val="257681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482-5C94-4B57-876F-CC4A3712D0FF}"/>
              </a:ext>
            </a:extLst>
          </p:cNvPr>
          <p:cNvSpPr>
            <a:spLocks noGrp="1"/>
          </p:cNvSpPr>
          <p:nvPr>
            <p:ph type="title"/>
          </p:nvPr>
        </p:nvSpPr>
        <p:spPr/>
        <p:txBody>
          <a:bodyPr/>
          <a:lstStyle/>
          <a:p>
            <a:r>
              <a:rPr lang="en-IN" dirty="0"/>
              <a:t>Types of NoSQL Databases Offered on AWS</a:t>
            </a:r>
          </a:p>
        </p:txBody>
      </p:sp>
      <p:sp>
        <p:nvSpPr>
          <p:cNvPr id="3" name="Content Placeholder 2">
            <a:extLst>
              <a:ext uri="{FF2B5EF4-FFF2-40B4-BE49-F238E27FC236}">
                <a16:creationId xmlns:a16="http://schemas.microsoft.com/office/drawing/2014/main" id="{A9057262-DF6B-4A2A-8194-43F41C86A868}"/>
              </a:ext>
            </a:extLst>
          </p:cNvPr>
          <p:cNvSpPr>
            <a:spLocks noGrp="1"/>
          </p:cNvSpPr>
          <p:nvPr>
            <p:ph idx="1"/>
          </p:nvPr>
        </p:nvSpPr>
        <p:spPr/>
        <p:txBody>
          <a:bodyPr/>
          <a:lstStyle/>
          <a:p>
            <a:pPr algn="just" fontAlgn="base"/>
            <a:r>
              <a:rPr lang="en-IN" sz="2400" b="1" i="0" u="none" strike="noStrike" dirty="0">
                <a:solidFill>
                  <a:srgbClr val="101820"/>
                </a:solidFill>
                <a:effectLst/>
                <a:latin typeface="proxima-nova"/>
              </a:rPr>
              <a:t>Key-Value Databases</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Key-value databases enable you to store data in pairs containing a unique ID and a data value. This provides a flexible storage structure since values are not assigned to a table and can hold any amount or structure of data. These databases can manage large volumes of data or requests. Use cases for key-value databases include gaming applications, eCommerce systems, and high traffic applications.</a:t>
            </a:r>
          </a:p>
          <a:p>
            <a:pPr lvl="1" algn="just" fontAlgn="base"/>
            <a:r>
              <a:rPr lang="en-IN" sz="2200" b="1" i="0" u="none" strike="noStrike" dirty="0">
                <a:solidFill>
                  <a:srgbClr val="101820"/>
                </a:solidFill>
                <a:effectLst/>
                <a:latin typeface="proxima-nova"/>
              </a:rPr>
              <a:t>AWS service:</a:t>
            </a:r>
            <a:r>
              <a:rPr lang="en-IN" sz="2200" b="0" i="0" u="none" strike="noStrike" dirty="0">
                <a:solidFill>
                  <a:srgbClr val="101820"/>
                </a:solidFill>
                <a:effectLst/>
                <a:latin typeface="proxima-nova"/>
              </a:rPr>
              <a:t> Amazon DynamoDB</a:t>
            </a:r>
          </a:p>
          <a:p>
            <a:endParaRPr lang="en-IN" dirty="0"/>
          </a:p>
        </p:txBody>
      </p:sp>
    </p:spTree>
    <p:extLst>
      <p:ext uri="{BB962C8B-B14F-4D97-AF65-F5344CB8AC3E}">
        <p14:creationId xmlns:p14="http://schemas.microsoft.com/office/powerpoint/2010/main" val="277254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482-5C94-4B57-876F-CC4A3712D0FF}"/>
              </a:ext>
            </a:extLst>
          </p:cNvPr>
          <p:cNvSpPr>
            <a:spLocks noGrp="1"/>
          </p:cNvSpPr>
          <p:nvPr>
            <p:ph type="title"/>
          </p:nvPr>
        </p:nvSpPr>
        <p:spPr/>
        <p:txBody>
          <a:bodyPr/>
          <a:lstStyle/>
          <a:p>
            <a:r>
              <a:rPr lang="en-IN" dirty="0"/>
              <a:t>Types of NoSQL Databases Offered on AWS</a:t>
            </a:r>
          </a:p>
        </p:txBody>
      </p:sp>
      <p:sp>
        <p:nvSpPr>
          <p:cNvPr id="3" name="Content Placeholder 2">
            <a:extLst>
              <a:ext uri="{FF2B5EF4-FFF2-40B4-BE49-F238E27FC236}">
                <a16:creationId xmlns:a16="http://schemas.microsoft.com/office/drawing/2014/main" id="{A9057262-DF6B-4A2A-8194-43F41C86A868}"/>
              </a:ext>
            </a:extLst>
          </p:cNvPr>
          <p:cNvSpPr>
            <a:spLocks noGrp="1"/>
          </p:cNvSpPr>
          <p:nvPr>
            <p:ph idx="1"/>
          </p:nvPr>
        </p:nvSpPr>
        <p:spPr/>
        <p:txBody>
          <a:bodyPr/>
          <a:lstStyle/>
          <a:p>
            <a:pPr algn="just" fontAlgn="base"/>
            <a:r>
              <a:rPr lang="en-IN" sz="2400" b="1" i="0" u="none" strike="noStrike" dirty="0">
                <a:solidFill>
                  <a:srgbClr val="101820"/>
                </a:solidFill>
                <a:effectLst/>
                <a:latin typeface="proxima-nova"/>
              </a:rPr>
              <a:t>Document Databases</a:t>
            </a:r>
            <a:endParaRPr lang="en-IN" sz="2400" b="1" i="0" u="none" strike="noStrike" dirty="0">
              <a:solidFill>
                <a:srgbClr val="252525"/>
              </a:solidFill>
              <a:effectLst/>
              <a:latin typeface="proxima-nova"/>
            </a:endParaRPr>
          </a:p>
          <a:p>
            <a:pPr lvl="1" algn="just" fontAlgn="base"/>
            <a:r>
              <a:rPr lang="en-IN" sz="2200" b="0" i="0" u="none" strike="noStrike" dirty="0">
                <a:solidFill>
                  <a:srgbClr val="101820"/>
                </a:solidFill>
                <a:effectLst/>
                <a:latin typeface="proxima-nova"/>
              </a:rPr>
              <a:t>Document databases are structured similarly to key-value databases except that keys and values are stored in documents written in a markup language like JSON, XML, or YAML. You can use these databases to store hierarchies of data by linking documents. Use cases for document databases include user profiles, </a:t>
            </a:r>
            <a:r>
              <a:rPr lang="en-IN" sz="2200" b="0" i="0" u="none" strike="noStrike" dirty="0" err="1">
                <a:solidFill>
                  <a:srgbClr val="101820"/>
                </a:solidFill>
                <a:effectLst/>
                <a:latin typeface="proxima-nova"/>
              </a:rPr>
              <a:t>catalogs</a:t>
            </a:r>
            <a:r>
              <a:rPr lang="en-IN" sz="2200" b="0" i="0" u="none" strike="noStrike" dirty="0">
                <a:solidFill>
                  <a:srgbClr val="101820"/>
                </a:solidFill>
                <a:effectLst/>
                <a:latin typeface="proxima-nova"/>
              </a:rPr>
              <a:t>, and content management.</a:t>
            </a:r>
          </a:p>
          <a:p>
            <a:pPr lvl="1" algn="just" fontAlgn="base"/>
            <a:r>
              <a:rPr lang="en-IN" sz="2200" b="1" i="0" u="none" strike="noStrike" dirty="0">
                <a:solidFill>
                  <a:srgbClr val="101820"/>
                </a:solidFill>
                <a:effectLst/>
                <a:latin typeface="proxima-nova"/>
              </a:rPr>
              <a:t>AWS service:</a:t>
            </a:r>
            <a:r>
              <a:rPr lang="en-IN" sz="2200" b="0" i="0" u="none" strike="noStrike" dirty="0">
                <a:solidFill>
                  <a:srgbClr val="101820"/>
                </a:solidFill>
                <a:effectLst/>
                <a:latin typeface="proxima-nova"/>
              </a:rPr>
              <a:t> Amazon </a:t>
            </a:r>
            <a:r>
              <a:rPr lang="en-IN" sz="2200" b="0" i="0" u="none" strike="noStrike" dirty="0" err="1">
                <a:solidFill>
                  <a:srgbClr val="101820"/>
                </a:solidFill>
                <a:effectLst/>
                <a:latin typeface="proxima-nova"/>
              </a:rPr>
              <a:t>DocumentDB</a:t>
            </a:r>
            <a:r>
              <a:rPr lang="en-IN" sz="2200" b="0" i="0" u="none" strike="noStrike" dirty="0">
                <a:solidFill>
                  <a:srgbClr val="101820"/>
                </a:solidFill>
                <a:effectLst/>
                <a:latin typeface="proxima-nova"/>
              </a:rPr>
              <a:t>, DynamoDB</a:t>
            </a:r>
          </a:p>
        </p:txBody>
      </p:sp>
    </p:spTree>
    <p:extLst>
      <p:ext uri="{BB962C8B-B14F-4D97-AF65-F5344CB8AC3E}">
        <p14:creationId xmlns:p14="http://schemas.microsoft.com/office/powerpoint/2010/main" val="241242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482-5C94-4B57-876F-CC4A3712D0FF}"/>
              </a:ext>
            </a:extLst>
          </p:cNvPr>
          <p:cNvSpPr>
            <a:spLocks noGrp="1"/>
          </p:cNvSpPr>
          <p:nvPr>
            <p:ph type="title"/>
          </p:nvPr>
        </p:nvSpPr>
        <p:spPr/>
        <p:txBody>
          <a:bodyPr/>
          <a:lstStyle/>
          <a:p>
            <a:r>
              <a:rPr lang="en-IN" dirty="0"/>
              <a:t>Types of NoSQL Databases Offered on AWS</a:t>
            </a:r>
          </a:p>
        </p:txBody>
      </p:sp>
      <p:sp>
        <p:nvSpPr>
          <p:cNvPr id="3" name="Content Placeholder 2">
            <a:extLst>
              <a:ext uri="{FF2B5EF4-FFF2-40B4-BE49-F238E27FC236}">
                <a16:creationId xmlns:a16="http://schemas.microsoft.com/office/drawing/2014/main" id="{A9057262-DF6B-4A2A-8194-43F41C86A868}"/>
              </a:ext>
            </a:extLst>
          </p:cNvPr>
          <p:cNvSpPr>
            <a:spLocks noGrp="1"/>
          </p:cNvSpPr>
          <p:nvPr>
            <p:ph idx="1"/>
          </p:nvPr>
        </p:nvSpPr>
        <p:spPr/>
        <p:txBody>
          <a:bodyPr>
            <a:normAutofit/>
          </a:bodyPr>
          <a:lstStyle/>
          <a:p>
            <a:pPr algn="just" fontAlgn="base"/>
            <a:r>
              <a:rPr lang="en-IN" sz="2800" b="1" i="0" u="none" strike="noStrike" dirty="0">
                <a:solidFill>
                  <a:srgbClr val="101820"/>
                </a:solidFill>
                <a:effectLst/>
                <a:latin typeface="proxima-nova"/>
              </a:rPr>
              <a:t>Wide Column Databases</a:t>
            </a:r>
            <a:endParaRPr lang="en-IN" sz="2800" b="1" i="0" u="none" strike="noStrike" dirty="0">
              <a:solidFill>
                <a:srgbClr val="252525"/>
              </a:solidFill>
              <a:effectLst/>
              <a:latin typeface="proxima-nova"/>
            </a:endParaRPr>
          </a:p>
          <a:p>
            <a:pPr lvl="1" algn="just" fontAlgn="base"/>
            <a:r>
              <a:rPr lang="en-IN" sz="2600" b="0" i="0" u="none" strike="noStrike" dirty="0">
                <a:solidFill>
                  <a:srgbClr val="101820"/>
                </a:solidFill>
                <a:effectLst/>
                <a:latin typeface="proxima-nova"/>
              </a:rPr>
              <a:t>Wide column databases are based on tables but without a strict column format. Rows do not need a value in every column and segments of rows and columns containing different data formats can be combined. Use cases for wide column databases include route optimization, fleet management, and industrial maintenance applications.</a:t>
            </a:r>
          </a:p>
          <a:p>
            <a:pPr lvl="1" algn="just" fontAlgn="base"/>
            <a:r>
              <a:rPr lang="en-IN" sz="2600" b="1" i="0" u="none" strike="noStrike" dirty="0">
                <a:solidFill>
                  <a:srgbClr val="101820"/>
                </a:solidFill>
                <a:effectLst/>
                <a:latin typeface="proxima-nova"/>
              </a:rPr>
              <a:t>AWS service:</a:t>
            </a:r>
            <a:r>
              <a:rPr lang="en-IN" sz="2600" b="0" i="0" u="none" strike="noStrike" dirty="0">
                <a:solidFill>
                  <a:srgbClr val="101820"/>
                </a:solidFill>
                <a:effectLst/>
                <a:latin typeface="proxima-nova"/>
              </a:rPr>
              <a:t> Amazon </a:t>
            </a:r>
            <a:r>
              <a:rPr lang="en-IN" sz="2600" b="0" i="0" u="none" strike="noStrike" dirty="0" err="1">
                <a:solidFill>
                  <a:srgbClr val="101820"/>
                </a:solidFill>
                <a:effectLst/>
                <a:latin typeface="proxima-nova"/>
              </a:rPr>
              <a:t>Keyspaces</a:t>
            </a:r>
            <a:r>
              <a:rPr lang="en-IN" sz="2600" b="0" i="0" u="none" strike="noStrike" dirty="0">
                <a:solidFill>
                  <a:srgbClr val="101820"/>
                </a:solidFill>
                <a:effectLst/>
                <a:latin typeface="proxima-nova"/>
              </a:rPr>
              <a:t> (for Apache Cassandra)</a:t>
            </a:r>
          </a:p>
        </p:txBody>
      </p:sp>
    </p:spTree>
    <p:extLst>
      <p:ext uri="{BB962C8B-B14F-4D97-AF65-F5344CB8AC3E}">
        <p14:creationId xmlns:p14="http://schemas.microsoft.com/office/powerpoint/2010/main" val="55775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482-5C94-4B57-876F-CC4A3712D0FF}"/>
              </a:ext>
            </a:extLst>
          </p:cNvPr>
          <p:cNvSpPr>
            <a:spLocks noGrp="1"/>
          </p:cNvSpPr>
          <p:nvPr>
            <p:ph type="title"/>
          </p:nvPr>
        </p:nvSpPr>
        <p:spPr/>
        <p:txBody>
          <a:bodyPr/>
          <a:lstStyle/>
          <a:p>
            <a:r>
              <a:rPr lang="en-IN" dirty="0"/>
              <a:t>Types of NoSQL Databases Offered on AWS</a:t>
            </a:r>
          </a:p>
        </p:txBody>
      </p:sp>
      <p:sp>
        <p:nvSpPr>
          <p:cNvPr id="3" name="Content Placeholder 2">
            <a:extLst>
              <a:ext uri="{FF2B5EF4-FFF2-40B4-BE49-F238E27FC236}">
                <a16:creationId xmlns:a16="http://schemas.microsoft.com/office/drawing/2014/main" id="{A9057262-DF6B-4A2A-8194-43F41C86A868}"/>
              </a:ext>
            </a:extLst>
          </p:cNvPr>
          <p:cNvSpPr>
            <a:spLocks noGrp="1"/>
          </p:cNvSpPr>
          <p:nvPr>
            <p:ph idx="1"/>
          </p:nvPr>
        </p:nvSpPr>
        <p:spPr/>
        <p:txBody>
          <a:bodyPr>
            <a:normAutofit lnSpcReduction="10000"/>
          </a:bodyPr>
          <a:lstStyle/>
          <a:p>
            <a:pPr algn="just" fontAlgn="base"/>
            <a:r>
              <a:rPr lang="en-IN" sz="2800" b="1" i="0" u="none" strike="noStrike" dirty="0">
                <a:solidFill>
                  <a:srgbClr val="101820"/>
                </a:solidFill>
                <a:effectLst/>
                <a:latin typeface="proxima-nova"/>
              </a:rPr>
              <a:t>Graph Databases</a:t>
            </a:r>
            <a:endParaRPr lang="en-IN" sz="2800" b="1" i="0" u="none" strike="noStrike" dirty="0">
              <a:solidFill>
                <a:srgbClr val="252525"/>
              </a:solidFill>
              <a:effectLst/>
              <a:latin typeface="proxima-nova"/>
            </a:endParaRPr>
          </a:p>
          <a:p>
            <a:pPr lvl="1" algn="just" fontAlgn="base"/>
            <a:r>
              <a:rPr lang="en-IN" sz="2600" b="0" i="0" u="none" strike="noStrike" dirty="0">
                <a:solidFill>
                  <a:srgbClr val="101820"/>
                </a:solidFill>
                <a:effectLst/>
                <a:latin typeface="proxima-nova"/>
              </a:rPr>
              <a:t>Graph databases are structured as collections of edges and nodes. Nodes are the individual data values and edges are the relationships between those values. These databases enable you to track intricately related data in an organic network rather than a structured table. Use cases for graph databases include recommendation engines, social networking, and fraud detection.</a:t>
            </a:r>
          </a:p>
          <a:p>
            <a:pPr lvl="1" algn="just" fontAlgn="base"/>
            <a:r>
              <a:rPr lang="en-IN" sz="2600" b="1" i="0" u="none" strike="noStrike" dirty="0">
                <a:solidFill>
                  <a:srgbClr val="101820"/>
                </a:solidFill>
                <a:effectLst/>
                <a:latin typeface="proxima-nova"/>
              </a:rPr>
              <a:t>AWS service:</a:t>
            </a:r>
            <a:r>
              <a:rPr lang="en-IN" sz="2600" b="0" i="0" u="none" strike="noStrike" dirty="0">
                <a:solidFill>
                  <a:srgbClr val="101820"/>
                </a:solidFill>
                <a:effectLst/>
                <a:latin typeface="proxima-nova"/>
              </a:rPr>
              <a:t> Amazon Neptune</a:t>
            </a:r>
          </a:p>
          <a:p>
            <a:pPr algn="just" fontAlgn="base"/>
            <a:endParaRPr lang="en-IN" sz="2600" b="0" i="0" u="none" strike="noStrike" dirty="0">
              <a:solidFill>
                <a:srgbClr val="101820"/>
              </a:solidFill>
              <a:effectLst/>
              <a:latin typeface="proxima-nova"/>
            </a:endParaRPr>
          </a:p>
        </p:txBody>
      </p:sp>
    </p:spTree>
    <p:extLst>
      <p:ext uri="{BB962C8B-B14F-4D97-AF65-F5344CB8AC3E}">
        <p14:creationId xmlns:p14="http://schemas.microsoft.com/office/powerpoint/2010/main" val="319432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E482-5C94-4B57-876F-CC4A3712D0FF}"/>
              </a:ext>
            </a:extLst>
          </p:cNvPr>
          <p:cNvSpPr>
            <a:spLocks noGrp="1"/>
          </p:cNvSpPr>
          <p:nvPr>
            <p:ph type="title"/>
          </p:nvPr>
        </p:nvSpPr>
        <p:spPr/>
        <p:txBody>
          <a:bodyPr/>
          <a:lstStyle/>
          <a:p>
            <a:r>
              <a:rPr lang="en-IN" dirty="0"/>
              <a:t>Types of NoSQL Databases Offered on AWS</a:t>
            </a:r>
          </a:p>
        </p:txBody>
      </p:sp>
      <p:sp>
        <p:nvSpPr>
          <p:cNvPr id="3" name="Content Placeholder 2">
            <a:extLst>
              <a:ext uri="{FF2B5EF4-FFF2-40B4-BE49-F238E27FC236}">
                <a16:creationId xmlns:a16="http://schemas.microsoft.com/office/drawing/2014/main" id="{A9057262-DF6B-4A2A-8194-43F41C86A868}"/>
              </a:ext>
            </a:extLst>
          </p:cNvPr>
          <p:cNvSpPr>
            <a:spLocks noGrp="1"/>
          </p:cNvSpPr>
          <p:nvPr>
            <p:ph idx="1"/>
          </p:nvPr>
        </p:nvSpPr>
        <p:spPr/>
        <p:txBody>
          <a:bodyPr>
            <a:normAutofit lnSpcReduction="10000"/>
          </a:bodyPr>
          <a:lstStyle/>
          <a:p>
            <a:pPr algn="just" fontAlgn="base"/>
            <a:r>
              <a:rPr lang="en-IN" sz="2800" b="1" i="0" u="none" strike="noStrike" dirty="0">
                <a:solidFill>
                  <a:srgbClr val="101820"/>
                </a:solidFill>
                <a:effectLst/>
                <a:latin typeface="proxima-nova"/>
              </a:rPr>
              <a:t>Time Series Databases</a:t>
            </a:r>
            <a:endParaRPr lang="en-IN" sz="2800" b="1" i="0" u="none" strike="noStrike" dirty="0">
              <a:solidFill>
                <a:srgbClr val="252525"/>
              </a:solidFill>
              <a:effectLst/>
              <a:latin typeface="proxima-nova"/>
            </a:endParaRPr>
          </a:p>
          <a:p>
            <a:pPr lvl="1" algn="just" fontAlgn="base"/>
            <a:r>
              <a:rPr lang="en-IN" sz="2600" b="0" i="0" u="none" strike="noStrike" dirty="0">
                <a:solidFill>
                  <a:srgbClr val="101820"/>
                </a:solidFill>
                <a:effectLst/>
                <a:latin typeface="proxima-nova"/>
              </a:rPr>
              <a:t>Time series databases store data in time ordered streams. Data is not sorted by value or ID but by the time of collection, ingestion, or other timestamps included in the metadata. These databases enable you to manage and query data based on time intervals. Use cases for time series databases include industrial telemetry, DevOps, and Internet of things (IoT) applications.</a:t>
            </a:r>
          </a:p>
          <a:p>
            <a:pPr lvl="1" algn="just" fontAlgn="base"/>
            <a:r>
              <a:rPr lang="en-IN" sz="2600" b="1" i="0" u="none" strike="noStrike" dirty="0">
                <a:solidFill>
                  <a:srgbClr val="101820"/>
                </a:solidFill>
                <a:effectLst/>
                <a:latin typeface="proxima-nova"/>
              </a:rPr>
              <a:t>AWS service:</a:t>
            </a:r>
            <a:r>
              <a:rPr lang="en-IN" sz="2600" b="0" i="0" u="none" strike="noStrike" dirty="0">
                <a:solidFill>
                  <a:srgbClr val="101820"/>
                </a:solidFill>
                <a:effectLst/>
                <a:latin typeface="proxima-nova"/>
              </a:rPr>
              <a:t> Amazon Timestream</a:t>
            </a:r>
          </a:p>
          <a:p>
            <a:pPr algn="just" fontAlgn="base"/>
            <a:endParaRPr lang="en-IN" sz="2600" b="0" i="0" u="none" strike="noStrike" dirty="0">
              <a:solidFill>
                <a:srgbClr val="101820"/>
              </a:solidFill>
              <a:effectLst/>
              <a:latin typeface="proxima-nova"/>
            </a:endParaRPr>
          </a:p>
        </p:txBody>
      </p:sp>
    </p:spTree>
    <p:extLst>
      <p:ext uri="{BB962C8B-B14F-4D97-AF65-F5344CB8AC3E}">
        <p14:creationId xmlns:p14="http://schemas.microsoft.com/office/powerpoint/2010/main" val="6439272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12D3E457AD734C808918C0FCAD54EC" ma:contentTypeVersion="7" ma:contentTypeDescription="Create a new document." ma:contentTypeScope="" ma:versionID="f8ec2a0e3ca82b96696b1b5813e33301">
  <xsd:schema xmlns:xsd="http://www.w3.org/2001/XMLSchema" xmlns:xs="http://www.w3.org/2001/XMLSchema" xmlns:p="http://schemas.microsoft.com/office/2006/metadata/properties" xmlns:ns2="9b508ac3-f264-44ae-be1e-afbdece899e7" targetNamespace="http://schemas.microsoft.com/office/2006/metadata/properties" ma:root="true" ma:fieldsID="662e8caa2d1c21b9671cf459c0f19d8d" ns2:_="">
    <xsd:import namespace="9b508ac3-f264-44ae-be1e-afbdece899e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508ac3-f264-44ae-be1e-afbdece899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6CE993-B63C-40E7-9604-8E5F5B5B40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FCA0DEC-CA07-49BB-A404-CCAF037F6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508ac3-f264-44ae-be1e-afbdece899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A207E9-62E2-46A5-8F73-B577C0C3FD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TM02892315[[fn=Wisp]]</Template>
  <TotalTime>1085</TotalTime>
  <Words>1551</Words>
  <Application>Microsoft Office PowerPoint</Application>
  <PresentationFormat>Widescreen</PresentationFormat>
  <Paragraphs>85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AWS NoSQL</vt:lpstr>
      <vt:lpstr>What is AWS NoSQL</vt:lpstr>
      <vt:lpstr>A Brief History of the NoSQL Movement</vt:lpstr>
      <vt:lpstr>Models of NoSQL Databases Offered on AWS</vt:lpstr>
      <vt:lpstr>Types of NoSQL Databases Offered on AWS</vt:lpstr>
      <vt:lpstr>Types of NoSQL Databases Offered on AWS</vt:lpstr>
      <vt:lpstr>Types of NoSQL Databases Offered on AWS</vt:lpstr>
      <vt:lpstr>Types of NoSQL Databases Offered on AWS</vt:lpstr>
      <vt:lpstr>Types of NoSQL Databases Offered on AWS</vt:lpstr>
      <vt:lpstr>Types of NoSQL Databases Offered on AWS</vt:lpstr>
      <vt:lpstr>AWS NoSQL Databases Services</vt:lpstr>
      <vt:lpstr>AWS NoSQL Databases Services</vt:lpstr>
      <vt:lpstr>AWS NoSQL Databases Services</vt:lpstr>
      <vt:lpstr>AWS NoSQL Databases Services</vt:lpstr>
      <vt:lpstr>AWS NoSQL Databases Services</vt:lpstr>
      <vt:lpstr>AWS NoSQL Databases Services</vt:lpstr>
      <vt:lpstr>AWS NoSQL Databases Services</vt:lpstr>
      <vt:lpstr>AWS NoSQL Databases Services</vt:lpstr>
      <vt:lpstr>Why should we use a NoSQL database?</vt:lpstr>
      <vt:lpstr>Why should we use a NoSQL database?</vt:lpstr>
      <vt:lpstr>SQL (relational) vs. NoSQL (nonrelational) databases</vt:lpstr>
      <vt:lpstr>SQL Vs NoSQL</vt:lpstr>
      <vt:lpstr>SQL Vs NoSQL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NoSQL</dc:title>
  <dc:creator>MANIDEEP KARUMANCHI</dc:creator>
  <cp:lastModifiedBy>MANIDEEP KARUMANCHI</cp:lastModifiedBy>
  <cp:revision>13</cp:revision>
  <dcterms:created xsi:type="dcterms:W3CDTF">2021-06-07T10:46:03Z</dcterms:created>
  <dcterms:modified xsi:type="dcterms:W3CDTF">2021-07-19T09:27:24Z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0x0101000312D3E457AD734C808918C0FCAD54EC</vt:lpwstr>
  </property>
</Properties>
</file>