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71" r:id="rId18"/>
    <p:sldId id="272" r:id="rId19"/>
    <p:sldId id="273" r:id="rId20"/>
    <p:sldId id="285" r:id="rId21"/>
    <p:sldId id="274" r:id="rId22"/>
    <p:sldId id="275" r:id="rId23"/>
    <p:sldId id="276" r:id="rId24"/>
    <p:sldId id="277" r:id="rId25"/>
    <p:sldId id="278" r:id="rId26"/>
    <p:sldId id="279" r:id="rId27"/>
    <p:sldId id="280" r:id="rId28"/>
    <p:sldId id="281" r:id="rId29"/>
    <p:sldId id="282" r:id="rId30"/>
    <p:sldId id="283" r:id="rId31"/>
    <p:sldId id="286" r:id="rId32"/>
    <p:sldId id="287" r:id="rId33"/>
    <p:sldId id="288" r:id="rId34"/>
    <p:sldId id="289" r:id="rId35"/>
    <p:sldId id="310" r:id="rId36"/>
    <p:sldId id="290" r:id="rId37"/>
    <p:sldId id="318" r:id="rId38"/>
    <p:sldId id="291" r:id="rId39"/>
    <p:sldId id="292" r:id="rId40"/>
    <p:sldId id="293" r:id="rId41"/>
    <p:sldId id="294" r:id="rId42"/>
    <p:sldId id="315" r:id="rId43"/>
    <p:sldId id="311" r:id="rId44"/>
    <p:sldId id="316" r:id="rId45"/>
    <p:sldId id="312" r:id="rId46"/>
    <p:sldId id="317" r:id="rId47"/>
    <p:sldId id="313" r:id="rId48"/>
    <p:sldId id="295" r:id="rId49"/>
    <p:sldId id="296" r:id="rId50"/>
    <p:sldId id="297" r:id="rId51"/>
    <p:sldId id="314" r:id="rId52"/>
    <p:sldId id="319" r:id="rId53"/>
    <p:sldId id="298" r:id="rId54"/>
    <p:sldId id="320" r:id="rId55"/>
    <p:sldId id="299" r:id="rId56"/>
    <p:sldId id="300" r:id="rId57"/>
    <p:sldId id="301" r:id="rId58"/>
    <p:sldId id="302" r:id="rId59"/>
    <p:sldId id="303" r:id="rId60"/>
    <p:sldId id="304" r:id="rId61"/>
    <p:sldId id="305" r:id="rId62"/>
    <p:sldId id="306" r:id="rId63"/>
    <p:sldId id="307" r:id="rId64"/>
    <p:sldId id="308" r:id="rId65"/>
    <p:sldId id="309"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5-06T03:51:22.726"/>
    </inkml:context>
    <inkml:brush xml:id="br0">
      <inkml:brushProperty name="width" value="0.05292" units="cm"/>
      <inkml:brushProperty name="height" value="0.05292" units="cm"/>
      <inkml:brushProperty name="color" value="#FF0000"/>
    </inkml:brush>
  </inkml:definitions>
  <inkml:trace contextRef="#ctx0" brushRef="#br0">21843 7936 345,'0'0'1,"0"0"10,0 0-11,0 0 6,0 0-6,0 0 24,0 0-15,0-11 47,0 11-16,0 0-14,0 0 24,0 0-49,0 0 5,0 0-6,0 0 2,0 0-6,0 0 4,0 6 0,0 5-5,0 1 7,0-5-2,0-3 0,0-4 0,0 0-8,0 0 15,0 0-7,0 0 13,0-3 19,-4-14 25,-3-3-51,-2-2 10,0-4-8,-4-1 21,-1 1-27,4-5 34,-2 6-26,7-2-3,1 1-7,4 1 3,0-1-11,0 2 8,0-1 0,3 3 0,3-1 1,1 2-1,-1 0 0,2 1 3,3 2-9,4-2 6,1 0 0,6 3-10,4-2 7,3 2-2,8 1 3,2 2-22,3 1 22,3 1-7,0-2-18,5 5 27,-7-2-33,-6 8 1,-7 3-7,-11 0-61,-8 0-11,-11 10-133</inkml:trace>
  <inkml:trace contextRef="#ctx0" brushRef="#br0" timeOffset="255.886">21787 7766 175,'0'0'86,"0"0"-77,0 0 16,0 0 27,0 0-20,94 0-3,-58-6-21,2-5-3,3 2-10,0-2-1,-1 2-85,-4-3-50</inkml:trace>
  <inkml:trace contextRef="#ctx0" brushRef="#br0" timeOffset="772.425">22586 7765 13,'0'0'25,"0"0"28,0 0-12,0 0-12,0 0 20,0 81-29,0-67 7,0-2-27,0-5 9,8 0-2,7-4 0,5-3 5,-1 0 33,1 0-38,1-14 13,-4-1-3,3-5-14,-7-3 1,-1 1-4,-6 1 1,-6-1 6,0 5-2,0-3-6,-9 3 1,-10 2 0,1 3 9,-5 3-9,-2 1-6,-1 8-3,2 0 18,1 0-9,4 10 0,0 5 0,4 4 4,1 3-4,3 2 0,6-2-3,2 0-3,3-3-7,0-6-22,0-6-53,5-7-2</inkml:trace>
  <inkml:trace contextRef="#ctx0" brushRef="#br0" timeOffset="1199.4288">23126 7361 228,'0'0'23,"0"0"-22,0 0 45,0 0-13,0 0-12,0 0-4,24 13-10,-24 11 12,0 2-6,-12 7 5,-4 2 22,1 0-28,1 1 6,2 0-2,3-1-13,2 0 10,2 0-13,0 1 7,5-8-15,0-3 16,0-5-16,10-6 7,2-1 1,9-4 1,6-5-1,7-1 0,10-3 4,5 0 3,6-6-14,-1-8-19,7 2-58,-5-2-41,-6 7-52</inkml:trace>
  <inkml:trace contextRef="#ctx0" brushRef="#br0" timeOffset="3525.8658">21535 7478 56,'0'0'62,"0"0"-61,0 0 4,0 0 32,0 0 0,0 0 2,0 0-18,10 0-10,-4-5 14,-5-1 0,2 3 8,-2 0-8,0 0-11,-1 3 11,0 0-13,0 0-12,0 0 6,0 0-5,4 0-2,-3 0-3,2 3 0,2 6 2,2 2 2,0-2 0,-2 0-1,4-2 6,-3-1-5,2-1 0,-1-2 0,4-1 0,0-2 0,6 0 2,6-12 1,5-6-3,3-4 0,5-4 0,5-1 3,-2-4-4,1 3 1,-3 1 0,-3 4 1,0 6-1,-7 1-6,-1 9-20,-5 2-29,-1 4-20,-4 1-20,2 0-72</inkml:trace>
  <inkml:trace contextRef="#ctx0" brushRef="#br0" timeOffset="7927.7564">20611 7741 157,'0'0'100,"0"0"-88,0 0 75,0 0-51,0 0-7,0 0-1,0 0-21,16-41 31,-16 36-11,0 1-20,0 4 23,1 0-29,-1 0 2,0 0-3,0 7-20,0 13 20,-4 6 0,-2 8 5,-4-2-6,0 1 1,3-6 0,1 0 0,-1-5 1,-1-5-2,2 1 1,0-3 0,1-9-1,3 0 7,0-4-11,2-2 5,0 0 0,0 0 5,-4-8 12,2-7-13,-2-6 5,2-4-8,1-3-1,-1-1 0,2-1 6,0-2-11,0-3 5,0-1 0,15-3 4,0-1-4,6 1-5,-3-2 0,6 5-3,-2 4-7,4 4 13,-3 6-18,-6 6 10,-1 5-29,-3 8 15,-3 3 4,0 0-30,-1 0 23,-2 0-16,1 10 7,0 0 29,-7 6-9,-1 1 6,0 8-1,-5 0-3,-12 4 11,-8 1-1,-1 1 3,-6-1-5,0-1 8,-4 0-3,5-3 1,4-1 0,3-6-9,4-6 9,7-4-37,8-9-45</inkml:trace>
  <inkml:trace contextRef="#ctx0" brushRef="#br0" timeOffset="8428.9767">21053 7339 223,'0'0'2,"0"0"-2,0 0-9,0 0 9,0 0 6,0 0-5,0 92 36,-11-62-12,-5 6 8,-1 0 6,-3 4-31,0 1 3,-2 2-5,2 2-3,-1-3 14,1-3-11,6-2-5,-3-4 22,4-7-18,1 3-5,2-2 0,1 0 4,4 3-3,0 0-1,3-2 0,2-4-1,0-8 1,0-8 0,1-5-1,10-3 10,9 0-17,2 0 8,3-14-22,3-3 4,1-2-39,-2-1-45,0-3-40</inkml:trace>
  <inkml:trace contextRef="#ctx0" brushRef="#br0" timeOffset="8851.1584">21216 7850 103,'0'0'38,"0"0"-37,0 0 12,0 0 24,0 0-4,0 0-8,46-1-24,-23-8-1,-3 2 1,6 1 9,-1-1-3,-2 0-7,7 1 0,-2-2 0,-4-1-13,-3-2-64,0-3-102</inkml:trace>
  <inkml:trace contextRef="#ctx0" brushRef="#br0" timeOffset="9187.7058">21376 7652 110,'0'0'19,"0"0"-13,0 0-5,0 0 18,0 0 4,0 0 0,8 2 7,14 1-7,-2 1-10,2 0 19,1 0-25,0 1-5,-2 0 10,0 1-8,-5 2-4,-3 2 0,-3 5-1,-4 2-4,-2 6 5,-4 2 0,0 2-1,0-1 3,-7 3-4,-6-5 2,-3 6 0,-3-4-2,-8 1 2,3-5-58,-6-5-80</inkml:trace>
  <inkml:trace contextRef="#ctx0" brushRef="#br0" timeOffset="12711.837">20516 8329 91,'0'0'43,"0"0"-39,0 0 18,0 0 15,0 0-23,0 0 3,0 0-6,0 0 2,0 0 28,0 0-15,0 0 5,0 0-4,0 0-25,0 0 16,0 0-18,0 0 4,0 0-7,0 0 8,0 0-5,0 0 0,0 0-3,0 0 1,0 0 2,9 0 0,3 0 6,6 0-6,-1 0 0,6 0-1,1 0 1,0 0 0,3 0 0,3-4 1,-1 1-4,2 1 5,1-3-2,-2 5 0,1 0 4,-1 0-4,-1 0 0,0 0 0,-3 0-7,2 0 9,-3 0-2,-2 0 0,2-2 1,-3-1-3,-1-1 2,-4 1 0,0 3 6,-4-3-5,-2 2-1,-2-2 0,-4 3-7,-2-3 7,-2 3 0,-1 0 6,0 0-15,0 0 13,0 0-4,0 0 0,0 0 6,0 0-10,0 0 4,0 0 0,0 0-4,2-3 4,-2-1-56,0 1-56,0-4-94</inkml:trace>
  <inkml:trace contextRef="#ctx0" brushRef="#br0" timeOffset="31685.3106">21805 8229 178,'0'0'47,"0"0"-46,0 0 34,0 0-28,0 0 5,0 0-9,86-14 12,-64 9-6,-1 1 1,1 1-3,0-1 26,2 2-31,1 2-2,5-3 3,2-4-1,3 6-2,4-3 0,4-1 1,7 2 0,3-3-1,0-2 0,2 2 0,4 0 3,2-2-3,2 3 0,6-1 3,1 1-7,2 1 4,-6 1 0,4 0 0,-4 0 0,2-1 0,1-2 0,-2 2 4,-2 2-4,-1-3 0,-3 2 0,-4 0-3,0 0 0,-2 0-3,-4 3-1,-4 0-14,0 0 17,-8 0-16,2 0 5,-8 0-2,-4 0 11,-8 0 0,-5 0 3,-5 0 3,-6-4-3,-1 4 3,-2 0 0,-2 0 0,0 0-13,0 0 12,0 0-6,0 0-1,0 0 7,0 0-41,-2 0-15,-6 0-72</inkml:trace>
  <inkml:trace contextRef="#ctx0" brushRef="#br0" timeOffset="53669.8722">23621 7146 214,'0'0'0,"0"0"0,0 0 0,0 0 10,0 0-9,-22-75 10,19 66 16,-2 1-17,0-1 12,-2 4-12,3-2-3,-2-2 14,-3 5-21,3-3-5,-9 5-4,3-5 3,-3 5-9,-3-3-9,-1 2 20,5-4 3,-3 4 1,0-7 0,-2 1 2,-4 0-2,-3 0 0,0 3 0,-3 1 5,-2 3-13,-2 1 14,1 1-6,1 0 0,1 0-32,2 0 19,5 0 4,1 0 9,1 0 3,1 0-3,2 0 0,1 0 2,-3 0 2,2 0-8,-3 0 3,4 1 1,0 3 4,-1-1-2,-2 3-2,0-5 0,-1 7-1,0-3 0,0 1-1,-3 1 2,-4 1 4,1 2-4,-9 0 1,5 1-6,5 0 5,-2 2 0,1 0-1,0-1 1,-1 0-3,0 3 3,-1-1 0,-1 3-3,-2-5-2,2 5 5,-2-1 0,6-2-4,-4 2-3,2-1 11,1-4-4,-1 0 0,1 2 1,3-1-3,-6 2 2,3 0 0,0 6 4,-3-4-2,1 1-2,3-1 13,-3 1-10,-1 2-6,2-2 3,-2 0 0,-1 0 7,2-2-7,6-1 0,0 3 4,1 0-4,3-1 0,-1 3 0,2 1 2,0 0-4,2 0 2,2 4 0,-1-2 0,0 4 2,0 2-4,3-3 2,0 3 0,3-1 0,-3 1 0,0 4 0,5-1-1,-2 2 2,4 6-2,-1 0 1,2 0 0,1-2 0,0 1 2,2-2-2,1 1 0,0 1 0,1-4-2,15 0 0,-4 0-12,6-1 11,5 1-13,2-1-5,3 3 14,3-2-15,3-1 16,4-4-7,4 1-2,4-8-9,7-2-5,0-3-5</inkml:trace>
  <inkml:trace contextRef="#ctx0" brushRef="#br0" timeOffset="53850.1908">22922 8593 118,'0'0'1,"113"-53"5,-52 24-3,-6-9 0,2-2-6,-3-3 3,-2-6-41</inkml:trace>
  <inkml:trace contextRef="#ctx0" brushRef="#br0" timeOffset="54073.3504">23517 8054 22,'0'0'76,"41"-129"-36,-32 68-17,-7 7 24,-2 5-13,0 3-12,-9-1-18,-12 2 3,0 1-7,-3 4 6,-4 1-4,6 5 30,-4 1-11,-1 3 19,3 4-28,1 3-2,-1 4-16,-1 5 6,-3 4-1,-3 1-20,-4 2-44,-6 7 8,-1 0-4,-5 0 18,0 13 6</inkml:trace>
  <inkml:trace contextRef="#ctx0" brushRef="#br0" timeOffset="70079.5519">22842 8199 117,'0'0'44,"0"0"-14,0 0-24,0 0-2,0 0 15,0 0-15,0 0-4,0 0 0,0-20 1,0 20 13,0 0-1,0 0 5,0 0-17,0 0 4,0 0-5,0 0 0,0 0-3,0 0-1,0 14 4,0 3 0,-3 2-3,-4 5 7,-4 2-5,-2-2 1,0 5 0,-3 0 0,-2 2 2,-2 1-2,-3 2 0,1-5-1,-5 1 1,3-2 0,-2 1 0,-2-2-2,-2 2 2,0 1 0,1 3 0,3-4 3,5 3-3,5-4 0,3-5 3,3 0-4,2-5 1,3-3 0,-1-2-3,4-3 10,-1-3-8,2-1 1,-2-2-3,-1-2-7,0-2-50</inkml:trace>
  <inkml:trace contextRef="#ctx0" brushRef="#br0" timeOffset="71104.7144">21993 9019 73,'0'0'74,"0"0"-74,0 0 0,0 0 4,0 0 0,0 0 3,54 66 45,-42-37-35,3 5 26,0 3-12,-1 1-23,3-1 16,-3-4-18,1-7 1,0 2-7,0-7 12,-2-1-12,0-2 4,-3 2-1,1-4 16,-2 0-19,-4 0 0,4-4 4,-2-3 5,-3-1-9,0-5 0,-3-1 0,1 1 14,-2-3-9,0 1 7,0-1 12,0 0-13,1 0 27,1 0-5,4-9-33,-3-2 15,-1-6-13,0 3-2,0-3 0,-1-5 6,2-1-6,3-9 0,0-2 1,3-6-5,2-1 5,1-1-1,1 4 0,-1 4 1,0 2-2,-2 5 1,-1 4 0,-3 3-4,2 6 4,-5 3 0,1 2 0,1 0-16,-4-1 11,1 3 5,1 1-18,-3-3 11,1 1-3,-1 5-2,0 0 8,0 0-9,0 3 12,0 0-16,0 0-56,0 0 0,-1 6 9,-12-3-73</inkml:trace>
  <inkml:trace contextRef="#ctx0" brushRef="#br0" timeOffset="71676.9059">21923 9293 116,'0'0'10,"0"0"-1,81-30 24,-46 16 12,6 0-34,3 2-2,0-4 16,1 3-22,-2 0 21,0 0 8,-4 2-23,-6 2-4,-3 5-5,-9-2 0,-6 6 0,-6 0-17,-7 0 9,1 0-19,-3 0-1,0 0 6,0 2 11,0 2 11,0-4 0,-4 1-15,2-1-24,-2 0-43</inkml:trace>
  <inkml:trace contextRef="#ctx0" brushRef="#br0" timeOffset="73132.1364">23224 8933 178,'0'0'28,"0"0"-28,0 0-1,0 0 1,0 0 15,0 0 17,19-36-3,-19 36 1,1 0 12,-1-3-8,0 3-33,0 0 20,1 0-21,6 0 7,5-1-4,6-2 2,5-1-5,5 2 0,3-1 11,6-1-1,6-1-10,4-3 0,1 1 2,2 5-1,-7-3-1,-3 1 0,-7 2 0,-9 1 0,-6 1 0,-7 0 1,-9 0-5,2 0-9,-1 0 3,-3 1-3,0 2-1,0 3 13,0-2-2,0 5 3,0 2-2,0 2 8,0 3-6,0 1 0,0 7 1,0-1-1,2 5 0,4 2 1,-2 4 12,3 3-3,-1 7-10,1-2 0,-1 0 13,0-5-13,0-2 2,3-4 0,-3-1 17,0-5-19,-2-4 0,1-2 0,-2-2 13,-2-3-16,0 2 3,3-2 0,-3-5-1,2 2 4,-2-3-3,-1-2 0,0-1 2,0-2-5,0 0 3,0-1 0,0-2 0,0 0 1,0 0-1,0 0 0,0 0-8,0 0 8,-5 0 0,-4 0 3,-6 0-7,-6 0 4,6 4-1,-10 3-7,3 2 13,-2-1-10,-3 2 5,-2 0 0,-1-1-4,-1-2 4,-1 0 0,6-1-1,1-2 14,6-1-23,5-2 10,4-1 0,1 0 10,6 0-6,-1 0-3,2 0-1,-1 0-14,-4 0-14,-2 0 13,-3 0 15,3 0-3,0 0 3,2 0 0,1 0 0,5 0 4,0 0-14,1 0 8,0 0-31,0 0 14,0 0-29,0 0 41,0 0-1,0 0 5,0 0 0,0 0 2,0 0-21,0-1-63</inkml:trace>
  <inkml:trace contextRef="#ctx0" brushRef="#br0" timeOffset="73715.4034">23452 9263 24,'0'0'60,"0"0"-20,0 0 16,0 0-1,0 0-26,0 0 1,-8 0-9,13 0-15,7 0 23,5-6-27,0 1 21,4 0 0,0-2-23,5-1 28,0-1-8,3 1 0,4-4 5,0 0-24,-1 2 0,5 0 0,-6 1 4,-4 4-4,-4 0-1,-10 1 1,-4 4-2,-5 0 1,-4 0-17,0 0-18,-4 4-55,-13 4 26,-2-4-131</inkml:trace>
  <inkml:trace contextRef="#ctx0" brushRef="#br0" timeOffset="77315.6149">22511 8757 54,'0'0'0,"0"0"1,0 0 35,0 0 3,0 0 9,0 0-1,-80-6-29,65 3-3,2-6 20,-5 5-35,3-2 21,-5 6-9,-1 0-10,-5 0 6,-3 0-6,-2 3-2,-2 4 0,-1 0 0,1-2-7,0 1 7,-2 2 0,-1-2 19,4 1-12,3 3 20,5-1-17,3 2 0,1 2-10,-1 2 0,4 1 5,-1-1-11,0 2 12,5 2-8,-3 0 2,2 3 0,-1 0 2,-1 2-2,2 3 0,-1 2-1,4 4 1,6-1 0,2 5-2,3-8 0,0-2 0,0 4 2,0-9 0,6 4-2,5 1 4,0-4-2,3 4 0,3-1-1,0-1-2,5 2 3,-1-3 0,4 3-3,5-1 4,2 1-1,7-2 0,1 1-4,2-2 1,1-7 3,-1 0-13,-1-8-8,-4-4-2,3-2 23,1-3 4,2 0 9,-1-11 22,1-6-21,-2-2-10,2-1 24,-6-3-16,1-8 20,-3 4-12,-7-7-19,1-5 35,-6-9 2,-4-1-11,-9-8 14,-5-6-28,-5 1 15,0 3-14,-9 9-10,-10 3 15,-5 8-19,-2 5 0,-1 6 1,1 1-1,-4 9 0,6 4-6,-6 2-8,-2 5 10,0 2 0,-5 3-31,-3 2 25,-2 0-46,-5 0 8,6 9-11,-1 3-40,1 4 4,3-2-11</inkml:trace>
  <inkml:trace contextRef="#ctx0" brushRef="#br0" timeOffset="79851.45">21883 9765 118,'0'0'2,"0"0"9,0 0-11,0 0 14,0 0 9,0 0 14,5 0-32,-5 1 9,3 2-7,1 0-2,-1 1 15,0 5-5,1 0 0,2 3 20,-3 0-28,4-2 15,-1 4-10,0-5-6,-1-2 9,1-1-3,-2-2-12,-1-1 28,1-3-21,0 0 5,2 0 12,1 0-17,3 0 22,3 0-10,4-10-14,5-7 15,3-2-19,5 0-1,1-2 0,-2 2-12,-2 2 8,1 4-6,-6 5-2,-5 3 11,-8 0-39,-4 3 26,-3 1-13,-2 1-15,0 0 22,0 0-63,0-3 8,-3 3 4</inkml:trace>
  <inkml:trace contextRef="#ctx0" brushRef="#br0" timeOffset="85640.6246">23755 8688 137,'0'0'58,"0"0"-29,0 0-22,0 0 23,0 0 26,0 0-29,-5-6 27,4 5-38,0-4 3,0 2 11,-1 1-13,2 0 14,-3-2-31,-3 2 0,-3 0-10,-2 0-9,-2-1 13,-3-1 6,1 4 0,-6 0-8,-3 0 8,-3 0-6,-2 0 4,1 0-16,3 0 17,-1 0-11,-1 4-8,2 3 18,0-2 2,3 0 0,1 3-1,2-1 1,0 1-2,3 3 0,2 0-4,-3-3 2,3 2 4,-4 2 0,4-2-5,0 3 5,0 3-2,0-2 0,1 3-28,-2-2 27,2 2-8,-1 0 11,-1-1-6,3-2 9,0 2-3,3-2 0,-1-1 2,1 3-9,4 4 7,0 1 0,4 1 0,0 8 1,1 3-1,0 3 0,0 1-1,0-1 0,-2 0 1,-1 1 0,1-5 0,2-1 1,0-2-1,0-3 0,0 3 0,2-1-1,4 5 1,0-2 0,-1 3 4,2 0-2,4-1-2,-2-3 0,4 1 0,5 3 1,3-4-1,5 3 1,3-4-1,3-2 4,-1 2-4,0-1 0,1-3 0,0-1 0,1-1 0,4-3 1,2-4-1,0 1-3,1-3 3,2-5-1,-2-6 4,0-3-3,-2 0 8,3 0-3,0-3-2,-1-6-3,2-2-6,0-2-3,1 1 9,-3-2 3,-2 0 0,-1-5-2,-3 2 26,-2-9-22,-2-4 4,-7-7 8,-1-5-9,-4-8 25,-2-6-33,-4-3-8,-4-8-29,-3 6 5,-3-3 18,-1 0-36,0 5-2,-1-3 46,0 2 6,0 9 0,0-3 24,0 4-19,-9 4 11,-5 0 1,-7 0-3,-3 6 12,-6 4-25,-4 3 3,-5 4-6,-6 2 6,-7 3-7,-8 2 3,-5 1-5,-1 1 5,-1 3 0,2 5-14,7 8 10,3 4-104,4 0 87,8 0-3,2 7-156</inkml:trace>
  <inkml:trace contextRef="#ctx0" brushRef="#br0" timeOffset="89924.0181">24116 8643 178,'0'0'27,"0"0"-25,0 0 45,0 0 5,96-28 4,-61 16-22,2-5-14,4-2 0,-2 2 10,1-2-18,-2 2 23,-2 3-34,-4 4-1,-3 1 0,-8 1-29,-8 3 4,-4 1-2,-6 1-11,-3 0 2,0 1-68,0-3-32</inkml:trace>
  <inkml:trace contextRef="#ctx0" brushRef="#br0" timeOffset="93943.3426">18806 8947 72,'0'0'10,"0"0"-8,0 0 0,0 0 13,0 0-15,0 0 0,0 0 12,27-5-7,-18 3 7,-2 2-4,1 0-4,-4 0-1,3 0-3,1 0 0,3 2 4,4 3 2,3-2-6,3 0 11,3 0-1,8-3 26,3 0-18,3 0-17,5 0 15,6 0-8,3-6-9,4 0 1,8-2 0,3-1-4,0 1 8,3 0-4,-4 0 4,-1 2-2,-3 0-2,-9 1 0,-8 3 1,-10-2-2,-9 1 1,-6 3 0,-6-3 0,-6 3 1,0 0-1,-3-2 0,-2 2 8,-1 0-8,-1 0 0,0 0 0,4 0-2,-2 0 4,1 0-2,-2 0 0,0 0 0,2 0-1,-2 0 2,2 0-1,0 0 4,0 0-3,0 2-1,-1-2 0,-3 0-4,0 0 3,0 0 1,0 0-9,0 0 4,0 0-3,0 0 8,0 0-2,0 0 4,0 0-2,0 0 0,0 0 0,0 0 11,0 0-6,0 0 2,0 0 9,0 0-15,0 0 17,0 0-18,0 0 0,0 0-4,0 0 1,0 0 0,0 0-3,0 0-12,0 0 16,0 0 0,0 6 2,0-5-10,0 2 2,0-1 7,0 2-9,0 0-9,0-1 17,0 1-14,0-2-26,0-2 25,0 0-25,0 0-29</inkml:trace>
  <inkml:trace contextRef="#ctx0" brushRef="#br0" timeOffset="95989.7417">19672 9075 72,'0'0'82,"0"0"-79,0 0 50,0 0-26,0 0 30,0 0-13,17-33-19,-16 27 14,2 2-21,-2-2 1,1 2 3,-2 4-20,0 0 8,0 0-8,0 0-1,0 0 17,0 0-17,0 0 3,0 0-1,0 0-3,-2 0-2,-7 0 0,-3 0-13,-2 6 1,1 5 10,-2-1 0,2-1-3,1-2-2,1 3 9,1-3 0,4 0-4,1 0 2,0-2 2,5 5-4,0 0-2,0 0-6,0 2 11,0 0-1,2-3-3,7-2 3,2-4 2,2-3 0,4 3-1,4-3 3,-6 0-2,7 0 0,-2 0 0,1 0-1,0 0 1,-1 0 0,1 0-5,-3 0-2,-1 0-6,-1 0 0,-4 0-18,0 0 21,-3 0-26,0 0 2,-3 0 24,-2 5-25,-2-2 11,-2 3 10,0 1 2,0-1 5,0 3-5,0-2 12,-6 0 0,-1 3 1,-1 0-1,-3 0 0,0-1 2,0-1-2,-3 0 0,-1 0 0,-1-5 16,-2 4-16,0 0 3,1-1-3,-6 0 4,5-1-6,0-2 2,-1 0 0,4-3-1,-2 3 7,5-3-6,1 3 0,4-3 5,1 0-5,2 0 0,3 0 0,1 0-6,-1 0 0,1 0-18,-1 0-54</inkml:trace>
  <inkml:trace contextRef="#ctx0" brushRef="#br0" timeOffset="96517.4819">20126 9168 107,'0'0'75,"0"0"-54,0 0 4,0 0 22,0 0-41,0 0 15,33-11-5,-14 2-2,4 4 18,1-4-9,10-4-12,1 3 4,1-2-11,1-2-4,-4 1 0,-6 3 0,-4 4-10,-8 3 9,-2 3-43,-5-4-32,-7 1-86</inkml:trace>
  <inkml:trace contextRef="#ctx0" brushRef="#br0" timeOffset="96868.2705">20336 9012 268,'0'0'36,"0"0"-1,0 0-31,0 0 8,0 0 2,0 0-11,0-5 2,0 5-5,0 0 0,0 0-3,0 5 5,0 9-2,0 8 0,2-1 5,0 7-2,2 3-3,-1-2 0,1 2 10,3-4-8,-4-1-2,4-3 0,-5-1-1,3-5-12,-1-1 6,-4-2-94,0-11-62</inkml:trace>
  <inkml:trace contextRef="#ctx0" brushRef="#br0" timeOffset="97760.2557">20733 9082 11,'0'0'42,"0"0"22,0 0-22,0 0 23,0 0-45,0 92 4,0-68-5,4 2-14,-2-3 24,3-4-7,-5-2-5,0-7 5,0 0-16,0-3 14,0-4-4,0-3-13,0 3 38,0-3-4,1 0 4,-1 0 37,0-9-30,0-8-26,0-7-22,0-5 2,0-5 6,0-4-8,0-9 3,0 1-1,0-1 0,9 3-2,6 7 0,1 10 5,1 4-19,2 9 14,-1 1-12,-4 6 2,-1 4-29,-4 1 26,0 2 0,-3 0-21,-3 0 0,0 9-8,-3 7 15,0 1 24,0 6-13,-11 1 16,-2-2 0,-2 4 1,0-3-5,-4 1 4,4-5 0,-6-1-1,1-2 4,1-1-3,2-1 0,1-4-2,6 3-6,3-6-62,3-3-94</inkml:trace>
  <inkml:trace contextRef="#ctx0" brushRef="#br0" timeOffset="105298.6035">20037 9542 116,'0'0'26,"0"0"-23,0 0 28,0 0-10,0 0 42,0 0-5,0 0-33,9-20 26,-5 20-35,1-2 6,-5 0-22,0 2 10,2 0-15,1 0 5,-1 0 0,1 0 6,3 0-3,0 0-3,5 10 0,5-1 0,-1 5-1,4-1 1,1 1 0,2-2-2,5 2 5,1 3-3,1-4 0,1 4-3,-2 0 3,-3-3 0,-4 3 3,-1-7-7,-6-3 9,-3-4-5,-1 1 0,-9-1-23,-1-3-4,0 0-19,0 0-79</inkml:trace>
  <inkml:trace contextRef="#ctx0" brushRef="#br0" timeOffset="105618.7951">20342 9604 193,'0'0'46,"0"0"-46,0 0-2,0 0-2,0 0 8,0 0 7,38 32-3,-25-20-3,0-1 4,-2 0-9,-4-1 0,0 6 0,-5-2 4,-2 2-4,0 1 0,0 2 6,-6-2-12,-8 3 6,-4-1 0,2 1 0,-7-3 6,3-1-4,1-2-2,1-2 1,5 1-7,3-6-2,5-7-89</inkml:trace>
  <inkml:trace contextRef="#ctx0" brushRef="#br0" timeOffset="106136.7459">20609 9844 106,'0'0'7,"0"0"8,0 0 7,14 83 8,-10-63 12,0-3-31,-2-3 14,0-3-14,-2-3-10,0-6 35,0-1-25,2-1 15,-2 0 20,0 0-20,0 0 15,0-1-17,0-8-21,0 0 5,-6-8-6,-3 3-2,-2-9 0,-2-2-1,3-5-2,1-1 3,2-2 0,7 4 5,0 2 7,0 7 0,3 3-2,11 1 1,5 7-6,1-1-5,6 6 0,-3-2-12,5 1 11,-2 0-17,3 1-8,-4-1-22,-1 2 10,-6 1-44,-7 2-26</inkml:trace>
  <inkml:trace contextRef="#ctx0" brushRef="#br0" timeOffset="106422.2037">20637 9905 132,'0'0'112,"0"0"-108,0 0 15,0 0 46,0 0 0,0 0-45,40-8-18,-19 3 15,5-2-12,0-3-1,5-1 3,1 2-7,-3 1-5,-5 5-23,-4 1-98,-4 1-26</inkml:trace>
  <inkml:trace contextRef="#ctx0" brushRef="#br0" timeOffset="106811.6927">20938 9858 112,'0'0'17,"0"0"61,0 0-61,0 0 15,0 0-22,7 76-5,-1-60 6,1-2 2,1 2-4,-1-6 2,3 0-6,-2-1 14,6-2 6,-2-3-17,0-4 27,1 0-10,-2 0-7,0 0 23,-1-9-39,-3-2 0,-2 0-2,-2-5 6,-3 4-7,0-2 1,0-2-5,-9 4 4,-4-2-23,-1 3 9,0 5 6,1 1-11,-2 5 14,2 0 0,2 0 6,-1 5-6,0 7 7,2-1-1,2 5 0,4-2-3,1-2-6,3-1-3,0-2-36,0-2-29,0-7-51</inkml:trace>
  <inkml:trace contextRef="#ctx0" brushRef="#br0" timeOffset="107419.1991">21200 9736 222,'0'0'2,"0"0"-1,0 0 6,0 0-1,0 0 20,25 79-14,-19-56 31,-2 3-17,1 2-9,-3 2 28,3-2-33,-2 0 2,-1 0-1,0-1-13,2-4 19,-1-4-19,0-5 0,1-4-2,1-3 9,3-4-7,4 3 0,4-6 2,0 0 25,5 0-14,4 0-7,2 0 2,1 0-8,1 0 0,-3 0-2,5 0 6,0-6-3,1-4-1,-1 0 0,-3 3 3,-7 0-3,-4 1 0,-5 4-4,-4 0 3,-4 2 1,0-1 0,-3-1 4,-1 2-8,0 0 3,0 0 1,0 0 0,0 0-15,0 0 10,0-2 2,0 2 3,0 0-7,0 0-13,0 0 19,0 0-11,0 0-14,0 0 24,0 0-14,0 0-22,0 0-4,0 0-52,0-7-72</inkml:trace>
  <inkml:trace contextRef="#ctx0" brushRef="#br0" timeOffset="108311.259">21604 9148 212,'0'0'37,"0"0"0,0 0 37,0 0-1,0 0-37,0 0-35,13-27 32,0 17-16,-2-2-15,3-2 14,6-2-13,-2 0-3,7-5 0,4 6 5,1-2-13,3 0 8,-2 0-10,-3 0 9,-1 1-19,-5 6 1,-7 4-2,-4 2-29,-5 4 40,-6 0-46,0 0-60,0 0 7,0 1 12</inkml:trace>
  <inkml:trace contextRef="#ctx0" brushRef="#br0" timeOffset="109564.8552">24111 8685 143,'0'0'68,"0"0"-65,0 0 22,0 0 5,0 0 16,0 0-16,33-3-15,-33 3 4,2 0-6,-2 0 1,2 0 0,2 0-14,1 0 0,5 0 0,3 0 1,6 0 4,7 0-1,7 0-4,6-3 15,3-3-12,4-4-3,-1-1 0,1 2 2,-1-2 2,-3 5-4,-7 0 0,-5-1-1,-9 6 3,-4-2-4,-8 3-10,-5-3-32,-2 3 19,-2 0-29,0 0-20,0-3-91</inkml:trace>
  <inkml:trace contextRef="#ctx0" brushRef="#br0" timeOffset="126422.2324">8562 4127 7,'0'0'48,"0"0"-2,0 0-18,0 0-13,0 0 4,0 0-16,0 0-6,-55 16 3,46-13 0,3 2 16,-8 1-16,3 0 13,2 5 6,-4-2-18,4 5 23,-4 1-19,4-1-2,-2 1 13,2-1-14,4-3 0,-1 0 11,1 3-9,-2-3 0,7 5 15,-2-2-19,1 0 14,1 1-14,0 2 0,0 0 0,0 2 10,0-2-10,0 0 0,0-1 4,3 0 8,1 0-11,4 0 5,-6-4-5,5 7 7,-1-2-8,-3-1 0,3 4 4,1 0-5,-1-1 1,2 1 0,0 3 0,1-1 2,2 2-2,-4-2 0,6 0 7,-3-1-8,2 0 4,-2-1-3,7-3 0,1 0 4,0 1-5,7-1 1,-3 4 0,1-1 1,-1-1-1,1 6 0,-3-6-4,2 3 8,-3-1-5,1-3 1,2-1 0,-1 0 0,0-1 0,0-2 0,7 1-1,-5-4-1,1 1 2,0-4 0,1-3 4,-1 1-5,0 0 1,4-1 0,-7-2-5,6-1 7,0-2-2,-3 0 0,3 0 4,-3 0-7,1 0 3,0-2 0,1-3-1,0-1 3,3-3-3,1 0 1,0-3 0,3 2 3,-3-3 3,-3-1-6,4 2 3,-4-5 8,-3 0-9,3-2-2,-2-1 0,-5-1 13,-5 1-11,-5-1 12,-1 1 16,0-2-20,-9 1 6,0-4 13,0 0-15,0-3 20,0-5-29,0-1 21,-11-3-10,3 1-14,-3 0 11,1 3-13,-3 1 0,4 3 4,1 0-4,-4 2 0,0-2-5,-1 1 12,2 0-9,-5 0 2,-4 0 0,2 1 23,-9 1-23,2 1 0,-2 0 2,-2 0 8,1 0-10,-6 0 0,-1 0 6,-3 3-13,0 4 7,-2 2 0,-5 7-9,3-1 6,-4 3-5,1 2 3,-4 0 5,2 1 8,-2 1-8,4-2 0,0 5-8,1-2 8,6 2-5,-4 0 1,-4 0-41,4 0 36,-3 5-7,-2 7 2,1 2 5,3 1-11,2 5-12,6 0-8,5 5-11,0-2 29,9 2-30,-2 1-2,6-1-7</inkml:trace>
  <inkml:trace contextRef="#ctx0" brushRef="#br0" timeOffset="130713.2606">9714 4468 101,'0'0'11,"0"0"2,0 0 11,0 0 41,0 0-31,0 0 18,0 0-9,19-36-18,-17 32 11,3 0-3,-5 4-11,0-2 17,0 1-29,0 1-4,0 0-6,3 0 6,-3 0-11,1 0 5,1 4 0,4 5-3,2 2 6,0-2-3,2-2 0,-3 5 0,2-4-2,0-2 2,3-4 0,2-2 0,4 0 5,4-1-5,8-12 1,-1-4 7,6-7-9,4-2 1,3-1 0,1-1-2,2 5 10,3 2-9,-6 1 1,-4 5-6,-1-1-6,-2 2 4,-6 4-18,-5 2-1,0 3-31,-8 0 0,-5 4-50,-2-1-32</inkml:trace>
  <inkml:trace contextRef="#ctx0" brushRef="#br0" timeOffset="136751.1702">5631 6869 76,'0'0'27,"0"0"-25,0 0 0,0 0 7,0 0-7,0 0 5,0 0 0,-52 58 3,44-47 16,2 7-5,0 0 15,-1 0-3,1 4-15,2-2-6,2 0-5,-1 0-6,3-1 24,-7 1-13,4-1 2,-1 3 3,0-1-9,4 3-3,-2 1 13,2-1-17,0-1 10,0 0-10,0-2-1,9 3 0,2-2 15,1 3-15,0 2 6,6 1-5,-3-2 5,4-1 5,2-2-11,-3-2 0,8-1-4,0-3 2,0-1 1,3-2 1,3-2 14,-2 1-13,3-1-1,-2-3 20,5-4-19,0-5 9,3 0 6,-2 0-10,5-2 13,-2-10-14,-1-5-5,-1-3 3,4-4 15,0-2-18,1-2 0,0 0 1,-9-2 5,-1-1-6,-8-2 0,-6 0 0,-3-2 1,-8 2-1,-8-4 1,0-1 3,0-6 13,-17-2-12,-4-3 0,-6-2-5,-5 1 10,-3 1-9,-4 6-1,-1 0 0,1 4 9,0 8-4,4 3-3,3 7 16,-4 9-11,0 2-1,-6 3-6,0 6-5,-4 1 5,-2 0 0,-3 13 3,-4 8-8,0 4 3,-5 4 1,-7 5 1,-7 9-20,-2 5 5,-6 6-30,4 9-48,5 0 27,1-5-112</inkml:trace>
  <inkml:trace contextRef="#ctx0" brushRef="#br0" timeOffset="139803.2423">6299 7952 195,'0'0'28,"0"0"-7,0 0 9,0 0 4,0 0-27,0 0 17,0 0-23,-36-53 1,34 51 33,1 2-28,-2 0 0,-1 0 6,4 0-10,0 0 10,0 2-13,0 7 0,0 8-1,8-2 5,5 1-5,-1 0 1,4-2-3,-2 0 3,2-2 0,-1 1 2,3-6 3,-4-4-5,3-3 0,-1 0 9,6 0-9,-2-10 30,6-7-21,4-2-3,3-10 8,3-3-9,6-1-2,8-5-3,-1 1 3,7 3-3,0 0 0,0 0 6,-5 6-6,-2 2 0,-8 5 0,1 2 0,-9 3-17,-7 7 3,-3-1-17,-8 7-14,-6 3 15,-4 0-61,-5 0 21,0 0-45</inkml:trace>
  <inkml:trace contextRef="#ctx0" brushRef="#br0" timeOffset="143927.2024">9824 5081 185,'0'0'107,"0"0"-103,0 0 25,0 0 6,0 0 5,0 0 1,0 0-39,12-33 21,-12 33-20,0-3-2,0 3 31,0 0-31,0-2 5,3 2-12,-2 0 5,5 0 1,-2 7-2,3 3 7,-4 0-7,3-2 2,-3-1 0,7 0 5,-5 0-1,3-2-4,2 0 0,-4-3 6,0-1 1,4-1 19,1 0-8,8-3 45,2-16-46,9-5 6,3-5-23,4-2 0,5 0 6,-2-2-6,1 0 0,-1 2 2,-4 1 2,-2 3-8,-1 6 3,-7 1-41,-7 8-1,2 1-30,-10 6-25,-4 2-19,-5 0-152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5-06T04:11:39.981"/>
    </inkml:context>
    <inkml:brush xml:id="br0">
      <inkml:brushProperty name="width" value="0.05292" units="cm"/>
      <inkml:brushProperty name="height" value="0.05292" units="cm"/>
      <inkml:brushProperty name="color" value="#FF0000"/>
    </inkml:brush>
  </inkml:definitions>
  <inkml:trace contextRef="#ctx0" brushRef="#br0">6813 10558 257,'0'0'36,"0"0"-27,0 0 3,0 0 32,0 0-19,0 0 14,0 0-16,0 0 24,-16-46 8,13 39-41,3 5 21,0-3-7,-4 0-21,4 4 24,0 1-20,0 0-3,0 0 14,0 0-18,0 0-5,0 0 1,0 0-9,0 0 6,0 1 3,13 1 0,0 6 1,7-6 7,2-2-8,4 0 0,4 6 8,-2-6 4,-2 0-12,-4 0 4,-2 0-1,-1 0-1,-3 0-2,-1 0 0,0 0-5,-2 0 4,1 0 2,1 0 3,-1 0 1,1 0 8,2 0-13,-5 0 0,6 0 1,-3 0-1,0 0 0,6 0 0,1 0 4,1 0 7,1 0-11,-5 0 3,2 0 16,0 0-19,-7 0 0,3 1 0,-6 2 0,0 4 2,2-1-2,0-2 0,-2-1 0,2-3 0,-1 0 0,-3 0 3,5 0-2,5 0 1,-6-3-2,7 0 0,-4 3-4,-6-1 2,3 1 2,-3 0 0,2 0 3,-6 0 0,0 0-3,3-3 0,-7 3 2,2 0-2,-1 0 0,0-3 0,-3 3-3,0 0 3,2 0 0,-2 0-1,0 0-4,0 0 5,0 0 0,0-3 7,0 3-9,0 0 4,0 0-3,0 0 1,0 0-5,4 0 5,-4 0 2,0 0 0,0 0-1,0 0-1,0 0 0,0 0-2,0 0-3,0 0-5,0 0 10,0 0-25,0 0 13,3 0-79,-3 0-46,0 0-36</inkml:trace>
  <inkml:trace contextRef="#ctx0" brushRef="#br0" timeOffset="2107.4593">8093 10570 53,'0'0'2,"0"0"17,0 0 23,0 0-11,0 0 14,0 0 2,-25-9 3,25 9-5,-2 0-34,2 0 3,0 0 1,0-6-2,0 6 8,0 0 1,0 0-15,0 0 26,0 0-33,0 0 6,0 0-6,0 0 5,0 0-11,0 0 6,0 0 0,0 6 12,9-5-3,-4 5-5,8-2 23,2-1-23,-1 0 35,4-1-17,6 0-18,-1 1 37,6-3-40,1 0 20,2 0-21,4 0 23,0 0-17,-1 0-4,0 0 5,1-5 5,-4 3-11,-2-1-1,1 3 0,-1 0 1,-2 0-1,1 0 0,1 0 5,-1 0-10,4 5 8,-4 0-3,2 2 0,2-2 2,-3-1-3,-2-1 1,-1 4 0,-1-7 3,-8 0-3,2 0 0,0 0-4,-1 0 9,-2-2-8,-1-3 3,-7 5 0,0 0 1,2 0-1,-1 0 0,-1 0-5,-4 0 8,-1 0-7,-1 0 4,0 0 0,-2 0 8,0 0-8,1 0 0,1 0-1,-2 0-3,-1 0 4,4 0 0,-4 0 3,0 0-8,0 0 8,0 0-3,0 0 0,0 0-1,0 0 1,0 0 0,0 0 7,0 0-16,0 0 16,0 0-7,0 0 0,0 0 0,2 0 0,-2 0 0,0 0 0,0 0 0,0 0 0,0 0 0,0 0-5,0 0 13,0 0-15,0 0 7,0 0 0,0 0 25,0 0-21,4 0 12,-4 0 3,0 0-7,0 0 15,0 0-19,0 0 1,0 0 29,0 0-30,0 0-7,0 0-1,0-3 23,0 2-25,0 0 2,0-4 0,0 3 3,0 2 0,0 0-3,0 0 0,0 0-1,0 0 1,0 0 0,0 0 1,0 0-4,0 0 5,0 0-2,0 0 0,0 0-11,0 0 11,0 0 0,0 0 2,0 0-17,0 0 15,0 0-1,0 0-9,0 0 2,0 0 3,0 0 5,3 0-3,-3 0-12,0 0-16,0 0-5,0 0-21,0-5-169</inkml:trace>
  <inkml:trace contextRef="#ctx0" brushRef="#br0" timeOffset="3165.3271">7208 9422 68,'0'0'54,"0"0"-41,0 0 26,0 0 37,0 0-41,0 0 31,-15-59 16,15 46-62,3 2 20,3 5 37,-3 3-36,2 3 23,-5-1-29,4 1-19,1 0-16,4 0 11,3 14-11,4 3 0,-2 3 7,2-1 2,2-7 3,-8 2-12,10-11 13,-8-3 3,1 0 7,-1-2 16,0-10-25,-3 0 34,1-5-45,-1-5 0,-2-2 8,2-2 3,2-4-14,0 8 0,-1-4 4,5 2-5,0 1 1,-3 0 0,6 5-3,-6-1 8,1 2-5,-3 5 0,-3 2 4,-2 6-12,-1 1 8,-1 0 0,0 2-4,1 1-39,-4 0-8,3 0-41,3 1-5,-2 9-30,6-3-79</inkml:trace>
  <inkml:trace contextRef="#ctx0" brushRef="#br0" timeOffset="3999.2043">8870 9392 365,'0'0'38,"0"0"33,0 0 10,0 0 9,0 0-11,0 0-46,3-14 36,-3 13-26,0-1-15,0 2-12,3 0-16,7 0-8,0 7 5,9 3 3,-2-3 5,5-7-5,-2 0 0,5 0 30,2-10-24,1-10 8,2-10-14,3-6 12,-5-4 6,-3-2-18,-1 3 0,-1 4 10,-6 6-9,-2 7-2,-2 8 0,-11 8-4,2 2-9,-4 4-1,3 0-31,0 0 10,3 0-82,0 0 5,-1 6-48,-2-2-34,-2 6-73</inkml:trace>
  <inkml:trace contextRef="#ctx0" brushRef="#br0" timeOffset="10791.8675">10904 9475 93,'0'0'267,"0"0"-259,0 0 38,0 0-21,0 0 29,0 0 30,0 0-82,-4-14 34,4 14 20,0 0-28,0 0 40,0 0-54,0 0-12,0 0-2,0 0 1,0 0-2,0 0 1,0 0-5,0 0 0,0 4 5,4 6 0,2-3 2,-2 0-1,2-2-1,4-4 0,-3 2 9,2 0 2,5-3 17,-2 0-9,3-6 55,3-11-65,0-5 7,-1-6-16,-1-3 11,-4-1 4,-2 0-12,0 6-3,1-7 15,-5 2-15,3-1 0,-1 5 0,6 3 0,0 2-2,3 1 2,1 0 0,1 4-2,-3 3 2,-2 5-3,-7 2-6,-2 3-42,-5 4 40,0 0-26,0 0-20,0 0 7,0 1-108,0 9 40,0-4 15,-5 7-114</inkml:trace>
  <inkml:trace contextRef="#ctx0" brushRef="#br0" timeOffset="13387.7993">11732 9472 35,'0'0'267,"0"0"-216,0 0-27,0 0 0,0 0 38,0 0-58,9-10 8,-2 10 16,2 0-20,1 0 49,0 0-27,0 0-18,0 0 13,2 0-23,-3 0 17,6 0 31,-4 0-42,5-4 57,1-7-22,7-8-27,1-10 35,3-1-47,5-6-4,0-7 8,-4-3 20,3 3-26,-7-1-2,1 5 3,-5 10 4,-4 5-7,-6 8 0,-2 6-2,-5 3-1,0 7 1,2 0 2,-6 0-47,3 0 45,-3 0-70,0 0-6,0 0-40,0 7-18,0 0 25,0 0-122</inkml:trace>
  <inkml:trace contextRef="#ctx0" brushRef="#br0" timeOffset="16679.9246">12638 9286 236,'0'0'27,"0"0"-8,0 0 36,0 0-29,0 0 37,0 0-53,0 0 21,32-13 21,-30 6-43,-2 5 60,0 2-25,0 0-28,4 0-2,2 2-13,1 18-2,7 4 1,-3 5 0,5 0 11,1-3-5,4 2-2,-4-5 5,4-3-8,-7 1-1,0-6 0,0-2 6,-9-7-21,-1-3 15,-1-1-82,-3-2-11,0 0-76,0 0-41</inkml:trace>
  <inkml:trace contextRef="#ctx0" brushRef="#br0" timeOffset="16976.0297">12809 9324 197,'0'0'118,"0"0"-69,0 0 2,0 0-14,0 0 80,0 0-37,0-63-41,0 59 33,-3 4-39,-5 0 8,3 0-40,-10 6 16,-3 13-9,-9 9-5,-3 1-2,-3 12 12,0-2-13,0-2 0,5 2-5,5-9-13,6-8 14,12-2-69,1-4-68,4-6-79,0-10-97</inkml:trace>
  <inkml:trace contextRef="#ctx0" brushRef="#br0" timeOffset="20030.5058">12751 10587 350,'0'0'34,"0"0"-5,0 0-22,0 0 46,0 0-12,0 0-29,0 0 58,9 3-9,2-3 8,3-3 3,10-6-67,-3-4 37,10-1-42,0-2 14,5 0-10,0-5-4,-1 4 0,1 2-6,-11 4 10,-3 3-23,-5 5 12,-8 1-127,-9 2-81,0 0-117</inkml:trace>
  <inkml:trace contextRef="#ctx0" brushRef="#br0" timeOffset="20283.5958">12637 10783 364,'0'0'11,"0"0"-10,0 0 19,0 0 14,0 0 85,0 0-18,87 36-72,-51-45 30,0-8-53,-3 0-6,4 1 0,-7 2-19,-12 5 5,-6 4-63,-6 5-30,-6 0 23,0 3-85,-19 9 92</inkml:trace>
  <inkml:trace contextRef="#ctx0" brushRef="#br0" timeOffset="20475.6662">12724 10892 166,'0'0'79,"0"0"14,0 0-61,0 0 8,0 0-3,0 0-15,0 50 70,27-50-26,1-7-40,9-14-15,0 1 0,-3-2-11,-2-4 0,-4 2-30,-5-2 10,-6 6-70,-11 1-6,-6 5 25,0-2-202</inkml:trace>
  <inkml:trace contextRef="#ctx0" brushRef="#br0" timeOffset="20706.4909">12620 10703 19,'0'0'356,"0"0"-318,0 0 29,0 0-3,0 0 0,0 0-36,17-13-25,16 0 4,0-4-7,-3 0 0,0-2-1,-8 5-6,-1-2-13,-12 12-19,-5-8-45,-4 2 2,0 7-61,-4 0 21,-9 3 54</inkml:trace>
  <inkml:trace contextRef="#ctx0" brushRef="#br0" timeOffset="20868.2575">12730 10562 48,'0'0'69,"0"0"14,0 0 2,0 0-10,0 0-27,0 0-20,0 0-17,-6-7-9,16 3-2,7-2-7,-8 3 6,4 3-48,0-7 16,3 4-45,-3-7-11,-1-4 3</inkml:trace>
  <inkml:trace contextRef="#ctx0" brushRef="#br0" timeOffset="21037.535">12676 10634 262,'0'0'33,"0"0"28,0 0-45,0 0-12,0 0 5,0 0-9,-14 42 0,41-42-8,5 0-140</inkml:trace>
  <inkml:trace contextRef="#ctx0" brushRef="#br0" timeOffset="21228.3473">12698 10687 247,'0'0'78,"0"0"-43,0 0-5,-87 65 35,83-60-41,4 0-1,1-3-23,22-2 10,6 0 13,4-2-18,10-11-10,0 1-24,3-7-112,-2-1-65</inkml:trace>
  <inkml:trace contextRef="#ctx0" brushRef="#br0" timeOffset="24313.7981">17368 10525 48,'0'0'19,"0"0"-10,0 0-1,0 0 6,-96 3 26,76-3-24,-1 0 6,0 0 8,0 0 5,3 0 19,-1 0-35,6 0-12,4 0 3,4 0-10,3 0 0,2 1-3,0 2 3,0-3 0,0 3 44,0-3-8,0 0 8,0 0-41,0 0 33,0 0-15,0 0-19,0 0 28,0 0-14,0 0 4,0 0 25,0 0-43,0 0 31,0 0-19,0 0-7,0 0 19,5 0-26,6 0 0,4 4 7,8-4 1,2 3-8,4-3 0,1 0 9,-3 0-9,3 0 0,3 0 1,-1 0 8,2 0-9,2 0 0,2 0-1,0 0 16,11 0-18,3 0 3,3 0 0,6 0 9,4 0-3,-4 0-6,7-3 0,3-1 6,1 0 13,-1 1-9,-4 0-9,-3 0 13,-3 3-1,2 0-14,-8 0 1,-4-3 0,-1-1 2,-6 1-2,-4-1 5,1-1-11,-1 0 15,2 2-9,-5 1 0,5 2-2,-2 0 2,-1 0 0,2 0 5,-5 0-10,3 0 12,0 0-7,-3 0 0,2 0-4,1 0 4,3 0 0,6 0 4,1-4-10,-1 1 7,2 3-1,0 0 0,-3 0 0,1 0 0,-2-3 0,4-2 0,-5 5-2,6 0 5,2-2-3,-1 2 0,2 0 2,-3-3-2,4-1 0,4-4 0,0 3-14,-1 2 14,-5-1 0,-2 2-11,-7 2 12,-4-3-9,-1 3 8,-1 0 0,-1 0-5,-1 0-6,2 0 11,3 0-11,-1 0 3,2 0-10,3 0 18,-3 0-24,1-5-28,0 2 20,0 2-6,4-7 14,-1 4-15,0 4 39,-4 0-1,-2 0 1,-5 0 15,-5 0-1,-4 0 6,1 0-14,2 0 14,0 0-14,7 0-6,-2 0 0,1 0-8,3 0 8,1 0 0,-1 0 0,1 0 5,0 0-10,-2 0 3,3 4-9,-4-1 10,1 2-13,-2-4 5,0-1 1,1 3-28,-2 0 33,3-3 3,-1 0-5,-2 0-1,5 0 12,-3 0-12,0 0-41,-2 0 37,5 0 20,-3 0 3,5 0 4,7-3-17,-3 0-12,-1 3 12,1 0 0,-11-1-30,-1-2 30,-6 3 22,-5 0-9,1-2 40,-3-1-53,6-2 6,4 5-13,-5 0 15,8-3-22,2 3-1,-2-13 15,2 13 36,-3 0-36,-4 0 0,-5 0 19,0 0 7,-3 0-5,-3-1 0,3-1-17,2 2-8,0-6-20,3 3 24,2-2-28,0 0 35,3 5-7,4 0 43,-3 0-41,-2 0-4,-4 0-15,-5 0 15,4 0-5,1 0-16,1 0 21,0 0-3,1 0 5,-3 0-3,3 0-12,2 0 15,-3 0-2,-3 0 2,4 0 16,0 0-1,-1 0 27,-1 0 19,-6 0-22,-1 0-24,-5 0-1,-2 0-7,5 0 3,1 0 8,2-4 12,8 4 1,-5 0 6,1-3-16,-3 3-21,0 0-1,1 0-9,4 0 10,2 0 0,3 0 15,-2 0-15,-4 0-10,-4 0 4,1 0 12,-4 0 0,-1 0 0,-6 0-4,-8 0 10,1 0-5,1 0-7,-1 0 0,-1 0 3,-2 0-3,0 0 4,0 0-3,0 0 15,0 0-8,0 0-8,0 0 0,0 0-23,0 0 21,0 0-32,0 0-78,-9 0-6,-5 0-223</inkml:trace>
  <inkml:trace contextRef="#ctx0" brushRef="#br0" timeOffset="32848.3526">10816 10713 97,'0'0'100,"0"0"-92,0 0-6,0 0 36,0 0-22,0 0 3,0 0-19,0 0 5,5-9-4,-2 9-1,-3 0 8,0-3 10,0 3-13,2 0 28,-2 0-14,0 0-13,0 0 33,0 0-31,4 0-7,-4 0 9,0 0-10,3 0 0,2 0 0,10 0 7,4 0 22,6-3-15,5-1-12,6-3 14,3 1-12,9-1-4,3-3 0,9 3 1,5-7 14,7 5-8,2 1 11,-3 0-1,-2 0-17,-9-1 0,-1 2-1,-5-2 14,0 3-6,-1-3 3,-3 0-3,-6 3 2,2 2-2,-7-2-7,-4 3 0,-5-4 2,-2 4-3,-6 0 1,-2 3 0,-6 0 0,-1 0 1,0 0-1,-3 0 0,-1 0 1,-4 0-5,0 0 4,-2 0 0,-3 0-6,0 3-8,-10 7 5,-5-1-2,-11 1-28,-1-3 35,-2 3-3,-3-6 7,-5 1 0,4 0 2,-8 0-2,-1 2 0,-5 0 1,-5 0 6,-9 3-7,-1 0-6,-12-1 6,0 1-26,-6-3 15,4-3 7,14 2 4,8-6-1,8 3 2,4 1 1,8 0 2,11-2-3,-1 1-1,12 3 0,2-4 8,0 3-14,5-1 6,3-1 0,-1 2-1,1 0-1,2 1 0,0-2-1,3-2 3,13 1 1,9-3-1,8 0 0,6 0 25,8 0-24,5-8 10,8 1-11,6-6 13,2 4 1,0-4-12,-9-1 3,-8 3 4,-8 2-5,-7 1-4,-7 5 0,-10 1 4,-7 1-1,-8-2-3,-1 3 0,-3-3 0,0 3 0,0 0-7,-3 0 7,-10 0 0,-9 3-1,-7 6 1,-13 5 0,-7-3-16,-14 2 8,-7 4-6,-9-5-2,2 5 6,10-4 3,11-4 8,18 4-1,8-6 1,14 0-1,7 0-1,3-4 0,6 0-137,0-3-41</inkml:trace>
  <inkml:trace contextRef="#ctx0" brushRef="#br0" timeOffset="42093.7066">8066 9380 6,'0'0'22,"0"0"-22,0 0 35,0 0-28,0 0 9,0 0-3,0 0 0,0-11 20,0 7-12,0 2-13,0 2 5,0-7-12,0 4-1,0 0 5,0-1-3,0 1 21,0 3-16,2 0-7,-2 0 4,0 0-4,0 0-1,0 0-13,0 0-20,0 0 32,0 7-33,0 1-24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First-Order </a:t>
            </a:r>
            <a:r>
              <a:rPr lang="en-US" dirty="0" smtClean="0"/>
              <a:t>Logic</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37973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a:t>All man drink coffee.</a:t>
            </a:r>
            <a:endParaRPr lang="en-US" dirty="0"/>
          </a:p>
          <a:p>
            <a:endParaRPr lang="en-US" dirty="0"/>
          </a:p>
        </p:txBody>
      </p:sp>
      <p:pic>
        <p:nvPicPr>
          <p:cNvPr id="4" name="Picture 3" descr="First-Order Logic in Artificial intelligence"/>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599"/>
            <a:ext cx="4879340" cy="3555365"/>
          </a:xfrm>
          <a:prstGeom prst="rect">
            <a:avLst/>
          </a:prstGeom>
          <a:noFill/>
          <a:ln>
            <a:noFill/>
          </a:ln>
        </p:spPr>
      </p:pic>
      <p:sp>
        <p:nvSpPr>
          <p:cNvPr id="5" name="Rectangle 4"/>
          <p:cNvSpPr/>
          <p:nvPr/>
        </p:nvSpPr>
        <p:spPr>
          <a:xfrm>
            <a:off x="629265" y="5867400"/>
            <a:ext cx="7467600" cy="646331"/>
          </a:xfrm>
          <a:prstGeom prst="rect">
            <a:avLst/>
          </a:prstGeom>
        </p:spPr>
        <p:txBody>
          <a:bodyPr wrap="square">
            <a:spAutoFit/>
          </a:bodyPr>
          <a:lstStyle/>
          <a:p>
            <a:r>
              <a:rPr lang="en-US" b="1" dirty="0"/>
              <a:t>∀x man(x) → drink (x, coffee).</a:t>
            </a:r>
            <a:endParaRPr lang="en-US" dirty="0"/>
          </a:p>
          <a:p>
            <a:r>
              <a:rPr lang="en-US" dirty="0"/>
              <a:t>It will be read as: There are all x where x is a man who drink coffee.</a:t>
            </a:r>
          </a:p>
        </p:txBody>
      </p:sp>
    </p:spTree>
    <p:extLst>
      <p:ext uri="{BB962C8B-B14F-4D97-AF65-F5344CB8AC3E}">
        <p14:creationId xmlns:p14="http://schemas.microsoft.com/office/powerpoint/2010/main" val="212827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Existential </a:t>
            </a:r>
            <a:r>
              <a:rPr lang="en-US" dirty="0" smtClean="0"/>
              <a:t>Quantifier(∃)</a:t>
            </a:r>
            <a:endParaRPr lang="en-US" dirty="0"/>
          </a:p>
        </p:txBody>
      </p:sp>
      <p:sp>
        <p:nvSpPr>
          <p:cNvPr id="3" name="Content Placeholder 2"/>
          <p:cNvSpPr>
            <a:spLocks noGrp="1"/>
          </p:cNvSpPr>
          <p:nvPr>
            <p:ph idx="1"/>
          </p:nvPr>
        </p:nvSpPr>
        <p:spPr>
          <a:xfrm>
            <a:off x="457200" y="685800"/>
            <a:ext cx="8229600" cy="6324600"/>
          </a:xfrm>
        </p:spPr>
        <p:txBody>
          <a:bodyPr>
            <a:normAutofit fontScale="92500" lnSpcReduction="10000"/>
          </a:bodyPr>
          <a:lstStyle/>
          <a:p>
            <a:pPr algn="just"/>
            <a:r>
              <a:rPr lang="en-US" dirty="0"/>
              <a:t>Existential quantifiers are the type of quantifiers, which express that the statement within its scope is true for at least one instance of something.</a:t>
            </a:r>
          </a:p>
          <a:p>
            <a:pPr algn="just"/>
            <a:r>
              <a:rPr lang="en-US" dirty="0"/>
              <a:t>It is denoted by the logical operator ∃, which resembles as inverted E. When it is used with a predicate variable then it is called as an existential quantifier.</a:t>
            </a:r>
          </a:p>
          <a:p>
            <a:pPr algn="just"/>
            <a:r>
              <a:rPr lang="en-US" dirty="0">
                <a:solidFill>
                  <a:srgbClr val="FF0000"/>
                </a:solidFill>
              </a:rPr>
              <a:t>Note:</a:t>
            </a:r>
            <a:r>
              <a:rPr lang="en-US" dirty="0"/>
              <a:t> In Existential quantifier we always use AND or Conjunction symbol (∧</a:t>
            </a:r>
            <a:r>
              <a:rPr lang="en-US" dirty="0" smtClean="0"/>
              <a:t>).</a:t>
            </a:r>
          </a:p>
          <a:p>
            <a:pPr algn="just"/>
            <a:r>
              <a:rPr lang="en-US" dirty="0"/>
              <a:t>If x is a variable, then existential quantifier will be ∃x or ∃(x). And it will be read as:</a:t>
            </a:r>
          </a:p>
          <a:p>
            <a:pPr lvl="1"/>
            <a:r>
              <a:rPr lang="en-US" b="1" dirty="0"/>
              <a:t>There exists a 'x.'</a:t>
            </a:r>
            <a:endParaRPr lang="en-US" dirty="0"/>
          </a:p>
          <a:p>
            <a:pPr lvl="1"/>
            <a:r>
              <a:rPr lang="en-US" b="1" dirty="0"/>
              <a:t>For some 'x.'</a:t>
            </a:r>
            <a:endParaRPr lang="en-US" dirty="0"/>
          </a:p>
          <a:p>
            <a:pPr lvl="1"/>
            <a:r>
              <a:rPr lang="en-US" b="1" dirty="0"/>
              <a:t>For at least one 'x.'</a:t>
            </a:r>
            <a:endParaRPr lang="en-US" dirty="0"/>
          </a:p>
          <a:p>
            <a:pPr algn="just"/>
            <a:endParaRPr lang="en-US" dirty="0"/>
          </a:p>
          <a:p>
            <a:endParaRPr lang="en-US" dirty="0"/>
          </a:p>
        </p:txBody>
      </p:sp>
    </p:spTree>
    <p:extLst>
      <p:ext uri="{BB962C8B-B14F-4D97-AF65-F5344CB8AC3E}">
        <p14:creationId xmlns:p14="http://schemas.microsoft.com/office/powerpoint/2010/main" val="370260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a:t>Some boys are intelligent</a:t>
            </a:r>
            <a:endParaRPr lang="en-US" dirty="0"/>
          </a:p>
        </p:txBody>
      </p:sp>
      <p:pic>
        <p:nvPicPr>
          <p:cNvPr id="4" name="Picture 3" descr="First-Order Logic in Artificial intelligence"/>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5186680" cy="3284220"/>
          </a:xfrm>
          <a:prstGeom prst="rect">
            <a:avLst/>
          </a:prstGeom>
          <a:noFill/>
          <a:ln>
            <a:noFill/>
          </a:ln>
        </p:spPr>
      </p:pic>
      <p:sp>
        <p:nvSpPr>
          <p:cNvPr id="5" name="Rectangle 4"/>
          <p:cNvSpPr/>
          <p:nvPr/>
        </p:nvSpPr>
        <p:spPr>
          <a:xfrm>
            <a:off x="304800" y="5830528"/>
            <a:ext cx="8915400" cy="830997"/>
          </a:xfrm>
          <a:prstGeom prst="rect">
            <a:avLst/>
          </a:prstGeom>
        </p:spPr>
        <p:txBody>
          <a:bodyPr wrap="square">
            <a:spAutoFit/>
          </a:bodyPr>
          <a:lstStyle/>
          <a:p>
            <a:r>
              <a:rPr lang="en-US" sz="2400" b="1" dirty="0"/>
              <a:t>∃x: boys(x) ∧ intelligent(x)</a:t>
            </a:r>
            <a:endParaRPr lang="en-US" sz="2400" dirty="0"/>
          </a:p>
          <a:p>
            <a:r>
              <a:rPr lang="en-US" sz="2400" dirty="0"/>
              <a:t>It will be read as: There are some x where x is a boy who is intelligent.</a:t>
            </a:r>
          </a:p>
        </p:txBody>
      </p:sp>
    </p:spTree>
    <p:extLst>
      <p:ext uri="{BB962C8B-B14F-4D97-AF65-F5344CB8AC3E}">
        <p14:creationId xmlns:p14="http://schemas.microsoft.com/office/powerpoint/2010/main" val="8561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248400"/>
          </a:xfrm>
        </p:spPr>
        <p:txBody>
          <a:bodyPr>
            <a:normAutofit/>
          </a:bodyPr>
          <a:lstStyle/>
          <a:p>
            <a:pPr algn="just"/>
            <a:r>
              <a:rPr lang="en-US" dirty="0">
                <a:solidFill>
                  <a:srgbClr val="FF0000"/>
                </a:solidFill>
              </a:rPr>
              <a:t>Points to remember:</a:t>
            </a:r>
          </a:p>
          <a:p>
            <a:pPr lvl="1" algn="just"/>
            <a:r>
              <a:rPr lang="en-US" dirty="0"/>
              <a:t>The main connective for universal quantifier </a:t>
            </a:r>
            <a:r>
              <a:rPr lang="en-US" b="1" dirty="0"/>
              <a:t>∀</a:t>
            </a:r>
            <a:r>
              <a:rPr lang="en-US" dirty="0"/>
              <a:t> is implication </a:t>
            </a:r>
            <a:r>
              <a:rPr lang="en-US" b="1" dirty="0"/>
              <a:t>→</a:t>
            </a:r>
            <a:r>
              <a:rPr lang="en-US" dirty="0"/>
              <a:t>.</a:t>
            </a:r>
          </a:p>
          <a:p>
            <a:pPr lvl="1" algn="just"/>
            <a:r>
              <a:rPr lang="en-US" dirty="0"/>
              <a:t>The main connective for existential quantifier </a:t>
            </a:r>
            <a:r>
              <a:rPr lang="en-US" b="1" dirty="0"/>
              <a:t>∃</a:t>
            </a:r>
            <a:r>
              <a:rPr lang="en-US" dirty="0"/>
              <a:t> is and </a:t>
            </a:r>
            <a:r>
              <a:rPr lang="en-US" b="1" dirty="0"/>
              <a:t>∧</a:t>
            </a:r>
            <a:r>
              <a:rPr lang="en-US" dirty="0" smtClean="0"/>
              <a:t>.</a:t>
            </a:r>
          </a:p>
          <a:p>
            <a:pPr marL="457200" lvl="1" indent="0" algn="just">
              <a:buNone/>
            </a:pPr>
            <a:endParaRPr lang="en-US" dirty="0"/>
          </a:p>
          <a:p>
            <a:pPr algn="just"/>
            <a:r>
              <a:rPr lang="en-US" dirty="0">
                <a:solidFill>
                  <a:srgbClr val="FF0000"/>
                </a:solidFill>
              </a:rPr>
              <a:t>Properties of Quantifiers:</a:t>
            </a:r>
          </a:p>
          <a:p>
            <a:pPr lvl="1" algn="just"/>
            <a:r>
              <a:rPr lang="en-US" dirty="0"/>
              <a:t>In universal quantifier, ∀</a:t>
            </a:r>
            <a:r>
              <a:rPr lang="en-US" dirty="0" err="1"/>
              <a:t>x∀y</a:t>
            </a:r>
            <a:r>
              <a:rPr lang="en-US" dirty="0"/>
              <a:t> is similar to ∀</a:t>
            </a:r>
            <a:r>
              <a:rPr lang="en-US" dirty="0" err="1"/>
              <a:t>y∀x</a:t>
            </a:r>
            <a:r>
              <a:rPr lang="en-US" dirty="0"/>
              <a:t>.</a:t>
            </a:r>
          </a:p>
          <a:p>
            <a:pPr lvl="1" algn="just"/>
            <a:r>
              <a:rPr lang="en-US" dirty="0"/>
              <a:t>In Existential quantifier, ∃</a:t>
            </a:r>
            <a:r>
              <a:rPr lang="en-US" dirty="0" err="1"/>
              <a:t>x∃y</a:t>
            </a:r>
            <a:r>
              <a:rPr lang="en-US" dirty="0"/>
              <a:t> is similar to ∃</a:t>
            </a:r>
            <a:r>
              <a:rPr lang="en-US" dirty="0" err="1"/>
              <a:t>y∃x</a:t>
            </a:r>
            <a:r>
              <a:rPr lang="en-US" dirty="0" smtClean="0"/>
              <a:t>.</a:t>
            </a:r>
          </a:p>
          <a:p>
            <a:pPr lvl="1" algn="just"/>
            <a:r>
              <a:rPr lang="en-US" dirty="0" smtClean="0"/>
              <a:t>∃</a:t>
            </a:r>
            <a:r>
              <a:rPr lang="en-US" dirty="0" err="1"/>
              <a:t>x∀y</a:t>
            </a:r>
            <a:r>
              <a:rPr lang="en-US" dirty="0"/>
              <a:t> is not similar to ∀</a:t>
            </a:r>
            <a:r>
              <a:rPr lang="en-US" dirty="0" err="1"/>
              <a:t>y∃x</a:t>
            </a:r>
            <a:r>
              <a:rPr lang="en-US" dirty="0"/>
              <a:t>.</a:t>
            </a:r>
          </a:p>
          <a:p>
            <a:pPr algn="just"/>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853280" y="1460520"/>
              <a:ext cx="7032240" cy="2181240"/>
            </p14:xfrm>
          </p:contentPart>
        </mc:Choice>
        <mc:Fallback xmlns="">
          <p:pic>
            <p:nvPicPr>
              <p:cNvPr id="2" name="Ink 1"/>
              <p:cNvPicPr/>
              <p:nvPr/>
            </p:nvPicPr>
            <p:blipFill>
              <a:blip r:embed="rId3"/>
              <a:stretch>
                <a:fillRect/>
              </a:stretch>
            </p:blipFill>
            <p:spPr>
              <a:xfrm>
                <a:off x="1849320" y="1453680"/>
                <a:ext cx="7041240" cy="2194200"/>
              </a:xfrm>
              <a:prstGeom prst="rect">
                <a:avLst/>
              </a:prstGeom>
            </p:spPr>
          </p:pic>
        </mc:Fallback>
      </mc:AlternateContent>
    </p:spTree>
    <p:extLst>
      <p:ext uri="{BB962C8B-B14F-4D97-AF65-F5344CB8AC3E}">
        <p14:creationId xmlns:p14="http://schemas.microsoft.com/office/powerpoint/2010/main" val="43145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Examples of FOL using </a:t>
            </a:r>
            <a:r>
              <a:rPr lang="en-US" dirty="0" smtClean="0"/>
              <a:t>quantifier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FF0000"/>
                </a:solidFill>
              </a:rPr>
              <a:t>All </a:t>
            </a:r>
            <a:r>
              <a:rPr lang="en-US" b="1" dirty="0">
                <a:solidFill>
                  <a:srgbClr val="FF0000"/>
                </a:solidFill>
              </a:rPr>
              <a:t>birds fly</a:t>
            </a:r>
            <a:r>
              <a:rPr lang="en-US" b="1" dirty="0" smtClean="0">
                <a:solidFill>
                  <a:srgbClr val="FF0000"/>
                </a:solidFill>
              </a:rPr>
              <a:t>.</a:t>
            </a:r>
          </a:p>
          <a:p>
            <a:pPr marL="0" indent="0">
              <a:buNone/>
            </a:pPr>
            <a:r>
              <a:rPr lang="en-US" dirty="0" smtClean="0"/>
              <a:t>In </a:t>
            </a:r>
            <a:r>
              <a:rPr lang="en-US" dirty="0"/>
              <a:t>this question the predicate is "</a:t>
            </a:r>
            <a:r>
              <a:rPr lang="en-US" b="1" dirty="0"/>
              <a:t>fly(bird)</a:t>
            </a:r>
            <a:r>
              <a:rPr lang="en-US" dirty="0"/>
              <a:t>."</a:t>
            </a:r>
            <a:br>
              <a:rPr lang="en-US" dirty="0"/>
            </a:br>
            <a:r>
              <a:rPr lang="en-US" dirty="0"/>
              <a:t>              </a:t>
            </a:r>
            <a:r>
              <a:rPr lang="en-US" b="1" dirty="0"/>
              <a:t>∀x bird(x) →fly(x</a:t>
            </a:r>
            <a:r>
              <a:rPr lang="en-US" b="1" dirty="0" smtClean="0"/>
              <a:t>)</a:t>
            </a:r>
            <a:r>
              <a:rPr lang="en-US" dirty="0" smtClean="0"/>
              <a:t>.</a:t>
            </a:r>
          </a:p>
          <a:p>
            <a:pPr marL="0" indent="0">
              <a:buNone/>
            </a:pPr>
            <a:endParaRPr lang="en-US" dirty="0" smtClean="0"/>
          </a:p>
          <a:p>
            <a:pPr marL="0" indent="0">
              <a:buNone/>
            </a:pPr>
            <a:r>
              <a:rPr lang="en-US" b="1" dirty="0">
                <a:solidFill>
                  <a:srgbClr val="FF0000"/>
                </a:solidFill>
              </a:rPr>
              <a:t>Every man respects his parent.</a:t>
            </a:r>
            <a:r>
              <a:rPr lang="en-US" dirty="0">
                <a:solidFill>
                  <a:srgbClr val="FF0000"/>
                </a:solidFill>
              </a:rPr>
              <a:t/>
            </a:r>
            <a:br>
              <a:rPr lang="en-US" dirty="0">
                <a:solidFill>
                  <a:srgbClr val="FF0000"/>
                </a:solidFill>
              </a:rPr>
            </a:br>
            <a:endParaRPr lang="en-US" dirty="0" smtClean="0">
              <a:solidFill>
                <a:srgbClr val="FF0000"/>
              </a:solidFill>
            </a:endParaRPr>
          </a:p>
          <a:p>
            <a:pPr marL="0" indent="0">
              <a:buNone/>
            </a:pPr>
            <a:r>
              <a:rPr lang="en-US" dirty="0" smtClean="0"/>
              <a:t>Predicate </a:t>
            </a:r>
            <a:r>
              <a:rPr lang="en-US" dirty="0"/>
              <a:t>is "</a:t>
            </a:r>
            <a:r>
              <a:rPr lang="en-US" b="1" dirty="0"/>
              <a:t>respect(x, y)," where x=man, and y= parent</a:t>
            </a:r>
            <a:r>
              <a:rPr lang="en-US" dirty="0"/>
              <a:t>.</a:t>
            </a:r>
            <a:br>
              <a:rPr lang="en-US" dirty="0"/>
            </a:br>
            <a:r>
              <a:rPr lang="en-US" dirty="0"/>
              <a:t>Since there is every man so will use ∀, and it will be represented as follows:</a:t>
            </a:r>
            <a:br>
              <a:rPr lang="en-US" dirty="0"/>
            </a:br>
            <a:r>
              <a:rPr lang="en-US" dirty="0"/>
              <a:t>              </a:t>
            </a:r>
            <a:r>
              <a:rPr lang="en-US" b="1" dirty="0"/>
              <a:t>∀x man(x) → respects (x, parent)</a:t>
            </a:r>
            <a:r>
              <a:rPr lang="en-US" dirty="0"/>
              <a:t>.</a:t>
            </a:r>
          </a:p>
          <a:p>
            <a:endParaRPr lang="en-US" dirty="0"/>
          </a:p>
          <a:p>
            <a:endParaRPr lang="en-US" dirty="0"/>
          </a:p>
        </p:txBody>
      </p:sp>
    </p:spTree>
    <p:extLst>
      <p:ext uri="{BB962C8B-B14F-4D97-AF65-F5344CB8AC3E}">
        <p14:creationId xmlns:p14="http://schemas.microsoft.com/office/powerpoint/2010/main" val="343869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Examples of FOL using </a:t>
            </a:r>
            <a:r>
              <a:rPr lang="en-US" dirty="0" smtClean="0"/>
              <a:t>quantifier</a:t>
            </a:r>
            <a:endParaRPr lang="en-US" dirty="0"/>
          </a:p>
        </p:txBody>
      </p:sp>
      <p:sp>
        <p:nvSpPr>
          <p:cNvPr id="3" name="Content Placeholder 2"/>
          <p:cNvSpPr>
            <a:spLocks noGrp="1"/>
          </p:cNvSpPr>
          <p:nvPr>
            <p:ph idx="1"/>
          </p:nvPr>
        </p:nvSpPr>
        <p:spPr/>
        <p:txBody>
          <a:bodyPr>
            <a:normAutofit/>
          </a:bodyPr>
          <a:lstStyle/>
          <a:p>
            <a:r>
              <a:rPr lang="en-US" b="1" dirty="0">
                <a:solidFill>
                  <a:srgbClr val="FF0000"/>
                </a:solidFill>
              </a:rPr>
              <a:t>Some boys play cricket</a:t>
            </a:r>
            <a:r>
              <a:rPr lang="en-US" b="1" dirty="0" smtClean="0">
                <a:solidFill>
                  <a:srgbClr val="FF0000"/>
                </a:solidFill>
              </a:rPr>
              <a:t>.</a:t>
            </a:r>
          </a:p>
          <a:p>
            <a:r>
              <a:rPr lang="en-US" dirty="0" smtClean="0"/>
              <a:t>Predicate </a:t>
            </a:r>
            <a:r>
              <a:rPr lang="en-US" dirty="0"/>
              <a:t>is "</a:t>
            </a:r>
            <a:r>
              <a:rPr lang="en-US" b="1" dirty="0"/>
              <a:t>play(x, y)</a:t>
            </a:r>
            <a:r>
              <a:rPr lang="en-US" dirty="0"/>
              <a:t>," where x= boys, and y= game. </a:t>
            </a:r>
            <a:endParaRPr lang="en-US" dirty="0" smtClean="0"/>
          </a:p>
          <a:p>
            <a:pPr lvl="1"/>
            <a:r>
              <a:rPr lang="en-US" dirty="0" smtClean="0"/>
              <a:t>Since </a:t>
            </a:r>
            <a:r>
              <a:rPr lang="en-US" dirty="0"/>
              <a:t>there are some boys so we will use </a:t>
            </a:r>
            <a:r>
              <a:rPr lang="en-US" b="1" dirty="0"/>
              <a:t>∃, and it will be represented as</a:t>
            </a:r>
            <a:r>
              <a:rPr lang="en-US" dirty="0"/>
              <a:t>:</a:t>
            </a:r>
            <a:br>
              <a:rPr lang="en-US" dirty="0"/>
            </a:br>
            <a:r>
              <a:rPr lang="en-US" dirty="0"/>
              <a:t>              </a:t>
            </a:r>
            <a:r>
              <a:rPr lang="en-US" b="1" dirty="0"/>
              <a:t>∃x boys(x) ∧</a:t>
            </a:r>
            <a:r>
              <a:rPr lang="en-US" b="1" dirty="0" smtClean="0"/>
              <a:t> play(x</a:t>
            </a:r>
            <a:r>
              <a:rPr lang="en-US" b="1" dirty="0"/>
              <a:t>, cricket</a:t>
            </a:r>
            <a:r>
              <a:rPr lang="en-US" b="1" dirty="0" smtClean="0"/>
              <a:t>)</a:t>
            </a:r>
            <a:r>
              <a:rPr lang="en-US" dirty="0" smtClean="0"/>
              <a:t>.</a:t>
            </a:r>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16530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77000"/>
          </a:xfrm>
        </p:spPr>
        <p:txBody>
          <a:bodyPr>
            <a:normAutofit/>
          </a:bodyPr>
          <a:lstStyle/>
          <a:p>
            <a:pPr algn="just"/>
            <a:r>
              <a:rPr lang="en-US" b="1" dirty="0">
                <a:solidFill>
                  <a:srgbClr val="FF0000"/>
                </a:solidFill>
              </a:rPr>
              <a:t>Only one student failed in Mathematics</a:t>
            </a:r>
            <a:r>
              <a:rPr lang="en-US" b="1" dirty="0"/>
              <a:t>.</a:t>
            </a:r>
            <a:r>
              <a:rPr lang="en-US" dirty="0"/>
              <a:t/>
            </a:r>
            <a:br>
              <a:rPr lang="en-US" dirty="0"/>
            </a:br>
            <a:endParaRPr lang="en-US" dirty="0" smtClean="0"/>
          </a:p>
          <a:p>
            <a:pPr lvl="1" algn="just"/>
            <a:r>
              <a:rPr lang="en-US" dirty="0" smtClean="0"/>
              <a:t>Predicate </a:t>
            </a:r>
            <a:r>
              <a:rPr lang="en-US" dirty="0"/>
              <a:t>is "</a:t>
            </a:r>
            <a:r>
              <a:rPr lang="en-US" b="1" dirty="0"/>
              <a:t>failed(x, y)," </a:t>
            </a:r>
            <a:endParaRPr lang="en-US" b="1" dirty="0" smtClean="0"/>
          </a:p>
          <a:p>
            <a:pPr lvl="1" algn="just"/>
            <a:r>
              <a:rPr lang="en-US" b="1" dirty="0" smtClean="0"/>
              <a:t>where x=student, and y=subject</a:t>
            </a:r>
            <a:r>
              <a:rPr lang="en-US" dirty="0"/>
              <a:t>.</a:t>
            </a:r>
            <a:br>
              <a:rPr lang="en-US" dirty="0"/>
            </a:br>
            <a:r>
              <a:rPr lang="en-US" dirty="0" smtClean="0"/>
              <a:t>Since </a:t>
            </a:r>
            <a:r>
              <a:rPr lang="en-US" dirty="0"/>
              <a:t>there is only one student who failed in Mathematics, so we will use following representation for this</a:t>
            </a:r>
            <a:r>
              <a:rPr lang="en-US" dirty="0" smtClean="0"/>
              <a:t>:</a:t>
            </a:r>
          </a:p>
          <a:p>
            <a:endParaRPr lang="en-US" b="1" dirty="0" smtClean="0"/>
          </a:p>
          <a:p>
            <a:pPr algn="just"/>
            <a:r>
              <a:rPr lang="en-US" b="1" dirty="0" smtClean="0">
                <a:solidFill>
                  <a:srgbClr val="FF0000"/>
                </a:solidFill>
              </a:rPr>
              <a:t>∃</a:t>
            </a:r>
            <a:r>
              <a:rPr lang="en-US" b="1" dirty="0">
                <a:solidFill>
                  <a:srgbClr val="FF0000"/>
                </a:solidFill>
              </a:rPr>
              <a:t>(x) [ student(x) → failed (x, Mathematics) ∧∀ (y) [¬(x==y) ∧ student(y) → ¬failed (x, Mathematics)]</a:t>
            </a:r>
            <a:r>
              <a:rPr lang="en-US" dirty="0">
                <a:solidFill>
                  <a:srgbClr val="FF0000"/>
                </a:solidFill>
              </a:rPr>
              <a:t>.</a:t>
            </a:r>
          </a:p>
          <a:p>
            <a:pPr algn="just"/>
            <a:endParaRPr lang="en-US" dirty="0"/>
          </a:p>
        </p:txBody>
      </p:sp>
    </p:spTree>
    <p:extLst>
      <p:ext uri="{BB962C8B-B14F-4D97-AF65-F5344CB8AC3E}">
        <p14:creationId xmlns:p14="http://schemas.microsoft.com/office/powerpoint/2010/main" val="2299781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a:t>Free and Bound </a:t>
            </a:r>
            <a:r>
              <a:rPr lang="en-US" dirty="0" smtClean="0"/>
              <a:t>Variables</a:t>
            </a:r>
            <a:endParaRPr lang="en-US" dirty="0"/>
          </a:p>
        </p:txBody>
      </p:sp>
      <p:sp>
        <p:nvSpPr>
          <p:cNvPr id="3" name="Content Placeholder 2"/>
          <p:cNvSpPr>
            <a:spLocks noGrp="1"/>
          </p:cNvSpPr>
          <p:nvPr>
            <p:ph idx="1"/>
          </p:nvPr>
        </p:nvSpPr>
        <p:spPr>
          <a:xfrm>
            <a:off x="457200" y="609600"/>
            <a:ext cx="8534400" cy="6019800"/>
          </a:xfrm>
        </p:spPr>
        <p:txBody>
          <a:bodyPr>
            <a:normAutofit/>
          </a:bodyPr>
          <a:lstStyle/>
          <a:p>
            <a:pPr algn="just"/>
            <a:r>
              <a:rPr lang="en-US" sz="2800" dirty="0"/>
              <a:t>The quantifiers interact with variables which appear in a suitable way. There are two types of variables in First-order logic which are given below:</a:t>
            </a:r>
          </a:p>
          <a:p>
            <a:pPr algn="just"/>
            <a:r>
              <a:rPr lang="en-US" sz="2800" b="1" dirty="0">
                <a:solidFill>
                  <a:srgbClr val="FF0000"/>
                </a:solidFill>
              </a:rPr>
              <a:t>Free Variable</a:t>
            </a:r>
            <a:r>
              <a:rPr lang="en-US" sz="2800" b="1" dirty="0"/>
              <a:t>:</a:t>
            </a:r>
            <a:r>
              <a:rPr lang="en-US" sz="2800" dirty="0"/>
              <a:t> A variable is said to be a free variable in a formula if it occurs outside the scope of the quantifier.</a:t>
            </a:r>
          </a:p>
          <a:p>
            <a:pPr algn="just"/>
            <a:r>
              <a:rPr lang="en-US" sz="2800" b="1" dirty="0" smtClean="0"/>
              <a:t>Example</a:t>
            </a:r>
            <a:r>
              <a:rPr lang="en-US" sz="2800" b="1" dirty="0"/>
              <a:t>: ∀x ∃(y)[P (x, y, z)], where z is a free variable.</a:t>
            </a:r>
            <a:endParaRPr lang="en-US" sz="2800" dirty="0"/>
          </a:p>
          <a:p>
            <a:pPr algn="just"/>
            <a:r>
              <a:rPr lang="en-US" sz="2800" b="1" dirty="0">
                <a:solidFill>
                  <a:srgbClr val="FF0000"/>
                </a:solidFill>
              </a:rPr>
              <a:t>Bound Variable</a:t>
            </a:r>
            <a:r>
              <a:rPr lang="en-US" sz="2800" b="1" dirty="0"/>
              <a:t>:</a:t>
            </a:r>
            <a:r>
              <a:rPr lang="en-US" sz="2800" dirty="0"/>
              <a:t> A variable is said to be a bound variable in a formula if it occurs within the scope of the quantifier.</a:t>
            </a:r>
          </a:p>
          <a:p>
            <a:pPr algn="just"/>
            <a:r>
              <a:rPr lang="en-US" sz="2800" b="1" dirty="0" smtClean="0"/>
              <a:t>Example</a:t>
            </a:r>
            <a:r>
              <a:rPr lang="en-US" sz="2800" b="1" dirty="0"/>
              <a:t>: ∀x [A (x</a:t>
            </a:r>
            <a:r>
              <a:rPr lang="en-US" sz="2800" b="1" dirty="0" smtClean="0"/>
              <a:t>)], </a:t>
            </a:r>
            <a:r>
              <a:rPr lang="en-US" sz="2800" b="1" dirty="0"/>
              <a:t>here x and y are the bound variables.</a:t>
            </a:r>
            <a:endParaRPr lang="en-US" sz="2800" dirty="0"/>
          </a:p>
          <a:p>
            <a:pPr algn="just"/>
            <a:endParaRPr lang="en-US" sz="2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444400" y="3251520"/>
              <a:ext cx="6244200" cy="687960"/>
            </p14:xfrm>
          </p:contentPart>
        </mc:Choice>
        <mc:Fallback xmlns="">
          <p:pic>
            <p:nvPicPr>
              <p:cNvPr id="4" name="Ink 3"/>
              <p:cNvPicPr/>
              <p:nvPr/>
            </p:nvPicPr>
            <p:blipFill>
              <a:blip r:embed="rId3"/>
              <a:stretch>
                <a:fillRect/>
              </a:stretch>
            </p:blipFill>
            <p:spPr>
              <a:xfrm>
                <a:off x="2437200" y="3242520"/>
                <a:ext cx="6260760" cy="703800"/>
              </a:xfrm>
              <a:prstGeom prst="rect">
                <a:avLst/>
              </a:prstGeom>
            </p:spPr>
          </p:pic>
        </mc:Fallback>
      </mc:AlternateContent>
    </p:spTree>
    <p:extLst>
      <p:ext uri="{BB962C8B-B14F-4D97-AF65-F5344CB8AC3E}">
        <p14:creationId xmlns:p14="http://schemas.microsoft.com/office/powerpoint/2010/main" val="418540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Engineering </a:t>
            </a:r>
          </a:p>
        </p:txBody>
      </p:sp>
      <p:sp>
        <p:nvSpPr>
          <p:cNvPr id="3" name="Content Placeholder 2"/>
          <p:cNvSpPr>
            <a:spLocks noGrp="1"/>
          </p:cNvSpPr>
          <p:nvPr>
            <p:ph idx="1"/>
          </p:nvPr>
        </p:nvSpPr>
        <p:spPr/>
        <p:txBody>
          <a:bodyPr>
            <a:normAutofit/>
          </a:bodyPr>
          <a:lstStyle/>
          <a:p>
            <a:r>
              <a:rPr lang="en-US" dirty="0"/>
              <a:t>What is knowledge-engineering?</a:t>
            </a:r>
          </a:p>
          <a:p>
            <a:pPr lvl="1" algn="just"/>
            <a:r>
              <a:rPr lang="en-US" dirty="0"/>
              <a:t>The process of constructing a knowledge-base in first-order logic is called as knowledge- engineering. </a:t>
            </a:r>
            <a:endParaRPr lang="en-US" dirty="0" smtClean="0"/>
          </a:p>
          <a:p>
            <a:pPr lvl="1" algn="just"/>
            <a:r>
              <a:rPr lang="en-US" dirty="0" smtClean="0"/>
              <a:t>In</a:t>
            </a:r>
            <a:r>
              <a:rPr lang="en-US" dirty="0"/>
              <a:t> </a:t>
            </a:r>
            <a:r>
              <a:rPr lang="en-US" b="1" dirty="0"/>
              <a:t>knowledge-engineering</a:t>
            </a:r>
            <a:r>
              <a:rPr lang="en-US" dirty="0"/>
              <a:t>, someone who investigates a particular domain, learns important concept of that domain, and generates a formal representation of the objects, is known as </a:t>
            </a:r>
            <a:r>
              <a:rPr lang="en-US" b="1" dirty="0"/>
              <a:t>knowledge engineer</a:t>
            </a:r>
            <a:r>
              <a:rPr lang="en-US" dirty="0"/>
              <a:t>.</a:t>
            </a:r>
          </a:p>
          <a:p>
            <a:endParaRPr lang="en-US" dirty="0"/>
          </a:p>
        </p:txBody>
      </p:sp>
    </p:spTree>
    <p:extLst>
      <p:ext uri="{BB962C8B-B14F-4D97-AF65-F5344CB8AC3E}">
        <p14:creationId xmlns:p14="http://schemas.microsoft.com/office/powerpoint/2010/main" val="348110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324600"/>
          </a:xfrm>
        </p:spPr>
        <p:txBody>
          <a:bodyPr>
            <a:normAutofit lnSpcReduction="10000"/>
          </a:bodyPr>
          <a:lstStyle/>
          <a:p>
            <a:pPr algn="just"/>
            <a:r>
              <a:rPr lang="en-US" dirty="0"/>
              <a:t>Knowledge engineering projects </a:t>
            </a:r>
            <a:r>
              <a:rPr lang="en-US" dirty="0" smtClean="0"/>
              <a:t>vary in </a:t>
            </a:r>
            <a:r>
              <a:rPr lang="en-US" dirty="0"/>
              <a:t>content, scope, and difficulty, but all such</a:t>
            </a:r>
            <a:br>
              <a:rPr lang="en-US" dirty="0"/>
            </a:br>
            <a:r>
              <a:rPr lang="en-US" dirty="0"/>
              <a:t>projects include the following steps</a:t>
            </a:r>
            <a:r>
              <a:rPr lang="en-US" dirty="0" smtClean="0"/>
              <a:t>:</a:t>
            </a:r>
          </a:p>
          <a:p>
            <a:pPr lvl="1" algn="just"/>
            <a:r>
              <a:rPr lang="en-US" dirty="0"/>
              <a:t>Identify the task</a:t>
            </a:r>
            <a:r>
              <a:rPr lang="en-US" dirty="0" smtClean="0"/>
              <a:t>.</a:t>
            </a:r>
          </a:p>
          <a:p>
            <a:pPr lvl="1" algn="just"/>
            <a:r>
              <a:rPr lang="en-US" i="1" dirty="0"/>
              <a:t>Assemble the relevant </a:t>
            </a:r>
            <a:r>
              <a:rPr lang="en-US" i="1" dirty="0" smtClean="0"/>
              <a:t>knowledge</a:t>
            </a:r>
          </a:p>
          <a:p>
            <a:pPr lvl="1" algn="just"/>
            <a:r>
              <a:rPr lang="en-US" i="1" dirty="0"/>
              <a:t>Decide on a vocabulary of predicates, functions, and </a:t>
            </a:r>
            <a:r>
              <a:rPr lang="en-US" i="1" dirty="0" smtClean="0"/>
              <a:t>constants</a:t>
            </a:r>
          </a:p>
          <a:p>
            <a:pPr lvl="1" algn="just"/>
            <a:r>
              <a:rPr lang="en-US" i="1" dirty="0"/>
              <a:t>Encode general knowledge about the </a:t>
            </a:r>
            <a:r>
              <a:rPr lang="en-US" i="1" dirty="0" smtClean="0"/>
              <a:t>domain</a:t>
            </a:r>
          </a:p>
          <a:p>
            <a:pPr lvl="1" algn="just"/>
            <a:r>
              <a:rPr lang="en-US" i="1" dirty="0"/>
              <a:t>Encode a description of the specific problem </a:t>
            </a:r>
            <a:r>
              <a:rPr lang="en-US" i="1" dirty="0" smtClean="0"/>
              <a:t>instance</a:t>
            </a:r>
          </a:p>
          <a:p>
            <a:pPr lvl="1" algn="just"/>
            <a:r>
              <a:rPr lang="en-US" i="1" dirty="0"/>
              <a:t>Pose queries to the inference procedure and get </a:t>
            </a:r>
            <a:r>
              <a:rPr lang="en-US" i="1" dirty="0" smtClean="0"/>
              <a:t>answers</a:t>
            </a:r>
          </a:p>
          <a:p>
            <a:pPr lvl="1" algn="just"/>
            <a:r>
              <a:rPr lang="en-US" i="1" dirty="0"/>
              <a:t>Debug the knowledge base.</a:t>
            </a:r>
            <a:endParaRPr lang="en-US" dirty="0"/>
          </a:p>
        </p:txBody>
      </p:sp>
    </p:spTree>
    <p:extLst>
      <p:ext uri="{BB962C8B-B14F-4D97-AF65-F5344CB8AC3E}">
        <p14:creationId xmlns:p14="http://schemas.microsoft.com/office/powerpoint/2010/main" val="12970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Preposition Logic(PL)</a:t>
            </a:r>
            <a:endParaRPr lang="en-US" dirty="0"/>
          </a:p>
        </p:txBody>
      </p:sp>
      <p:sp>
        <p:nvSpPr>
          <p:cNvPr id="3" name="Content Placeholder 2"/>
          <p:cNvSpPr>
            <a:spLocks noGrp="1"/>
          </p:cNvSpPr>
          <p:nvPr>
            <p:ph idx="1"/>
          </p:nvPr>
        </p:nvSpPr>
        <p:spPr>
          <a:xfrm>
            <a:off x="457200" y="762000"/>
            <a:ext cx="8229600" cy="5943600"/>
          </a:xfrm>
        </p:spPr>
        <p:txBody>
          <a:bodyPr>
            <a:normAutofit fontScale="92500" lnSpcReduction="10000"/>
          </a:bodyPr>
          <a:lstStyle/>
          <a:p>
            <a:pPr algn="just"/>
            <a:r>
              <a:rPr lang="en-US" dirty="0"/>
              <a:t>In the topic of Propositional logic, we have seen that how to represent statements using propositional logic. But unfortunately, in propositional logic, we can only represent the facts, which are either true or false. </a:t>
            </a:r>
            <a:endParaRPr lang="en-US" dirty="0" smtClean="0"/>
          </a:p>
          <a:p>
            <a:pPr algn="just"/>
            <a:r>
              <a:rPr lang="en-US" dirty="0" smtClean="0"/>
              <a:t>PL </a:t>
            </a:r>
            <a:r>
              <a:rPr lang="en-US" dirty="0"/>
              <a:t>is not sufficient to represent the complex sentences or natural language statements. </a:t>
            </a:r>
            <a:endParaRPr lang="en-US" dirty="0" smtClean="0"/>
          </a:p>
          <a:p>
            <a:pPr algn="just"/>
            <a:r>
              <a:rPr lang="en-US" dirty="0" smtClean="0"/>
              <a:t>The </a:t>
            </a:r>
            <a:r>
              <a:rPr lang="en-US" dirty="0"/>
              <a:t>propositional logic has very limited expressive power. </a:t>
            </a:r>
            <a:endParaRPr lang="en-US" dirty="0" smtClean="0"/>
          </a:p>
          <a:p>
            <a:pPr algn="just"/>
            <a:r>
              <a:rPr lang="en-US" dirty="0" smtClean="0"/>
              <a:t>Consider </a:t>
            </a:r>
            <a:r>
              <a:rPr lang="en-US" dirty="0"/>
              <a:t>the following sentence, which we cannot represent using PL logic</a:t>
            </a:r>
            <a:r>
              <a:rPr lang="en-US" dirty="0" smtClean="0"/>
              <a:t>.</a:t>
            </a:r>
          </a:p>
          <a:p>
            <a:pPr lvl="1"/>
            <a:r>
              <a:rPr lang="en-US" b="1" dirty="0"/>
              <a:t>"Some humans are intelligent</a:t>
            </a:r>
            <a:r>
              <a:rPr lang="en-US" b="1" dirty="0" smtClean="0"/>
              <a:t>",</a:t>
            </a:r>
            <a:endParaRPr lang="en-US" dirty="0"/>
          </a:p>
          <a:p>
            <a:pPr lvl="1"/>
            <a:r>
              <a:rPr lang="en-US" b="1" dirty="0"/>
              <a:t>"</a:t>
            </a:r>
            <a:r>
              <a:rPr lang="en-US" b="1" dirty="0" err="1"/>
              <a:t>Sachin</a:t>
            </a:r>
            <a:r>
              <a:rPr lang="en-US" b="1" dirty="0"/>
              <a:t> likes cricket."</a:t>
            </a:r>
            <a:endParaRPr lang="en-US" dirty="0"/>
          </a:p>
          <a:p>
            <a:pPr algn="just"/>
            <a:endParaRPr lang="en-US" dirty="0"/>
          </a:p>
          <a:p>
            <a:pPr algn="just"/>
            <a:endParaRPr lang="en-US" dirty="0"/>
          </a:p>
        </p:txBody>
      </p:sp>
    </p:spTree>
    <p:extLst>
      <p:ext uri="{BB962C8B-B14F-4D97-AF65-F5344CB8AC3E}">
        <p14:creationId xmlns:p14="http://schemas.microsoft.com/office/powerpoint/2010/main" val="401885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 inference rules for quantifier</a:t>
            </a:r>
          </a:p>
        </p:txBody>
      </p:sp>
      <p:sp>
        <p:nvSpPr>
          <p:cNvPr id="3" name="Content Placeholder 2"/>
          <p:cNvSpPr>
            <a:spLocks noGrp="1"/>
          </p:cNvSpPr>
          <p:nvPr>
            <p:ph idx="1"/>
          </p:nvPr>
        </p:nvSpPr>
        <p:spPr>
          <a:xfrm>
            <a:off x="457200" y="1600200"/>
            <a:ext cx="8229600" cy="5181600"/>
          </a:xfrm>
        </p:spPr>
        <p:txBody>
          <a:bodyPr>
            <a:normAutofit/>
          </a:bodyPr>
          <a:lstStyle/>
          <a:p>
            <a:pPr algn="just"/>
            <a:r>
              <a:rPr lang="en-US" dirty="0"/>
              <a:t>Inference in First-Order Logic is used to deduce new facts or sentences from existing sentences. </a:t>
            </a:r>
            <a:endParaRPr lang="en-US" dirty="0" smtClean="0"/>
          </a:p>
          <a:p>
            <a:pPr algn="just"/>
            <a:r>
              <a:rPr lang="en-US" dirty="0"/>
              <a:t>As propositional logic we also have inference rules in first-order logic, so following are some basic inference rules in FOL:</a:t>
            </a:r>
          </a:p>
          <a:p>
            <a:pPr lvl="1"/>
            <a:r>
              <a:rPr lang="en-US" b="1" dirty="0">
                <a:solidFill>
                  <a:srgbClr val="FF0000"/>
                </a:solidFill>
              </a:rPr>
              <a:t>Universal Generalization</a:t>
            </a:r>
            <a:endParaRPr lang="en-US" dirty="0">
              <a:solidFill>
                <a:srgbClr val="FF0000"/>
              </a:solidFill>
            </a:endParaRPr>
          </a:p>
          <a:p>
            <a:pPr lvl="1"/>
            <a:r>
              <a:rPr lang="en-US" b="1" dirty="0">
                <a:solidFill>
                  <a:srgbClr val="FF0000"/>
                </a:solidFill>
              </a:rPr>
              <a:t>Universal Instantiation</a:t>
            </a:r>
            <a:endParaRPr lang="en-US" dirty="0">
              <a:solidFill>
                <a:srgbClr val="FF0000"/>
              </a:solidFill>
            </a:endParaRPr>
          </a:p>
          <a:p>
            <a:pPr lvl="1"/>
            <a:r>
              <a:rPr lang="en-US" b="1" dirty="0">
                <a:solidFill>
                  <a:srgbClr val="7030A0"/>
                </a:solidFill>
              </a:rPr>
              <a:t>Existential Instantiation</a:t>
            </a:r>
            <a:endParaRPr lang="en-US" dirty="0">
              <a:solidFill>
                <a:srgbClr val="7030A0"/>
              </a:solidFill>
            </a:endParaRPr>
          </a:p>
          <a:p>
            <a:pPr lvl="1"/>
            <a:r>
              <a:rPr lang="en-US" b="1" dirty="0">
                <a:solidFill>
                  <a:srgbClr val="7030A0"/>
                </a:solidFill>
              </a:rPr>
              <a:t>Existential introduction</a:t>
            </a:r>
            <a:endParaRPr lang="en-US" dirty="0">
              <a:solidFill>
                <a:srgbClr val="7030A0"/>
              </a:solidFill>
            </a:endParaRPr>
          </a:p>
          <a:p>
            <a:pPr algn="just"/>
            <a:endParaRPr lang="en-US" dirty="0"/>
          </a:p>
        </p:txBody>
      </p:sp>
    </p:spTree>
    <p:extLst>
      <p:ext uri="{BB962C8B-B14F-4D97-AF65-F5344CB8AC3E}">
        <p14:creationId xmlns:p14="http://schemas.microsoft.com/office/powerpoint/2010/main" val="202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Universal </a:t>
            </a:r>
            <a:r>
              <a:rPr lang="en-US" b="1" dirty="0" smtClean="0">
                <a:solidFill>
                  <a:srgbClr val="FF0000"/>
                </a:solidFill>
              </a:rPr>
              <a:t>Generalization</a:t>
            </a:r>
            <a:endParaRPr lang="en-US" dirty="0">
              <a:solidFill>
                <a:srgbClr val="FF0000"/>
              </a:solidFill>
            </a:endParaRPr>
          </a:p>
        </p:txBody>
      </p:sp>
      <p:sp>
        <p:nvSpPr>
          <p:cNvPr id="3" name="Content Placeholder 2"/>
          <p:cNvSpPr>
            <a:spLocks noGrp="1"/>
          </p:cNvSpPr>
          <p:nvPr>
            <p:ph idx="1"/>
          </p:nvPr>
        </p:nvSpPr>
        <p:spPr>
          <a:xfrm>
            <a:off x="533400" y="1447800"/>
            <a:ext cx="8229600" cy="5257800"/>
          </a:xfrm>
        </p:spPr>
        <p:txBody>
          <a:bodyPr>
            <a:normAutofit fontScale="92500"/>
          </a:bodyPr>
          <a:lstStyle/>
          <a:p>
            <a:pPr lvl="0" algn="just"/>
            <a:r>
              <a:rPr lang="en-US" dirty="0"/>
              <a:t>Universal generalization is a valid inference rule which states that if premise P(c) is true for any arbitrary element c in the universe of discourse, then we can have a conclusion as ∀ x P(x</a:t>
            </a:r>
            <a:r>
              <a:rPr lang="en-US" dirty="0" smtClean="0"/>
              <a:t>).</a:t>
            </a:r>
          </a:p>
          <a:p>
            <a:pPr lvl="0" algn="just"/>
            <a:endParaRPr lang="en-US" dirty="0"/>
          </a:p>
          <a:p>
            <a:pPr lvl="0" algn="just"/>
            <a:r>
              <a:rPr lang="en-US" dirty="0"/>
              <a:t>It can be represented as:  </a:t>
            </a:r>
            <a:r>
              <a:rPr lang="en-US" dirty="0" smtClean="0"/>
              <a:t>.</a:t>
            </a:r>
          </a:p>
          <a:p>
            <a:pPr lvl="0" algn="just"/>
            <a:endParaRPr lang="en-US" dirty="0" smtClean="0"/>
          </a:p>
          <a:p>
            <a:pPr lvl="0" algn="just"/>
            <a:r>
              <a:rPr lang="en-US" dirty="0" smtClean="0"/>
              <a:t>This </a:t>
            </a:r>
            <a:r>
              <a:rPr lang="en-US" dirty="0"/>
              <a:t>rule can be used if we want to show that every element has a similar property.</a:t>
            </a:r>
          </a:p>
          <a:p>
            <a:pPr lvl="0" algn="just"/>
            <a:r>
              <a:rPr lang="en-US" dirty="0"/>
              <a:t>In this rule, x must not appear as a free variable.</a:t>
            </a:r>
          </a:p>
          <a:p>
            <a:pPr algn="just"/>
            <a:endParaRPr lang="en-US" dirty="0"/>
          </a:p>
        </p:txBody>
      </p:sp>
      <p:pic>
        <p:nvPicPr>
          <p:cNvPr id="4" name="Picture 3" descr="Inference in First-Order Logic"/>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657600"/>
            <a:ext cx="1143000" cy="837565"/>
          </a:xfrm>
          <a:prstGeom prst="rect">
            <a:avLst/>
          </a:prstGeom>
          <a:noFill/>
          <a:ln>
            <a:noFill/>
          </a:ln>
        </p:spPr>
      </p:pic>
    </p:spTree>
    <p:extLst>
      <p:ext uri="{BB962C8B-B14F-4D97-AF65-F5344CB8AC3E}">
        <p14:creationId xmlns:p14="http://schemas.microsoft.com/office/powerpoint/2010/main" val="168006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Example:</a:t>
            </a:r>
            <a:r>
              <a:rPr lang="en-US" dirty="0"/>
              <a:t> Let's represent, </a:t>
            </a:r>
            <a:endParaRPr lang="en-US" dirty="0" smtClean="0"/>
          </a:p>
          <a:p>
            <a:pPr algn="just"/>
            <a:r>
              <a:rPr lang="en-US" dirty="0" smtClean="0"/>
              <a:t>P(c</a:t>
            </a:r>
            <a:r>
              <a:rPr lang="en-US" dirty="0"/>
              <a:t>): "</a:t>
            </a:r>
            <a:r>
              <a:rPr lang="en-US" b="1" dirty="0"/>
              <a:t>A byte contains 8 bits</a:t>
            </a:r>
            <a:r>
              <a:rPr lang="en-US" dirty="0"/>
              <a:t>", </a:t>
            </a:r>
            <a:endParaRPr lang="en-US" dirty="0" smtClean="0"/>
          </a:p>
          <a:p>
            <a:pPr algn="just"/>
            <a:r>
              <a:rPr lang="en-US" dirty="0" smtClean="0"/>
              <a:t>so </a:t>
            </a:r>
            <a:r>
              <a:rPr lang="en-US" dirty="0"/>
              <a:t>for </a:t>
            </a:r>
            <a:r>
              <a:rPr lang="en-US" b="1" dirty="0"/>
              <a:t>∀ x P(x)</a:t>
            </a:r>
            <a:r>
              <a:rPr lang="en-US" dirty="0"/>
              <a:t> "</a:t>
            </a:r>
            <a:r>
              <a:rPr lang="en-US" b="1" dirty="0"/>
              <a:t>All bytes contain 8 bits</a:t>
            </a:r>
            <a:r>
              <a:rPr lang="en-US" dirty="0"/>
              <a:t>.", </a:t>
            </a:r>
            <a:endParaRPr lang="en-US" dirty="0" smtClean="0"/>
          </a:p>
          <a:p>
            <a:pPr algn="just"/>
            <a:r>
              <a:rPr lang="en-US" dirty="0" smtClean="0"/>
              <a:t>it </a:t>
            </a:r>
            <a:r>
              <a:rPr lang="en-US" dirty="0"/>
              <a:t>will also be true.</a:t>
            </a:r>
          </a:p>
          <a:p>
            <a:pPr algn="just"/>
            <a:endParaRPr lang="en-US" dirty="0"/>
          </a:p>
        </p:txBody>
      </p:sp>
    </p:spTree>
    <p:extLst>
      <p:ext uri="{BB962C8B-B14F-4D97-AF65-F5344CB8AC3E}">
        <p14:creationId xmlns:p14="http://schemas.microsoft.com/office/powerpoint/2010/main" val="261217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lstStyle/>
          <a:p>
            <a:r>
              <a:rPr lang="en-US" b="1" dirty="0">
                <a:solidFill>
                  <a:srgbClr val="FF0000"/>
                </a:solidFill>
              </a:rPr>
              <a:t>Universal </a:t>
            </a:r>
            <a:r>
              <a:rPr lang="en-US" b="1" dirty="0" smtClean="0">
                <a:solidFill>
                  <a:srgbClr val="FF0000"/>
                </a:solidFill>
              </a:rPr>
              <a:t>Instantiation</a:t>
            </a:r>
            <a:endParaRPr lang="en-US" dirty="0">
              <a:solidFill>
                <a:srgbClr val="FF0000"/>
              </a:solidFill>
            </a:endParaRPr>
          </a:p>
        </p:txBody>
      </p:sp>
      <p:sp>
        <p:nvSpPr>
          <p:cNvPr id="3" name="Content Placeholder 2"/>
          <p:cNvSpPr>
            <a:spLocks noGrp="1"/>
          </p:cNvSpPr>
          <p:nvPr>
            <p:ph idx="1"/>
          </p:nvPr>
        </p:nvSpPr>
        <p:spPr>
          <a:xfrm>
            <a:off x="457200" y="762000"/>
            <a:ext cx="8229600" cy="6019800"/>
          </a:xfrm>
        </p:spPr>
        <p:txBody>
          <a:bodyPr>
            <a:noAutofit/>
          </a:bodyPr>
          <a:lstStyle/>
          <a:p>
            <a:pPr lvl="0" algn="just"/>
            <a:r>
              <a:rPr lang="en-US" sz="2800" dirty="0"/>
              <a:t>Universal instantiation is also called as universal elimination or UI is a valid inference rule. It can be applied multiple times to add new sentences.</a:t>
            </a:r>
          </a:p>
          <a:p>
            <a:pPr lvl="0" algn="just"/>
            <a:r>
              <a:rPr lang="en-US" sz="2800" dirty="0"/>
              <a:t>The new KB is logically equivalent to the previous KB.</a:t>
            </a:r>
          </a:p>
          <a:p>
            <a:pPr lvl="0" algn="just"/>
            <a:r>
              <a:rPr lang="en-US" sz="2800" dirty="0"/>
              <a:t>As per UI, </a:t>
            </a:r>
            <a:r>
              <a:rPr lang="en-US" sz="2800" b="1" dirty="0"/>
              <a:t>we can infer any sentence obtained by substituting a ground term for the variable</a:t>
            </a:r>
            <a:r>
              <a:rPr lang="en-US" sz="2800" dirty="0"/>
              <a:t>.</a:t>
            </a:r>
          </a:p>
          <a:p>
            <a:pPr lvl="0" algn="just"/>
            <a:r>
              <a:rPr lang="en-US" sz="2800" dirty="0"/>
              <a:t>The UI rule state that we can infer any sentence P(c) by substituting a ground term c (a constant within domain x) from </a:t>
            </a:r>
            <a:r>
              <a:rPr lang="en-US" sz="2800" b="1" dirty="0"/>
              <a:t>∀ x P(x) for any object in the universe of discourse</a:t>
            </a:r>
            <a:r>
              <a:rPr lang="en-US" sz="2800" dirty="0" smtClean="0"/>
              <a:t>.</a:t>
            </a:r>
          </a:p>
          <a:p>
            <a:pPr algn="just"/>
            <a:r>
              <a:rPr lang="en-US" sz="2800" dirty="0"/>
              <a:t>It can be represented as: .</a:t>
            </a:r>
          </a:p>
          <a:p>
            <a:pPr lvl="0" algn="just"/>
            <a:endParaRPr lang="en-US" sz="2800" dirty="0"/>
          </a:p>
          <a:p>
            <a:pPr algn="just"/>
            <a:endParaRPr lang="en-US" sz="2800" dirty="0"/>
          </a:p>
        </p:txBody>
      </p:sp>
      <p:pic>
        <p:nvPicPr>
          <p:cNvPr id="4" name="Picture 3" descr="Inference in First-Order Logic"/>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181600"/>
            <a:ext cx="1558290" cy="990600"/>
          </a:xfrm>
          <a:prstGeom prst="rect">
            <a:avLst/>
          </a:prstGeom>
          <a:noFill/>
          <a:ln>
            <a:noFill/>
          </a:ln>
        </p:spPr>
      </p:pic>
    </p:spTree>
    <p:extLst>
      <p:ext uri="{BB962C8B-B14F-4D97-AF65-F5344CB8AC3E}">
        <p14:creationId xmlns:p14="http://schemas.microsoft.com/office/powerpoint/2010/main" val="3169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Example:</a:t>
            </a:r>
            <a:endParaRPr lang="en-US" dirty="0"/>
          </a:p>
          <a:p>
            <a:r>
              <a:rPr lang="en-US" dirty="0"/>
              <a:t>IF "Every person like </a:t>
            </a:r>
            <a:r>
              <a:rPr lang="en-US" dirty="0" smtClean="0"/>
              <a:t>ice-cream“</a:t>
            </a:r>
          </a:p>
          <a:p>
            <a:r>
              <a:rPr lang="en-US" dirty="0" smtClean="0"/>
              <a:t>=&gt; </a:t>
            </a:r>
            <a:r>
              <a:rPr lang="en-US" dirty="0"/>
              <a:t>∀x P(x) so we can infer </a:t>
            </a:r>
            <a:r>
              <a:rPr lang="en-US" dirty="0" smtClean="0"/>
              <a:t>that</a:t>
            </a:r>
            <a:endParaRPr lang="en-US" dirty="0"/>
          </a:p>
          <a:p>
            <a:r>
              <a:rPr lang="en-US" dirty="0" smtClean="0"/>
              <a:t>"John </a:t>
            </a:r>
            <a:r>
              <a:rPr lang="en-US" dirty="0"/>
              <a:t>likes ice-cream" =&gt; P(c)</a:t>
            </a:r>
          </a:p>
          <a:p>
            <a:endParaRPr lang="en-US" dirty="0"/>
          </a:p>
        </p:txBody>
      </p:sp>
    </p:spTree>
    <p:extLst>
      <p:ext uri="{BB962C8B-B14F-4D97-AF65-F5344CB8AC3E}">
        <p14:creationId xmlns:p14="http://schemas.microsoft.com/office/powerpoint/2010/main" val="2532384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172200"/>
          </a:xfrm>
        </p:spPr>
        <p:txBody>
          <a:bodyPr>
            <a:normAutofit lnSpcReduction="10000"/>
          </a:bodyPr>
          <a:lstStyle/>
          <a:p>
            <a:pPr algn="just"/>
            <a:r>
              <a:rPr lang="en-US" dirty="0"/>
              <a:t>"</a:t>
            </a:r>
            <a:r>
              <a:rPr lang="en-US" b="1" dirty="0">
                <a:solidFill>
                  <a:srgbClr val="FF0000"/>
                </a:solidFill>
              </a:rPr>
              <a:t>All kings who are greedy are Evil</a:t>
            </a:r>
            <a:r>
              <a:rPr lang="en-US" dirty="0"/>
              <a:t>." So let our knowledge base contains this detail as in the form of FOL:</a:t>
            </a:r>
          </a:p>
          <a:p>
            <a:pPr algn="just"/>
            <a:r>
              <a:rPr lang="en-US" b="1" dirty="0"/>
              <a:t>∀x king(x) ∧ greedy (x) → Evil (x),</a:t>
            </a:r>
            <a:endParaRPr lang="en-US" dirty="0"/>
          </a:p>
          <a:p>
            <a:pPr algn="just"/>
            <a:r>
              <a:rPr lang="en-US" dirty="0"/>
              <a:t>So from this information, we can infer any of the following statements using Universal Instantiation:</a:t>
            </a:r>
          </a:p>
          <a:p>
            <a:pPr lvl="0" algn="just"/>
            <a:r>
              <a:rPr lang="en-US" b="1" dirty="0"/>
              <a:t>King(John) ∧ Greedy (John) → Evil (John),</a:t>
            </a:r>
            <a:endParaRPr lang="en-US" dirty="0"/>
          </a:p>
          <a:p>
            <a:pPr lvl="0" algn="just"/>
            <a:r>
              <a:rPr lang="en-US" b="1" dirty="0"/>
              <a:t>King(Richard) ∧ Greedy (Richard) → Evil (Richard),</a:t>
            </a:r>
            <a:endParaRPr lang="en-US" dirty="0"/>
          </a:p>
          <a:p>
            <a:pPr lvl="0" algn="just"/>
            <a:r>
              <a:rPr lang="en-US" b="1" dirty="0"/>
              <a:t>King(Father(John)) ∧ Greedy (Father(John)) → Evil (Father(John)),</a:t>
            </a:r>
            <a:endParaRPr lang="en-US" dirty="0"/>
          </a:p>
          <a:p>
            <a:pPr algn="just"/>
            <a:endParaRPr lang="en-US" dirty="0"/>
          </a:p>
        </p:txBody>
      </p:sp>
    </p:spTree>
    <p:extLst>
      <p:ext uri="{BB962C8B-B14F-4D97-AF65-F5344CB8AC3E}">
        <p14:creationId xmlns:p14="http://schemas.microsoft.com/office/powerpoint/2010/main" val="236334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a:solidFill>
                  <a:srgbClr val="002060"/>
                </a:solidFill>
              </a:rPr>
              <a:t>Existential </a:t>
            </a:r>
            <a:r>
              <a:rPr lang="en-US" b="1" dirty="0" smtClean="0">
                <a:solidFill>
                  <a:srgbClr val="002060"/>
                </a:solidFill>
              </a:rPr>
              <a:t>Instantiation</a:t>
            </a:r>
            <a:endParaRPr lang="en-US" dirty="0">
              <a:solidFill>
                <a:srgbClr val="002060"/>
              </a:solidFill>
            </a:endParaRPr>
          </a:p>
        </p:txBody>
      </p:sp>
      <p:sp>
        <p:nvSpPr>
          <p:cNvPr id="3" name="Content Placeholder 2"/>
          <p:cNvSpPr>
            <a:spLocks noGrp="1"/>
          </p:cNvSpPr>
          <p:nvPr>
            <p:ph idx="1"/>
          </p:nvPr>
        </p:nvSpPr>
        <p:spPr>
          <a:xfrm>
            <a:off x="533400" y="762000"/>
            <a:ext cx="8229600" cy="5867400"/>
          </a:xfrm>
        </p:spPr>
        <p:txBody>
          <a:bodyPr>
            <a:normAutofit fontScale="92500" lnSpcReduction="20000"/>
          </a:bodyPr>
          <a:lstStyle/>
          <a:p>
            <a:pPr lvl="0" algn="just"/>
            <a:r>
              <a:rPr lang="en-US" dirty="0"/>
              <a:t>Existential instantiation is also called as Existential Elimination, which is a valid inference rule in first-order logic.</a:t>
            </a:r>
          </a:p>
          <a:p>
            <a:pPr lvl="0" algn="just"/>
            <a:r>
              <a:rPr lang="en-US" dirty="0"/>
              <a:t>It can be applied only once to replace the existential sentence.</a:t>
            </a:r>
          </a:p>
          <a:p>
            <a:pPr lvl="0" algn="just"/>
            <a:r>
              <a:rPr lang="en-US" dirty="0"/>
              <a:t>The new KB is not logically equivalent to old KB, but it will be satisfiable if old KB was satisfiable.</a:t>
            </a:r>
          </a:p>
          <a:p>
            <a:pPr lvl="0" algn="just"/>
            <a:r>
              <a:rPr lang="en-US" dirty="0"/>
              <a:t>This rule states that one can infer P(c) from the formula given in the form of ∃x P(x) for a new constant symbol c.</a:t>
            </a:r>
          </a:p>
          <a:p>
            <a:pPr lvl="0" algn="just"/>
            <a:r>
              <a:rPr lang="en-US" dirty="0"/>
              <a:t>The restriction with this rule is that c used in the rule must be a new term for which P(c ) is true.</a:t>
            </a:r>
          </a:p>
          <a:p>
            <a:pPr algn="just"/>
            <a:r>
              <a:rPr lang="en-US" dirty="0"/>
              <a:t>It can be represented as:</a:t>
            </a:r>
          </a:p>
        </p:txBody>
      </p:sp>
      <p:pic>
        <p:nvPicPr>
          <p:cNvPr id="4" name="Picture 3" descr="Inference in First-Order Logic"/>
          <p:cNvPicPr/>
          <p:nvPr/>
        </p:nvPicPr>
        <p:blipFill>
          <a:blip r:embed="rId2">
            <a:extLst>
              <a:ext uri="{28A0092B-C50C-407E-A947-70E740481C1C}">
                <a14:useLocalDpi xmlns:a14="http://schemas.microsoft.com/office/drawing/2010/main" val="0"/>
              </a:ext>
            </a:extLst>
          </a:blip>
          <a:srcRect/>
          <a:stretch>
            <a:fillRect/>
          </a:stretch>
        </p:blipFill>
        <p:spPr bwMode="auto">
          <a:xfrm>
            <a:off x="4890134" y="5638800"/>
            <a:ext cx="1282065" cy="914400"/>
          </a:xfrm>
          <a:prstGeom prst="rect">
            <a:avLst/>
          </a:prstGeom>
          <a:noFill/>
          <a:ln>
            <a:noFill/>
          </a:ln>
        </p:spPr>
      </p:pic>
    </p:spTree>
    <p:extLst>
      <p:ext uri="{BB962C8B-B14F-4D97-AF65-F5344CB8AC3E}">
        <p14:creationId xmlns:p14="http://schemas.microsoft.com/office/powerpoint/2010/main" val="120774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19800"/>
          </a:xfrm>
        </p:spPr>
        <p:txBody>
          <a:bodyPr>
            <a:normAutofit/>
          </a:bodyPr>
          <a:lstStyle/>
          <a:p>
            <a:pPr algn="just"/>
            <a:r>
              <a:rPr lang="en-US" b="1" dirty="0"/>
              <a:t>Example:</a:t>
            </a:r>
            <a:endParaRPr lang="en-US" dirty="0"/>
          </a:p>
          <a:p>
            <a:pPr algn="just"/>
            <a:r>
              <a:rPr lang="en-US" dirty="0"/>
              <a:t>From the given sentence</a:t>
            </a:r>
            <a:r>
              <a:rPr lang="en-US" dirty="0" smtClean="0"/>
              <a:t>:</a:t>
            </a:r>
          </a:p>
          <a:p>
            <a:pPr lvl="1" algn="just"/>
            <a:r>
              <a:rPr lang="en-US" dirty="0"/>
              <a:t> </a:t>
            </a:r>
            <a:r>
              <a:rPr lang="en-US" b="1" dirty="0"/>
              <a:t>∃x Crown(x) ∧ </a:t>
            </a:r>
            <a:r>
              <a:rPr lang="en-US" b="1" dirty="0" err="1"/>
              <a:t>OnHead</a:t>
            </a:r>
            <a:r>
              <a:rPr lang="en-US" b="1" dirty="0"/>
              <a:t>(x, John),</a:t>
            </a:r>
            <a:endParaRPr lang="en-US" dirty="0"/>
          </a:p>
          <a:p>
            <a:pPr algn="just"/>
            <a:r>
              <a:rPr lang="en-US" dirty="0"/>
              <a:t>So we can infer: </a:t>
            </a:r>
            <a:endParaRPr lang="en-US" dirty="0" smtClean="0"/>
          </a:p>
          <a:p>
            <a:pPr lvl="1" algn="just"/>
            <a:r>
              <a:rPr lang="en-US" b="1" dirty="0" smtClean="0"/>
              <a:t>Crown(K</a:t>
            </a:r>
            <a:r>
              <a:rPr lang="en-US" b="1" dirty="0"/>
              <a:t>) ∧ </a:t>
            </a:r>
            <a:r>
              <a:rPr lang="en-US" b="1" dirty="0" err="1"/>
              <a:t>OnHead</a:t>
            </a:r>
            <a:r>
              <a:rPr lang="en-US" b="1" dirty="0"/>
              <a:t>( K, John),</a:t>
            </a:r>
            <a:r>
              <a:rPr lang="en-US" dirty="0"/>
              <a:t> </a:t>
            </a:r>
            <a:endParaRPr lang="en-US" dirty="0" smtClean="0"/>
          </a:p>
          <a:p>
            <a:pPr algn="just"/>
            <a:r>
              <a:rPr lang="en-US" dirty="0" smtClean="0"/>
              <a:t>as </a:t>
            </a:r>
            <a:r>
              <a:rPr lang="en-US" dirty="0"/>
              <a:t>long as K does not appear in the knowledge base.</a:t>
            </a:r>
          </a:p>
          <a:p>
            <a:pPr lvl="0" algn="just"/>
            <a:r>
              <a:rPr lang="en-US" dirty="0"/>
              <a:t>The above used K is a constant symbol, which is called </a:t>
            </a:r>
            <a:r>
              <a:rPr lang="en-US" b="1" u="sng" dirty="0" err="1">
                <a:solidFill>
                  <a:srgbClr val="FF0000"/>
                </a:solidFill>
              </a:rPr>
              <a:t>Skolem</a:t>
            </a:r>
            <a:r>
              <a:rPr lang="en-US" b="1" u="sng" dirty="0">
                <a:solidFill>
                  <a:srgbClr val="FF0000"/>
                </a:solidFill>
              </a:rPr>
              <a:t> constant</a:t>
            </a:r>
            <a:r>
              <a:rPr lang="en-US" u="sng" dirty="0" smtClean="0">
                <a:solidFill>
                  <a:srgbClr val="FF0000"/>
                </a:solidFill>
              </a:rPr>
              <a:t>.</a:t>
            </a:r>
            <a:endParaRPr lang="en-US" u="sng" dirty="0">
              <a:solidFill>
                <a:srgbClr val="FF0000"/>
              </a:solidFill>
            </a:endParaRPr>
          </a:p>
        </p:txBody>
      </p:sp>
    </p:spTree>
    <p:extLst>
      <p:ext uri="{BB962C8B-B14F-4D97-AF65-F5344CB8AC3E}">
        <p14:creationId xmlns:p14="http://schemas.microsoft.com/office/powerpoint/2010/main" val="324136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t>Existential </a:t>
            </a:r>
            <a:r>
              <a:rPr lang="en-US" b="1" dirty="0" smtClean="0"/>
              <a:t>introduction</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lvl="0" algn="just"/>
            <a:r>
              <a:rPr lang="en-US" dirty="0"/>
              <a:t>An existential introduction is also known as an existential generalization, which is a valid inference rule in first-order logic.</a:t>
            </a:r>
          </a:p>
          <a:p>
            <a:pPr lvl="0" algn="just"/>
            <a:r>
              <a:rPr lang="en-US" dirty="0"/>
              <a:t>This rule states that if there is some element c in the universe of discourse which has a property P, then we can infer that there exists something in the universe which has the property P.</a:t>
            </a:r>
          </a:p>
          <a:p>
            <a:pPr algn="just"/>
            <a:r>
              <a:rPr lang="en-US" dirty="0"/>
              <a:t>It can be represented as: </a:t>
            </a:r>
          </a:p>
        </p:txBody>
      </p:sp>
      <p:pic>
        <p:nvPicPr>
          <p:cNvPr id="4" name="Picture 3" descr="Inference in First-Order Logic"/>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724400"/>
            <a:ext cx="1447800" cy="914400"/>
          </a:xfrm>
          <a:prstGeom prst="rect">
            <a:avLst/>
          </a:prstGeom>
          <a:noFill/>
          <a:ln>
            <a:noFill/>
          </a:ln>
        </p:spPr>
      </p:pic>
    </p:spTree>
    <p:extLst>
      <p:ext uri="{BB962C8B-B14F-4D97-AF65-F5344CB8AC3E}">
        <p14:creationId xmlns:p14="http://schemas.microsoft.com/office/powerpoint/2010/main" val="163402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a:t>Example: Let's say that,</a:t>
            </a:r>
            <a:r>
              <a:rPr lang="en-US" dirty="0"/>
              <a:t/>
            </a:r>
            <a:br>
              <a:rPr lang="en-US" dirty="0"/>
            </a:br>
            <a:r>
              <a:rPr lang="en-US" dirty="0"/>
              <a:t>"Priyanka got good marks in English."</a:t>
            </a:r>
            <a:br>
              <a:rPr lang="en-US" dirty="0"/>
            </a:br>
            <a:r>
              <a:rPr lang="en-US" dirty="0" smtClean="0"/>
              <a:t>Therefore</a:t>
            </a:r>
            <a:r>
              <a:rPr lang="en-US" dirty="0"/>
              <a:t>, </a:t>
            </a:r>
            <a:endParaRPr lang="en-US" dirty="0" smtClean="0"/>
          </a:p>
          <a:p>
            <a:pPr lvl="0"/>
            <a:r>
              <a:rPr lang="en-US" dirty="0" smtClean="0"/>
              <a:t>someone </a:t>
            </a:r>
            <a:r>
              <a:rPr lang="en-US" dirty="0"/>
              <a:t>got good marks in English."</a:t>
            </a:r>
          </a:p>
          <a:p>
            <a:endParaRPr lang="en-US" dirty="0"/>
          </a:p>
        </p:txBody>
      </p:sp>
    </p:spTree>
    <p:extLst>
      <p:ext uri="{BB962C8B-B14F-4D97-AF65-F5344CB8AC3E}">
        <p14:creationId xmlns:p14="http://schemas.microsoft.com/office/powerpoint/2010/main" val="2854449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First-Order </a:t>
            </a:r>
            <a:r>
              <a:rPr lang="en-US" dirty="0" smtClean="0"/>
              <a:t>Logic(</a:t>
            </a:r>
            <a:r>
              <a:rPr lang="en-US" dirty="0" err="1" smtClean="0"/>
              <a:t>FoL</a:t>
            </a:r>
            <a:r>
              <a:rPr lang="en-US" dirty="0" smtClean="0"/>
              <a:t>)</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lvl="0" algn="just"/>
            <a:r>
              <a:rPr lang="en-US" dirty="0"/>
              <a:t>First-order logic is another way of knowledge representation in artificial intelligence. It is an extension to propositional logic.</a:t>
            </a:r>
          </a:p>
          <a:p>
            <a:pPr lvl="0" algn="just"/>
            <a:r>
              <a:rPr lang="en-US" dirty="0"/>
              <a:t>FOL is sufficiently expressive to represent the natural language statements in a concise way.</a:t>
            </a:r>
          </a:p>
          <a:p>
            <a:pPr algn="just"/>
            <a:r>
              <a:rPr lang="en-US" dirty="0"/>
              <a:t>First-order logic is also known as </a:t>
            </a:r>
            <a:r>
              <a:rPr lang="en-US" b="1" dirty="0"/>
              <a:t>Predicate logic or First-order predicate logic</a:t>
            </a:r>
            <a:r>
              <a:rPr lang="en-US" dirty="0"/>
              <a:t>. </a:t>
            </a:r>
            <a:endParaRPr lang="en-US" dirty="0" smtClean="0"/>
          </a:p>
          <a:p>
            <a:pPr algn="just"/>
            <a:r>
              <a:rPr lang="en-US" dirty="0"/>
              <a:t>First-order logic is a powerful language that develops information about the objects in a more easy way and can also express the relationship between those objects.</a:t>
            </a:r>
          </a:p>
        </p:txBody>
      </p:sp>
    </p:spTree>
    <p:extLst>
      <p:ext uri="{BB962C8B-B14F-4D97-AF65-F5344CB8AC3E}">
        <p14:creationId xmlns:p14="http://schemas.microsoft.com/office/powerpoint/2010/main" val="17871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a:t>What is Unification</a:t>
            </a:r>
            <a:r>
              <a:rPr lang="en-US" dirty="0" smtClean="0"/>
              <a:t>?</a:t>
            </a:r>
            <a:endParaRPr lang="en-US" dirty="0"/>
          </a:p>
        </p:txBody>
      </p:sp>
      <p:sp>
        <p:nvSpPr>
          <p:cNvPr id="3" name="Content Placeholder 2"/>
          <p:cNvSpPr>
            <a:spLocks noGrp="1"/>
          </p:cNvSpPr>
          <p:nvPr>
            <p:ph idx="1"/>
          </p:nvPr>
        </p:nvSpPr>
        <p:spPr>
          <a:xfrm>
            <a:off x="457200" y="762000"/>
            <a:ext cx="8229600" cy="5791200"/>
          </a:xfrm>
        </p:spPr>
        <p:txBody>
          <a:bodyPr>
            <a:normAutofit/>
          </a:bodyPr>
          <a:lstStyle/>
          <a:p>
            <a:pPr lvl="0" algn="just"/>
            <a:r>
              <a:rPr lang="en-US" dirty="0"/>
              <a:t>Unification is a process of making two different logical atomic expressions identical by finding a substitution. Unification depends on the substitution process.</a:t>
            </a:r>
          </a:p>
          <a:p>
            <a:pPr lvl="0" algn="just"/>
            <a:r>
              <a:rPr lang="en-US" dirty="0"/>
              <a:t>It takes two literals as input and makes them identical using substitution.</a:t>
            </a:r>
          </a:p>
          <a:p>
            <a:pPr lvl="0" algn="just"/>
            <a:r>
              <a:rPr lang="en-US" dirty="0"/>
              <a:t>Let Ψ</a:t>
            </a:r>
            <a:r>
              <a:rPr lang="en-US" baseline="-25000" dirty="0"/>
              <a:t>1</a:t>
            </a:r>
            <a:r>
              <a:rPr lang="en-US" dirty="0"/>
              <a:t> and Ψ</a:t>
            </a:r>
            <a:r>
              <a:rPr lang="en-US" baseline="-25000" dirty="0"/>
              <a:t>2</a:t>
            </a:r>
            <a:r>
              <a:rPr lang="en-US" dirty="0"/>
              <a:t> be two atomic sentences and 𝜎 be a unifier such that, </a:t>
            </a:r>
            <a:r>
              <a:rPr lang="en-US" b="1" dirty="0"/>
              <a:t>Ψ</a:t>
            </a:r>
            <a:r>
              <a:rPr lang="en-US" b="1" baseline="-25000" dirty="0"/>
              <a:t>1</a:t>
            </a:r>
            <a:r>
              <a:rPr lang="en-US" b="1" dirty="0"/>
              <a:t>𝜎 = Ψ</a:t>
            </a:r>
            <a:r>
              <a:rPr lang="en-US" b="1" baseline="-25000" dirty="0"/>
              <a:t>2</a:t>
            </a:r>
            <a:r>
              <a:rPr lang="en-US" b="1" dirty="0"/>
              <a:t>𝜎</a:t>
            </a:r>
            <a:r>
              <a:rPr lang="en-US" dirty="0"/>
              <a:t>, then it can be expressed as </a:t>
            </a:r>
            <a:r>
              <a:rPr lang="en-US" b="1" dirty="0"/>
              <a:t>UNIFY(Ψ</a:t>
            </a:r>
            <a:r>
              <a:rPr lang="en-US" b="1" baseline="-25000" dirty="0"/>
              <a:t>1</a:t>
            </a:r>
            <a:r>
              <a:rPr lang="en-US" b="1" dirty="0"/>
              <a:t>, Ψ</a:t>
            </a:r>
            <a:r>
              <a:rPr lang="en-US" b="1" baseline="-25000" dirty="0"/>
              <a:t>2</a:t>
            </a:r>
            <a:r>
              <a:rPr lang="en-US" b="1" dirty="0"/>
              <a:t>)</a:t>
            </a:r>
            <a:r>
              <a:rPr lang="en-US" dirty="0"/>
              <a:t>.</a:t>
            </a:r>
          </a:p>
          <a:p>
            <a:pPr lvl="0" algn="just"/>
            <a:r>
              <a:rPr lang="en-US" b="1" dirty="0"/>
              <a:t>Example: Find the </a:t>
            </a:r>
            <a:r>
              <a:rPr lang="en-US" b="1" dirty="0" smtClean="0"/>
              <a:t>Most General Unifier(MSG) </a:t>
            </a:r>
            <a:r>
              <a:rPr lang="en-US" b="1" dirty="0"/>
              <a:t>for Unify{King(x), King(John)}</a:t>
            </a:r>
            <a:endParaRPr lang="en-US" dirty="0"/>
          </a:p>
          <a:p>
            <a:pPr algn="just"/>
            <a:endParaRPr lang="en-US" dirty="0"/>
          </a:p>
        </p:txBody>
      </p:sp>
    </p:spTree>
    <p:extLst>
      <p:ext uri="{BB962C8B-B14F-4D97-AF65-F5344CB8AC3E}">
        <p14:creationId xmlns:p14="http://schemas.microsoft.com/office/powerpoint/2010/main" val="247575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10000"/>
          </a:bodyPr>
          <a:lstStyle/>
          <a:p>
            <a:pPr algn="just"/>
            <a:r>
              <a:rPr lang="en-US" dirty="0"/>
              <a:t>Let Ψ</a:t>
            </a:r>
            <a:r>
              <a:rPr lang="en-US" baseline="-25000" dirty="0"/>
              <a:t>1</a:t>
            </a:r>
            <a:r>
              <a:rPr lang="en-US" dirty="0"/>
              <a:t> = King(x), Ψ</a:t>
            </a:r>
            <a:r>
              <a:rPr lang="en-US" baseline="-25000" dirty="0"/>
              <a:t>2</a:t>
            </a:r>
            <a:r>
              <a:rPr lang="en-US" dirty="0"/>
              <a:t> = King(John),</a:t>
            </a:r>
          </a:p>
          <a:p>
            <a:pPr algn="just"/>
            <a:r>
              <a:rPr lang="en-US" b="1" dirty="0"/>
              <a:t>Substitution θ = {John/x}</a:t>
            </a:r>
            <a:r>
              <a:rPr lang="en-US" dirty="0"/>
              <a:t> is a unifier for these atoms and applying this substitution, and both expressions will be identical.</a:t>
            </a:r>
          </a:p>
          <a:p>
            <a:pPr lvl="0" algn="just"/>
            <a:r>
              <a:rPr lang="en-US" dirty="0"/>
              <a:t>The UNIFY algorithm is used for unification, which takes two atomic sentences and returns a unifier for those sentences (If any exist).</a:t>
            </a:r>
          </a:p>
          <a:p>
            <a:pPr lvl="0" algn="just"/>
            <a:r>
              <a:rPr lang="en-US" dirty="0"/>
              <a:t>Unification is a key component of all first-order inference algorithms.</a:t>
            </a:r>
          </a:p>
          <a:p>
            <a:pPr lvl="0" algn="just"/>
            <a:r>
              <a:rPr lang="en-US" dirty="0"/>
              <a:t>It returns fail if the expressions do not match with each other.</a:t>
            </a:r>
          </a:p>
          <a:p>
            <a:pPr lvl="0" algn="just"/>
            <a:r>
              <a:rPr lang="en-US" dirty="0"/>
              <a:t>The substitution variables are called Most General Unifier or MGU.</a:t>
            </a:r>
          </a:p>
          <a:p>
            <a:pPr algn="just"/>
            <a:endParaRPr lang="en-US" dirty="0"/>
          </a:p>
        </p:txBody>
      </p:sp>
    </p:spTree>
    <p:extLst>
      <p:ext uri="{BB962C8B-B14F-4D97-AF65-F5344CB8AC3E}">
        <p14:creationId xmlns:p14="http://schemas.microsoft.com/office/powerpoint/2010/main" val="82105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92500"/>
          </a:bodyPr>
          <a:lstStyle/>
          <a:p>
            <a:r>
              <a:rPr lang="en-US" b="1" dirty="0"/>
              <a:t>E.g.</a:t>
            </a:r>
            <a:r>
              <a:rPr lang="en-US" dirty="0"/>
              <a:t> Let's say there are two different expressions, </a:t>
            </a:r>
            <a:r>
              <a:rPr lang="en-US" b="1" dirty="0"/>
              <a:t>P(x, y), and P(a, f(z))</a:t>
            </a:r>
            <a:r>
              <a:rPr lang="en-US" dirty="0"/>
              <a:t>.</a:t>
            </a:r>
          </a:p>
          <a:p>
            <a:pPr algn="just"/>
            <a:r>
              <a:rPr lang="en-US" dirty="0"/>
              <a:t>In this example, we need to make both above statements identical to each other. For this, we will perform the substitution.</a:t>
            </a:r>
          </a:p>
          <a:p>
            <a:r>
              <a:rPr lang="en-US" dirty="0"/>
              <a:t>            P(x, y)......... (i)</a:t>
            </a:r>
            <a:br>
              <a:rPr lang="en-US" dirty="0"/>
            </a:br>
            <a:r>
              <a:rPr lang="en-US" dirty="0"/>
              <a:t>            P(a, f(z))......... (ii)</a:t>
            </a:r>
          </a:p>
          <a:p>
            <a:pPr lvl="0" algn="just"/>
            <a:r>
              <a:rPr lang="en-US" dirty="0"/>
              <a:t>Substitute x with a, and y with f(z) in the first expression, and it will be represented as </a:t>
            </a:r>
            <a:r>
              <a:rPr lang="en-US" b="1" dirty="0"/>
              <a:t>a/x</a:t>
            </a:r>
            <a:r>
              <a:rPr lang="en-US" dirty="0"/>
              <a:t> and f(z)/y.</a:t>
            </a:r>
          </a:p>
          <a:p>
            <a:pPr lvl="0" algn="just"/>
            <a:r>
              <a:rPr lang="en-US" dirty="0"/>
              <a:t>With both the substitutions, the first expression will be identical to the second expression and the substitution set will be: </a:t>
            </a:r>
            <a:r>
              <a:rPr lang="en-US" b="1" dirty="0"/>
              <a:t>[a/x, f(z)/y]</a:t>
            </a:r>
            <a:r>
              <a:rPr lang="en-US" dirty="0"/>
              <a:t>.</a:t>
            </a:r>
          </a:p>
          <a:p>
            <a:endParaRPr lang="en-US" dirty="0"/>
          </a:p>
        </p:txBody>
      </p:sp>
    </p:spTree>
    <p:extLst>
      <p:ext uri="{BB962C8B-B14F-4D97-AF65-F5344CB8AC3E}">
        <p14:creationId xmlns:p14="http://schemas.microsoft.com/office/powerpoint/2010/main" val="252667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Conditions for Unification</a:t>
            </a:r>
          </a:p>
        </p:txBody>
      </p:sp>
      <p:sp>
        <p:nvSpPr>
          <p:cNvPr id="3" name="Content Placeholder 2"/>
          <p:cNvSpPr>
            <a:spLocks noGrp="1"/>
          </p:cNvSpPr>
          <p:nvPr>
            <p:ph idx="1"/>
          </p:nvPr>
        </p:nvSpPr>
        <p:spPr>
          <a:xfrm>
            <a:off x="457200" y="990600"/>
            <a:ext cx="8229600" cy="5562600"/>
          </a:xfrm>
        </p:spPr>
        <p:txBody>
          <a:bodyPr>
            <a:normAutofit/>
          </a:bodyPr>
          <a:lstStyle/>
          <a:p>
            <a:pPr algn="just"/>
            <a:r>
              <a:rPr lang="en-US" b="1" dirty="0"/>
              <a:t>Following are some basic conditions for unification:</a:t>
            </a:r>
            <a:endParaRPr lang="en-US" dirty="0"/>
          </a:p>
          <a:p>
            <a:pPr lvl="0" algn="just"/>
            <a:r>
              <a:rPr lang="en-US" dirty="0"/>
              <a:t>Predicate symbol must be same, atoms or expression with different predicate symbol can never be unified.</a:t>
            </a:r>
          </a:p>
          <a:p>
            <a:pPr lvl="0" algn="just"/>
            <a:r>
              <a:rPr lang="en-US" dirty="0"/>
              <a:t>Number of Arguments in both expressions must be identical.</a:t>
            </a:r>
          </a:p>
          <a:p>
            <a:pPr lvl="0" algn="just"/>
            <a:r>
              <a:rPr lang="en-US" dirty="0"/>
              <a:t>Unification will fail if there are two similar variables present in the same expression.</a:t>
            </a:r>
          </a:p>
          <a:p>
            <a:pPr algn="just"/>
            <a:endParaRPr lang="en-US" dirty="0"/>
          </a:p>
        </p:txBody>
      </p:sp>
    </p:spTree>
    <p:extLst>
      <p:ext uri="{BB962C8B-B14F-4D97-AF65-F5344CB8AC3E}">
        <p14:creationId xmlns:p14="http://schemas.microsoft.com/office/powerpoint/2010/main" val="41370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Resolution in </a:t>
            </a:r>
            <a:r>
              <a:rPr lang="en-US" dirty="0" smtClean="0"/>
              <a:t>FOL </a:t>
            </a:r>
            <a:endParaRPr lang="en-US" dirty="0"/>
          </a:p>
        </p:txBody>
      </p:sp>
      <p:sp>
        <p:nvSpPr>
          <p:cNvPr id="3" name="Content Placeholder 2"/>
          <p:cNvSpPr>
            <a:spLocks noGrp="1"/>
          </p:cNvSpPr>
          <p:nvPr>
            <p:ph idx="1"/>
          </p:nvPr>
        </p:nvSpPr>
        <p:spPr/>
        <p:txBody>
          <a:bodyPr>
            <a:normAutofit lnSpcReduction="10000"/>
          </a:bodyPr>
          <a:lstStyle/>
          <a:p>
            <a:pPr algn="just"/>
            <a:r>
              <a:rPr lang="en-US" dirty="0"/>
              <a:t>Resolution is a theorem proving technique that proceeds by building refutation proofs, i.e., proofs by contradictions. It was invented by a Mathematician John Alan Robinson in the year 1965</a:t>
            </a:r>
            <a:r>
              <a:rPr lang="en-US" dirty="0" smtClean="0"/>
              <a:t>.</a:t>
            </a:r>
          </a:p>
          <a:p>
            <a:pPr algn="just"/>
            <a:r>
              <a:rPr lang="en-US" dirty="0"/>
              <a:t>Resolution is used, if there are various statements are given, and we need to prove a conclusion of those statements. Unification is a key concept in proofs by resolutions. </a:t>
            </a:r>
          </a:p>
          <a:p>
            <a:pPr algn="just"/>
            <a:endParaRPr lang="en-US" dirty="0"/>
          </a:p>
        </p:txBody>
      </p:sp>
    </p:spTree>
    <p:extLst>
      <p:ext uri="{BB962C8B-B14F-4D97-AF65-F5344CB8AC3E}">
        <p14:creationId xmlns:p14="http://schemas.microsoft.com/office/powerpoint/2010/main" val="147710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Resolution in </a:t>
            </a:r>
            <a:r>
              <a:rPr lang="en-US" dirty="0" smtClean="0"/>
              <a:t>FOL </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dirty="0"/>
              <a:t>Resolution is a single inference rule which can efficiently operate on the </a:t>
            </a:r>
            <a:r>
              <a:rPr lang="en-US" b="1" dirty="0"/>
              <a:t>conjunctive normal form or clausal form</a:t>
            </a:r>
            <a:r>
              <a:rPr lang="en-US" dirty="0" smtClean="0"/>
              <a:t>.</a:t>
            </a:r>
          </a:p>
          <a:p>
            <a:pPr algn="just"/>
            <a:r>
              <a:rPr lang="en-US" b="1" dirty="0"/>
              <a:t>Clause</a:t>
            </a:r>
            <a:r>
              <a:rPr lang="en-US" dirty="0"/>
              <a:t>: Disjunction of literals (an atomic sentence) is called a </a:t>
            </a:r>
            <a:r>
              <a:rPr lang="en-US" b="1" dirty="0"/>
              <a:t>clause</a:t>
            </a:r>
            <a:r>
              <a:rPr lang="en-US" dirty="0"/>
              <a:t>. It is also known as a unit clause.</a:t>
            </a:r>
          </a:p>
          <a:p>
            <a:pPr algn="just"/>
            <a:r>
              <a:rPr lang="en-US" b="1" dirty="0"/>
              <a:t>Conjunctive Normal Form</a:t>
            </a:r>
            <a:r>
              <a:rPr lang="en-US" dirty="0"/>
              <a:t>: A sentence represented as a conjunction of clauses is said to be </a:t>
            </a:r>
            <a:r>
              <a:rPr lang="en-US" b="1" dirty="0"/>
              <a:t>conjunctive normal form</a:t>
            </a:r>
            <a:r>
              <a:rPr lang="en-US" dirty="0"/>
              <a:t> or </a:t>
            </a:r>
            <a:r>
              <a:rPr lang="en-US" b="1" dirty="0"/>
              <a:t>CNF</a:t>
            </a:r>
            <a:r>
              <a:rPr lang="en-US" dirty="0"/>
              <a:t>.</a:t>
            </a:r>
          </a:p>
          <a:p>
            <a:pPr algn="just"/>
            <a:endParaRPr lang="en-US" dirty="0"/>
          </a:p>
        </p:txBody>
      </p:sp>
    </p:spTree>
    <p:extLst>
      <p:ext uri="{BB962C8B-B14F-4D97-AF65-F5344CB8AC3E}">
        <p14:creationId xmlns:p14="http://schemas.microsoft.com/office/powerpoint/2010/main" val="347063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Steps for </a:t>
            </a:r>
            <a:r>
              <a:rPr lang="en-US" dirty="0" smtClean="0">
                <a:solidFill>
                  <a:srgbClr val="FF0000"/>
                </a:solidFill>
              </a:rPr>
              <a:t>Resolution</a:t>
            </a:r>
            <a:endParaRPr lang="en-US" dirty="0">
              <a:solidFill>
                <a:srgbClr val="FF0000"/>
              </a:solidFill>
            </a:endParaRPr>
          </a:p>
        </p:txBody>
      </p:sp>
      <p:sp>
        <p:nvSpPr>
          <p:cNvPr id="3" name="Content Placeholder 2"/>
          <p:cNvSpPr>
            <a:spLocks noGrp="1"/>
          </p:cNvSpPr>
          <p:nvPr>
            <p:ph idx="1"/>
          </p:nvPr>
        </p:nvSpPr>
        <p:spPr/>
        <p:txBody>
          <a:bodyPr/>
          <a:lstStyle/>
          <a:p>
            <a:pPr lvl="0"/>
            <a:r>
              <a:rPr lang="en-US" dirty="0" smtClean="0"/>
              <a:t>Conversion </a:t>
            </a:r>
            <a:r>
              <a:rPr lang="en-US" dirty="0"/>
              <a:t>of facts into first-order logic.</a:t>
            </a:r>
          </a:p>
          <a:p>
            <a:pPr lvl="0"/>
            <a:r>
              <a:rPr lang="en-US" dirty="0"/>
              <a:t>Convert FOL statements into CNF</a:t>
            </a:r>
          </a:p>
          <a:p>
            <a:pPr lvl="0"/>
            <a:r>
              <a:rPr lang="en-US" dirty="0"/>
              <a:t>Negate the statement which needs to prove (proof by contradiction)</a:t>
            </a:r>
          </a:p>
          <a:p>
            <a:pPr lvl="0"/>
            <a:r>
              <a:rPr lang="en-US" dirty="0"/>
              <a:t>Draw resolution graph (unification).</a:t>
            </a:r>
          </a:p>
          <a:p>
            <a:endParaRPr lang="en-US" dirty="0"/>
          </a:p>
        </p:txBody>
      </p:sp>
    </p:spTree>
    <p:extLst>
      <p:ext uri="{BB962C8B-B14F-4D97-AF65-F5344CB8AC3E}">
        <p14:creationId xmlns:p14="http://schemas.microsoft.com/office/powerpoint/2010/main" val="381210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Steps for </a:t>
            </a:r>
            <a:r>
              <a:rPr lang="en-US" dirty="0" smtClean="0">
                <a:solidFill>
                  <a:srgbClr val="FF0000"/>
                </a:solidFill>
              </a:rPr>
              <a:t>Resolution</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lvl="0"/>
            <a:r>
              <a:rPr lang="en-US" dirty="0" smtClean="0"/>
              <a:t>Conversion </a:t>
            </a:r>
            <a:r>
              <a:rPr lang="en-US" dirty="0"/>
              <a:t>of facts into first-order logic.</a:t>
            </a:r>
          </a:p>
          <a:p>
            <a:pPr lvl="0"/>
            <a:r>
              <a:rPr lang="en-US" dirty="0"/>
              <a:t>Convert FOL statements into </a:t>
            </a:r>
            <a:r>
              <a:rPr lang="en-US" dirty="0" smtClean="0"/>
              <a:t>CNF</a:t>
            </a:r>
          </a:p>
          <a:p>
            <a:pPr lvl="1"/>
            <a:r>
              <a:rPr lang="en-US" sz="2000" b="1" dirty="0"/>
              <a:t>Eliminate all implication (→) and rewrite</a:t>
            </a:r>
            <a:endParaRPr lang="en-US" sz="2400" dirty="0"/>
          </a:p>
          <a:p>
            <a:pPr lvl="1"/>
            <a:r>
              <a:rPr lang="en-US" sz="2000" b="1" dirty="0"/>
              <a:t>Move negation (¬)inwards and rewrite</a:t>
            </a:r>
            <a:endParaRPr lang="en-US" sz="2000" dirty="0"/>
          </a:p>
          <a:p>
            <a:pPr lvl="1"/>
            <a:r>
              <a:rPr lang="en-US" sz="2000" b="1" dirty="0"/>
              <a:t>Rename variables or standardize variables</a:t>
            </a:r>
            <a:endParaRPr lang="en-US" sz="2000" dirty="0"/>
          </a:p>
          <a:p>
            <a:pPr lvl="1"/>
            <a:r>
              <a:rPr lang="en-US" sz="2000" b="1" dirty="0"/>
              <a:t>Eliminate existential instantiation quantifier by elimination.</a:t>
            </a:r>
          </a:p>
          <a:p>
            <a:pPr lvl="1"/>
            <a:r>
              <a:rPr lang="en-US" sz="2000" b="1" dirty="0"/>
              <a:t>Drop Universal quantifiers.</a:t>
            </a:r>
            <a:r>
              <a:rPr lang="en-US" sz="2000" dirty="0"/>
              <a:t/>
            </a:r>
            <a:br>
              <a:rPr lang="en-US" sz="2000" dirty="0"/>
            </a:br>
            <a:endParaRPr lang="en-US" sz="2000" dirty="0" smtClean="0"/>
          </a:p>
          <a:p>
            <a:pPr lvl="0"/>
            <a:r>
              <a:rPr lang="en-US" dirty="0" smtClean="0"/>
              <a:t>Negate the statement which needs to prove (proof by contradiction)</a:t>
            </a:r>
          </a:p>
          <a:p>
            <a:pPr lvl="0"/>
            <a:r>
              <a:rPr lang="en-US" dirty="0" smtClean="0"/>
              <a:t>Draw </a:t>
            </a:r>
            <a:r>
              <a:rPr lang="en-US" dirty="0"/>
              <a:t>resolution graph (unification).</a:t>
            </a:r>
          </a:p>
          <a:p>
            <a:endParaRPr lang="en-US" dirty="0"/>
          </a:p>
        </p:txBody>
      </p:sp>
    </p:spTree>
    <p:extLst>
      <p:ext uri="{BB962C8B-B14F-4D97-AF65-F5344CB8AC3E}">
        <p14:creationId xmlns:p14="http://schemas.microsoft.com/office/powerpoint/2010/main" val="245035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pPr lvl="0"/>
            <a:r>
              <a:rPr lang="en-US" b="1" dirty="0"/>
              <a:t>John likes all kind of food.</a:t>
            </a:r>
            <a:endParaRPr lang="en-US" dirty="0"/>
          </a:p>
          <a:p>
            <a:pPr lvl="0"/>
            <a:r>
              <a:rPr lang="en-US" b="1" dirty="0"/>
              <a:t>Apple and vegetable are food</a:t>
            </a:r>
            <a:endParaRPr lang="en-US" dirty="0"/>
          </a:p>
          <a:p>
            <a:pPr lvl="0"/>
            <a:r>
              <a:rPr lang="en-US" b="1" dirty="0"/>
              <a:t>Anything anyone eats and not killed is food.</a:t>
            </a:r>
            <a:endParaRPr lang="en-US" dirty="0"/>
          </a:p>
          <a:p>
            <a:pPr lvl="0"/>
            <a:r>
              <a:rPr lang="en-US" b="1" dirty="0"/>
              <a:t>Anil eats peanuts and still alive</a:t>
            </a:r>
            <a:endParaRPr lang="en-US" dirty="0"/>
          </a:p>
          <a:p>
            <a:pPr lvl="0"/>
            <a:r>
              <a:rPr lang="en-US" b="1" dirty="0"/>
              <a:t>Harry eats everything that Anil eats</a:t>
            </a:r>
            <a:r>
              <a:rPr lang="en-US" b="1" dirty="0" smtClean="0"/>
              <a:t>.</a:t>
            </a:r>
          </a:p>
          <a:p>
            <a:pPr marL="0" lvl="0" indent="0">
              <a:buNone/>
            </a:pPr>
            <a:r>
              <a:rPr lang="en-US" dirty="0"/>
              <a:t/>
            </a:r>
            <a:br>
              <a:rPr lang="en-US" dirty="0"/>
            </a:br>
            <a:r>
              <a:rPr lang="en-US" b="1" dirty="0"/>
              <a:t>Prove by resolution that:</a:t>
            </a:r>
            <a:endParaRPr lang="en-US" dirty="0"/>
          </a:p>
          <a:p>
            <a:pPr lvl="0"/>
            <a:r>
              <a:rPr lang="en-US" b="1" dirty="0">
                <a:solidFill>
                  <a:srgbClr val="FF0000"/>
                </a:solidFill>
              </a:rPr>
              <a:t>John likes peanuts.</a:t>
            </a:r>
            <a:endParaRPr lang="en-US" dirty="0">
              <a:solidFill>
                <a:srgbClr val="FF0000"/>
              </a:solidFill>
            </a:endParaRPr>
          </a:p>
          <a:p>
            <a:endParaRPr lang="en-US" dirty="0"/>
          </a:p>
        </p:txBody>
      </p:sp>
    </p:spTree>
    <p:extLst>
      <p:ext uri="{BB962C8B-B14F-4D97-AF65-F5344CB8AC3E}">
        <p14:creationId xmlns:p14="http://schemas.microsoft.com/office/powerpoint/2010/main" val="222383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fontScale="90000"/>
          </a:bodyPr>
          <a:lstStyle/>
          <a:p>
            <a:r>
              <a:rPr lang="en-US" b="1" dirty="0"/>
              <a:t>Step-1: Conversion of Facts into </a:t>
            </a:r>
            <a:r>
              <a:rPr lang="en-US" b="1" dirty="0" smtClean="0"/>
              <a:t>FOL</a:t>
            </a:r>
            <a:endParaRPr lang="en-US" dirty="0"/>
          </a:p>
        </p:txBody>
      </p:sp>
      <p:sp>
        <p:nvSpPr>
          <p:cNvPr id="3" name="Content Placeholder 2"/>
          <p:cNvSpPr>
            <a:spLocks noGrp="1"/>
          </p:cNvSpPr>
          <p:nvPr>
            <p:ph idx="1"/>
          </p:nvPr>
        </p:nvSpPr>
        <p:spPr>
          <a:xfrm>
            <a:off x="381000" y="914400"/>
            <a:ext cx="8229600" cy="4525963"/>
          </a:xfrm>
        </p:spPr>
        <p:txBody>
          <a:bodyPr/>
          <a:lstStyle/>
          <a:p>
            <a:pPr algn="just"/>
            <a:r>
              <a:rPr lang="en-US" dirty="0"/>
              <a:t>In the first step we will convert all the given statements into its first order logic.</a:t>
            </a:r>
          </a:p>
        </p:txBody>
      </p:sp>
      <p:pic>
        <p:nvPicPr>
          <p:cNvPr id="4" name="Picture 3" descr="Resolution in FOL"/>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924800" cy="4724400"/>
          </a:xfrm>
          <a:prstGeom prst="rect">
            <a:avLst/>
          </a:prstGeom>
          <a:noFill/>
          <a:ln>
            <a:noFill/>
          </a:ln>
        </p:spPr>
      </p:pic>
    </p:spTree>
    <p:extLst>
      <p:ext uri="{BB962C8B-B14F-4D97-AF65-F5344CB8AC3E}">
        <p14:creationId xmlns:p14="http://schemas.microsoft.com/office/powerpoint/2010/main" val="326635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pPr lvl="0" algn="just"/>
            <a:r>
              <a:rPr lang="en-US" dirty="0"/>
              <a:t>First-order logic (like natural language) does not only assume that the world contains facts like propositional logic but also assumes the following things in the world</a:t>
            </a:r>
            <a:r>
              <a:rPr lang="en-US" dirty="0" smtClean="0"/>
              <a:t>:</a:t>
            </a:r>
          </a:p>
          <a:p>
            <a:pPr lvl="1" algn="just"/>
            <a:r>
              <a:rPr lang="en-US" b="1" dirty="0" smtClean="0"/>
              <a:t>Objects</a:t>
            </a:r>
            <a:r>
              <a:rPr lang="en-US" b="1" dirty="0"/>
              <a:t>:</a:t>
            </a:r>
            <a:r>
              <a:rPr lang="en-US" dirty="0"/>
              <a:t> A, B, people, numbers, colors, wars, theories, squares, pits, wumpus, ......</a:t>
            </a:r>
            <a:endParaRPr lang="en-US" sz="3200" dirty="0"/>
          </a:p>
          <a:p>
            <a:pPr lvl="1" algn="just"/>
            <a:r>
              <a:rPr lang="en-US" b="1" dirty="0"/>
              <a:t>Relations:</a:t>
            </a:r>
            <a:r>
              <a:rPr lang="en-US" dirty="0"/>
              <a:t> </a:t>
            </a:r>
            <a:r>
              <a:rPr lang="en-US" b="1" dirty="0"/>
              <a:t>It can be unary relation such as:</a:t>
            </a:r>
            <a:r>
              <a:rPr lang="en-US" dirty="0"/>
              <a:t> red, round, is adjacent, </a:t>
            </a:r>
            <a:r>
              <a:rPr lang="en-US" b="1" dirty="0"/>
              <a:t>or n-any relation such as:</a:t>
            </a:r>
            <a:r>
              <a:rPr lang="en-US" dirty="0"/>
              <a:t> the sister of, brother of, has color, comes between</a:t>
            </a:r>
            <a:endParaRPr lang="en-US" sz="3200" dirty="0"/>
          </a:p>
          <a:p>
            <a:pPr lvl="1" algn="just"/>
            <a:r>
              <a:rPr lang="en-US" b="1" dirty="0"/>
              <a:t>Function:</a:t>
            </a:r>
            <a:r>
              <a:rPr lang="en-US" dirty="0"/>
              <a:t> Father of, best friend, third inning of, end of, </a:t>
            </a:r>
            <a:r>
              <a:rPr lang="en-US" dirty="0" smtClean="0"/>
              <a:t>......</a:t>
            </a:r>
          </a:p>
          <a:p>
            <a:pPr lvl="0" algn="just"/>
            <a:r>
              <a:rPr lang="en-US" dirty="0"/>
              <a:t>As a natural language, first-order logic also has two main parts:</a:t>
            </a:r>
            <a:endParaRPr lang="en-US" sz="3600" dirty="0"/>
          </a:p>
          <a:p>
            <a:pPr lvl="1"/>
            <a:r>
              <a:rPr lang="en-US" b="1" dirty="0"/>
              <a:t>Syntax</a:t>
            </a:r>
            <a:endParaRPr lang="en-US" sz="3200" dirty="0"/>
          </a:p>
          <a:p>
            <a:pPr lvl="1"/>
            <a:r>
              <a:rPr lang="en-US" b="1" dirty="0"/>
              <a:t>Semantics</a:t>
            </a:r>
            <a:endParaRPr lang="en-US" sz="3200" dirty="0"/>
          </a:p>
          <a:p>
            <a:pPr lvl="1" algn="just"/>
            <a:endParaRPr lang="en-US" sz="3200" dirty="0"/>
          </a:p>
          <a:p>
            <a:pPr lvl="0" algn="just"/>
            <a:endParaRPr lang="en-US" dirty="0"/>
          </a:p>
          <a:p>
            <a:endParaRPr lang="en-US" dirty="0"/>
          </a:p>
        </p:txBody>
      </p:sp>
    </p:spTree>
    <p:extLst>
      <p:ext uri="{BB962C8B-B14F-4D97-AF65-F5344CB8AC3E}">
        <p14:creationId xmlns:p14="http://schemas.microsoft.com/office/powerpoint/2010/main" val="39198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Step-2: Conversion of FOL into </a:t>
            </a:r>
            <a:r>
              <a:rPr lang="en-US" b="1" dirty="0" smtClean="0"/>
              <a:t>CNF</a:t>
            </a:r>
            <a:endParaRPr lang="en-US" dirty="0"/>
          </a:p>
        </p:txBody>
      </p:sp>
      <p:sp>
        <p:nvSpPr>
          <p:cNvPr id="3" name="Content Placeholder 2"/>
          <p:cNvSpPr>
            <a:spLocks noGrp="1"/>
          </p:cNvSpPr>
          <p:nvPr>
            <p:ph idx="1"/>
          </p:nvPr>
        </p:nvSpPr>
        <p:spPr>
          <a:xfrm>
            <a:off x="533400" y="1295400"/>
            <a:ext cx="8229600" cy="4525963"/>
          </a:xfrm>
        </p:spPr>
        <p:txBody>
          <a:bodyPr>
            <a:normAutofit/>
          </a:bodyPr>
          <a:lstStyle/>
          <a:p>
            <a:r>
              <a:rPr lang="en-US" sz="2400" dirty="0"/>
              <a:t>In First order logic resolution, it is required to convert the FOL into CNF as CNF form makes easier for resolution proofs</a:t>
            </a:r>
            <a:r>
              <a:rPr lang="en-US" sz="2400" dirty="0" smtClean="0"/>
              <a:t>.</a:t>
            </a:r>
          </a:p>
          <a:p>
            <a:pPr lvl="1"/>
            <a:r>
              <a:rPr lang="en-US" sz="2000" b="1" dirty="0"/>
              <a:t>Eliminate all implication (→) and rewrite</a:t>
            </a:r>
            <a:endParaRPr lang="en-US" sz="2400" dirty="0"/>
          </a:p>
          <a:p>
            <a:pPr lvl="1"/>
            <a:r>
              <a:rPr lang="en-US" sz="2000" b="1" dirty="0"/>
              <a:t>Move negation (¬)inwards and rewrite</a:t>
            </a:r>
            <a:endParaRPr lang="en-US" sz="2000" dirty="0"/>
          </a:p>
          <a:p>
            <a:pPr lvl="1"/>
            <a:r>
              <a:rPr lang="en-US" sz="2000" b="1" dirty="0"/>
              <a:t>Rename variables or standardize variables</a:t>
            </a:r>
            <a:endParaRPr lang="en-US" sz="2000" dirty="0"/>
          </a:p>
          <a:p>
            <a:pPr lvl="1"/>
            <a:r>
              <a:rPr lang="en-US" sz="2000" b="1" dirty="0"/>
              <a:t>Eliminate existential instantiation quantifier by elimination</a:t>
            </a:r>
            <a:r>
              <a:rPr lang="en-US" sz="2000" b="1" dirty="0" smtClean="0"/>
              <a:t>.</a:t>
            </a:r>
          </a:p>
          <a:p>
            <a:pPr lvl="1"/>
            <a:r>
              <a:rPr lang="en-US" sz="2000" b="1" dirty="0"/>
              <a:t>Drop Universal quantifiers.</a:t>
            </a:r>
            <a:r>
              <a:rPr lang="en-US" sz="2000" dirty="0"/>
              <a:t/>
            </a:r>
            <a:br>
              <a:rPr lang="en-US" sz="2000" dirty="0"/>
            </a:br>
            <a:endParaRPr lang="en-US" sz="2000" dirty="0" smtClean="0"/>
          </a:p>
          <a:p>
            <a:endParaRPr lang="en-US" sz="2400" dirty="0"/>
          </a:p>
          <a:p>
            <a:endParaRPr lang="en-US" sz="2400" dirty="0"/>
          </a:p>
        </p:txBody>
      </p:sp>
    </p:spTree>
    <p:extLst>
      <p:ext uri="{BB962C8B-B14F-4D97-AF65-F5344CB8AC3E}">
        <p14:creationId xmlns:p14="http://schemas.microsoft.com/office/powerpoint/2010/main" val="39845743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Step-2: Conversion of FOL into CNF</a:t>
            </a:r>
            <a:endParaRPr lang="en-US" sz="4000" dirty="0"/>
          </a:p>
        </p:txBody>
      </p:sp>
      <p:sp>
        <p:nvSpPr>
          <p:cNvPr id="3" name="Content Placeholder 2"/>
          <p:cNvSpPr>
            <a:spLocks noGrp="1"/>
          </p:cNvSpPr>
          <p:nvPr>
            <p:ph idx="1"/>
          </p:nvPr>
        </p:nvSpPr>
        <p:spPr/>
        <p:txBody>
          <a:bodyPr>
            <a:normAutofit lnSpcReduction="10000"/>
          </a:bodyPr>
          <a:lstStyle/>
          <a:p>
            <a:pPr lvl="0"/>
            <a:r>
              <a:rPr lang="en-US" b="1" dirty="0"/>
              <a:t>Eliminate all implication (→) and rewrite</a:t>
            </a:r>
            <a:endParaRPr lang="en-US" sz="3600" dirty="0"/>
          </a:p>
          <a:p>
            <a:pPr lvl="1"/>
            <a:r>
              <a:rPr lang="en-US" dirty="0"/>
              <a:t>∀x ¬ food(x) V likes(John, x)</a:t>
            </a:r>
            <a:endParaRPr lang="en-US" sz="3200" dirty="0"/>
          </a:p>
          <a:p>
            <a:pPr lvl="1"/>
            <a:r>
              <a:rPr lang="en-US" dirty="0"/>
              <a:t>food(Apple) Λ food(vegetables)</a:t>
            </a:r>
            <a:endParaRPr lang="en-US" sz="3200" dirty="0"/>
          </a:p>
          <a:p>
            <a:pPr lvl="1"/>
            <a:r>
              <a:rPr lang="en-US" dirty="0"/>
              <a:t>∀x ∀y ¬ [eats(x, y) Λ ¬ killed(x)] V food(y)</a:t>
            </a:r>
            <a:endParaRPr lang="en-US" sz="3200" dirty="0"/>
          </a:p>
          <a:p>
            <a:pPr lvl="1"/>
            <a:r>
              <a:rPr lang="en-US" dirty="0"/>
              <a:t>eats (Anil, Peanuts) Λ alive(Anil)</a:t>
            </a:r>
            <a:endParaRPr lang="en-US" sz="3200" dirty="0"/>
          </a:p>
          <a:p>
            <a:pPr lvl="1"/>
            <a:r>
              <a:rPr lang="en-US" dirty="0"/>
              <a:t>∀x ¬ eats(Anil, x) V eats(Harry, x)</a:t>
            </a:r>
            <a:endParaRPr lang="en-US" sz="3200" dirty="0"/>
          </a:p>
          <a:p>
            <a:pPr lvl="1"/>
            <a:r>
              <a:rPr lang="en-US" dirty="0"/>
              <a:t>∀x¬ [¬ killed(x) ] V alive(x)</a:t>
            </a:r>
            <a:endParaRPr lang="en-US" sz="3200" dirty="0"/>
          </a:p>
          <a:p>
            <a:pPr lvl="1"/>
            <a:r>
              <a:rPr lang="en-US" dirty="0"/>
              <a:t>∀x ¬ alive(x) V ¬ killed(x)</a:t>
            </a:r>
            <a:endParaRPr lang="en-US" sz="3200" dirty="0"/>
          </a:p>
          <a:p>
            <a:pPr lvl="1"/>
            <a:r>
              <a:rPr lang="en-US" dirty="0"/>
              <a:t>likes(John, Peanuts).</a:t>
            </a:r>
            <a:endParaRPr lang="en-US" sz="3200" dirty="0"/>
          </a:p>
          <a:p>
            <a:endParaRPr lang="en-US" dirty="0"/>
          </a:p>
        </p:txBody>
      </p:sp>
    </p:spTree>
    <p:extLst>
      <p:ext uri="{BB962C8B-B14F-4D97-AF65-F5344CB8AC3E}">
        <p14:creationId xmlns:p14="http://schemas.microsoft.com/office/powerpoint/2010/main" val="2846760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solution in FOL"/>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924800" cy="4724400"/>
          </a:xfrm>
          <a:prstGeom prst="rect">
            <a:avLst/>
          </a:prstGeom>
          <a:noFill/>
          <a:ln>
            <a:noFill/>
          </a:ln>
        </p:spPr>
      </p:pic>
    </p:spTree>
    <p:extLst>
      <p:ext uri="{BB962C8B-B14F-4D97-AF65-F5344CB8AC3E}">
        <p14:creationId xmlns:p14="http://schemas.microsoft.com/office/powerpoint/2010/main" val="3659467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Step-2: Conversion of FOL into CNF</a:t>
            </a:r>
            <a:endParaRPr lang="en-US" sz="4000" dirty="0"/>
          </a:p>
        </p:txBody>
      </p:sp>
      <p:sp>
        <p:nvSpPr>
          <p:cNvPr id="3" name="Content Placeholder 2"/>
          <p:cNvSpPr>
            <a:spLocks noGrp="1"/>
          </p:cNvSpPr>
          <p:nvPr>
            <p:ph idx="1"/>
          </p:nvPr>
        </p:nvSpPr>
        <p:spPr/>
        <p:txBody>
          <a:bodyPr>
            <a:normAutofit lnSpcReduction="10000"/>
          </a:bodyPr>
          <a:lstStyle/>
          <a:p>
            <a:pPr lvl="0"/>
            <a:r>
              <a:rPr lang="en-US" b="1" dirty="0"/>
              <a:t>Move negation (¬)inwards and rewrite</a:t>
            </a:r>
            <a:endParaRPr lang="en-US" sz="3600" dirty="0"/>
          </a:p>
          <a:p>
            <a:pPr lvl="1"/>
            <a:r>
              <a:rPr lang="en-US" dirty="0"/>
              <a:t>∀x ¬ food(x) V likes(John, x)</a:t>
            </a:r>
            <a:endParaRPr lang="en-US" sz="3200" dirty="0"/>
          </a:p>
          <a:p>
            <a:pPr lvl="1"/>
            <a:r>
              <a:rPr lang="en-US" dirty="0"/>
              <a:t>food(Apple) Λ food(vegetables)</a:t>
            </a:r>
            <a:endParaRPr lang="en-US" sz="3200" dirty="0"/>
          </a:p>
          <a:p>
            <a:pPr lvl="1"/>
            <a:r>
              <a:rPr lang="en-US" dirty="0"/>
              <a:t>∀x ∀y ¬ eats(x, y) V killed(x) V food(y)</a:t>
            </a:r>
            <a:endParaRPr lang="en-US" sz="3200" dirty="0"/>
          </a:p>
          <a:p>
            <a:pPr lvl="1"/>
            <a:r>
              <a:rPr lang="en-US" dirty="0"/>
              <a:t>eats (Anil, Peanuts) Λ alive(Anil)</a:t>
            </a:r>
            <a:endParaRPr lang="en-US" sz="3200" dirty="0"/>
          </a:p>
          <a:p>
            <a:pPr lvl="1"/>
            <a:r>
              <a:rPr lang="en-US" dirty="0"/>
              <a:t>∀x ¬ eats(Anil, x) V eats(Harry, x)</a:t>
            </a:r>
            <a:endParaRPr lang="en-US" sz="3200" dirty="0"/>
          </a:p>
          <a:p>
            <a:pPr lvl="1"/>
            <a:r>
              <a:rPr lang="en-US" dirty="0"/>
              <a:t>∀x ¬killed(x) ] V alive(x)</a:t>
            </a:r>
            <a:endParaRPr lang="en-US" sz="3200" dirty="0"/>
          </a:p>
          <a:p>
            <a:pPr lvl="1"/>
            <a:r>
              <a:rPr lang="en-US" dirty="0"/>
              <a:t>∀x ¬ alive(x) V ¬ killed(x)</a:t>
            </a:r>
            <a:endParaRPr lang="en-US" sz="3200" dirty="0"/>
          </a:p>
          <a:p>
            <a:pPr lvl="1"/>
            <a:r>
              <a:rPr lang="en-US" dirty="0"/>
              <a:t>likes(John, Peanuts).</a:t>
            </a:r>
            <a:endParaRPr lang="en-US" sz="3200" dirty="0"/>
          </a:p>
        </p:txBody>
      </p:sp>
    </p:spTree>
    <p:extLst>
      <p:ext uri="{BB962C8B-B14F-4D97-AF65-F5344CB8AC3E}">
        <p14:creationId xmlns:p14="http://schemas.microsoft.com/office/powerpoint/2010/main" val="22747446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b="1" dirty="0"/>
              <a:t>Eliminate all implication (→) and rewrite</a:t>
            </a:r>
            <a:endParaRPr lang="en-US" sz="3600" dirty="0"/>
          </a:p>
          <a:p>
            <a:pPr lvl="1"/>
            <a:r>
              <a:rPr lang="en-US" dirty="0"/>
              <a:t>∀x ¬ food(x) V likes(John, x)</a:t>
            </a:r>
            <a:endParaRPr lang="en-US" sz="3200" dirty="0"/>
          </a:p>
          <a:p>
            <a:pPr lvl="1"/>
            <a:r>
              <a:rPr lang="en-US" dirty="0"/>
              <a:t>food(Apple) Λ food(vegetables)</a:t>
            </a:r>
            <a:endParaRPr lang="en-US" sz="3200" dirty="0"/>
          </a:p>
          <a:p>
            <a:pPr lvl="1"/>
            <a:r>
              <a:rPr lang="en-US" dirty="0"/>
              <a:t>∀x ∀y ¬ [eats(x, y) Λ ¬ killed(x)] V food(y)</a:t>
            </a:r>
            <a:endParaRPr lang="en-US" sz="3200" dirty="0"/>
          </a:p>
          <a:p>
            <a:pPr lvl="1"/>
            <a:r>
              <a:rPr lang="en-US" dirty="0"/>
              <a:t>eats (Anil, Peanuts) Λ alive(Anil)</a:t>
            </a:r>
            <a:endParaRPr lang="en-US" sz="3200" dirty="0"/>
          </a:p>
          <a:p>
            <a:pPr lvl="1"/>
            <a:r>
              <a:rPr lang="en-US" dirty="0"/>
              <a:t>∀x ¬ eats(Anil, x) V eats(Harry, x)</a:t>
            </a:r>
            <a:endParaRPr lang="en-US" sz="3200" dirty="0"/>
          </a:p>
          <a:p>
            <a:pPr lvl="1"/>
            <a:r>
              <a:rPr lang="en-US" dirty="0"/>
              <a:t>∀x¬ [¬ killed(x) ] V alive(x)</a:t>
            </a:r>
            <a:endParaRPr lang="en-US" sz="3200" dirty="0"/>
          </a:p>
          <a:p>
            <a:pPr lvl="1"/>
            <a:r>
              <a:rPr lang="en-US" dirty="0"/>
              <a:t>∀x ¬ alive(x) V ¬ killed(x)</a:t>
            </a:r>
            <a:endParaRPr lang="en-US" sz="3200" dirty="0"/>
          </a:p>
          <a:p>
            <a:pPr lvl="1"/>
            <a:r>
              <a:rPr lang="en-US" dirty="0"/>
              <a:t>likes(John, Peanuts).</a:t>
            </a:r>
            <a:endParaRPr lang="en-US" sz="3200" dirty="0"/>
          </a:p>
          <a:p>
            <a:endParaRPr lang="en-US" dirty="0"/>
          </a:p>
        </p:txBody>
      </p:sp>
    </p:spTree>
    <p:extLst>
      <p:ext uri="{BB962C8B-B14F-4D97-AF65-F5344CB8AC3E}">
        <p14:creationId xmlns:p14="http://schemas.microsoft.com/office/powerpoint/2010/main" val="2665426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Step-2: Conversion of FOL into CNF</a:t>
            </a:r>
            <a:endParaRPr lang="en-US" sz="4000" dirty="0"/>
          </a:p>
        </p:txBody>
      </p:sp>
      <p:sp>
        <p:nvSpPr>
          <p:cNvPr id="3" name="Content Placeholder 2"/>
          <p:cNvSpPr>
            <a:spLocks noGrp="1"/>
          </p:cNvSpPr>
          <p:nvPr>
            <p:ph idx="1"/>
          </p:nvPr>
        </p:nvSpPr>
        <p:spPr/>
        <p:txBody>
          <a:bodyPr>
            <a:normAutofit lnSpcReduction="10000"/>
          </a:bodyPr>
          <a:lstStyle/>
          <a:p>
            <a:pPr lvl="0"/>
            <a:r>
              <a:rPr lang="en-US" b="1" dirty="0"/>
              <a:t>Rename variables or standardize variables</a:t>
            </a:r>
            <a:endParaRPr lang="en-US" sz="3600" dirty="0"/>
          </a:p>
          <a:p>
            <a:pPr lvl="1"/>
            <a:r>
              <a:rPr lang="en-US" dirty="0"/>
              <a:t>∀x ¬ food(x) V likes(John, x)</a:t>
            </a:r>
            <a:endParaRPr lang="en-US" sz="3200" dirty="0"/>
          </a:p>
          <a:p>
            <a:pPr lvl="1"/>
            <a:r>
              <a:rPr lang="en-US" dirty="0"/>
              <a:t>food(Apple) Λ food(vegetables)</a:t>
            </a:r>
            <a:endParaRPr lang="en-US" sz="3200" dirty="0"/>
          </a:p>
          <a:p>
            <a:pPr lvl="1"/>
            <a:r>
              <a:rPr lang="en-US" dirty="0"/>
              <a:t>∀y ∀z ¬ eats(y, z) V killed(y) V food(z)</a:t>
            </a:r>
            <a:endParaRPr lang="en-US" sz="3200" dirty="0"/>
          </a:p>
          <a:p>
            <a:pPr lvl="1"/>
            <a:r>
              <a:rPr lang="en-US" dirty="0"/>
              <a:t>eats (Anil, Peanuts) Λ alive(Anil)</a:t>
            </a:r>
            <a:endParaRPr lang="en-US" sz="3200" dirty="0"/>
          </a:p>
          <a:p>
            <a:pPr lvl="1"/>
            <a:r>
              <a:rPr lang="en-US" dirty="0"/>
              <a:t>∀w¬ eats(Anil, w) V eats(Harry, w)</a:t>
            </a:r>
            <a:endParaRPr lang="en-US" sz="3200" dirty="0"/>
          </a:p>
          <a:p>
            <a:pPr lvl="1"/>
            <a:r>
              <a:rPr lang="en-US" dirty="0"/>
              <a:t>∀g ¬killed(g) ] V alive(g)</a:t>
            </a:r>
            <a:endParaRPr lang="en-US" sz="3200" dirty="0"/>
          </a:p>
          <a:p>
            <a:pPr lvl="1"/>
            <a:r>
              <a:rPr lang="en-US" dirty="0"/>
              <a:t>∀k ¬ alive(k) V ¬ killed(k)</a:t>
            </a:r>
            <a:endParaRPr lang="en-US" sz="3200" dirty="0"/>
          </a:p>
          <a:p>
            <a:pPr lvl="1"/>
            <a:r>
              <a:rPr lang="en-US" dirty="0"/>
              <a:t>likes(John, Peanuts).</a:t>
            </a:r>
            <a:endParaRPr lang="en-US" sz="3200" dirty="0"/>
          </a:p>
        </p:txBody>
      </p:sp>
    </p:spTree>
    <p:extLst>
      <p:ext uri="{BB962C8B-B14F-4D97-AF65-F5344CB8AC3E}">
        <p14:creationId xmlns:p14="http://schemas.microsoft.com/office/powerpoint/2010/main" val="29659458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lvl="0"/>
            <a:r>
              <a:rPr lang="en-US" b="1" dirty="0"/>
              <a:t>Move negation (¬)inwards and rewrite</a:t>
            </a:r>
            <a:endParaRPr lang="en-US" sz="3600" dirty="0"/>
          </a:p>
          <a:p>
            <a:pPr lvl="1"/>
            <a:r>
              <a:rPr lang="en-US" dirty="0"/>
              <a:t>∀x ¬ food(x) V likes(John, x)</a:t>
            </a:r>
            <a:endParaRPr lang="en-US" sz="3200" dirty="0"/>
          </a:p>
          <a:p>
            <a:pPr lvl="1"/>
            <a:r>
              <a:rPr lang="en-US" dirty="0"/>
              <a:t>food(Apple) Λ food(vegetables)</a:t>
            </a:r>
            <a:endParaRPr lang="en-US" sz="3200" dirty="0"/>
          </a:p>
          <a:p>
            <a:pPr lvl="1"/>
            <a:r>
              <a:rPr lang="en-US" dirty="0"/>
              <a:t>∀x ∀y ¬ eats(x, y) V killed(x) V food(y)</a:t>
            </a:r>
            <a:endParaRPr lang="en-US" sz="3200" dirty="0"/>
          </a:p>
          <a:p>
            <a:pPr lvl="1"/>
            <a:r>
              <a:rPr lang="en-US" dirty="0"/>
              <a:t>eats (Anil, Peanuts) Λ alive(Anil)</a:t>
            </a:r>
            <a:endParaRPr lang="en-US" sz="3200" dirty="0"/>
          </a:p>
          <a:p>
            <a:pPr lvl="1"/>
            <a:r>
              <a:rPr lang="en-US" dirty="0"/>
              <a:t>∀x ¬ eats(Anil, x) V eats(Harry, x)</a:t>
            </a:r>
            <a:endParaRPr lang="en-US" sz="3200" dirty="0"/>
          </a:p>
          <a:p>
            <a:pPr lvl="1"/>
            <a:r>
              <a:rPr lang="en-US" dirty="0"/>
              <a:t>∀x ¬killed(x) ] V alive(x)</a:t>
            </a:r>
            <a:endParaRPr lang="en-US" sz="3200" dirty="0"/>
          </a:p>
          <a:p>
            <a:pPr lvl="1"/>
            <a:r>
              <a:rPr lang="en-US" dirty="0"/>
              <a:t>∀x ¬ alive(x) V ¬ killed(x)</a:t>
            </a:r>
            <a:endParaRPr lang="en-US" sz="3200" dirty="0"/>
          </a:p>
          <a:p>
            <a:pPr lvl="1"/>
            <a:r>
              <a:rPr lang="en-US" dirty="0"/>
              <a:t>likes(John, Peanuts).</a:t>
            </a:r>
            <a:endParaRPr lang="en-US" sz="3200" dirty="0"/>
          </a:p>
        </p:txBody>
      </p:sp>
    </p:spTree>
    <p:extLst>
      <p:ext uri="{BB962C8B-B14F-4D97-AF65-F5344CB8AC3E}">
        <p14:creationId xmlns:p14="http://schemas.microsoft.com/office/powerpoint/2010/main" val="31972132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Step-2: Conversion of FOL into CNF</a:t>
            </a:r>
            <a:endParaRPr lang="en-US" sz="4000" dirty="0"/>
          </a:p>
        </p:txBody>
      </p:sp>
      <p:sp>
        <p:nvSpPr>
          <p:cNvPr id="3" name="Content Placeholder 2"/>
          <p:cNvSpPr>
            <a:spLocks noGrp="1"/>
          </p:cNvSpPr>
          <p:nvPr>
            <p:ph idx="1"/>
          </p:nvPr>
        </p:nvSpPr>
        <p:spPr/>
        <p:txBody>
          <a:bodyPr>
            <a:normAutofit/>
          </a:bodyPr>
          <a:lstStyle/>
          <a:p>
            <a:pPr lvl="0"/>
            <a:r>
              <a:rPr lang="en-US" b="1" dirty="0"/>
              <a:t>Eliminate existential instantiation quantifier </a:t>
            </a:r>
            <a:r>
              <a:rPr lang="en-US" b="1" dirty="0" smtClean="0"/>
              <a:t>by elimination</a:t>
            </a:r>
            <a:r>
              <a:rPr lang="en-US" b="1" dirty="0"/>
              <a:t>.</a:t>
            </a:r>
            <a:r>
              <a:rPr lang="en-US" dirty="0"/>
              <a:t/>
            </a:r>
            <a:br>
              <a:rPr lang="en-US" dirty="0"/>
            </a:br>
            <a:r>
              <a:rPr lang="en-US" dirty="0" smtClean="0"/>
              <a:t>In </a:t>
            </a:r>
            <a:r>
              <a:rPr lang="en-US" dirty="0"/>
              <a:t>this step, we will eliminate existential quantifier ∃, and this process is known as </a:t>
            </a:r>
            <a:r>
              <a:rPr lang="en-US" b="1" dirty="0" err="1"/>
              <a:t>Skolemization</a:t>
            </a:r>
            <a:r>
              <a:rPr lang="en-US" dirty="0"/>
              <a:t>. But in this example problem since there is no existential quantifier so all the statements will remain same in this step.</a:t>
            </a:r>
          </a:p>
        </p:txBody>
      </p:sp>
    </p:spTree>
    <p:extLst>
      <p:ext uri="{BB962C8B-B14F-4D97-AF65-F5344CB8AC3E}">
        <p14:creationId xmlns:p14="http://schemas.microsoft.com/office/powerpoint/2010/main" val="9383037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Step-2: Conversion of FOL into CNF</a:t>
            </a:r>
            <a:endParaRPr lang="en-US" dirty="0"/>
          </a:p>
        </p:txBody>
      </p:sp>
      <p:sp>
        <p:nvSpPr>
          <p:cNvPr id="3" name="Content Placeholder 2"/>
          <p:cNvSpPr>
            <a:spLocks noGrp="1"/>
          </p:cNvSpPr>
          <p:nvPr>
            <p:ph idx="1"/>
          </p:nvPr>
        </p:nvSpPr>
        <p:spPr>
          <a:xfrm>
            <a:off x="457200" y="1143000"/>
            <a:ext cx="8229600" cy="4525963"/>
          </a:xfrm>
        </p:spPr>
        <p:txBody>
          <a:bodyPr>
            <a:normAutofit fontScale="77500" lnSpcReduction="20000"/>
          </a:bodyPr>
          <a:lstStyle/>
          <a:p>
            <a:pPr lvl="0"/>
            <a:r>
              <a:rPr lang="en-US" b="1" dirty="0"/>
              <a:t>Drop Universal quantifiers.</a:t>
            </a:r>
            <a:r>
              <a:rPr lang="en-US" dirty="0"/>
              <a:t/>
            </a:r>
            <a:br>
              <a:rPr lang="en-US" dirty="0"/>
            </a:br>
            <a:r>
              <a:rPr lang="en-US" dirty="0"/>
              <a:t>In this step we will drop all universal quantifier since all the statements are not implicitly quantified so we don't need it.</a:t>
            </a:r>
            <a:endParaRPr lang="en-US" sz="3600" dirty="0"/>
          </a:p>
          <a:p>
            <a:pPr lvl="1"/>
            <a:r>
              <a:rPr lang="en-US" dirty="0"/>
              <a:t>¬ food(x) V likes(John, x)</a:t>
            </a:r>
            <a:endParaRPr lang="en-US" sz="3200" dirty="0"/>
          </a:p>
          <a:p>
            <a:pPr lvl="1"/>
            <a:r>
              <a:rPr lang="en-US" dirty="0"/>
              <a:t>food(Apple)</a:t>
            </a:r>
            <a:endParaRPr lang="en-US" sz="3200" dirty="0"/>
          </a:p>
          <a:p>
            <a:pPr lvl="1"/>
            <a:r>
              <a:rPr lang="en-US" dirty="0"/>
              <a:t>food(vegetables)</a:t>
            </a:r>
            <a:endParaRPr lang="en-US" sz="3200" dirty="0"/>
          </a:p>
          <a:p>
            <a:pPr lvl="1"/>
            <a:r>
              <a:rPr lang="en-US" dirty="0"/>
              <a:t>¬ eats(y, z) V killed(y) V food(z)</a:t>
            </a:r>
            <a:endParaRPr lang="en-US" sz="3200" dirty="0"/>
          </a:p>
          <a:p>
            <a:pPr lvl="1"/>
            <a:r>
              <a:rPr lang="en-US" dirty="0"/>
              <a:t>eats (Anil, Peanuts)</a:t>
            </a:r>
            <a:endParaRPr lang="en-US" sz="3200" dirty="0"/>
          </a:p>
          <a:p>
            <a:pPr lvl="1"/>
            <a:r>
              <a:rPr lang="en-US" dirty="0"/>
              <a:t>alive(Anil)</a:t>
            </a:r>
            <a:endParaRPr lang="en-US" sz="3200" dirty="0"/>
          </a:p>
          <a:p>
            <a:pPr lvl="1"/>
            <a:r>
              <a:rPr lang="en-US" dirty="0"/>
              <a:t>¬ eats(Anil, w) V eats(Harry, w)</a:t>
            </a:r>
            <a:endParaRPr lang="en-US" sz="3200" dirty="0"/>
          </a:p>
          <a:p>
            <a:pPr lvl="1"/>
            <a:r>
              <a:rPr lang="en-US" dirty="0"/>
              <a:t>killed(g) V alive(g)</a:t>
            </a:r>
            <a:endParaRPr lang="en-US" sz="3200" dirty="0"/>
          </a:p>
          <a:p>
            <a:pPr lvl="1"/>
            <a:r>
              <a:rPr lang="en-US" dirty="0"/>
              <a:t>¬ alive(k) V ¬ killed(k)</a:t>
            </a:r>
            <a:endParaRPr lang="en-US" sz="3200" dirty="0"/>
          </a:p>
          <a:p>
            <a:pPr lvl="1"/>
            <a:r>
              <a:rPr lang="en-US" dirty="0"/>
              <a:t>likes(John, Peanuts).</a:t>
            </a:r>
            <a:endParaRPr lang="en-US" sz="3200" dirty="0"/>
          </a:p>
          <a:p>
            <a:endParaRPr lang="en-US" dirty="0"/>
          </a:p>
        </p:txBody>
      </p:sp>
    </p:spTree>
    <p:extLst>
      <p:ext uri="{BB962C8B-B14F-4D97-AF65-F5344CB8AC3E}">
        <p14:creationId xmlns:p14="http://schemas.microsoft.com/office/powerpoint/2010/main" val="2718404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Step-3: Negate the statement to be </a:t>
            </a:r>
            <a:r>
              <a:rPr lang="en-US" sz="3200" b="1" dirty="0" smtClean="0"/>
              <a:t>proved</a:t>
            </a:r>
            <a:endParaRPr lang="en-US" sz="3200" dirty="0"/>
          </a:p>
        </p:txBody>
      </p:sp>
      <p:sp>
        <p:nvSpPr>
          <p:cNvPr id="3" name="Content Placeholder 2"/>
          <p:cNvSpPr>
            <a:spLocks noGrp="1"/>
          </p:cNvSpPr>
          <p:nvPr>
            <p:ph idx="1"/>
          </p:nvPr>
        </p:nvSpPr>
        <p:spPr/>
        <p:txBody>
          <a:bodyPr/>
          <a:lstStyle/>
          <a:p>
            <a:pPr algn="just"/>
            <a:r>
              <a:rPr lang="en-US" dirty="0" smtClean="0"/>
              <a:t>In </a:t>
            </a:r>
            <a:r>
              <a:rPr lang="en-US" dirty="0"/>
              <a:t>this statement, we will apply negation to the conclusion statements, which will be written as ¬likes(John, Peanuts)</a:t>
            </a:r>
          </a:p>
          <a:p>
            <a:endParaRPr lang="en-US" dirty="0"/>
          </a:p>
        </p:txBody>
      </p:sp>
    </p:spTree>
    <p:extLst>
      <p:ext uri="{BB962C8B-B14F-4D97-AF65-F5344CB8AC3E}">
        <p14:creationId xmlns:p14="http://schemas.microsoft.com/office/powerpoint/2010/main" val="146412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lstStyle/>
          <a:p>
            <a:r>
              <a:rPr lang="en-US" dirty="0"/>
              <a:t>Syntax of First-Order logic:</a:t>
            </a:r>
          </a:p>
          <a:p>
            <a:pPr lvl="1" algn="just"/>
            <a:r>
              <a:rPr lang="en-US" dirty="0"/>
              <a:t>The syntax of FOL determines which collection of symbols is a logical expression in first-order logic. The basic syntactic elements of first-order logic are symbols. We write statements in short-hand notation in FOL</a:t>
            </a:r>
            <a:r>
              <a:rPr lang="en-US" dirty="0" smtClean="0"/>
              <a:t>.</a:t>
            </a:r>
          </a:p>
          <a:p>
            <a:pPr algn="just"/>
            <a:r>
              <a:rPr lang="en-US" dirty="0"/>
              <a:t>Basic Elements of First-order logic:</a:t>
            </a:r>
          </a:p>
          <a:p>
            <a:pPr lvl="1" algn="just"/>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2073504"/>
              </p:ext>
            </p:extLst>
          </p:nvPr>
        </p:nvGraphicFramePr>
        <p:xfrm>
          <a:off x="1219200" y="3657600"/>
          <a:ext cx="6792151" cy="2971801"/>
        </p:xfrm>
        <a:graphic>
          <a:graphicData uri="http://schemas.openxmlformats.org/drawingml/2006/table">
            <a:tbl>
              <a:tblPr firstRow="1" firstCol="1" bandRow="1">
                <a:tableStyleId>{5940675A-B579-460E-94D1-54222C63F5DA}</a:tableStyleId>
              </a:tblPr>
              <a:tblGrid>
                <a:gridCol w="2174558"/>
                <a:gridCol w="4617593"/>
              </a:tblGrid>
              <a:tr h="424543">
                <a:tc>
                  <a:txBody>
                    <a:bodyPr/>
                    <a:lstStyle/>
                    <a:p>
                      <a:pPr marL="190500" marR="0">
                        <a:lnSpc>
                          <a:spcPts val="1875"/>
                        </a:lnSpc>
                        <a:spcBef>
                          <a:spcPts val="0"/>
                        </a:spcBef>
                        <a:spcAft>
                          <a:spcPts val="0"/>
                        </a:spcAft>
                      </a:pPr>
                      <a:r>
                        <a:rPr lang="en-US" sz="2800" dirty="0">
                          <a:effectLst/>
                        </a:rPr>
                        <a:t>Constant</a:t>
                      </a:r>
                      <a:endParaRPr lang="en-US" sz="3200" dirty="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1, 2, A, John, Mumbai, cat,....</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a:effectLst/>
                        </a:rPr>
                        <a:t>Variables</a:t>
                      </a:r>
                      <a:endParaRPr lang="en-US" sz="320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x, y, z, a, b,....</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a:effectLst/>
                        </a:rPr>
                        <a:t>Predicates</a:t>
                      </a:r>
                      <a:endParaRPr lang="en-US" sz="320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Brother, Father, &gt;,....</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a:effectLst/>
                        </a:rPr>
                        <a:t>Function</a:t>
                      </a:r>
                      <a:endParaRPr lang="en-US" sz="320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err="1">
                          <a:effectLst/>
                        </a:rPr>
                        <a:t>sqrt</a:t>
                      </a:r>
                      <a:r>
                        <a:rPr lang="en-US" sz="2800" dirty="0">
                          <a:effectLst/>
                        </a:rPr>
                        <a:t>, </a:t>
                      </a:r>
                      <a:r>
                        <a:rPr lang="en-US" sz="2800" dirty="0" err="1">
                          <a:effectLst/>
                        </a:rPr>
                        <a:t>LeftLegOf</a:t>
                      </a:r>
                      <a:r>
                        <a:rPr lang="en-US" sz="2800" dirty="0">
                          <a:effectLst/>
                        </a:rPr>
                        <a:t>, ....</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dirty="0">
                          <a:effectLst/>
                        </a:rPr>
                        <a:t>Connectives</a:t>
                      </a:r>
                      <a:endParaRPr lang="en-US" sz="3200" dirty="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 ∨, ¬, ⇒, ⇔</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a:effectLst/>
                        </a:rPr>
                        <a:t>Equality</a:t>
                      </a:r>
                      <a:endParaRPr lang="en-US" sz="320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a:t>
                      </a:r>
                      <a:endParaRPr lang="en-US" sz="3200" dirty="0">
                        <a:effectLst/>
                        <a:latin typeface="Calibri"/>
                        <a:ea typeface="Calibri"/>
                        <a:cs typeface="Gautami"/>
                      </a:endParaRPr>
                    </a:p>
                  </a:txBody>
                  <a:tcPr marL="76200" marR="76200" marT="76200" marB="76200"/>
                </a:tc>
              </a:tr>
              <a:tr h="424543">
                <a:tc>
                  <a:txBody>
                    <a:bodyPr/>
                    <a:lstStyle/>
                    <a:p>
                      <a:pPr marL="190500" marR="0">
                        <a:lnSpc>
                          <a:spcPts val="1875"/>
                        </a:lnSpc>
                        <a:spcBef>
                          <a:spcPts val="0"/>
                        </a:spcBef>
                        <a:spcAft>
                          <a:spcPts val="0"/>
                        </a:spcAft>
                      </a:pPr>
                      <a:r>
                        <a:rPr lang="en-US" sz="2800">
                          <a:effectLst/>
                        </a:rPr>
                        <a:t>Quantifier</a:t>
                      </a:r>
                      <a:endParaRPr lang="en-US" sz="3200">
                        <a:effectLst/>
                        <a:latin typeface="Calibri"/>
                        <a:ea typeface="Calibri"/>
                        <a:cs typeface="Gautami"/>
                      </a:endParaRPr>
                    </a:p>
                  </a:txBody>
                  <a:tcPr marL="76200" marR="76200" marT="76200" marB="76200"/>
                </a:tc>
                <a:tc>
                  <a:txBody>
                    <a:bodyPr/>
                    <a:lstStyle/>
                    <a:p>
                      <a:pPr marL="190500" marR="0">
                        <a:lnSpc>
                          <a:spcPts val="1875"/>
                        </a:lnSpc>
                        <a:spcBef>
                          <a:spcPts val="0"/>
                        </a:spcBef>
                        <a:spcAft>
                          <a:spcPts val="0"/>
                        </a:spcAft>
                      </a:pPr>
                      <a:r>
                        <a:rPr lang="en-US" sz="2800" dirty="0">
                          <a:effectLst/>
                        </a:rPr>
                        <a:t>∀, ∃</a:t>
                      </a:r>
                      <a:endParaRPr lang="en-US" sz="3200" dirty="0">
                        <a:effectLst/>
                        <a:latin typeface="Calibri"/>
                        <a:ea typeface="Calibri"/>
                        <a:cs typeface="Gautami"/>
                      </a:endParaRPr>
                    </a:p>
                  </a:txBody>
                  <a:tcPr marL="76200" marR="76200" marT="76200" marB="76200"/>
                </a:tc>
              </a:tr>
            </a:tbl>
          </a:graphicData>
        </a:graphic>
      </p:graphicFrame>
    </p:spTree>
    <p:extLst>
      <p:ext uri="{BB962C8B-B14F-4D97-AF65-F5344CB8AC3E}">
        <p14:creationId xmlns:p14="http://schemas.microsoft.com/office/powerpoint/2010/main" val="2639455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Step-4: Draw Resolution </a:t>
            </a:r>
            <a:r>
              <a:rPr lang="en-US" b="1" dirty="0" smtClean="0"/>
              <a:t>graph</a:t>
            </a:r>
            <a:endParaRPr lang="en-US" dirty="0"/>
          </a:p>
        </p:txBody>
      </p:sp>
      <p:sp>
        <p:nvSpPr>
          <p:cNvPr id="3" name="Content Placeholder 2"/>
          <p:cNvSpPr>
            <a:spLocks noGrp="1"/>
          </p:cNvSpPr>
          <p:nvPr>
            <p:ph idx="1"/>
          </p:nvPr>
        </p:nvSpPr>
        <p:spPr/>
        <p:txBody>
          <a:bodyPr/>
          <a:lstStyle/>
          <a:p>
            <a:r>
              <a:rPr lang="en-US" dirty="0" smtClean="0"/>
              <a:t>Now </a:t>
            </a:r>
            <a:r>
              <a:rPr lang="en-US" dirty="0"/>
              <a:t>in this step, we will solve the problem by resolution tree using substitution. For the above problem, it will be given as follows:</a:t>
            </a:r>
          </a:p>
          <a:p>
            <a:endParaRPr lang="en-US" dirty="0"/>
          </a:p>
        </p:txBody>
      </p:sp>
    </p:spTree>
    <p:extLst>
      <p:ext uri="{BB962C8B-B14F-4D97-AF65-F5344CB8AC3E}">
        <p14:creationId xmlns:p14="http://schemas.microsoft.com/office/powerpoint/2010/main" val="31992185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Resolution in FOL"/>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153400" cy="5709602"/>
          </a:xfrm>
          <a:prstGeom prst="rect">
            <a:avLst/>
          </a:prstGeom>
          <a:noFill/>
          <a:ln>
            <a:noFill/>
          </a:ln>
        </p:spPr>
      </p:pic>
      <p:sp>
        <p:nvSpPr>
          <p:cNvPr id="5" name="TextBox 4"/>
          <p:cNvSpPr txBox="1"/>
          <p:nvPr/>
        </p:nvSpPr>
        <p:spPr>
          <a:xfrm>
            <a:off x="685800" y="6010870"/>
            <a:ext cx="8305800" cy="923330"/>
          </a:xfrm>
          <a:prstGeom prst="rect">
            <a:avLst/>
          </a:prstGeom>
          <a:noFill/>
        </p:spPr>
        <p:txBody>
          <a:bodyPr wrap="square" rtlCol="0">
            <a:spAutoFit/>
          </a:bodyPr>
          <a:lstStyle/>
          <a:p>
            <a:r>
              <a:rPr lang="en-US" dirty="0"/>
              <a:t>Hence the negation of the conclusion has been proved as a complete contradiction with the given set of statements.</a:t>
            </a:r>
          </a:p>
          <a:p>
            <a:endParaRPr lang="en-US" dirty="0"/>
          </a:p>
        </p:txBody>
      </p:sp>
    </p:spTree>
    <p:extLst>
      <p:ext uri="{BB962C8B-B14F-4D97-AF65-F5344CB8AC3E}">
        <p14:creationId xmlns:p14="http://schemas.microsoft.com/office/powerpoint/2010/main" val="10004488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Step-2: Conversion of FOL into CNF</a:t>
            </a:r>
            <a:endParaRPr lang="en-US" dirty="0"/>
          </a:p>
        </p:txBody>
      </p:sp>
      <p:sp>
        <p:nvSpPr>
          <p:cNvPr id="3" name="Content Placeholder 2"/>
          <p:cNvSpPr>
            <a:spLocks noGrp="1"/>
          </p:cNvSpPr>
          <p:nvPr>
            <p:ph idx="1"/>
          </p:nvPr>
        </p:nvSpPr>
        <p:spPr>
          <a:xfrm>
            <a:off x="457200" y="1143000"/>
            <a:ext cx="8229600" cy="4525963"/>
          </a:xfrm>
        </p:spPr>
        <p:txBody>
          <a:bodyPr>
            <a:normAutofit fontScale="77500" lnSpcReduction="20000"/>
          </a:bodyPr>
          <a:lstStyle/>
          <a:p>
            <a:pPr lvl="0"/>
            <a:r>
              <a:rPr lang="en-US" b="1" dirty="0"/>
              <a:t>Drop Universal quantifiers.</a:t>
            </a:r>
            <a:r>
              <a:rPr lang="en-US" dirty="0"/>
              <a:t/>
            </a:r>
            <a:br>
              <a:rPr lang="en-US" dirty="0"/>
            </a:br>
            <a:r>
              <a:rPr lang="en-US" dirty="0"/>
              <a:t>In this step we will drop all universal quantifier since all the statements are not implicitly quantified so we don't need it.</a:t>
            </a:r>
            <a:endParaRPr lang="en-US" sz="3600" dirty="0"/>
          </a:p>
          <a:p>
            <a:pPr lvl="1"/>
            <a:r>
              <a:rPr lang="en-US" dirty="0"/>
              <a:t>¬ food(x) V likes(John, x)</a:t>
            </a:r>
            <a:endParaRPr lang="en-US" sz="3200" dirty="0"/>
          </a:p>
          <a:p>
            <a:pPr lvl="1"/>
            <a:r>
              <a:rPr lang="en-US" dirty="0"/>
              <a:t>food(Apple)</a:t>
            </a:r>
            <a:endParaRPr lang="en-US" sz="3200" dirty="0"/>
          </a:p>
          <a:p>
            <a:pPr lvl="1"/>
            <a:r>
              <a:rPr lang="en-US" dirty="0"/>
              <a:t>food(vegetables)</a:t>
            </a:r>
            <a:endParaRPr lang="en-US" sz="3200" dirty="0"/>
          </a:p>
          <a:p>
            <a:pPr lvl="1"/>
            <a:r>
              <a:rPr lang="en-US" dirty="0"/>
              <a:t>¬ eats(y, z) V killed(y) V food(z)</a:t>
            </a:r>
            <a:endParaRPr lang="en-US" sz="3200" dirty="0"/>
          </a:p>
          <a:p>
            <a:pPr lvl="1"/>
            <a:r>
              <a:rPr lang="en-US" dirty="0"/>
              <a:t>eats (Anil, Peanuts)</a:t>
            </a:r>
            <a:endParaRPr lang="en-US" sz="3200" dirty="0"/>
          </a:p>
          <a:p>
            <a:pPr lvl="1"/>
            <a:r>
              <a:rPr lang="en-US" dirty="0"/>
              <a:t>alive(Anil)</a:t>
            </a:r>
            <a:endParaRPr lang="en-US" sz="3200" dirty="0"/>
          </a:p>
          <a:p>
            <a:pPr lvl="1"/>
            <a:r>
              <a:rPr lang="en-US" dirty="0"/>
              <a:t>¬ eats(Anil, w) V eats(Harry, w)</a:t>
            </a:r>
            <a:endParaRPr lang="en-US" sz="3200" dirty="0"/>
          </a:p>
          <a:p>
            <a:pPr lvl="1"/>
            <a:r>
              <a:rPr lang="en-US" dirty="0"/>
              <a:t>killed(g) V alive(g)</a:t>
            </a:r>
            <a:endParaRPr lang="en-US" sz="3200" dirty="0"/>
          </a:p>
          <a:p>
            <a:pPr lvl="1"/>
            <a:r>
              <a:rPr lang="en-US" dirty="0"/>
              <a:t>¬ alive(k) V ¬ killed(k)</a:t>
            </a:r>
            <a:endParaRPr lang="en-US" sz="3200" dirty="0"/>
          </a:p>
          <a:p>
            <a:pPr lvl="1"/>
            <a:r>
              <a:rPr lang="en-US" dirty="0"/>
              <a:t>likes(John, Peanuts).</a:t>
            </a:r>
            <a:endParaRPr lang="en-US" sz="3200" dirty="0"/>
          </a:p>
          <a:p>
            <a:endParaRPr lang="en-US" dirty="0"/>
          </a:p>
        </p:txBody>
      </p:sp>
    </p:spTree>
    <p:extLst>
      <p:ext uri="{BB962C8B-B14F-4D97-AF65-F5344CB8AC3E}">
        <p14:creationId xmlns:p14="http://schemas.microsoft.com/office/powerpoint/2010/main" val="32540392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7924800" cy="4524315"/>
          </a:xfrm>
          <a:prstGeom prst="rect">
            <a:avLst/>
          </a:prstGeom>
        </p:spPr>
        <p:txBody>
          <a:bodyPr wrap="square">
            <a:spAutoFit/>
          </a:bodyPr>
          <a:lstStyle/>
          <a:p>
            <a:endParaRPr lang="en-US" sz="2400" dirty="0"/>
          </a:p>
          <a:p>
            <a:r>
              <a:rPr lang="en-US" sz="2400" dirty="0"/>
              <a:t> Resolution Proof Example</a:t>
            </a:r>
            <a:r>
              <a:rPr lang="en-US" sz="2400" dirty="0" smtClean="0"/>
              <a:t>.</a:t>
            </a:r>
          </a:p>
          <a:p>
            <a:endParaRPr lang="en-US" sz="2400" dirty="0"/>
          </a:p>
          <a:p>
            <a:r>
              <a:rPr lang="en-US" sz="2400" dirty="0"/>
              <a:t>(a) Marcus was a man.</a:t>
            </a:r>
          </a:p>
          <a:p>
            <a:r>
              <a:rPr lang="en-US" sz="2400" dirty="0"/>
              <a:t>(b) Marcus was a Roman.</a:t>
            </a:r>
          </a:p>
          <a:p>
            <a:r>
              <a:rPr lang="en-US" sz="2400" dirty="0"/>
              <a:t>(c) All men are people.</a:t>
            </a:r>
          </a:p>
          <a:p>
            <a:r>
              <a:rPr lang="en-US" sz="2400" dirty="0"/>
              <a:t>(d) Caesar was a ruler.</a:t>
            </a:r>
          </a:p>
          <a:p>
            <a:r>
              <a:rPr lang="en-US" sz="2400" dirty="0"/>
              <a:t>(e) All Romans were either loyal to Caesar or hated him (or both).</a:t>
            </a:r>
          </a:p>
          <a:p>
            <a:r>
              <a:rPr lang="en-US" sz="2400" dirty="0"/>
              <a:t>(f) Everyone is loyal to someone.</a:t>
            </a:r>
          </a:p>
          <a:p>
            <a:r>
              <a:rPr lang="en-US" sz="2400" dirty="0"/>
              <a:t>(g) People only try to assassinate rulers they are not loyal to.</a:t>
            </a:r>
          </a:p>
          <a:p>
            <a:r>
              <a:rPr lang="en-US" sz="2400" dirty="0"/>
              <a:t>(h) Marcus tried to assassinate Caesar.</a:t>
            </a:r>
            <a:endParaRPr lang="en-US" sz="2400" dirty="0"/>
          </a:p>
        </p:txBody>
      </p:sp>
    </p:spTree>
    <p:extLst>
      <p:ext uri="{BB962C8B-B14F-4D97-AF65-F5344CB8AC3E}">
        <p14:creationId xmlns:p14="http://schemas.microsoft.com/office/powerpoint/2010/main" val="39967196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0962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3216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195388"/>
            <a:ext cx="793432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122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9" y="533400"/>
            <a:ext cx="9002147" cy="395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06832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319338"/>
            <a:ext cx="378142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6689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413" y="1576388"/>
            <a:ext cx="330517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3368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1465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r>
              <a:rPr lang="en-US" b="1" dirty="0"/>
              <a:t>Ravi and Ajay are brothers</a:t>
            </a:r>
            <a:r>
              <a:rPr lang="en-US" b="1" dirty="0" smtClean="0"/>
              <a:t>:</a:t>
            </a:r>
          </a:p>
          <a:p>
            <a:pPr lvl="1"/>
            <a:r>
              <a:rPr lang="en-US" b="1" dirty="0" smtClean="0"/>
              <a:t>=&gt; Brothers(Ravi</a:t>
            </a:r>
            <a:r>
              <a:rPr lang="en-US" b="1" dirty="0"/>
              <a:t>, Ajay).</a:t>
            </a:r>
            <a:br>
              <a:rPr lang="en-US" b="1" dirty="0"/>
            </a:br>
            <a:r>
              <a:rPr lang="en-US" b="1" dirty="0"/>
              <a:t>                </a:t>
            </a:r>
            <a:endParaRPr lang="en-US" b="1" dirty="0" smtClean="0"/>
          </a:p>
          <a:p>
            <a:r>
              <a:rPr lang="en-US" b="1" dirty="0" err="1" smtClean="0"/>
              <a:t>Chinky</a:t>
            </a:r>
            <a:r>
              <a:rPr lang="en-US" b="1" dirty="0" smtClean="0"/>
              <a:t> </a:t>
            </a:r>
            <a:r>
              <a:rPr lang="en-US" b="1" dirty="0"/>
              <a:t>is a cat: </a:t>
            </a:r>
            <a:endParaRPr lang="en-US" b="1" dirty="0" smtClean="0"/>
          </a:p>
          <a:p>
            <a:pPr lvl="1"/>
            <a:r>
              <a:rPr lang="en-US" b="1" dirty="0" smtClean="0"/>
              <a:t>=&gt; </a:t>
            </a:r>
            <a:r>
              <a:rPr lang="en-US" b="1" dirty="0"/>
              <a:t>cat (</a:t>
            </a:r>
            <a:r>
              <a:rPr lang="en-US" b="1" dirty="0" err="1"/>
              <a:t>Chinky</a:t>
            </a:r>
            <a:r>
              <a:rPr lang="en-US" b="1" dirty="0"/>
              <a:t>)</a:t>
            </a:r>
            <a:r>
              <a:rPr lang="en-US" dirty="0"/>
              <a:t>.</a:t>
            </a:r>
          </a:p>
          <a:p>
            <a:endParaRPr lang="en-US" dirty="0"/>
          </a:p>
        </p:txBody>
      </p:sp>
    </p:spTree>
    <p:extLst>
      <p:ext uri="{BB962C8B-B14F-4D97-AF65-F5344CB8AC3E}">
        <p14:creationId xmlns:p14="http://schemas.microsoft.com/office/powerpoint/2010/main" val="133225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69818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76601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0904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5508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8713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2309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324600"/>
          </a:xfrm>
        </p:spPr>
        <p:txBody>
          <a:bodyPr/>
          <a:lstStyle/>
          <a:p>
            <a:pPr algn="just"/>
            <a:r>
              <a:rPr lang="en-US" b="1" dirty="0"/>
              <a:t>First-order logic statements can be divided into two parts:</a:t>
            </a:r>
            <a:endParaRPr lang="en-US" dirty="0"/>
          </a:p>
          <a:p>
            <a:pPr lvl="0" algn="just"/>
            <a:r>
              <a:rPr lang="en-US" b="1" dirty="0"/>
              <a:t>Subject:</a:t>
            </a:r>
            <a:r>
              <a:rPr lang="en-US" dirty="0"/>
              <a:t> Subject is the main part of the statement.</a:t>
            </a:r>
          </a:p>
          <a:p>
            <a:pPr lvl="0" algn="just"/>
            <a:r>
              <a:rPr lang="en-US" b="1" dirty="0"/>
              <a:t>Predicate:</a:t>
            </a:r>
            <a:r>
              <a:rPr lang="en-US" dirty="0"/>
              <a:t> A predicate can be defined as a relation, which binds two atoms together in a statement.</a:t>
            </a:r>
          </a:p>
          <a:p>
            <a:pPr algn="just"/>
            <a:endParaRPr lang="en-US" dirty="0"/>
          </a:p>
        </p:txBody>
      </p:sp>
      <p:pic>
        <p:nvPicPr>
          <p:cNvPr id="4" name="Picture 3" descr="First-Order Logic in Artificial intelligence"/>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38600"/>
            <a:ext cx="4953000" cy="1981200"/>
          </a:xfrm>
          <a:prstGeom prst="rect">
            <a:avLst/>
          </a:prstGeom>
          <a:noFill/>
          <a:ln>
            <a:noFill/>
          </a:ln>
        </p:spPr>
      </p:pic>
    </p:spTree>
    <p:extLst>
      <p:ext uri="{BB962C8B-B14F-4D97-AF65-F5344CB8AC3E}">
        <p14:creationId xmlns:p14="http://schemas.microsoft.com/office/powerpoint/2010/main" val="26352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dirty="0"/>
              <a:t>Quantifiers in First-order </a:t>
            </a:r>
            <a:r>
              <a:rPr lang="en-US" dirty="0" smtClean="0"/>
              <a:t>logic</a:t>
            </a:r>
            <a:endParaRPr lang="en-US" dirty="0"/>
          </a:p>
        </p:txBody>
      </p:sp>
      <p:sp>
        <p:nvSpPr>
          <p:cNvPr id="3" name="Content Placeholder 2"/>
          <p:cNvSpPr>
            <a:spLocks noGrp="1"/>
          </p:cNvSpPr>
          <p:nvPr>
            <p:ph idx="1"/>
          </p:nvPr>
        </p:nvSpPr>
        <p:spPr>
          <a:xfrm>
            <a:off x="457200" y="1143000"/>
            <a:ext cx="8229600" cy="5715000"/>
          </a:xfrm>
        </p:spPr>
        <p:txBody>
          <a:bodyPr>
            <a:normAutofit lnSpcReduction="10000"/>
          </a:bodyPr>
          <a:lstStyle/>
          <a:p>
            <a:pPr lvl="0" algn="just"/>
            <a:r>
              <a:rPr lang="en-US" dirty="0"/>
              <a:t>A quantifier is a language element which generates quantification, and quantification specifies the quantity of specimen in the universe of discourse.</a:t>
            </a:r>
          </a:p>
          <a:p>
            <a:pPr lvl="0" algn="just"/>
            <a:r>
              <a:rPr lang="en-US" dirty="0"/>
              <a:t>These are the symbols that permit to determine or identify the range and scope of the variable in the logical expression. There are two types of quantifier</a:t>
            </a:r>
            <a:r>
              <a:rPr lang="en-US" dirty="0" smtClean="0"/>
              <a:t>:</a:t>
            </a:r>
          </a:p>
          <a:p>
            <a:pPr lvl="1"/>
            <a:r>
              <a:rPr lang="en-US" b="1" dirty="0"/>
              <a:t>Universal Quantifier, </a:t>
            </a:r>
            <a:endParaRPr lang="en-US" b="1" dirty="0" smtClean="0"/>
          </a:p>
          <a:p>
            <a:pPr lvl="2"/>
            <a:r>
              <a:rPr lang="en-US" b="1" dirty="0" smtClean="0"/>
              <a:t>(</a:t>
            </a:r>
            <a:r>
              <a:rPr lang="en-US" b="1" dirty="0"/>
              <a:t>for all, everyone, everything)</a:t>
            </a:r>
            <a:endParaRPr lang="en-US" dirty="0"/>
          </a:p>
          <a:p>
            <a:pPr lvl="1"/>
            <a:r>
              <a:rPr lang="en-US" b="1" dirty="0"/>
              <a:t>Existential quantifier, </a:t>
            </a:r>
            <a:endParaRPr lang="en-US" b="1" dirty="0" smtClean="0"/>
          </a:p>
          <a:p>
            <a:pPr lvl="2"/>
            <a:r>
              <a:rPr lang="en-US" b="1" dirty="0" smtClean="0"/>
              <a:t>(</a:t>
            </a:r>
            <a:r>
              <a:rPr lang="en-US" b="1" dirty="0"/>
              <a:t>for some, at least one).</a:t>
            </a:r>
            <a:endParaRPr lang="en-US" dirty="0"/>
          </a:p>
          <a:p>
            <a:pPr lvl="1" algn="just"/>
            <a:endParaRPr lang="en-US" dirty="0"/>
          </a:p>
          <a:p>
            <a:pPr algn="just"/>
            <a:endParaRPr lang="en-US" dirty="0"/>
          </a:p>
        </p:txBody>
      </p:sp>
    </p:spTree>
    <p:extLst>
      <p:ext uri="{BB962C8B-B14F-4D97-AF65-F5344CB8AC3E}">
        <p14:creationId xmlns:p14="http://schemas.microsoft.com/office/powerpoint/2010/main" val="20462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Universal </a:t>
            </a:r>
            <a:r>
              <a:rPr lang="en-US" dirty="0" smtClean="0"/>
              <a:t>Quantifier(∀)</a:t>
            </a:r>
            <a:endParaRPr lang="en-US" dirty="0"/>
          </a:p>
        </p:txBody>
      </p:sp>
      <p:sp>
        <p:nvSpPr>
          <p:cNvPr id="3" name="Content Placeholder 2"/>
          <p:cNvSpPr>
            <a:spLocks noGrp="1"/>
          </p:cNvSpPr>
          <p:nvPr>
            <p:ph idx="1"/>
          </p:nvPr>
        </p:nvSpPr>
        <p:spPr>
          <a:xfrm>
            <a:off x="457200" y="762000"/>
            <a:ext cx="8229600" cy="6324600"/>
          </a:xfrm>
        </p:spPr>
        <p:txBody>
          <a:bodyPr>
            <a:normAutofit lnSpcReduction="10000"/>
          </a:bodyPr>
          <a:lstStyle/>
          <a:p>
            <a:pPr algn="just"/>
            <a:r>
              <a:rPr lang="en-US" dirty="0"/>
              <a:t>Universal quantifier is a symbol of logical representation, which specifies that the statement within its range is true for everything or every instance of a particular thing.</a:t>
            </a:r>
          </a:p>
          <a:p>
            <a:pPr algn="just"/>
            <a:r>
              <a:rPr lang="en-US" dirty="0"/>
              <a:t>The Universal quantifier is represented by a symbol ∀, which resembles an inverted A</a:t>
            </a:r>
            <a:r>
              <a:rPr lang="en-US" dirty="0" smtClean="0"/>
              <a:t>.</a:t>
            </a:r>
          </a:p>
          <a:p>
            <a:pPr marL="0" indent="0" algn="just">
              <a:buNone/>
            </a:pPr>
            <a:r>
              <a:rPr lang="en-US" dirty="0"/>
              <a:t>Note: In universal quantifier we use implication "→".</a:t>
            </a:r>
          </a:p>
          <a:p>
            <a:r>
              <a:rPr lang="en-US" dirty="0"/>
              <a:t>If x is a variable, then ∀x is read as:</a:t>
            </a:r>
          </a:p>
          <a:p>
            <a:pPr lvl="1"/>
            <a:r>
              <a:rPr lang="en-US" b="1" dirty="0"/>
              <a:t>For all x</a:t>
            </a:r>
            <a:endParaRPr lang="en-US" dirty="0"/>
          </a:p>
          <a:p>
            <a:pPr lvl="1"/>
            <a:r>
              <a:rPr lang="en-US" b="1" dirty="0"/>
              <a:t>For each x</a:t>
            </a:r>
            <a:endParaRPr lang="en-US" dirty="0"/>
          </a:p>
          <a:p>
            <a:pPr lvl="1"/>
            <a:r>
              <a:rPr lang="en-US" b="1" dirty="0"/>
              <a:t>For every x.</a:t>
            </a:r>
            <a:endParaRPr lang="en-US" dirty="0"/>
          </a:p>
          <a:p>
            <a:pPr algn="just"/>
            <a:endParaRPr lang="en-US" dirty="0"/>
          </a:p>
          <a:p>
            <a:endParaRPr lang="en-US" dirty="0"/>
          </a:p>
        </p:txBody>
      </p:sp>
    </p:spTree>
    <p:extLst>
      <p:ext uri="{BB962C8B-B14F-4D97-AF65-F5344CB8AC3E}">
        <p14:creationId xmlns:p14="http://schemas.microsoft.com/office/powerpoint/2010/main" val="14117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2250</Words>
  <Application>Microsoft Office PowerPoint</Application>
  <PresentationFormat>On-screen Show (4:3)</PresentationFormat>
  <Paragraphs>323</Paragraphs>
  <Slides>65</Slides>
  <Notes>0</Notes>
  <HiddenSlides>1</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First-Order Logic</vt:lpstr>
      <vt:lpstr>Preposition Logic(PL)</vt:lpstr>
      <vt:lpstr>First-Order Logic(FoL)</vt:lpstr>
      <vt:lpstr>PowerPoint Presentation</vt:lpstr>
      <vt:lpstr>PowerPoint Presentation</vt:lpstr>
      <vt:lpstr>PowerPoint Presentation</vt:lpstr>
      <vt:lpstr>PowerPoint Presentation</vt:lpstr>
      <vt:lpstr>Quantifiers in First-order logic</vt:lpstr>
      <vt:lpstr>Universal Quantifier(∀)</vt:lpstr>
      <vt:lpstr>Example</vt:lpstr>
      <vt:lpstr>Existential Quantifier(∃)</vt:lpstr>
      <vt:lpstr>Example</vt:lpstr>
      <vt:lpstr>PowerPoint Presentation</vt:lpstr>
      <vt:lpstr>Some Examples of FOL using quantifier</vt:lpstr>
      <vt:lpstr>Some Examples of FOL using quantifier</vt:lpstr>
      <vt:lpstr>PowerPoint Presentation</vt:lpstr>
      <vt:lpstr>Free and Bound Variables</vt:lpstr>
      <vt:lpstr>Knowledge Engineering </vt:lpstr>
      <vt:lpstr>PowerPoint Presentation</vt:lpstr>
      <vt:lpstr>FOL inference rules for quantifier</vt:lpstr>
      <vt:lpstr>Universal Generalization</vt:lpstr>
      <vt:lpstr>PowerPoint Presentation</vt:lpstr>
      <vt:lpstr>Universal Instantiation</vt:lpstr>
      <vt:lpstr>PowerPoint Presentation</vt:lpstr>
      <vt:lpstr>PowerPoint Presentation</vt:lpstr>
      <vt:lpstr>Existential Instantiation</vt:lpstr>
      <vt:lpstr>PowerPoint Presentation</vt:lpstr>
      <vt:lpstr>Existential introduction</vt:lpstr>
      <vt:lpstr>PowerPoint Presentation</vt:lpstr>
      <vt:lpstr>What is Unification?</vt:lpstr>
      <vt:lpstr>PowerPoint Presentation</vt:lpstr>
      <vt:lpstr>PowerPoint Presentation</vt:lpstr>
      <vt:lpstr>Conditions for Unification</vt:lpstr>
      <vt:lpstr>Resolution in FOL </vt:lpstr>
      <vt:lpstr>Resolution in FOL </vt:lpstr>
      <vt:lpstr>Steps for Resolution</vt:lpstr>
      <vt:lpstr>Steps for Resolution</vt:lpstr>
      <vt:lpstr>Example</vt:lpstr>
      <vt:lpstr>Step-1: Conversion of Facts into FOL</vt:lpstr>
      <vt:lpstr>Step-2: Conversion of FOL into CNF</vt:lpstr>
      <vt:lpstr>Step-2: Conversion of FOL into CNF</vt:lpstr>
      <vt:lpstr>PowerPoint Presentation</vt:lpstr>
      <vt:lpstr>Step-2: Conversion of FOL into CNF</vt:lpstr>
      <vt:lpstr>PowerPoint Presentation</vt:lpstr>
      <vt:lpstr>Step-2: Conversion of FOL into CNF</vt:lpstr>
      <vt:lpstr>PowerPoint Presentation</vt:lpstr>
      <vt:lpstr>Step-2: Conversion of FOL into CNF</vt:lpstr>
      <vt:lpstr>Step-2: Conversion of FOL into CNF</vt:lpstr>
      <vt:lpstr>Step-3: Negate the statement to be proved</vt:lpstr>
      <vt:lpstr>Step-4: Draw Resolution graph</vt:lpstr>
      <vt:lpstr>PowerPoint Presentation</vt:lpstr>
      <vt:lpstr>Step-2: Conversion of FOL into CNF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First-Order Logic</dc:title>
  <dc:creator>SK.Nazeer</dc:creator>
  <cp:lastModifiedBy>SK.Nazeer</cp:lastModifiedBy>
  <cp:revision>28</cp:revision>
  <dcterms:created xsi:type="dcterms:W3CDTF">2006-08-16T00:00:00Z</dcterms:created>
  <dcterms:modified xsi:type="dcterms:W3CDTF">2021-05-11T06:17:14Z</dcterms:modified>
</cp:coreProperties>
</file>