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09728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962730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552450" y="2190750"/>
          <a:ext cx="10001250" cy="4572000"/>
          <a:chOff x="-552450" y="2190750"/>
          <a:chExt cx="10001250" cy="45720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52450" y="2190750"/>
            <a:ext cx="3429000" cy="2381250"/>
          </a:xfrm>
          <a:prstGeom prst="rect">
            <a:avLst/>
          </a:prstGeom>
          <a:noFill/>
        </p:spPr>
      </p:pic>
      <p:sp>
        <p:nvSpPr>
          <p:cNvPr id="2" name=""/>
          <p:cNvSpPr txBox="1"/>
          <p:nvPr/>
        </p:nvSpPr>
        <p:spPr>
          <a:xfrm>
            <a:off x="3524250" y="2571750"/>
            <a:ext cx="6477000" cy="19050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7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Relationship Audits & Management]]></a:t>
            </a:r>
            <a:r>
              <a:rPr lang="en-US" sz="27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714750" y="3333750"/>
            <a:ext cx="2857500" cy="28575"/>
          </a:xfrm>
          <a:prstGeom prst="rect">
            <a:avLst/>
          </a:prstGeom>
          <a:solidFill>
            <a:srgbClr val="2C8598">
              <a:alpha val="100.00%"/>
            </a:srgbClr>
          </a:solidFill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571500"/>
          <a:ext cx="11430000" cy="6762750"/>
          <a:chOff x="476250" y="57150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57150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How committed are your clients?]]></a:t>
            </a:r>
          </a:p>
        </p:txBody>
      </p:sp>
      <p:sp>
        <p:nvSpPr>
          <p:cNvPr id="2" name=""/>
          <p:cNvSpPr txBox="1"/>
          <p:nvPr/>
        </p:nvSpPr>
        <p:spPr>
          <a:xfrm>
            <a:off x="1238250" y="1428750"/>
            <a:ext cx="8572500" cy="31432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sz="27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Presentation to The Marketing Practice on the 2022 Apostles & Renegades™ surve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238250" y="2286000"/>
            <a:ext cx="8572500" cy="314325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%"/>
              </a:lnSpc>
            </a:pPr>
            <a:r>
              <a:rPr lang="en-US" sz="18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March 2022]]></a:t>
            </a:r>
          </a:p>
        </p:txBody>
      </p:sp>
      <p:sp>
        <p:nvSpPr>
          <p:cNvPr id="4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476250" y="476250"/>
          <a:ext cx="11430000" cy="6762750"/>
          <a:chOff x="476250" y="476250"/>
          <a:chExt cx="11430000" cy="6762750"/>
        </a:xfrm>
      </p:grpSpPr>
      <p:sp>
        <p:nvSpPr>
          <p:cNvPr id="1" name=""/>
          <p:cNvSpPr txBox="1"/>
          <p:nvPr/>
        </p:nvSpPr>
        <p:spPr>
          <a:xfrm>
            <a:off x="476250" y="476250"/>
            <a:ext cx="100012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5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Agenda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0" y="1143000"/>
            <a:ext cx="10001250" cy="523875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Introdu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Management Summary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conclus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Client Commitment Index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/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RADAR]]></a:t>
            </a:r>
            <a:r>
              <a:rPr lang="en-US" sz="1800" spc="0" u="none" baseline="30000">
                <a:solidFill>
                  <a:srgbClr val="404040">
                    <a:alpha val="100.00%"/>
                  </a:srgbClr>
                </a:solidFill>
                <a:latin typeface="Tahoma"/>
              </a:rPr>
              <a:t><![CDATA[®]]></a:t>
            </a: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 summari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Word Cloud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ne piece of advice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nimal personification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Overall Indicated action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Detailed Client Viewpoint]]></a:t>
            </a:r>
          </a:p>
          <a:p>
            <a:pPr algn="l" fontAlgn="base" marL="295275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Appendices]]></a:t>
            </a:r>
          </a:p>
          <a:p>
            <a:pPr algn="l" fontAlgn="base" marL="762000" marR="0" indent="-285750" lvl="0">
              <a:lnSpc>
                <a:spcPct val="120%"/>
              </a:lnSpc>
              <a:buClr>
                <a:srgbClr val="00958E">
                  <a:alpha val="100.00%"/>
                </a:srgbClr>
              </a:buClr>
              <a:buFont typeface="Tahoma"/>
              <a:buChar char="▪"/>
            </a:pPr>
            <a:r>
              <a:rPr lang="en-US" sz="1800" spc="0" u="none">
                <a:solidFill>
                  <a:srgbClr val="404040">
                    <a:alpha val="100.00%"/>
                  </a:srgbClr>
                </a:solidFill>
                <a:latin typeface="Tahoma"/>
              </a:rPr>
              <a:t><![CDATA[Quantitative highligh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096250" y="6572250"/>
            <a:ext cx="3333750" cy="190500"/>
          </a:xfrm>
          <a:prstGeom prst="rect">
            <a:avLst/>
          </a:prstGeom>
          <a:noFill/>
        </p:spPr>
        <p:txBody>
          <a:bodyPr rtlCol="0" bIns="0" lIns="91440" rIns="91440" tIns="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900" spc="0" u="none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© 2022 Relationship Audits & Management]]></a:t>
            </a:r>
            <a:r>
              <a:rPr lang="en-US" sz="900" spc="0" u="none" baseline="30000">
                <a:solidFill>
                  <a:srgbClr val="00958E">
                    <a:alpha val="100.00%"/>
                  </a:srgbClr>
                </a:solidFill>
                <a:latin typeface="Tahoma"/>
              </a:rPr>
              <a:t><![CDATA[®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</dc:creator>
  <cp:lastModifiedBy>RAM Team</cp:lastModifiedBy>
  <dcterms:created xsi:type="dcterms:W3CDTF">2022-12-09T18:37:12Z</dcterms:created>
  <dcterms:modified xsi:type="dcterms:W3CDTF">2022-12-09T18:37:12Z</dcterms:modified>
  <dc:title>Sample 06 Title</dc:title>
  <dc:description>Sample 06 Description</dc:description>
  <dc:subject>Sample 06 Subject</dc:subject>
  <cp:keywords>office 2007 openxml libreoffice odt php</cp:keywords>
  <cp:category>Sample Category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