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octet-strea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6" r:id="rId9"/>
    <p:sldId id="262" r:id="rId10"/>
    <p:sldId id="267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3">
          <p15:clr>
            <a:srgbClr val="A4A3A4"/>
          </p15:clr>
        </p15:guide>
        <p15:guide id="2" pos="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6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216" y="168"/>
      </p:cViewPr>
      <p:guideLst>
        <p:guide orient="horz" pos="523"/>
        <p:guide pos="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datos904692898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r>
              <a:rPr lang="en-GB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Overall KPIs</a:t>
            </a:r>
            <a:r>
              <a:rPr lang="en-GB" sz="12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Oct-16 - Jul-17</a:t>
            </a:r>
            <a:endParaRPr lang="en-GB" sz="1200" b="0" i="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 Sheet1!$B$1</c:f>
              <c:strCache>
                <c:ptCount val="1"/>
                <c:pt idx="0">
                  <c:v>Jul-17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>
                    <a:solidFill>
                      <a:srgbClr val="40404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7.1</c:v>
                </c:pt>
                <c:pt idx="1">
                  <c:v>7.3</c:v>
                </c:pt>
                <c:pt idx="2">
                  <c:v>6.1</c:v>
                </c:pt>
                <c:pt idx="3">
                  <c:v>6.1</c:v>
                </c:pt>
                <c:pt idx="4">
                  <c:v>6.9</c:v>
                </c:pt>
                <c:pt idx="5">
                  <c:v>6.2</c:v>
                </c:pt>
                <c:pt idx="6">
                  <c:v>7.3</c:v>
                </c:pt>
                <c:pt idx="7">
                  <c:v>7</c:v>
                </c:pt>
                <c:pt idx="8">
                  <c:v>6.5</c:v>
                </c:pt>
                <c:pt idx="9">
                  <c:v>5.3</c:v>
                </c:pt>
                <c:pt idx="10">
                  <c:v>6.6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0-4D44-A7BB-39FC76315E62}"/>
            </c:ext>
          </c:extLst>
        </c:ser>
        <c:ser>
          <c:idx val="1"/>
          <c:order val="1"/>
          <c:tx>
            <c:strRef>
              <c:f> Sheet1!$C$1</c:f>
              <c:strCache>
                <c:ptCount val="1"/>
                <c:pt idx="0">
                  <c:v>Apr-17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Sheet1!$C$2:$B$13</c:f>
              <c:numCache>
                <c:formatCode>General</c:formatCode>
                <c:ptCount val="12"/>
                <c:pt idx="0">
                  <c:v>8.4</c:v>
                </c:pt>
                <c:pt idx="1">
                  <c:v>8.8000000000000007</c:v>
                </c:pt>
                <c:pt idx="2">
                  <c:v>7.6</c:v>
                </c:pt>
                <c:pt idx="3">
                  <c:v>8.6</c:v>
                </c:pt>
                <c:pt idx="4">
                  <c:v>8</c:v>
                </c:pt>
                <c:pt idx="5">
                  <c:v>8.1</c:v>
                </c:pt>
                <c:pt idx="6">
                  <c:v>7.6</c:v>
                </c:pt>
                <c:pt idx="7">
                  <c:v>6.9</c:v>
                </c:pt>
                <c:pt idx="8">
                  <c:v>7</c:v>
                </c:pt>
                <c:pt idx="9">
                  <c:v>8.3000000000000007</c:v>
                </c:pt>
                <c:pt idx="10">
                  <c:v>6.8</c:v>
                </c:pt>
                <c:pt idx="1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60-4D44-A7BB-39FC76315E62}"/>
            </c:ext>
          </c:extLst>
        </c:ser>
        <c:ser>
          <c:idx val="2"/>
          <c:order val="2"/>
          <c:tx>
            <c:strRef>
              <c:f> Sheet1!$D$1</c:f>
              <c:strCache>
                <c:ptCount val="1"/>
                <c:pt idx="0">
                  <c:v>Jan-17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Sheet1!$D$2:$B$13</c:f>
              <c:numCache>
                <c:formatCode>General</c:formatCode>
                <c:ptCount val="12"/>
                <c:pt idx="0">
                  <c:v>8.2000000000000011</c:v>
                </c:pt>
                <c:pt idx="1">
                  <c:v>8.6</c:v>
                </c:pt>
                <c:pt idx="2">
                  <c:v>8.5</c:v>
                </c:pt>
                <c:pt idx="3">
                  <c:v>7.3</c:v>
                </c:pt>
                <c:pt idx="4">
                  <c:v>7.2</c:v>
                </c:pt>
                <c:pt idx="5">
                  <c:v>7</c:v>
                </c:pt>
                <c:pt idx="6">
                  <c:v>7.5</c:v>
                </c:pt>
                <c:pt idx="7">
                  <c:v>7.3</c:v>
                </c:pt>
                <c:pt idx="8">
                  <c:v>6.5</c:v>
                </c:pt>
                <c:pt idx="9">
                  <c:v>6.9</c:v>
                </c:pt>
                <c:pt idx="10">
                  <c:v>6.5</c:v>
                </c:pt>
                <c:pt idx="1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60-4D44-A7BB-39FC76315E62}"/>
            </c:ext>
          </c:extLst>
        </c:ser>
        <c:ser>
          <c:idx val="3"/>
          <c:order val="3"/>
          <c:tx>
            <c:strRef>
              <c:f> Sheet1!$E$1</c:f>
              <c:strCache>
                <c:ptCount val="1"/>
                <c:pt idx="0">
                  <c:v>Oct-16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Sheet1!$E$2:$B$13</c:f>
              <c:numCache>
                <c:formatCode>General</c:formatCode>
                <c:ptCount val="12"/>
                <c:pt idx="0">
                  <c:v>8.3000000000000007</c:v>
                </c:pt>
                <c:pt idx="1">
                  <c:v>8.3000000000000007</c:v>
                </c:pt>
                <c:pt idx="2">
                  <c:v>8.1</c:v>
                </c:pt>
                <c:pt idx="3">
                  <c:v>7.8</c:v>
                </c:pt>
                <c:pt idx="4">
                  <c:v>7.7</c:v>
                </c:pt>
                <c:pt idx="5">
                  <c:v>8.2000000000000011</c:v>
                </c:pt>
                <c:pt idx="6">
                  <c:v>8.2000000000000011</c:v>
                </c:pt>
                <c:pt idx="7">
                  <c:v>7.1</c:v>
                </c:pt>
                <c:pt idx="8">
                  <c:v>7.3</c:v>
                </c:pt>
                <c:pt idx="9">
                  <c:v>7.6</c:v>
                </c:pt>
                <c:pt idx="10">
                  <c:v>6.6</c:v>
                </c:pt>
                <c:pt idx="1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60-4D44-A7BB-39FC76315E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0583528"/>
        <c:axId val="-2117909528"/>
      </c:barChart>
      <c:catAx>
        <c:axId val="-2080583528"/>
        <c:scaling>
          <c:orientation val="minMax"/>
        </c:scaling>
        <c:delete val="0"/>
        <c:axPos val="b"/>
        <c:numFmt formatCode="General" sourceLinked="0"/>
        <c:majorTickMark val="cross"/>
        <c:minorTickMark val="cross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endParaRPr lang="en-US"/>
          </a:p>
        </c:txPr>
        <c:crossAx val="-2117909528"/>
        <c:crosses val="autoZero"/>
        <c:auto val="1"/>
        <c:lblAlgn val="ctr"/>
        <c:lblOffset val="100"/>
        <c:noMultiLvlLbl val="1"/>
      </c:catAx>
      <c:valAx>
        <c:axId val="-2117909528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endParaRPr lang="en-US"/>
          </a:p>
        </c:txPr>
        <c:crossAx val="-2080583528"/>
        <c:crosses val="autoZero"/>
        <c:crossBetween val="between"/>
        <c:majorUnit val="1"/>
        <c:minorUnit val="0"/>
      </c:valAx>
    </c:plotArea>
    <c:legend>
      <c:legendPos val="b"/>
      <c:layout>
        <c:manualLayout>
          <c:xMode val="edge"/>
          <c:yMode val="edge"/>
          <c:x val="0.27558339520536901"/>
          <c:y val="0.85838513959351304"/>
          <c:w val="0.444149007779094"/>
          <c:h val="5.9889752780311903E-2"/>
        </c:manualLayout>
      </c:layout>
      <c:overlay val="0"/>
      <c:txPr>
        <a:bodyPr/>
        <a:lstStyle/>
        <a:p>
          <a:pPr>
            <a:defRPr sz="800">
              <a:solidFill>
                <a:srgbClr val="404040"/>
              </a:solidFill>
              <a:latin typeface="Tahoma"/>
              <a:cs typeface="Tahoma"/>
            </a:defRPr>
          </a:pPr>
          <a:endParaRPr lang="en-US"/>
        </a:p>
      </c:txPr>
    </c:legend>
    <c:plotVisOnly val="1"/>
    <c:dispBlanksAs val="zero"/>
    <c:showDLblsOverMax val="1"/>
  </c:chart>
  <c:spPr>
    <a:ln w="12700"/>
  </c:spPr>
  <c:txPr>
    <a:bodyPr/>
    <a:lstStyle/>
    <a:p>
      <a:pPr rtl="0"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7877-2902-CD49-9232-146CBB92E68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A397B-DDDE-8B48-A44C-B37EA59E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 p2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/>
          <a:stretch/>
        </p:blipFill>
        <p:spPr>
          <a:xfrm>
            <a:off x="0" y="0"/>
            <a:ext cx="911358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573" y="1468549"/>
            <a:ext cx="5910542" cy="1102519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5386" y="2747340"/>
            <a:ext cx="5163903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9461" y="2570324"/>
            <a:ext cx="199249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3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9074"/>
            <a:ext cx="2057400" cy="329088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9074"/>
            <a:ext cx="6019800" cy="32908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8-0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49" y="2268878"/>
            <a:ext cx="5239795" cy="1021557"/>
          </a:xfrm>
        </p:spPr>
        <p:txBody>
          <a:bodyPr anchor="t">
            <a:normAutofit/>
          </a:bodyPr>
          <a:lstStyle>
            <a:lvl1pPr algn="l">
              <a:defRPr sz="2700" b="0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2149" y="3298226"/>
            <a:ext cx="5239795" cy="529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1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254555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3229"/>
            <a:ext cx="4038600" cy="254555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900"/>
            <a:ext cx="8229600" cy="857250"/>
          </a:xfrm>
        </p:spPr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009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009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38" y="297239"/>
            <a:ext cx="8229600" cy="857250"/>
          </a:xfrm>
        </p:spPr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033" y="1258535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8535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961963"/>
            <a:ext cx="8229600" cy="6830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00958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6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04" y="572512"/>
            <a:ext cx="3008313" cy="351176"/>
          </a:xfrm>
        </p:spPr>
        <p:txBody>
          <a:bodyPr anchor="b">
            <a:noAutofit/>
          </a:bodyPr>
          <a:lstStyle>
            <a:lvl1pPr algn="l">
              <a:defRPr sz="2000" b="0"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907" y="418248"/>
            <a:ext cx="4986041" cy="434901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86303"/>
            <a:ext cx="3008313" cy="31558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A6D29E-87BB-AD4D-A7BD-BA7F85832A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1EA23F-B2DA-CB4A-9FDB-B33BC8A8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1-0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" y="0"/>
            <a:ext cx="9133517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0225"/>
            <a:ext cx="8229600" cy="683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 heading</a:t>
            </a:r>
          </a:p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380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page </a:t>
            </a:r>
            <a:r>
              <a:rPr lang="mr-IN" dirty="0"/>
              <a:t>–</a:t>
            </a:r>
            <a:r>
              <a:rPr lang="en-US" dirty="0"/>
              <a:t> one sentence </a:t>
            </a:r>
          </a:p>
        </p:txBody>
      </p:sp>
    </p:spTree>
    <p:extLst>
      <p:ext uri="{BB962C8B-B14F-4D97-AF65-F5344CB8AC3E}">
        <p14:creationId xmlns:p14="http://schemas.microsoft.com/office/powerpoint/2010/main" val="141555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548" y="1155290"/>
            <a:ext cx="1933678" cy="1032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/>
                <a:cs typeface="Tahoma"/>
              </a:rPr>
              <a:t>Add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9626" y="1155290"/>
            <a:ext cx="1933678" cy="10323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5704" y="1155290"/>
            <a:ext cx="1933678" cy="10323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1782" y="1155290"/>
            <a:ext cx="1933678" cy="1032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73548" y="2531806"/>
            <a:ext cx="1753420" cy="36871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345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0065" y="1360129"/>
            <a:ext cx="1089741" cy="10897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561" y="1360129"/>
            <a:ext cx="1089741" cy="10897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20025" y="1360129"/>
            <a:ext cx="1089741" cy="108974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1360129"/>
            <a:ext cx="1089741" cy="108974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235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Tahoma </a:t>
            </a:r>
          </a:p>
          <a:p>
            <a:r>
              <a:rPr lang="en-US" dirty="0"/>
              <a:t>Heading </a:t>
            </a:r>
            <a:r>
              <a:rPr lang="en-US" dirty="0" err="1"/>
              <a:t>pt</a:t>
            </a:r>
            <a:r>
              <a:rPr lang="en-US" dirty="0"/>
              <a:t> 20</a:t>
            </a:r>
          </a:p>
          <a:p>
            <a:r>
              <a:rPr lang="en-US" dirty="0"/>
              <a:t>Body copy </a:t>
            </a:r>
            <a:r>
              <a:rPr lang="en-US" dirty="0" err="1"/>
              <a:t>pt</a:t>
            </a:r>
            <a:r>
              <a:rPr lang="en-US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47374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mr-IN" dirty="0"/>
              <a:t>–</a:t>
            </a:r>
            <a:r>
              <a:rPr lang="en-GB" dirty="0"/>
              <a:t> Square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1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mr-IN" dirty="0"/>
              <a:t>–</a:t>
            </a:r>
            <a:r>
              <a:rPr lang="en-GB" dirty="0"/>
              <a:t> Arrow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pPr>
              <a:buSzPct val="100000"/>
              <a:buBlip>
                <a:blip r:embed="rId2"/>
              </a:buBlip>
            </a:pP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endParaRPr lang="en-GB" dirty="0"/>
          </a:p>
          <a:p>
            <a:pPr marL="0" indent="0">
              <a:buSzPct val="100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2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Chart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877574" cy="3394472"/>
          </a:xfrm>
        </p:spPr>
        <p:txBody>
          <a:bodyPr/>
          <a:lstStyle/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5" name="0 Imagen">
            <a:extLst>
              <a:ext uri="{FF2B5EF4-FFF2-40B4-BE49-F238E27FC236}">
                <a16:creationId xmlns:a16="http://schemas.microsoft.com/office/drawing/2014/main" id="{25858452-DCC2-4356-8E2A-BED03748D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926108"/>
              </p:ext>
            </p:extLst>
          </p:nvPr>
        </p:nvGraphicFramePr>
        <p:xfrm>
          <a:off x="3511110" y="938393"/>
          <a:ext cx="5422482" cy="404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graphicFrame>
        <p:nvGraphicFramePr>
          <p:cNvPr id="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52681"/>
              </p:ext>
            </p:extLst>
          </p:nvPr>
        </p:nvGraphicFramePr>
        <p:xfrm>
          <a:off x="611901" y="1081246"/>
          <a:ext cx="7903433" cy="3215518"/>
        </p:xfrm>
        <a:graphic>
          <a:graphicData uri="http://schemas.openxmlformats.org/drawingml/2006/table">
            <a:tbl>
              <a:tblPr/>
              <a:tblGrid>
                <a:gridCol w="497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2014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Score</a:t>
                      </a:r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Difference %</a:t>
                      </a:r>
                    </a:p>
                  </a:txBody>
                  <a:tcPr marT="45714" marB="45714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Overall recommendation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8.1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7.2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+13%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D6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Key Decision Makers recommendation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KDM  (45 participants)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8.0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7.3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+10%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Non KDM  (15 participants)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8.2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7.1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+15%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Seniority recommendation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3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Senior  (35 participants)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8.2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7.5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ahoma"/>
                          <a:cs typeface="Tahoma"/>
                        </a:rPr>
                        <a:t>+9%</a:t>
                      </a:r>
                    </a:p>
                  </a:txBody>
                  <a:tcPr marT="45714" marB="45714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1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- Full page Image</a:t>
            </a:r>
          </a:p>
        </p:txBody>
      </p:sp>
      <p:pic>
        <p:nvPicPr>
          <p:cNvPr id="4" name="Content Placeholder 3" descr="Image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" b="3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300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104" y="572512"/>
            <a:ext cx="3269961" cy="351176"/>
          </a:xfrm>
        </p:spPr>
        <p:txBody>
          <a:bodyPr>
            <a:noAutofit/>
          </a:bodyPr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Half page image</a:t>
            </a:r>
          </a:p>
        </p:txBody>
      </p:sp>
      <p:pic>
        <p:nvPicPr>
          <p:cNvPr id="7" name="Content Placeholder 6" descr="Image 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6" r="8720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Body copy </a:t>
            </a: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en-GB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Body copy </a:t>
            </a: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2 images</a:t>
            </a:r>
          </a:p>
        </p:txBody>
      </p:sp>
      <p:pic>
        <p:nvPicPr>
          <p:cNvPr id="8" name="Content Placeholder 7" descr="Imag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r="18011"/>
          <a:stretch>
            <a:fillRect/>
          </a:stretch>
        </p:blipFill>
        <p:spPr>
          <a:xfrm>
            <a:off x="459227" y="1258535"/>
            <a:ext cx="4040188" cy="2963466"/>
          </a:xfrm>
        </p:spPr>
      </p:pic>
      <p:pic>
        <p:nvPicPr>
          <p:cNvPr id="9" name="Content Placeholder 8" descr="Image 3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r="3495"/>
          <a:stretch/>
        </p:blipFill>
        <p:spPr/>
      </p:pic>
    </p:spTree>
    <p:extLst>
      <p:ext uri="{BB962C8B-B14F-4D97-AF65-F5344CB8AC3E}">
        <p14:creationId xmlns:p14="http://schemas.microsoft.com/office/powerpoint/2010/main" val="177228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Divider</a:t>
            </a:r>
            <a:br>
              <a:rPr lang="en-US" cap="none" dirty="0"/>
            </a:br>
            <a:r>
              <a:rPr lang="en-US" cap="none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58E"/>
      </a:accent1>
      <a:accent2>
        <a:srgbClr val="8CC9CA"/>
      </a:accent2>
      <a:accent3>
        <a:srgbClr val="B1DCDD"/>
      </a:accent3>
      <a:accent4>
        <a:srgbClr val="BEE0E1"/>
      </a:accent4>
      <a:accent5>
        <a:srgbClr val="017068"/>
      </a:accent5>
      <a:accent6>
        <a:srgbClr val="0E3D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Tahoma"/>
            <a:cs typeface="Tahom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288</Words>
  <Application>Microsoft Macintosh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Title</vt:lpstr>
      <vt:lpstr>Title – Square Bullets</vt:lpstr>
      <vt:lpstr>Title – Arrow bullet</vt:lpstr>
      <vt:lpstr>Title – Chart example</vt:lpstr>
      <vt:lpstr>Table example</vt:lpstr>
      <vt:lpstr>Title - Full page Image</vt:lpstr>
      <vt:lpstr>Title – Half page image</vt:lpstr>
      <vt:lpstr>Title – 2 images</vt:lpstr>
      <vt:lpstr>Divider Add title here</vt:lpstr>
      <vt:lpstr>Statement page – one sentence </vt:lpstr>
      <vt:lpstr>Shapes</vt:lpstr>
      <vt:lpstr>Colour</vt:lpstr>
      <vt:lpstr>Font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Patel</dc:creator>
  <cp:lastModifiedBy>Christy Schulz</cp:lastModifiedBy>
  <cp:revision>15</cp:revision>
  <dcterms:created xsi:type="dcterms:W3CDTF">2017-09-07T06:55:45Z</dcterms:created>
  <dcterms:modified xsi:type="dcterms:W3CDTF">2022-10-25T15:03:24Z</dcterms:modified>
</cp:coreProperties>
</file>