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85" r:id="rId2"/>
    <p:sldId id="286" r:id="rId3"/>
    <p:sldId id="293" r:id="rId4"/>
    <p:sldId id="291" r:id="rId5"/>
    <p:sldId id="297" r:id="rId6"/>
    <p:sldId id="298" r:id="rId7"/>
    <p:sldId id="287" r:id="rId8"/>
    <p:sldId id="288" r:id="rId9"/>
    <p:sldId id="300" r:id="rId10"/>
    <p:sldId id="301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8FAADC"/>
    <a:srgbClr val="FFE699"/>
    <a:srgbClr val="FF3131"/>
    <a:srgbClr val="19232D"/>
    <a:srgbClr val="FFFFFF"/>
    <a:srgbClr val="013039"/>
    <a:srgbClr val="DEEBF7"/>
    <a:srgbClr val="EFF9FF"/>
    <a:srgbClr val="038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35A01-DE3F-469A-84E9-65480792D85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8CD2E-6D71-49EF-AD96-5506A2262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47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762-3275-4621-A6B9-D9DAF87528B0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92B8-3D23-469C-8AA4-E9D8C25C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78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762-3275-4621-A6B9-D9DAF87528B0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92B8-3D23-469C-8AA4-E9D8C25C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6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762-3275-4621-A6B9-D9DAF87528B0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92B8-3D23-469C-8AA4-E9D8C25C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43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762-3275-4621-A6B9-D9DAF87528B0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92B8-3D23-469C-8AA4-E9D8C25C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9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762-3275-4621-A6B9-D9DAF87528B0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92B8-3D23-469C-8AA4-E9D8C25C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762-3275-4621-A6B9-D9DAF87528B0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92B8-3D23-469C-8AA4-E9D8C25C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8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762-3275-4621-A6B9-D9DAF87528B0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92B8-3D23-469C-8AA4-E9D8C25C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762-3275-4621-A6B9-D9DAF87528B0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92B8-3D23-469C-8AA4-E9D8C25C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7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762-3275-4621-A6B9-D9DAF87528B0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92B8-3D23-469C-8AA4-E9D8C25C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76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762-3275-4621-A6B9-D9DAF87528B0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92B8-3D23-469C-8AA4-E9D8C25C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68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762-3275-4621-A6B9-D9DAF87528B0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92B8-3D23-469C-8AA4-E9D8C25C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90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9762-3275-4621-A6B9-D9DAF87528B0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292B8-3D23-469C-8AA4-E9D8C25CA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63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92743"/>
            <a:ext cx="859687" cy="865094"/>
          </a:xfrm>
          <a:prstGeom prst="rect">
            <a:avLst/>
          </a:prstGeom>
          <a:solidFill>
            <a:srgbClr val="013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143" y="461858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13477" y="227152"/>
            <a:ext cx="5339923" cy="796277"/>
            <a:chOff x="859687" y="192743"/>
            <a:chExt cx="5339923" cy="796277"/>
          </a:xfrm>
        </p:grpSpPr>
        <p:sp>
          <p:nvSpPr>
            <p:cNvPr id="3" name="TextBox 2"/>
            <p:cNvSpPr txBox="1"/>
            <p:nvPr/>
          </p:nvSpPr>
          <p:spPr>
            <a:xfrm>
              <a:off x="859687" y="192743"/>
              <a:ext cx="5339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38AA5"/>
                  </a:solidFill>
                  <a:latin typeface="+mn-ea"/>
                </a:rPr>
                <a:t>LSTM </a:t>
              </a:r>
              <a:r>
                <a:rPr lang="ko-KR" altLang="en-US" sz="2400" b="1" dirty="0">
                  <a:solidFill>
                    <a:srgbClr val="038AA5"/>
                  </a:solidFill>
                  <a:latin typeface="+mn-ea"/>
                </a:rPr>
                <a:t>활용한 주식 분석 및 예측 코드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9687" y="619688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데이터 로드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9D4042D-40F4-458E-B804-E3A4420DF5DE}"/>
              </a:ext>
            </a:extLst>
          </p:cNvPr>
          <p:cNvGrpSpPr/>
          <p:nvPr/>
        </p:nvGrpSpPr>
        <p:grpSpPr>
          <a:xfrm>
            <a:off x="429843" y="1931892"/>
            <a:ext cx="4123765" cy="4055895"/>
            <a:chOff x="152400" y="1215510"/>
            <a:chExt cx="4123765" cy="405589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18DE7A1-FC74-4FB3-9530-378D002F512D}"/>
                </a:ext>
              </a:extLst>
            </p:cNvPr>
            <p:cNvSpPr/>
            <p:nvPr/>
          </p:nvSpPr>
          <p:spPr>
            <a:xfrm>
              <a:off x="152400" y="1215510"/>
              <a:ext cx="4123765" cy="4055895"/>
            </a:xfrm>
            <a:prstGeom prst="rect">
              <a:avLst/>
            </a:prstGeom>
            <a:solidFill>
              <a:srgbClr val="1923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2CC594B-1425-4512-982B-595A53A56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1337171"/>
              <a:ext cx="3152775" cy="262890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15EC518-2C2A-47E3-8709-B5FD4A0DDD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5737"/>
            <a:stretch/>
          </p:blipFill>
          <p:spPr>
            <a:xfrm>
              <a:off x="152400" y="4087732"/>
              <a:ext cx="3907180" cy="978121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834603E7-298E-4756-A788-4E93CDC87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775" y="3815754"/>
            <a:ext cx="3143250" cy="27051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C6373C5-7DA0-4222-9A34-8D2EC85D7C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775" y="1019142"/>
            <a:ext cx="6635081" cy="23426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E3B35D-6F25-4BC4-B0A4-53336CC5A757}"/>
              </a:ext>
            </a:extLst>
          </p:cNvPr>
          <p:cNvSpPr txBox="1"/>
          <p:nvPr/>
        </p:nvSpPr>
        <p:spPr>
          <a:xfrm>
            <a:off x="5141258" y="3384801"/>
            <a:ext cx="190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△ 실제 데이터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DE1AB9-B6DB-4002-91F8-A6D7C7454A14}"/>
              </a:ext>
            </a:extLst>
          </p:cNvPr>
          <p:cNvSpPr txBox="1"/>
          <p:nvPr/>
        </p:nvSpPr>
        <p:spPr>
          <a:xfrm>
            <a:off x="8280025" y="5838858"/>
            <a:ext cx="3356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◁ 이용 데이터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시가</a:t>
            </a:r>
            <a:r>
              <a:rPr lang="en-US" altLang="ko-KR" dirty="0"/>
              <a:t>, </a:t>
            </a:r>
            <a:r>
              <a:rPr lang="ko-KR" altLang="en-US" dirty="0"/>
              <a:t>고가</a:t>
            </a:r>
            <a:r>
              <a:rPr lang="en-US" altLang="ko-KR" dirty="0"/>
              <a:t>, </a:t>
            </a:r>
            <a:r>
              <a:rPr lang="ko-KR" altLang="en-US" dirty="0"/>
              <a:t>저가</a:t>
            </a:r>
            <a:r>
              <a:rPr lang="en-US" altLang="ko-KR" dirty="0"/>
              <a:t>, </a:t>
            </a:r>
            <a:r>
              <a:rPr lang="ko-KR" altLang="en-US" dirty="0"/>
              <a:t>종가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1097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92743"/>
            <a:ext cx="859687" cy="865094"/>
          </a:xfrm>
          <a:prstGeom prst="rect">
            <a:avLst/>
          </a:prstGeom>
          <a:solidFill>
            <a:srgbClr val="013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143" y="461858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13477" y="227152"/>
            <a:ext cx="5339923" cy="796277"/>
            <a:chOff x="859687" y="192743"/>
            <a:chExt cx="5339923" cy="796277"/>
          </a:xfrm>
        </p:grpSpPr>
        <p:sp>
          <p:nvSpPr>
            <p:cNvPr id="3" name="TextBox 2"/>
            <p:cNvSpPr txBox="1"/>
            <p:nvPr/>
          </p:nvSpPr>
          <p:spPr>
            <a:xfrm>
              <a:off x="859687" y="192743"/>
              <a:ext cx="5339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38AA5"/>
                  </a:solidFill>
                  <a:latin typeface="+mn-ea"/>
                </a:rPr>
                <a:t>LSTM </a:t>
              </a:r>
              <a:r>
                <a:rPr lang="ko-KR" altLang="en-US" sz="2400" b="1" dirty="0">
                  <a:solidFill>
                    <a:srgbClr val="038AA5"/>
                  </a:solidFill>
                  <a:latin typeface="+mn-ea"/>
                </a:rPr>
                <a:t>활용한 주식 분석 및 예측 코드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9687" y="619688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이후 계획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6CAC2C1-2507-459B-948A-9045468B2A70}"/>
              </a:ext>
            </a:extLst>
          </p:cNvPr>
          <p:cNvSpPr txBox="1"/>
          <p:nvPr/>
        </p:nvSpPr>
        <p:spPr>
          <a:xfrm>
            <a:off x="420143" y="1216454"/>
            <a:ext cx="11304494" cy="517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dirty="0"/>
              <a:t>다른 속성 고려</a:t>
            </a:r>
            <a:r>
              <a:rPr lang="en-US" altLang="ko-KR" sz="2800" dirty="0"/>
              <a:t>(</a:t>
            </a:r>
            <a:r>
              <a:rPr lang="ko-KR" altLang="en-US" sz="2800" dirty="0"/>
              <a:t>시</a:t>
            </a:r>
            <a:r>
              <a:rPr lang="en-US" altLang="ko-KR" sz="2800" dirty="0"/>
              <a:t>,</a:t>
            </a:r>
            <a:r>
              <a:rPr lang="ko-KR" altLang="en-US" sz="2800" dirty="0"/>
              <a:t>고</a:t>
            </a:r>
            <a:r>
              <a:rPr lang="en-US" altLang="ko-KR" sz="2800" dirty="0"/>
              <a:t>,</a:t>
            </a:r>
            <a:r>
              <a:rPr lang="ko-KR" altLang="en-US" sz="2800" dirty="0"/>
              <a:t>저</a:t>
            </a:r>
            <a:r>
              <a:rPr lang="en-US" altLang="ko-KR" sz="2800" dirty="0"/>
              <a:t>,</a:t>
            </a:r>
            <a:r>
              <a:rPr lang="ko-KR" altLang="en-US" sz="2800" dirty="0"/>
              <a:t>종가 제외 다른 속성</a:t>
            </a:r>
            <a:r>
              <a:rPr lang="en-US" altLang="ko-KR" sz="2800" dirty="0"/>
              <a:t>)</a:t>
            </a:r>
            <a:r>
              <a:rPr lang="ko-KR" altLang="en-US" sz="2800" dirty="0"/>
              <a:t>해보기</a:t>
            </a:r>
            <a:endParaRPr lang="en-US" altLang="ko-KR" sz="2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dirty="0"/>
              <a:t>7</a:t>
            </a:r>
            <a:r>
              <a:rPr lang="ko-KR" altLang="en-US" sz="2800" dirty="0"/>
              <a:t>일 </a:t>
            </a:r>
            <a:r>
              <a:rPr lang="en-US" altLang="ko-KR" sz="2800" dirty="0"/>
              <a:t>-&gt; 5</a:t>
            </a:r>
            <a:r>
              <a:rPr lang="ko-KR" altLang="en-US" sz="2800" dirty="0"/>
              <a:t>일</a:t>
            </a:r>
            <a:r>
              <a:rPr lang="en-US" altLang="ko-KR" sz="2800" dirty="0"/>
              <a:t>/5</a:t>
            </a:r>
            <a:r>
              <a:rPr lang="ko-KR" altLang="en-US" sz="2800" dirty="0"/>
              <a:t>의 배수 </a:t>
            </a:r>
            <a:r>
              <a:rPr lang="en-US" altLang="ko-KR" sz="2800" dirty="0"/>
              <a:t>-&gt; (</a:t>
            </a:r>
            <a:r>
              <a:rPr lang="ko-KR" altLang="en-US" sz="2800" dirty="0"/>
              <a:t>시간 된다면</a:t>
            </a:r>
            <a:r>
              <a:rPr lang="en-US" altLang="ko-KR" sz="2800" dirty="0"/>
              <a:t>) </a:t>
            </a:r>
            <a:r>
              <a:rPr lang="ko-KR" altLang="en-US" sz="2800" dirty="0"/>
              <a:t>휴일</a:t>
            </a:r>
            <a:r>
              <a:rPr lang="en-US" altLang="ko-KR" sz="2800" dirty="0"/>
              <a:t>/</a:t>
            </a:r>
            <a:r>
              <a:rPr lang="ko-KR" altLang="en-US" sz="2800" dirty="0"/>
              <a:t>금요일 고려하여</a:t>
            </a:r>
            <a:endParaRPr lang="en-US" altLang="ko-KR" sz="2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dirty="0"/>
              <a:t>모델 층 수정 고려</a:t>
            </a:r>
            <a:endParaRPr lang="en-US" altLang="ko-KR" sz="2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dirty="0"/>
              <a:t>다음 날의 종가 </a:t>
            </a:r>
            <a:r>
              <a:rPr lang="en-US" altLang="ko-KR" sz="2800" dirty="0"/>
              <a:t>-&gt; </a:t>
            </a:r>
            <a:r>
              <a:rPr lang="ko-KR" altLang="en-US" sz="2800" dirty="0"/>
              <a:t>열흘 후의 종가 </a:t>
            </a:r>
            <a:r>
              <a:rPr lang="en-US" altLang="ko-KR" sz="2800" dirty="0"/>
              <a:t>(</a:t>
            </a:r>
            <a:r>
              <a:rPr lang="ko-KR" altLang="en-US" sz="2800" dirty="0"/>
              <a:t>모델이 제대로 예측하는지 확인해보기 위해</a:t>
            </a:r>
            <a:r>
              <a:rPr lang="en-US" altLang="ko-KR" sz="2800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dirty="0"/>
              <a:t>실제 주가와의 차이 </a:t>
            </a:r>
            <a:r>
              <a:rPr lang="en-US" altLang="ko-KR" sz="2800" dirty="0"/>
              <a:t>(</a:t>
            </a:r>
            <a:r>
              <a:rPr lang="ko-KR" altLang="en-US" sz="2800" dirty="0"/>
              <a:t>그래프 말고 수치로</a:t>
            </a:r>
            <a:r>
              <a:rPr lang="en-US" altLang="ko-KR" sz="2800" dirty="0"/>
              <a:t>) </a:t>
            </a:r>
            <a:r>
              <a:rPr lang="ko-KR" altLang="en-US" sz="2800" dirty="0"/>
              <a:t>확인</a:t>
            </a:r>
            <a:endParaRPr lang="en-US" altLang="ko-KR" sz="2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dirty="0"/>
              <a:t>업종별로 비교</a:t>
            </a:r>
            <a:r>
              <a:rPr lang="en-US" altLang="ko-KR" sz="2800" dirty="0"/>
              <a:t>(</a:t>
            </a:r>
            <a:r>
              <a:rPr lang="ko-KR" altLang="en-US" sz="2800" dirty="0"/>
              <a:t>종목별로 대표 주식 </a:t>
            </a:r>
            <a:r>
              <a:rPr lang="en-US" altLang="ko-KR" sz="2800" dirty="0"/>
              <a:t>5</a:t>
            </a:r>
            <a:r>
              <a:rPr lang="ko-KR" altLang="en-US" sz="2800" dirty="0"/>
              <a:t>개</a:t>
            </a:r>
            <a:r>
              <a:rPr lang="en-US" altLang="ko-KR" sz="2800" dirty="0"/>
              <a:t>) -&gt; </a:t>
            </a:r>
            <a:r>
              <a:rPr lang="ko-KR" altLang="en-US" sz="2800" dirty="0"/>
              <a:t>가장 좋은 결과 나온 업종과 안 좋은 결과 나온 업종 선정</a:t>
            </a:r>
          </a:p>
        </p:txBody>
      </p:sp>
    </p:spTree>
    <p:extLst>
      <p:ext uri="{BB962C8B-B14F-4D97-AF65-F5344CB8AC3E}">
        <p14:creationId xmlns:p14="http://schemas.microsoft.com/office/powerpoint/2010/main" val="196125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143" y="461858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8E6F468-DE78-4A4B-A17F-F6BCA88176BF}"/>
              </a:ext>
            </a:extLst>
          </p:cNvPr>
          <p:cNvGrpSpPr/>
          <p:nvPr/>
        </p:nvGrpSpPr>
        <p:grpSpPr>
          <a:xfrm>
            <a:off x="3746947" y="1106485"/>
            <a:ext cx="3619500" cy="5515086"/>
            <a:chOff x="3773842" y="1106485"/>
            <a:chExt cx="3619500" cy="5515086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DD30598-3E8C-4A5A-AEA7-49F6BFB2AC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5729"/>
            <a:stretch/>
          </p:blipFill>
          <p:spPr>
            <a:xfrm>
              <a:off x="3773842" y="1106485"/>
              <a:ext cx="3619500" cy="3544247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2798886-9257-478C-8AEE-497AA5FF6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2024"/>
            <a:stretch/>
          </p:blipFill>
          <p:spPr>
            <a:xfrm>
              <a:off x="3773842" y="4745146"/>
              <a:ext cx="3619500" cy="1876425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D5348B8B-F5D0-4373-A16D-E22E8B3C0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25" y="3632328"/>
            <a:ext cx="3143250" cy="2705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EECD35E-E37F-49E3-B8F9-77B32808C0AB}"/>
              </a:ext>
            </a:extLst>
          </p:cNvPr>
          <p:cNvSpPr txBox="1"/>
          <p:nvPr/>
        </p:nvSpPr>
        <p:spPr>
          <a:xfrm>
            <a:off x="136071" y="6384953"/>
            <a:ext cx="190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△ 이용 데이터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979064-7B49-4E3D-9D41-E46099D5FE25}"/>
              </a:ext>
            </a:extLst>
          </p:cNvPr>
          <p:cNvSpPr/>
          <p:nvPr/>
        </p:nvSpPr>
        <p:spPr>
          <a:xfrm>
            <a:off x="0" y="192743"/>
            <a:ext cx="859687" cy="865094"/>
          </a:xfrm>
          <a:prstGeom prst="rect">
            <a:avLst/>
          </a:prstGeom>
          <a:solidFill>
            <a:srgbClr val="013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BFDA49-D5B6-4F8E-8A30-1554E75C2FB2}"/>
              </a:ext>
            </a:extLst>
          </p:cNvPr>
          <p:cNvSpPr txBox="1"/>
          <p:nvPr/>
        </p:nvSpPr>
        <p:spPr>
          <a:xfrm>
            <a:off x="420143" y="461858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BB29F6B-D2D0-4EE7-8356-645E11E16C9B}"/>
              </a:ext>
            </a:extLst>
          </p:cNvPr>
          <p:cNvGrpSpPr/>
          <p:nvPr/>
        </p:nvGrpSpPr>
        <p:grpSpPr>
          <a:xfrm>
            <a:off x="913477" y="227152"/>
            <a:ext cx="5339923" cy="796277"/>
            <a:chOff x="859687" y="192743"/>
            <a:chExt cx="5339923" cy="79627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35456D-F84D-4C2E-8C62-98FF723951AD}"/>
                </a:ext>
              </a:extLst>
            </p:cNvPr>
            <p:cNvSpPr txBox="1"/>
            <p:nvPr/>
          </p:nvSpPr>
          <p:spPr>
            <a:xfrm>
              <a:off x="859687" y="192743"/>
              <a:ext cx="5339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38AA5"/>
                  </a:solidFill>
                  <a:latin typeface="+mn-ea"/>
                </a:rPr>
                <a:t>LSTM </a:t>
              </a:r>
              <a:r>
                <a:rPr lang="ko-KR" altLang="en-US" sz="2400" b="1" dirty="0">
                  <a:solidFill>
                    <a:srgbClr val="038AA5"/>
                  </a:solidFill>
                  <a:latin typeface="+mn-ea"/>
                </a:rPr>
                <a:t>활용한 주식 분석 및 예측 코드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88FC03-0B14-48EF-A7F3-84018655F2E9}"/>
                </a:ext>
              </a:extLst>
            </p:cNvPr>
            <p:cNvSpPr txBox="1"/>
            <p:nvPr/>
          </p:nvSpPr>
          <p:spPr>
            <a:xfrm>
              <a:off x="859687" y="619688"/>
              <a:ext cx="1963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test, train </a:t>
              </a:r>
              <a:r>
                <a:rPr lang="ko-KR" altLang="en-US" dirty="0">
                  <a:latin typeface="+mn-ea"/>
                </a:rPr>
                <a:t>나누기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F5879184-44AA-4B4F-AE6D-AE5956EE92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784" r="11129" b="66340"/>
          <a:stretch/>
        </p:blipFill>
        <p:spPr>
          <a:xfrm>
            <a:off x="136071" y="1496767"/>
            <a:ext cx="3472348" cy="129451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F51198D-B707-4191-9C04-67813D2A5265}"/>
              </a:ext>
            </a:extLst>
          </p:cNvPr>
          <p:cNvSpPr txBox="1"/>
          <p:nvPr/>
        </p:nvSpPr>
        <p:spPr>
          <a:xfrm>
            <a:off x="136071" y="3147822"/>
            <a:ext cx="250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len</a:t>
            </a:r>
            <a:r>
              <a:rPr lang="en-US" altLang="ko-KR" dirty="0"/>
              <a:t>(train) =&gt; 252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D33D47-30FE-41BC-8BFD-15A0813483FA}"/>
              </a:ext>
            </a:extLst>
          </p:cNvPr>
          <p:cNvSpPr txBox="1"/>
          <p:nvPr/>
        </p:nvSpPr>
        <p:spPr>
          <a:xfrm>
            <a:off x="136071" y="2856341"/>
            <a:ext cx="250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len</a:t>
            </a:r>
            <a:r>
              <a:rPr lang="en-US" altLang="ko-KR" dirty="0"/>
              <a:t>(test) =&gt; 108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15A2769-4301-41A2-B815-D409F43BE453}"/>
              </a:ext>
            </a:extLst>
          </p:cNvPr>
          <p:cNvGrpSpPr/>
          <p:nvPr/>
        </p:nvGrpSpPr>
        <p:grpSpPr>
          <a:xfrm>
            <a:off x="7504975" y="1419950"/>
            <a:ext cx="4595779" cy="4601851"/>
            <a:chOff x="7504975" y="1419950"/>
            <a:chExt cx="4595779" cy="460185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08F20E4-823F-475A-9E41-0E8B3FBF1F99}"/>
                </a:ext>
              </a:extLst>
            </p:cNvPr>
            <p:cNvGrpSpPr/>
            <p:nvPr/>
          </p:nvGrpSpPr>
          <p:grpSpPr>
            <a:xfrm>
              <a:off x="7528510" y="1854282"/>
              <a:ext cx="4572244" cy="4167519"/>
              <a:chOff x="7528510" y="1854282"/>
              <a:chExt cx="4572244" cy="4167519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0DEEF6A9-9DDA-4929-B292-625C55B9A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28510" y="4212051"/>
                <a:ext cx="4572244" cy="1809750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1CF0F9E4-5CF4-435B-9A18-1D54463589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b="26185"/>
              <a:stretch/>
            </p:blipFill>
            <p:spPr>
              <a:xfrm>
                <a:off x="7528510" y="1854282"/>
                <a:ext cx="4572244" cy="2264229"/>
              </a:xfrm>
              <a:prstGeom prst="rect">
                <a:avLst/>
              </a:prstGeom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F52493-1550-4A39-81AD-A57415210848}"/>
                </a:ext>
              </a:extLst>
            </p:cNvPr>
            <p:cNvSpPr txBox="1"/>
            <p:nvPr/>
          </p:nvSpPr>
          <p:spPr>
            <a:xfrm>
              <a:off x="7504975" y="1419950"/>
              <a:ext cx="4572243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모든 데이터가 </a:t>
              </a:r>
              <a:r>
                <a:rPr lang="en-US" altLang="ko-KR" sz="1600" dirty="0"/>
                <a:t>0~1</a:t>
              </a:r>
              <a:r>
                <a:rPr lang="ko-KR" altLang="en-US" sz="1600" dirty="0"/>
                <a:t>사이에 있도록 조정 필요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627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92743"/>
            <a:ext cx="859687" cy="865094"/>
          </a:xfrm>
          <a:prstGeom prst="rect">
            <a:avLst/>
          </a:prstGeom>
          <a:solidFill>
            <a:srgbClr val="013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143" y="461858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13477" y="227152"/>
            <a:ext cx="5339923" cy="796277"/>
            <a:chOff x="859687" y="192743"/>
            <a:chExt cx="5339923" cy="796277"/>
          </a:xfrm>
        </p:grpSpPr>
        <p:sp>
          <p:nvSpPr>
            <p:cNvPr id="3" name="TextBox 2"/>
            <p:cNvSpPr txBox="1"/>
            <p:nvPr/>
          </p:nvSpPr>
          <p:spPr>
            <a:xfrm>
              <a:off x="859687" y="192743"/>
              <a:ext cx="5339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38AA5"/>
                  </a:solidFill>
                  <a:latin typeface="+mn-ea"/>
                </a:rPr>
                <a:t>LSTM </a:t>
              </a:r>
              <a:r>
                <a:rPr lang="ko-KR" altLang="en-US" sz="2400" b="1" dirty="0">
                  <a:solidFill>
                    <a:srgbClr val="038AA5"/>
                  </a:solidFill>
                  <a:latin typeface="+mn-ea"/>
                </a:rPr>
                <a:t>활용한 주식 분석 및 예측 코드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9687" y="619688"/>
              <a:ext cx="3235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0~1 </a:t>
              </a:r>
              <a:r>
                <a:rPr lang="ko-KR" altLang="en-US" dirty="0">
                  <a:latin typeface="+mn-ea"/>
                </a:rPr>
                <a:t>사이 값 가지도록 재조정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D3BE27E-1F58-4C20-AF7D-F43D82449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739" y="1186792"/>
            <a:ext cx="5153025" cy="18097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65619C4-F00E-4F20-9E5E-F413F1D5F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99" y="1186792"/>
            <a:ext cx="5153025" cy="35648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32806B6-AB2C-40A1-A289-479EEE0340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185"/>
          <a:stretch/>
        </p:blipFill>
        <p:spPr>
          <a:xfrm>
            <a:off x="5601739" y="3108855"/>
            <a:ext cx="5153025" cy="226422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CD4E71A-C881-42DC-B8A3-58C4291D4DC7}"/>
              </a:ext>
            </a:extLst>
          </p:cNvPr>
          <p:cNvSpPr/>
          <p:nvPr/>
        </p:nvSpPr>
        <p:spPr>
          <a:xfrm>
            <a:off x="292190" y="1384833"/>
            <a:ext cx="3300213" cy="58270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7F55B5-FF93-4CB3-8047-D178D215B8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4833"/>
          <a:stretch/>
        </p:blipFill>
        <p:spPr>
          <a:xfrm>
            <a:off x="303599" y="4751672"/>
            <a:ext cx="5153025" cy="172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2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24F56E9D-DDEE-4625-B246-3C3F3730B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833"/>
          <a:stretch/>
        </p:blipFill>
        <p:spPr>
          <a:xfrm>
            <a:off x="303599" y="4751672"/>
            <a:ext cx="5153025" cy="172599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192743"/>
            <a:ext cx="859687" cy="865094"/>
          </a:xfrm>
          <a:prstGeom prst="rect">
            <a:avLst/>
          </a:prstGeom>
          <a:solidFill>
            <a:srgbClr val="013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143" y="461858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13477" y="227152"/>
            <a:ext cx="5339923" cy="796277"/>
            <a:chOff x="859687" y="192743"/>
            <a:chExt cx="5339923" cy="796277"/>
          </a:xfrm>
        </p:grpSpPr>
        <p:sp>
          <p:nvSpPr>
            <p:cNvPr id="3" name="TextBox 2"/>
            <p:cNvSpPr txBox="1"/>
            <p:nvPr/>
          </p:nvSpPr>
          <p:spPr>
            <a:xfrm>
              <a:off x="859687" y="192743"/>
              <a:ext cx="5339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38AA5"/>
                  </a:solidFill>
                  <a:latin typeface="+mn-ea"/>
                </a:rPr>
                <a:t>LSTM </a:t>
              </a:r>
              <a:r>
                <a:rPr lang="ko-KR" altLang="en-US" sz="2400" b="1" dirty="0">
                  <a:solidFill>
                    <a:srgbClr val="038AA5"/>
                  </a:solidFill>
                  <a:latin typeface="+mn-ea"/>
                </a:rPr>
                <a:t>활용한 주식 분석 및 예측 코드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9687" y="619688"/>
              <a:ext cx="4830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어떤 속성을 가지고 어떤 값을 예측할 것인지</a:t>
              </a: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665619C4-F00E-4F20-9E5E-F413F1D5F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99" y="1186792"/>
            <a:ext cx="5153025" cy="356488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34F694-B1C4-4C28-828A-342EA315C76A}"/>
              </a:ext>
            </a:extLst>
          </p:cNvPr>
          <p:cNvSpPr/>
          <p:nvPr/>
        </p:nvSpPr>
        <p:spPr>
          <a:xfrm>
            <a:off x="283225" y="2060417"/>
            <a:ext cx="5068704" cy="269125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4037A5E-F169-4897-8536-20EED9577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238" y="1619854"/>
            <a:ext cx="4975190" cy="42816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64627E2-C6EF-4210-B065-8EE76116F83F}"/>
              </a:ext>
            </a:extLst>
          </p:cNvPr>
          <p:cNvSpPr/>
          <p:nvPr/>
        </p:nvSpPr>
        <p:spPr>
          <a:xfrm>
            <a:off x="7100047" y="1990165"/>
            <a:ext cx="4157943" cy="2357717"/>
          </a:xfrm>
          <a:prstGeom prst="rect">
            <a:avLst/>
          </a:prstGeom>
          <a:solidFill>
            <a:srgbClr val="FFFF00">
              <a:alpha val="29020"/>
            </a:srgbClr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B55844A-E9E3-42AA-B481-B01A3CF2AA6A}"/>
              </a:ext>
            </a:extLst>
          </p:cNvPr>
          <p:cNvSpPr/>
          <p:nvPr/>
        </p:nvSpPr>
        <p:spPr>
          <a:xfrm>
            <a:off x="10291482" y="4352364"/>
            <a:ext cx="966508" cy="381001"/>
          </a:xfrm>
          <a:prstGeom prst="rect">
            <a:avLst/>
          </a:prstGeom>
          <a:solidFill>
            <a:srgbClr val="FFFF00">
              <a:alpha val="29020"/>
            </a:srgbClr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60137C-265E-476D-BD86-1FB909A3B864}"/>
              </a:ext>
            </a:extLst>
          </p:cNvPr>
          <p:cNvSpPr txBox="1"/>
          <p:nvPr/>
        </p:nvSpPr>
        <p:spPr>
          <a:xfrm>
            <a:off x="6396238" y="821997"/>
            <a:ext cx="5100918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과거의 속성값을 가지고 미래의 종가를 예측</a:t>
            </a:r>
            <a:endParaRPr lang="en-US" altLang="ko-KR" dirty="0"/>
          </a:p>
          <a:p>
            <a:pPr algn="ctr"/>
            <a:r>
              <a:rPr lang="ko-KR" altLang="en-US" strike="sngStrike" dirty="0"/>
              <a:t>미래의 속성값을 가지고 과거의 종가를 추측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3AB127B-DCA8-4808-9817-E6CE03F67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5124" y="3281322"/>
            <a:ext cx="4119282" cy="3071706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325A47-94A1-4E13-A5C2-96C94392BA16}"/>
              </a:ext>
            </a:extLst>
          </p:cNvPr>
          <p:cNvSpPr txBox="1"/>
          <p:nvPr/>
        </p:nvSpPr>
        <p:spPr>
          <a:xfrm>
            <a:off x="4596695" y="4274654"/>
            <a:ext cx="1978959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전처리</a:t>
            </a:r>
            <a:r>
              <a:rPr lang="ko-KR" altLang="en-US" dirty="0"/>
              <a:t> 과정에서 순서 변경</a:t>
            </a:r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9FF595A-8555-46E3-A624-19AAC32AF2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1018"/>
          <a:stretch/>
        </p:blipFill>
        <p:spPr>
          <a:xfrm>
            <a:off x="5048494" y="838763"/>
            <a:ext cx="1259463" cy="234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1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animBg="1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BCADA432-9087-474E-B6DA-B04A97F5F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30"/>
          <a:stretch/>
        </p:blipFill>
        <p:spPr>
          <a:xfrm>
            <a:off x="6618832" y="239127"/>
            <a:ext cx="5153025" cy="2711784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0" y="192743"/>
            <a:ext cx="859687" cy="865094"/>
          </a:xfrm>
          <a:prstGeom prst="rect">
            <a:avLst/>
          </a:prstGeom>
          <a:solidFill>
            <a:srgbClr val="013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143" y="461858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13477" y="227152"/>
            <a:ext cx="5339923" cy="796277"/>
            <a:chOff x="859687" y="192743"/>
            <a:chExt cx="5339923" cy="796277"/>
          </a:xfrm>
        </p:grpSpPr>
        <p:sp>
          <p:nvSpPr>
            <p:cNvPr id="3" name="TextBox 2"/>
            <p:cNvSpPr txBox="1"/>
            <p:nvPr/>
          </p:nvSpPr>
          <p:spPr>
            <a:xfrm>
              <a:off x="859687" y="192743"/>
              <a:ext cx="5339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38AA5"/>
                  </a:solidFill>
                  <a:latin typeface="+mn-ea"/>
                </a:rPr>
                <a:t>LSTM </a:t>
              </a:r>
              <a:r>
                <a:rPr lang="ko-KR" altLang="en-US" sz="2400" b="1" dirty="0">
                  <a:solidFill>
                    <a:srgbClr val="038AA5"/>
                  </a:solidFill>
                  <a:latin typeface="+mn-ea"/>
                </a:rPr>
                <a:t>활용한 주식 분석 및 예측 코드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9687" y="619688"/>
              <a:ext cx="4748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일주일의 속성을 가지고 다음날의 종가 예측</a:t>
              </a: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F425DA11-1046-42C1-B64F-FECC5A2A66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45" t="-173" b="90763"/>
          <a:stretch/>
        </p:blipFill>
        <p:spPr>
          <a:xfrm>
            <a:off x="362001" y="1221610"/>
            <a:ext cx="3938839" cy="36851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F1458DD-A041-4033-AD84-A7533B04E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01" y="1614592"/>
            <a:ext cx="3962400" cy="478155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4D8EB856-B772-4A99-B8D0-FF5188A5C77C}"/>
              </a:ext>
            </a:extLst>
          </p:cNvPr>
          <p:cNvSpPr/>
          <p:nvPr/>
        </p:nvSpPr>
        <p:spPr>
          <a:xfrm>
            <a:off x="362001" y="1663521"/>
            <a:ext cx="3962400" cy="151239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5D5F526-875E-4877-B960-D192D9C46108}"/>
              </a:ext>
            </a:extLst>
          </p:cNvPr>
          <p:cNvGrpSpPr/>
          <p:nvPr/>
        </p:nvGrpSpPr>
        <p:grpSpPr>
          <a:xfrm>
            <a:off x="5007752" y="3797088"/>
            <a:ext cx="6095917" cy="2594396"/>
            <a:chOff x="5396833" y="3609507"/>
            <a:chExt cx="6095917" cy="2594396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CCBD3787-592B-498B-87F7-F5A4207DD2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0137"/>
            <a:stretch/>
          </p:blipFill>
          <p:spPr>
            <a:xfrm>
              <a:off x="5396833" y="3609507"/>
              <a:ext cx="4112819" cy="2594395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08DB964B-D6C7-4829-BE73-86CA18D344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64716" b="5425"/>
            <a:stretch/>
          </p:blipFill>
          <p:spPr>
            <a:xfrm>
              <a:off x="9651021" y="3609508"/>
              <a:ext cx="1841729" cy="2594395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</p:pic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0784177-0B03-425C-AE60-7C86EBAE19BC}"/>
              </a:ext>
            </a:extLst>
          </p:cNvPr>
          <p:cNvSpPr/>
          <p:nvPr/>
        </p:nvSpPr>
        <p:spPr>
          <a:xfrm>
            <a:off x="5543113" y="4131700"/>
            <a:ext cx="3473062" cy="1512396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4E7B24-F751-447F-8C3B-92E2521CD1CD}"/>
              </a:ext>
            </a:extLst>
          </p:cNvPr>
          <p:cNvSpPr/>
          <p:nvPr/>
        </p:nvSpPr>
        <p:spPr>
          <a:xfrm>
            <a:off x="457877" y="1718931"/>
            <a:ext cx="3774142" cy="1260000"/>
          </a:xfrm>
          <a:prstGeom prst="rect">
            <a:avLst/>
          </a:prstGeom>
          <a:solidFill>
            <a:srgbClr val="FFE699">
              <a:alpha val="18039"/>
            </a:srgbClr>
          </a:solidFill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F7FAB7D-BF87-45AB-887E-AFC84E3CE7A4}"/>
              </a:ext>
            </a:extLst>
          </p:cNvPr>
          <p:cNvSpPr/>
          <p:nvPr/>
        </p:nvSpPr>
        <p:spPr>
          <a:xfrm>
            <a:off x="3279413" y="2980231"/>
            <a:ext cx="952606" cy="195686"/>
          </a:xfrm>
          <a:prstGeom prst="rect">
            <a:avLst/>
          </a:prstGeom>
          <a:solidFill>
            <a:srgbClr val="8FAADC">
              <a:alpha val="30196"/>
            </a:srgb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B1B0944-4DA7-45BB-AEC1-0A7B52238FFF}"/>
              </a:ext>
            </a:extLst>
          </p:cNvPr>
          <p:cNvSpPr/>
          <p:nvPr/>
        </p:nvSpPr>
        <p:spPr>
          <a:xfrm>
            <a:off x="9888403" y="4174211"/>
            <a:ext cx="986986" cy="195686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286F65-294D-4855-B6AD-3347E529F2CA}"/>
              </a:ext>
            </a:extLst>
          </p:cNvPr>
          <p:cNvSpPr txBox="1"/>
          <p:nvPr/>
        </p:nvSpPr>
        <p:spPr>
          <a:xfrm>
            <a:off x="331621" y="6396142"/>
            <a:ext cx="190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△ </a:t>
            </a:r>
            <a:r>
              <a:rPr lang="en-US" altLang="ko-KR" dirty="0"/>
              <a:t>train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9C09B-0759-4B71-B302-63C8979B2E57}"/>
              </a:ext>
            </a:extLst>
          </p:cNvPr>
          <p:cNvSpPr txBox="1"/>
          <p:nvPr/>
        </p:nvSpPr>
        <p:spPr>
          <a:xfrm>
            <a:off x="8166847" y="75200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0~(252-8)</a:t>
            </a:r>
            <a:r>
              <a:rPr lang="ko-KR" altLang="en-US" dirty="0">
                <a:solidFill>
                  <a:schemeClr val="bg1"/>
                </a:solidFill>
              </a:rPr>
              <a:t>번 </a:t>
            </a:r>
            <a:r>
              <a:rPr lang="en-US" altLang="ko-KR" dirty="0">
                <a:solidFill>
                  <a:schemeClr val="bg1"/>
                </a:solidFill>
              </a:rPr>
              <a:t>for</a:t>
            </a:r>
            <a:r>
              <a:rPr lang="ko-KR" altLang="en-US" dirty="0">
                <a:solidFill>
                  <a:schemeClr val="bg1"/>
                </a:solidFill>
              </a:rPr>
              <a:t>문 돌림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44BD7-EF7F-420D-B77C-A80F5E1F76D4}"/>
              </a:ext>
            </a:extLst>
          </p:cNvPr>
          <p:cNvSpPr txBox="1"/>
          <p:nvPr/>
        </p:nvSpPr>
        <p:spPr>
          <a:xfrm>
            <a:off x="4938105" y="3486436"/>
            <a:ext cx="161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속성값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8F6562-A506-4BCD-A924-2E5FEF3ED0FD}"/>
              </a:ext>
            </a:extLst>
          </p:cNvPr>
          <p:cNvSpPr txBox="1"/>
          <p:nvPr/>
        </p:nvSpPr>
        <p:spPr>
          <a:xfrm>
            <a:off x="9190218" y="3486436"/>
            <a:ext cx="161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예측값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88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40" grpId="0" animBg="1"/>
      <p:bldP spid="41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92743"/>
            <a:ext cx="859687" cy="865094"/>
          </a:xfrm>
          <a:prstGeom prst="rect">
            <a:avLst/>
          </a:prstGeom>
          <a:solidFill>
            <a:srgbClr val="013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143" y="461858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13477" y="227152"/>
            <a:ext cx="5339923" cy="796277"/>
            <a:chOff x="859687" y="192743"/>
            <a:chExt cx="5339923" cy="796277"/>
          </a:xfrm>
        </p:grpSpPr>
        <p:sp>
          <p:nvSpPr>
            <p:cNvPr id="3" name="TextBox 2"/>
            <p:cNvSpPr txBox="1"/>
            <p:nvPr/>
          </p:nvSpPr>
          <p:spPr>
            <a:xfrm>
              <a:off x="859687" y="192743"/>
              <a:ext cx="5339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38AA5"/>
                  </a:solidFill>
                  <a:latin typeface="+mn-ea"/>
                </a:rPr>
                <a:t>LSTM </a:t>
              </a:r>
              <a:r>
                <a:rPr lang="ko-KR" altLang="en-US" sz="2400" b="1" dirty="0">
                  <a:solidFill>
                    <a:srgbClr val="038AA5"/>
                  </a:solidFill>
                  <a:latin typeface="+mn-ea"/>
                </a:rPr>
                <a:t>활용한 주식 분석 및 예측 코드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9687" y="619688"/>
              <a:ext cx="4830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어떤 속성을 가지고 어떤 값을 예측할 것인지</a:t>
              </a: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F425DA11-1046-42C1-B64F-FECC5A2A6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45" t="-173" b="90763"/>
          <a:stretch/>
        </p:blipFill>
        <p:spPr>
          <a:xfrm>
            <a:off x="330696" y="1221610"/>
            <a:ext cx="3938839" cy="36851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F1458DD-A041-4033-AD84-A7533B04E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96" y="1614592"/>
            <a:ext cx="3962400" cy="478155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4D8EB856-B772-4A99-B8D0-FF5188A5C77C}"/>
              </a:ext>
            </a:extLst>
          </p:cNvPr>
          <p:cNvSpPr/>
          <p:nvPr/>
        </p:nvSpPr>
        <p:spPr>
          <a:xfrm>
            <a:off x="330696" y="1869709"/>
            <a:ext cx="3962400" cy="151239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5D5F526-875E-4877-B960-D192D9C46108}"/>
              </a:ext>
            </a:extLst>
          </p:cNvPr>
          <p:cNvGrpSpPr/>
          <p:nvPr/>
        </p:nvGrpSpPr>
        <p:grpSpPr>
          <a:xfrm>
            <a:off x="4950042" y="3452264"/>
            <a:ext cx="6095917" cy="2594396"/>
            <a:chOff x="5396833" y="3609507"/>
            <a:chExt cx="6095917" cy="2594396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CCBD3787-592B-498B-87F7-F5A4207DD2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0137"/>
            <a:stretch/>
          </p:blipFill>
          <p:spPr>
            <a:xfrm>
              <a:off x="5396833" y="3609507"/>
              <a:ext cx="4112819" cy="2594395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08DB964B-D6C7-4829-BE73-86CA18D344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4716" b="5425"/>
            <a:stretch/>
          </p:blipFill>
          <p:spPr>
            <a:xfrm>
              <a:off x="9651021" y="3609508"/>
              <a:ext cx="1841729" cy="2594395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</p:pic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0784177-0B03-425C-AE60-7C86EBAE19BC}"/>
              </a:ext>
            </a:extLst>
          </p:cNvPr>
          <p:cNvSpPr/>
          <p:nvPr/>
        </p:nvSpPr>
        <p:spPr>
          <a:xfrm>
            <a:off x="5476438" y="5290461"/>
            <a:ext cx="3473062" cy="1512396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4E7B24-F751-447F-8C3B-92E2521CD1CD}"/>
              </a:ext>
            </a:extLst>
          </p:cNvPr>
          <p:cNvSpPr/>
          <p:nvPr/>
        </p:nvSpPr>
        <p:spPr>
          <a:xfrm>
            <a:off x="411103" y="1881454"/>
            <a:ext cx="3774142" cy="1260000"/>
          </a:xfrm>
          <a:prstGeom prst="rect">
            <a:avLst/>
          </a:prstGeom>
          <a:solidFill>
            <a:srgbClr val="FFE699">
              <a:alpha val="18039"/>
            </a:srgbClr>
          </a:solidFill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F7FAB7D-BF87-45AB-887E-AFC84E3CE7A4}"/>
              </a:ext>
            </a:extLst>
          </p:cNvPr>
          <p:cNvSpPr/>
          <p:nvPr/>
        </p:nvSpPr>
        <p:spPr>
          <a:xfrm>
            <a:off x="3250569" y="3207194"/>
            <a:ext cx="952606" cy="195686"/>
          </a:xfrm>
          <a:prstGeom prst="rect">
            <a:avLst/>
          </a:prstGeom>
          <a:solidFill>
            <a:srgbClr val="8FAADC">
              <a:alpha val="30196"/>
            </a:srgb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B1B0944-4DA7-45BB-AEC1-0A7B52238FFF}"/>
              </a:ext>
            </a:extLst>
          </p:cNvPr>
          <p:cNvSpPr/>
          <p:nvPr/>
        </p:nvSpPr>
        <p:spPr>
          <a:xfrm>
            <a:off x="9866551" y="4042515"/>
            <a:ext cx="986986" cy="195686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2F99253-54B9-407C-8B15-56802D03FFE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3930"/>
          <a:stretch/>
        </p:blipFill>
        <p:spPr>
          <a:xfrm>
            <a:off x="6618832" y="239127"/>
            <a:ext cx="5153025" cy="2711784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B1E8545-D21F-43EE-8052-ADEA6F3CCC5E}"/>
              </a:ext>
            </a:extLst>
          </p:cNvPr>
          <p:cNvSpPr txBox="1"/>
          <p:nvPr/>
        </p:nvSpPr>
        <p:spPr>
          <a:xfrm>
            <a:off x="331621" y="6396142"/>
            <a:ext cx="190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△ </a:t>
            </a:r>
            <a:r>
              <a:rPr lang="en-US" altLang="ko-KR" dirty="0"/>
              <a:t>train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7902F3-21E4-45DB-85DE-3D31D80A9E10}"/>
              </a:ext>
            </a:extLst>
          </p:cNvPr>
          <p:cNvSpPr txBox="1"/>
          <p:nvPr/>
        </p:nvSpPr>
        <p:spPr>
          <a:xfrm>
            <a:off x="4950042" y="3082932"/>
            <a:ext cx="161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속성값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078F01-2667-403D-A81C-504356B9D7D9}"/>
              </a:ext>
            </a:extLst>
          </p:cNvPr>
          <p:cNvSpPr txBox="1"/>
          <p:nvPr/>
        </p:nvSpPr>
        <p:spPr>
          <a:xfrm>
            <a:off x="9202155" y="3082932"/>
            <a:ext cx="161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예측값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72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40" grpId="0" animBg="1"/>
      <p:bldP spid="41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92743"/>
            <a:ext cx="859687" cy="865094"/>
          </a:xfrm>
          <a:prstGeom prst="rect">
            <a:avLst/>
          </a:prstGeom>
          <a:solidFill>
            <a:srgbClr val="013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143" y="461858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13477" y="227152"/>
            <a:ext cx="5339923" cy="796277"/>
            <a:chOff x="859687" y="192743"/>
            <a:chExt cx="5339923" cy="796277"/>
          </a:xfrm>
        </p:grpSpPr>
        <p:sp>
          <p:nvSpPr>
            <p:cNvPr id="3" name="TextBox 2"/>
            <p:cNvSpPr txBox="1"/>
            <p:nvPr/>
          </p:nvSpPr>
          <p:spPr>
            <a:xfrm>
              <a:off x="859687" y="192743"/>
              <a:ext cx="5339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38AA5"/>
                  </a:solidFill>
                  <a:latin typeface="+mn-ea"/>
                </a:rPr>
                <a:t>LSTM </a:t>
              </a:r>
              <a:r>
                <a:rPr lang="ko-KR" altLang="en-US" sz="2400" b="1" dirty="0">
                  <a:solidFill>
                    <a:srgbClr val="038AA5"/>
                  </a:solidFill>
                  <a:latin typeface="+mn-ea"/>
                </a:rPr>
                <a:t>활용한 주식 분석 및 예측 코드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9687" y="619688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모델 설계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C3AA388-959C-49BF-914D-9B92AE539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43" y="1288892"/>
            <a:ext cx="6286500" cy="2876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ECADAB7-DAE3-479C-99A3-BFBECC9E9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973" y="677281"/>
            <a:ext cx="5905500" cy="2914650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B80664-DB7B-46B8-B9E5-E68F6A4E0AD5}"/>
              </a:ext>
            </a:extLst>
          </p:cNvPr>
          <p:cNvSpPr/>
          <p:nvPr/>
        </p:nvSpPr>
        <p:spPr>
          <a:xfrm>
            <a:off x="3062450" y="4062112"/>
            <a:ext cx="156333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실제 연속적인 값을 예측하는 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A8B243-5623-421F-B1A5-F78A0BB87AAB}"/>
              </a:ext>
            </a:extLst>
          </p:cNvPr>
          <p:cNvSpPr/>
          <p:nvPr/>
        </p:nvSpPr>
        <p:spPr>
          <a:xfrm>
            <a:off x="2267993" y="1201397"/>
            <a:ext cx="25908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latin typeface="+mn-ea"/>
              </a:rPr>
              <a:t>input_shape</a:t>
            </a:r>
            <a:r>
              <a:rPr lang="en-US" altLang="ko-KR" sz="1200" dirty="0">
                <a:latin typeface="+mn-ea"/>
              </a:rPr>
              <a:t>=&gt; 7</a:t>
            </a:r>
            <a:r>
              <a:rPr lang="ko-KR" altLang="en-US" sz="1200" dirty="0">
                <a:latin typeface="+mn-ea"/>
              </a:rPr>
              <a:t>일의 데이터가 연속해서 들어가고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데이터의 개수는</a:t>
            </a:r>
            <a:r>
              <a:rPr lang="en-US" altLang="ko-KR" sz="1200" dirty="0">
                <a:latin typeface="+mn-ea"/>
              </a:rPr>
              <a:t> 4(</a:t>
            </a:r>
            <a:r>
              <a:rPr lang="ko-KR" altLang="en-US" sz="1200" dirty="0">
                <a:latin typeface="+mn-ea"/>
              </a:rPr>
              <a:t>시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고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저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종가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91A23A-CD99-4C4F-A488-13534FD6E708}"/>
              </a:ext>
            </a:extLst>
          </p:cNvPr>
          <p:cNvSpPr/>
          <p:nvPr/>
        </p:nvSpPr>
        <p:spPr>
          <a:xfrm>
            <a:off x="4058952" y="2544919"/>
            <a:ext cx="159968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예측하고자 하는 </a:t>
            </a:r>
            <a:r>
              <a:rPr lang="en-US" altLang="ko-KR" sz="1200" dirty="0">
                <a:latin typeface="+mn-ea"/>
              </a:rPr>
              <a:t>target </a:t>
            </a:r>
            <a:r>
              <a:rPr lang="ko-KR" altLang="en-US" sz="1200" dirty="0">
                <a:latin typeface="+mn-ea"/>
              </a:rPr>
              <a:t>수가 </a:t>
            </a:r>
            <a:r>
              <a:rPr lang="en-US" altLang="ko-KR" sz="1200" dirty="0">
                <a:latin typeface="+mn-ea"/>
              </a:rPr>
              <a:t>1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9A49DFE-861A-4B88-922F-0CE3AA608ACA}"/>
              </a:ext>
            </a:extLst>
          </p:cNvPr>
          <p:cNvCxnSpPr/>
          <p:nvPr/>
        </p:nvCxnSpPr>
        <p:spPr>
          <a:xfrm>
            <a:off x="3062450" y="3841938"/>
            <a:ext cx="146915" cy="2201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D8BBD3B-33A9-4E6E-A405-958AA94E415E}"/>
              </a:ext>
            </a:extLst>
          </p:cNvPr>
          <p:cNvCxnSpPr>
            <a:cxnSpLocks/>
          </p:cNvCxnSpPr>
          <p:nvPr/>
        </p:nvCxnSpPr>
        <p:spPr>
          <a:xfrm>
            <a:off x="2659038" y="2624659"/>
            <a:ext cx="13999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DACE22-E506-40FA-A3BC-A4EE146E2866}"/>
              </a:ext>
            </a:extLst>
          </p:cNvPr>
          <p:cNvSpPr/>
          <p:nvPr/>
        </p:nvSpPr>
        <p:spPr>
          <a:xfrm>
            <a:off x="7208182" y="2283309"/>
            <a:ext cx="10012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완전 연결 레이어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2E4E474-8E98-4099-A20E-4A9114B34D01}"/>
              </a:ext>
            </a:extLst>
          </p:cNvPr>
          <p:cNvGrpSpPr/>
          <p:nvPr/>
        </p:nvGrpSpPr>
        <p:grpSpPr>
          <a:xfrm>
            <a:off x="576026" y="3870996"/>
            <a:ext cx="11244499" cy="2571750"/>
            <a:chOff x="576026" y="3870996"/>
            <a:chExt cx="11244499" cy="257175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2BD3F77F-3F3E-4E41-AE70-B567541C0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026" y="5062482"/>
              <a:ext cx="5362575" cy="1371600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4B7DA3F-6730-4594-ACD6-76060A2C1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3870996"/>
              <a:ext cx="5724525" cy="2571750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</p:pic>
        <p:sp>
          <p:nvSpPr>
            <p:cNvPr id="22" name="화살표: 아래쪽 21">
              <a:extLst>
                <a:ext uri="{FF2B5EF4-FFF2-40B4-BE49-F238E27FC236}">
                  <a16:creationId xmlns:a16="http://schemas.microsoft.com/office/drawing/2014/main" id="{820953FB-656E-409B-9D44-3FB7A9DDC63C}"/>
                </a:ext>
              </a:extLst>
            </p:cNvPr>
            <p:cNvSpPr/>
            <p:nvPr/>
          </p:nvSpPr>
          <p:spPr>
            <a:xfrm>
              <a:off x="743471" y="4292944"/>
              <a:ext cx="997826" cy="677273"/>
            </a:xfrm>
            <a:prstGeom prst="down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변경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711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92743"/>
            <a:ext cx="859687" cy="865094"/>
          </a:xfrm>
          <a:prstGeom prst="rect">
            <a:avLst/>
          </a:prstGeom>
          <a:solidFill>
            <a:srgbClr val="013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143" y="461858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13477" y="227152"/>
            <a:ext cx="7545655" cy="796277"/>
            <a:chOff x="859687" y="192743"/>
            <a:chExt cx="7545655" cy="796277"/>
          </a:xfrm>
        </p:grpSpPr>
        <p:sp>
          <p:nvSpPr>
            <p:cNvPr id="3" name="TextBox 2"/>
            <p:cNvSpPr txBox="1"/>
            <p:nvPr/>
          </p:nvSpPr>
          <p:spPr>
            <a:xfrm>
              <a:off x="859687" y="192743"/>
              <a:ext cx="5339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38AA5"/>
                  </a:solidFill>
                  <a:latin typeface="+mn-ea"/>
                </a:rPr>
                <a:t>LSTM </a:t>
              </a:r>
              <a:r>
                <a:rPr lang="ko-KR" altLang="en-US" sz="2400" b="1" dirty="0">
                  <a:solidFill>
                    <a:srgbClr val="038AA5"/>
                  </a:solidFill>
                  <a:latin typeface="+mn-ea"/>
                </a:rPr>
                <a:t>활용한 주식 분석 및 예측 코드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9687" y="619688"/>
              <a:ext cx="7545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0~1</a:t>
              </a:r>
              <a:r>
                <a:rPr lang="ko-KR" altLang="en-US" dirty="0">
                  <a:latin typeface="+mn-ea"/>
                </a:rPr>
                <a:t>사이의 값으로 재조정한 데이터</a:t>
              </a:r>
              <a:r>
                <a:rPr lang="en-US" altLang="ko-KR" dirty="0">
                  <a:latin typeface="+mn-ea"/>
                </a:rPr>
                <a:t>(</a:t>
              </a:r>
              <a:r>
                <a:rPr lang="ko-KR" altLang="en-US" dirty="0">
                  <a:latin typeface="+mn-ea"/>
                </a:rPr>
                <a:t>중 </a:t>
              </a:r>
              <a:r>
                <a:rPr lang="ko-KR" altLang="en-US" dirty="0" err="1">
                  <a:latin typeface="+mn-ea"/>
                </a:rPr>
                <a:t>예측값</a:t>
              </a:r>
              <a:r>
                <a:rPr lang="en-US" altLang="ko-KR" dirty="0">
                  <a:latin typeface="+mn-ea"/>
                </a:rPr>
                <a:t>)</a:t>
              </a:r>
              <a:r>
                <a:rPr lang="ko-KR" altLang="en-US" dirty="0">
                  <a:latin typeface="+mn-ea"/>
                </a:rPr>
                <a:t>를 원래의 데이터로 변환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152C62E2-0A36-41D7-A72A-CEF6C91788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774"/>
          <a:stretch/>
        </p:blipFill>
        <p:spPr>
          <a:xfrm>
            <a:off x="57150" y="1115762"/>
            <a:ext cx="6038850" cy="29658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116961F-D94C-4075-AAB4-B7ED7570F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254"/>
          <a:stretch/>
        </p:blipFill>
        <p:spPr>
          <a:xfrm>
            <a:off x="3105210" y="4173908"/>
            <a:ext cx="2085975" cy="25908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6758D5C-FBC1-47AC-A7B6-48605DAB44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9013"/>
          <a:stretch/>
        </p:blipFill>
        <p:spPr>
          <a:xfrm>
            <a:off x="9784035" y="4173907"/>
            <a:ext cx="1933575" cy="25908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86CA0BB-4CB8-4B08-BCEF-EF006DDF19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285"/>
          <a:stretch/>
        </p:blipFill>
        <p:spPr>
          <a:xfrm>
            <a:off x="5373060" y="4173907"/>
            <a:ext cx="4229100" cy="25908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48B8FE-8640-4081-BC05-3B5763AA8D19}"/>
              </a:ext>
            </a:extLst>
          </p:cNvPr>
          <p:cNvSpPr/>
          <p:nvPr/>
        </p:nvSpPr>
        <p:spPr>
          <a:xfrm>
            <a:off x="8373435" y="4497757"/>
            <a:ext cx="1185862" cy="226695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436419C-A212-4940-B0AB-DB0421D2F71B}"/>
              </a:ext>
            </a:extLst>
          </p:cNvPr>
          <p:cNvCxnSpPr/>
          <p:nvPr/>
        </p:nvCxnSpPr>
        <p:spPr>
          <a:xfrm>
            <a:off x="5298141" y="1954306"/>
            <a:ext cx="1317812" cy="20439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7D30A50-C6E7-4700-B8C2-56EB33C992B7}"/>
              </a:ext>
            </a:extLst>
          </p:cNvPr>
          <p:cNvCxnSpPr/>
          <p:nvPr/>
        </p:nvCxnSpPr>
        <p:spPr>
          <a:xfrm>
            <a:off x="3254188" y="2384612"/>
            <a:ext cx="6813177" cy="1613647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01888EF-B553-4F79-9950-C5B9C7732D12}"/>
              </a:ext>
            </a:extLst>
          </p:cNvPr>
          <p:cNvSpPr txBox="1"/>
          <p:nvPr/>
        </p:nvSpPr>
        <p:spPr>
          <a:xfrm>
            <a:off x="6358639" y="1133783"/>
            <a:ext cx="410317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y_test</a:t>
            </a:r>
            <a:r>
              <a:rPr lang="en-US" altLang="ko-KR" dirty="0"/>
              <a:t> : </a:t>
            </a:r>
            <a:r>
              <a:rPr lang="ko-KR" altLang="en-US" dirty="0"/>
              <a:t>실제 종가</a:t>
            </a:r>
            <a:endParaRPr lang="en-US" altLang="ko-KR" dirty="0"/>
          </a:p>
          <a:p>
            <a:pPr algn="ctr"/>
            <a:r>
              <a:rPr lang="en-US" altLang="ko-KR" dirty="0" err="1"/>
              <a:t>y_predict</a:t>
            </a:r>
            <a:r>
              <a:rPr lang="en-US" altLang="ko-KR" dirty="0"/>
              <a:t> : model</a:t>
            </a:r>
            <a:r>
              <a:rPr lang="ko-KR" altLang="en-US" dirty="0"/>
              <a:t>로 예측한 종가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197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92743"/>
            <a:ext cx="859687" cy="865094"/>
          </a:xfrm>
          <a:prstGeom prst="rect">
            <a:avLst/>
          </a:prstGeom>
          <a:solidFill>
            <a:srgbClr val="013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143" y="461858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13477" y="227152"/>
            <a:ext cx="5339923" cy="796277"/>
            <a:chOff x="859687" y="192743"/>
            <a:chExt cx="5339923" cy="796277"/>
          </a:xfrm>
        </p:grpSpPr>
        <p:sp>
          <p:nvSpPr>
            <p:cNvPr id="3" name="TextBox 2"/>
            <p:cNvSpPr txBox="1"/>
            <p:nvPr/>
          </p:nvSpPr>
          <p:spPr>
            <a:xfrm>
              <a:off x="859687" y="192743"/>
              <a:ext cx="5339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38AA5"/>
                  </a:solidFill>
                  <a:latin typeface="+mn-ea"/>
                </a:rPr>
                <a:t>LSTM </a:t>
              </a:r>
              <a:r>
                <a:rPr lang="ko-KR" altLang="en-US" sz="2400" b="1" dirty="0">
                  <a:solidFill>
                    <a:srgbClr val="038AA5"/>
                  </a:solidFill>
                  <a:latin typeface="+mn-ea"/>
                </a:rPr>
                <a:t>활용한 주식 분석 및 예측 코드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9687" y="619688"/>
              <a:ext cx="211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그래프로 출력하기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31549D47-3DF1-49F5-A56F-DB221C36C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94" y="1115762"/>
            <a:ext cx="4119282" cy="30717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B15A7D4-6B08-4269-B94A-AF1FD6FC5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94" y="4245393"/>
            <a:ext cx="3438525" cy="23812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75DB477-AB77-40A2-9A1E-6B6F89B99624}"/>
              </a:ext>
            </a:extLst>
          </p:cNvPr>
          <p:cNvSpPr txBox="1"/>
          <p:nvPr/>
        </p:nvSpPr>
        <p:spPr>
          <a:xfrm>
            <a:off x="2044665" y="2109094"/>
            <a:ext cx="1978959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전처리</a:t>
            </a:r>
            <a:r>
              <a:rPr lang="ko-KR" altLang="en-US" dirty="0"/>
              <a:t> 과정에서 순서 변경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2F1BE8-26C3-4D79-9528-EC08015512B5}"/>
              </a:ext>
            </a:extLst>
          </p:cNvPr>
          <p:cNvSpPr txBox="1"/>
          <p:nvPr/>
        </p:nvSpPr>
        <p:spPr>
          <a:xfrm>
            <a:off x="6253400" y="1268162"/>
            <a:ext cx="4522662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파랑 </a:t>
            </a:r>
            <a:r>
              <a:rPr lang="en-US" altLang="ko-KR" dirty="0"/>
              <a:t>) </a:t>
            </a:r>
            <a:r>
              <a:rPr lang="en-US" altLang="ko-KR" dirty="0" err="1"/>
              <a:t>y_test</a:t>
            </a:r>
            <a:r>
              <a:rPr lang="en-US" altLang="ko-KR" dirty="0"/>
              <a:t> : </a:t>
            </a:r>
            <a:r>
              <a:rPr lang="ko-KR" altLang="en-US" dirty="0"/>
              <a:t>실제 종가</a:t>
            </a:r>
            <a:endParaRPr lang="en-US" altLang="ko-KR" dirty="0"/>
          </a:p>
          <a:p>
            <a:pPr algn="ctr"/>
            <a:r>
              <a:rPr lang="ko-KR" altLang="en-US" dirty="0"/>
              <a:t>노랑</a:t>
            </a:r>
            <a:r>
              <a:rPr lang="en-US" altLang="ko-KR" dirty="0"/>
              <a:t>) </a:t>
            </a:r>
            <a:r>
              <a:rPr lang="en-US" altLang="ko-KR" dirty="0" err="1"/>
              <a:t>y_predict</a:t>
            </a:r>
            <a:r>
              <a:rPr lang="en-US" altLang="ko-KR" dirty="0"/>
              <a:t> : model</a:t>
            </a:r>
            <a:r>
              <a:rPr lang="ko-KR" altLang="en-US" dirty="0"/>
              <a:t>로 예측한 종가</a:t>
            </a:r>
            <a:endParaRPr lang="en-US" altLang="ko-KR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EEF06DF-67F5-4F37-ABBF-1D84D90BE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190" y="2044244"/>
            <a:ext cx="5968044" cy="38324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25BEEB6-7851-45E6-84D7-7240AB8E22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772"/>
          <a:stretch/>
        </p:blipFill>
        <p:spPr>
          <a:xfrm>
            <a:off x="103094" y="4614413"/>
            <a:ext cx="3438525" cy="124368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DBB6CE0-90A9-4C8E-B8AB-08768913CAD0}"/>
              </a:ext>
            </a:extLst>
          </p:cNvPr>
          <p:cNvSpPr/>
          <p:nvPr/>
        </p:nvSpPr>
        <p:spPr>
          <a:xfrm>
            <a:off x="103094" y="5876664"/>
            <a:ext cx="3438525" cy="749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4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</TotalTime>
  <Words>355</Words>
  <Application>Microsoft Office PowerPoint</Application>
  <PresentationFormat>와이드스크린</PresentationFormat>
  <Paragraphs>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권 혜영</cp:lastModifiedBy>
  <cp:revision>188</cp:revision>
  <dcterms:created xsi:type="dcterms:W3CDTF">2019-03-11T01:03:02Z</dcterms:created>
  <dcterms:modified xsi:type="dcterms:W3CDTF">2020-09-28T11:49:39Z</dcterms:modified>
</cp:coreProperties>
</file>