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85" r:id="rId2"/>
    <p:sldId id="286" r:id="rId3"/>
    <p:sldId id="293" r:id="rId4"/>
    <p:sldId id="291" r:id="rId5"/>
    <p:sldId id="297" r:id="rId6"/>
    <p:sldId id="298" r:id="rId7"/>
    <p:sldId id="287" r:id="rId8"/>
    <p:sldId id="288" r:id="rId9"/>
    <p:sldId id="299" r:id="rId10"/>
    <p:sldId id="300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FAADC"/>
    <a:srgbClr val="FFE699"/>
    <a:srgbClr val="FF3131"/>
    <a:srgbClr val="19232D"/>
    <a:srgbClr val="FFFFFF"/>
    <a:srgbClr val="013039"/>
    <a:srgbClr val="DEEBF7"/>
    <a:srgbClr val="EFF9FF"/>
    <a:srgbClr val="038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35A01-DE3F-469A-84E9-65480792D85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CD2E-6D71-49EF-AD96-5506A2262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7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8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6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3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8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7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6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8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0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3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데이터 로드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D4042D-40F4-458E-B804-E3A4420DF5DE}"/>
              </a:ext>
            </a:extLst>
          </p:cNvPr>
          <p:cNvGrpSpPr/>
          <p:nvPr/>
        </p:nvGrpSpPr>
        <p:grpSpPr>
          <a:xfrm>
            <a:off x="429843" y="1931892"/>
            <a:ext cx="4123765" cy="4055895"/>
            <a:chOff x="152400" y="1215510"/>
            <a:chExt cx="4123765" cy="40558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18DE7A1-FC74-4FB3-9530-378D002F512D}"/>
                </a:ext>
              </a:extLst>
            </p:cNvPr>
            <p:cNvSpPr/>
            <p:nvPr/>
          </p:nvSpPr>
          <p:spPr>
            <a:xfrm>
              <a:off x="152400" y="1215510"/>
              <a:ext cx="4123765" cy="4055895"/>
            </a:xfrm>
            <a:prstGeom prst="rect">
              <a:avLst/>
            </a:prstGeom>
            <a:solidFill>
              <a:srgbClr val="1923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2CC594B-1425-4512-982B-595A53A56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1337171"/>
              <a:ext cx="3152775" cy="26289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15EC518-2C2A-47E3-8709-B5FD4A0DD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5737"/>
            <a:stretch/>
          </p:blipFill>
          <p:spPr>
            <a:xfrm>
              <a:off x="152400" y="4087732"/>
              <a:ext cx="3907180" cy="978121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34603E7-298E-4756-A788-4E93CDC87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775" y="3815754"/>
            <a:ext cx="3143250" cy="2705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6373C5-7DA0-4222-9A34-8D2EC85D7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775" y="1019142"/>
            <a:ext cx="6635081" cy="23426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E3B35D-6F25-4BC4-B0A4-53336CC5A757}"/>
              </a:ext>
            </a:extLst>
          </p:cNvPr>
          <p:cNvSpPr txBox="1"/>
          <p:nvPr/>
        </p:nvSpPr>
        <p:spPr>
          <a:xfrm>
            <a:off x="5141258" y="3384801"/>
            <a:ext cx="19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△ 실제 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DE1AB9-B6DB-4002-91F8-A6D7C7454A14}"/>
              </a:ext>
            </a:extLst>
          </p:cNvPr>
          <p:cNvSpPr txBox="1"/>
          <p:nvPr/>
        </p:nvSpPr>
        <p:spPr>
          <a:xfrm>
            <a:off x="8280025" y="5838858"/>
            <a:ext cx="335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◁ 이용 데이터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시가</a:t>
            </a:r>
            <a:r>
              <a:rPr lang="en-US" altLang="ko-KR" dirty="0"/>
              <a:t>, </a:t>
            </a:r>
            <a:r>
              <a:rPr lang="ko-KR" altLang="en-US" dirty="0"/>
              <a:t>고가</a:t>
            </a:r>
            <a:r>
              <a:rPr lang="en-US" altLang="ko-KR" dirty="0"/>
              <a:t>, </a:t>
            </a:r>
            <a:r>
              <a:rPr lang="ko-KR" altLang="en-US" dirty="0"/>
              <a:t>저가</a:t>
            </a:r>
            <a:r>
              <a:rPr lang="en-US" altLang="ko-KR" dirty="0"/>
              <a:t>, 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09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3110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그래프로 출력하기 </a:t>
              </a:r>
              <a:r>
                <a:rPr lang="en-US" altLang="ko-KR" dirty="0">
                  <a:latin typeface="+mn-ea"/>
                </a:rPr>
                <a:t>(</a:t>
              </a:r>
              <a:r>
                <a:rPr lang="ko-KR" altLang="en-US" dirty="0">
                  <a:latin typeface="+mn-ea"/>
                </a:rPr>
                <a:t>수정 후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E985F09-DC79-4262-AA29-48D7F2BA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922611" y="131801"/>
            <a:ext cx="2849246" cy="18296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FC400E-DEAD-4530-AD41-BFEFB99357CD}"/>
              </a:ext>
            </a:extLst>
          </p:cNvPr>
          <p:cNvGrpSpPr/>
          <p:nvPr/>
        </p:nvGrpSpPr>
        <p:grpSpPr>
          <a:xfrm>
            <a:off x="5241752" y="2109094"/>
            <a:ext cx="6064807" cy="4272597"/>
            <a:chOff x="5161069" y="1727682"/>
            <a:chExt cx="6064807" cy="42725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1CAEC2-89DB-4849-97B3-31992CDF3142}"/>
                </a:ext>
              </a:extLst>
            </p:cNvPr>
            <p:cNvSpPr txBox="1"/>
            <p:nvPr/>
          </p:nvSpPr>
          <p:spPr>
            <a:xfrm>
              <a:off x="5161069" y="5630947"/>
              <a:ext cx="4951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파랑 </a:t>
              </a:r>
              <a:r>
                <a:rPr lang="en-US" altLang="ko-KR" dirty="0"/>
                <a:t>: test    </a:t>
              </a:r>
              <a:r>
                <a:rPr lang="ko-KR" altLang="en-US" dirty="0"/>
                <a:t>노랑 </a:t>
              </a:r>
              <a:r>
                <a:rPr lang="en-US" altLang="ko-KR" dirty="0"/>
                <a:t>: predict</a:t>
              </a:r>
              <a:endParaRPr lang="ko-KR" altLang="en-US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EEF06DF-67F5-4F37-ABBF-1D84D90BE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7832" y="1727682"/>
              <a:ext cx="5968044" cy="383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1549D47-3DF1-49F5-A56F-DB221C36C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" y="1115762"/>
            <a:ext cx="4119282" cy="30717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15A7D4-6B08-4269-B94A-AF1FD6FC5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94" y="4245393"/>
            <a:ext cx="3438525" cy="2381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5DB477-AB77-40A2-9A1E-6B6F89B99624}"/>
              </a:ext>
            </a:extLst>
          </p:cNvPr>
          <p:cNvSpPr txBox="1"/>
          <p:nvPr/>
        </p:nvSpPr>
        <p:spPr>
          <a:xfrm>
            <a:off x="2044665" y="2109094"/>
            <a:ext cx="197895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전처리</a:t>
            </a:r>
            <a:r>
              <a:rPr lang="ko-KR" altLang="en-US" dirty="0"/>
              <a:t> 과정에서 순서 변경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593CD1-7945-45B3-8D97-F04404F62AF1}"/>
              </a:ext>
            </a:extLst>
          </p:cNvPr>
          <p:cNvSpPr txBox="1"/>
          <p:nvPr/>
        </p:nvSpPr>
        <p:spPr>
          <a:xfrm>
            <a:off x="7234517" y="133254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그래프 ▷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AC19366-E95B-4953-B796-6E2DD438C8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3" t="30076" r="51756" b="64099"/>
          <a:stretch/>
        </p:blipFill>
        <p:spPr>
          <a:xfrm>
            <a:off x="6768353" y="6381691"/>
            <a:ext cx="2913529" cy="28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4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8E6F468-DE78-4A4B-A17F-F6BCA88176BF}"/>
              </a:ext>
            </a:extLst>
          </p:cNvPr>
          <p:cNvGrpSpPr/>
          <p:nvPr/>
        </p:nvGrpSpPr>
        <p:grpSpPr>
          <a:xfrm>
            <a:off x="3746947" y="1106485"/>
            <a:ext cx="3619500" cy="5515086"/>
            <a:chOff x="3773842" y="1106485"/>
            <a:chExt cx="3619500" cy="551508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DD30598-3E8C-4A5A-AEA7-49F6BFB2AC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729"/>
            <a:stretch/>
          </p:blipFill>
          <p:spPr>
            <a:xfrm>
              <a:off x="3773842" y="1106485"/>
              <a:ext cx="3619500" cy="354424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2798886-9257-478C-8AEE-497AA5FF6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2024"/>
            <a:stretch/>
          </p:blipFill>
          <p:spPr>
            <a:xfrm>
              <a:off x="3773842" y="4745146"/>
              <a:ext cx="3619500" cy="1876425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5348B8B-F5D0-4373-A16D-E22E8B3C0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25" y="3632328"/>
            <a:ext cx="3143250" cy="270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ECD35E-E37F-49E3-B8F9-77B32808C0AB}"/>
              </a:ext>
            </a:extLst>
          </p:cNvPr>
          <p:cNvSpPr txBox="1"/>
          <p:nvPr/>
        </p:nvSpPr>
        <p:spPr>
          <a:xfrm>
            <a:off x="136071" y="6384953"/>
            <a:ext cx="19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△ 이용 데이터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979064-7B49-4E3D-9D41-E46099D5FE25}"/>
              </a:ext>
            </a:extLst>
          </p:cNvPr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BFDA49-D5B6-4F8E-8A30-1554E75C2FB2}"/>
              </a:ext>
            </a:extLst>
          </p:cNvPr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BB29F6B-D2D0-4EE7-8356-645E11E16C9B}"/>
              </a:ext>
            </a:extLst>
          </p:cNvPr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35456D-F84D-4C2E-8C62-98FF723951AD}"/>
                </a:ext>
              </a:extLst>
            </p:cNvPr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8FC03-0B14-48EF-A7F3-84018655F2E9}"/>
                </a:ext>
              </a:extLst>
            </p:cNvPr>
            <p:cNvSpPr txBox="1"/>
            <p:nvPr/>
          </p:nvSpPr>
          <p:spPr>
            <a:xfrm>
              <a:off x="859687" y="619688"/>
              <a:ext cx="1963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test, train </a:t>
              </a:r>
              <a:r>
                <a:rPr lang="ko-KR" altLang="en-US" dirty="0">
                  <a:latin typeface="+mn-ea"/>
                </a:rPr>
                <a:t>나누기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F5879184-44AA-4B4F-AE6D-AE5956EE92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84" r="11129" b="66340"/>
          <a:stretch/>
        </p:blipFill>
        <p:spPr>
          <a:xfrm>
            <a:off x="136071" y="1496767"/>
            <a:ext cx="3472348" cy="12945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F51198D-B707-4191-9C04-67813D2A5265}"/>
              </a:ext>
            </a:extLst>
          </p:cNvPr>
          <p:cNvSpPr txBox="1"/>
          <p:nvPr/>
        </p:nvSpPr>
        <p:spPr>
          <a:xfrm>
            <a:off x="136071" y="3147822"/>
            <a:ext cx="250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</a:t>
            </a:r>
            <a:r>
              <a:rPr lang="en-US" altLang="ko-KR" dirty="0"/>
              <a:t>(train) =&gt; 252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D33D47-30FE-41BC-8BFD-15A0813483FA}"/>
              </a:ext>
            </a:extLst>
          </p:cNvPr>
          <p:cNvSpPr txBox="1"/>
          <p:nvPr/>
        </p:nvSpPr>
        <p:spPr>
          <a:xfrm>
            <a:off x="136071" y="2856341"/>
            <a:ext cx="250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</a:t>
            </a:r>
            <a:r>
              <a:rPr lang="en-US" altLang="ko-KR" dirty="0"/>
              <a:t>(test) =&gt; 108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15A2769-4301-41A2-B815-D409F43BE453}"/>
              </a:ext>
            </a:extLst>
          </p:cNvPr>
          <p:cNvGrpSpPr/>
          <p:nvPr/>
        </p:nvGrpSpPr>
        <p:grpSpPr>
          <a:xfrm>
            <a:off x="7504975" y="1419950"/>
            <a:ext cx="4595779" cy="4601851"/>
            <a:chOff x="7504975" y="1419950"/>
            <a:chExt cx="4595779" cy="460185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8F20E4-823F-475A-9E41-0E8B3FBF1F99}"/>
                </a:ext>
              </a:extLst>
            </p:cNvPr>
            <p:cNvGrpSpPr/>
            <p:nvPr/>
          </p:nvGrpSpPr>
          <p:grpSpPr>
            <a:xfrm>
              <a:off x="7528510" y="1854282"/>
              <a:ext cx="4572244" cy="4167519"/>
              <a:chOff x="7528510" y="1854282"/>
              <a:chExt cx="4572244" cy="4167519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0DEEF6A9-9DDA-4929-B292-625C55B9A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28510" y="4212051"/>
                <a:ext cx="4572244" cy="1809750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1CF0F9E4-5CF4-435B-9A18-1D54463589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26185"/>
              <a:stretch/>
            </p:blipFill>
            <p:spPr>
              <a:xfrm>
                <a:off x="7528510" y="1854282"/>
                <a:ext cx="4572244" cy="2264229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F52493-1550-4A39-81AD-A57415210848}"/>
                </a:ext>
              </a:extLst>
            </p:cNvPr>
            <p:cNvSpPr txBox="1"/>
            <p:nvPr/>
          </p:nvSpPr>
          <p:spPr>
            <a:xfrm>
              <a:off x="7504975" y="1419950"/>
              <a:ext cx="4572243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모든 데이터가 </a:t>
              </a:r>
              <a:r>
                <a:rPr lang="en-US" altLang="ko-KR" sz="1600" dirty="0"/>
                <a:t>0~1</a:t>
              </a:r>
              <a:r>
                <a:rPr lang="ko-KR" altLang="en-US" sz="1600" dirty="0"/>
                <a:t>사이에 있도록 조정 필요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27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323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0~1 </a:t>
              </a:r>
              <a:r>
                <a:rPr lang="ko-KR" altLang="en-US" dirty="0">
                  <a:latin typeface="+mn-ea"/>
                </a:rPr>
                <a:t>사이 값 가지도록 재조정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D3BE27E-1F58-4C20-AF7D-F43D8244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739" y="1186792"/>
            <a:ext cx="5153025" cy="1809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65619C4-F00E-4F20-9E5E-F413F1D5F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9" y="1186792"/>
            <a:ext cx="5153025" cy="35648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2806B6-AB2C-40A1-A289-479EEE0340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185"/>
          <a:stretch/>
        </p:blipFill>
        <p:spPr>
          <a:xfrm>
            <a:off x="5601739" y="3108855"/>
            <a:ext cx="5153025" cy="22642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D4E71A-C881-42DC-B8A3-58C4291D4DC7}"/>
              </a:ext>
            </a:extLst>
          </p:cNvPr>
          <p:cNvSpPr/>
          <p:nvPr/>
        </p:nvSpPr>
        <p:spPr>
          <a:xfrm>
            <a:off x="292190" y="1384833"/>
            <a:ext cx="3300213" cy="58270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55B5-FF93-4CB3-8047-D178D215B8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833"/>
          <a:stretch/>
        </p:blipFill>
        <p:spPr>
          <a:xfrm>
            <a:off x="303599" y="4751672"/>
            <a:ext cx="5153025" cy="17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2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24F56E9D-DDEE-4625-B246-3C3F3730B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833"/>
          <a:stretch/>
        </p:blipFill>
        <p:spPr>
          <a:xfrm>
            <a:off x="303599" y="4751672"/>
            <a:ext cx="5153025" cy="172599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4830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어떤 속성을 가지고 어떤 값을 예측할 것인지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65619C4-F00E-4F20-9E5E-F413F1D5F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9" y="1186792"/>
            <a:ext cx="5153025" cy="356488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34F694-B1C4-4C28-828A-342EA315C76A}"/>
              </a:ext>
            </a:extLst>
          </p:cNvPr>
          <p:cNvSpPr/>
          <p:nvPr/>
        </p:nvSpPr>
        <p:spPr>
          <a:xfrm>
            <a:off x="283225" y="2060417"/>
            <a:ext cx="5068704" cy="26912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4037A5E-F169-4897-8536-20EED9577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238" y="1619854"/>
            <a:ext cx="4975190" cy="4281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4627E2-C6EF-4210-B065-8EE76116F83F}"/>
              </a:ext>
            </a:extLst>
          </p:cNvPr>
          <p:cNvSpPr/>
          <p:nvPr/>
        </p:nvSpPr>
        <p:spPr>
          <a:xfrm>
            <a:off x="7100047" y="1990165"/>
            <a:ext cx="4157943" cy="2357717"/>
          </a:xfrm>
          <a:prstGeom prst="rect">
            <a:avLst/>
          </a:prstGeom>
          <a:solidFill>
            <a:srgbClr val="FFFF00">
              <a:alpha val="29020"/>
            </a:srgb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55844A-E9E3-42AA-B481-B01A3CF2AA6A}"/>
              </a:ext>
            </a:extLst>
          </p:cNvPr>
          <p:cNvSpPr/>
          <p:nvPr/>
        </p:nvSpPr>
        <p:spPr>
          <a:xfrm>
            <a:off x="10291482" y="4352364"/>
            <a:ext cx="966508" cy="381001"/>
          </a:xfrm>
          <a:prstGeom prst="rect">
            <a:avLst/>
          </a:prstGeom>
          <a:solidFill>
            <a:srgbClr val="FFFF00">
              <a:alpha val="29020"/>
            </a:srgb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60137C-265E-476D-BD86-1FB909A3B864}"/>
              </a:ext>
            </a:extLst>
          </p:cNvPr>
          <p:cNvSpPr txBox="1"/>
          <p:nvPr/>
        </p:nvSpPr>
        <p:spPr>
          <a:xfrm>
            <a:off x="6396238" y="821997"/>
            <a:ext cx="510091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과거의 속성값을 가지고 미래의 종가를 예측</a:t>
            </a:r>
            <a:endParaRPr lang="en-US" altLang="ko-KR" dirty="0"/>
          </a:p>
          <a:p>
            <a:pPr algn="ctr"/>
            <a:r>
              <a:rPr lang="ko-KR" altLang="en-US" strike="sngStrike" dirty="0"/>
              <a:t>미래의 속성값을 가지고 과거의 종가를 추측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AB127B-DCA8-4808-9817-E6CE03F67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124" y="3281322"/>
            <a:ext cx="4119282" cy="307170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325A47-94A1-4E13-A5C2-96C94392BA16}"/>
              </a:ext>
            </a:extLst>
          </p:cNvPr>
          <p:cNvSpPr txBox="1"/>
          <p:nvPr/>
        </p:nvSpPr>
        <p:spPr>
          <a:xfrm>
            <a:off x="4596695" y="4274654"/>
            <a:ext cx="197895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전처리</a:t>
            </a:r>
            <a:r>
              <a:rPr lang="ko-KR" altLang="en-US" dirty="0"/>
              <a:t> 과정에서 순서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061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BCADA432-9087-474E-B6DA-B04A97F5F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30"/>
          <a:stretch/>
        </p:blipFill>
        <p:spPr>
          <a:xfrm>
            <a:off x="6618832" y="239127"/>
            <a:ext cx="5153025" cy="2711784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4748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일주일의 속성을 가지고 다음날의 종가 예측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F425DA11-1046-42C1-B64F-FECC5A2A6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5" t="-173" b="90763"/>
          <a:stretch/>
        </p:blipFill>
        <p:spPr>
          <a:xfrm>
            <a:off x="362001" y="1221610"/>
            <a:ext cx="3938839" cy="36851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F1458DD-A041-4033-AD84-A7533B04E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01" y="1614592"/>
            <a:ext cx="3962400" cy="47815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8EB856-B772-4A99-B8D0-FF5188A5C77C}"/>
              </a:ext>
            </a:extLst>
          </p:cNvPr>
          <p:cNvSpPr/>
          <p:nvPr/>
        </p:nvSpPr>
        <p:spPr>
          <a:xfrm>
            <a:off x="362001" y="1663521"/>
            <a:ext cx="3962400" cy="15123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D5F526-875E-4877-B960-D192D9C46108}"/>
              </a:ext>
            </a:extLst>
          </p:cNvPr>
          <p:cNvGrpSpPr/>
          <p:nvPr/>
        </p:nvGrpSpPr>
        <p:grpSpPr>
          <a:xfrm>
            <a:off x="5007752" y="3797088"/>
            <a:ext cx="6095917" cy="2594396"/>
            <a:chOff x="5396833" y="3609507"/>
            <a:chExt cx="6095917" cy="259439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CBD3787-592B-498B-87F7-F5A4207DD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0137"/>
            <a:stretch/>
          </p:blipFill>
          <p:spPr>
            <a:xfrm>
              <a:off x="5396833" y="3609507"/>
              <a:ext cx="4112819" cy="2594395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8DB964B-D6C7-4829-BE73-86CA18D34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4716" b="5425"/>
            <a:stretch/>
          </p:blipFill>
          <p:spPr>
            <a:xfrm>
              <a:off x="9651021" y="3609508"/>
              <a:ext cx="1841729" cy="2594395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784177-0B03-425C-AE60-7C86EBAE19BC}"/>
              </a:ext>
            </a:extLst>
          </p:cNvPr>
          <p:cNvSpPr/>
          <p:nvPr/>
        </p:nvSpPr>
        <p:spPr>
          <a:xfrm>
            <a:off x="5543113" y="4131700"/>
            <a:ext cx="3473062" cy="1512396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4E7B24-F751-447F-8C3B-92E2521CD1CD}"/>
              </a:ext>
            </a:extLst>
          </p:cNvPr>
          <p:cNvSpPr/>
          <p:nvPr/>
        </p:nvSpPr>
        <p:spPr>
          <a:xfrm>
            <a:off x="457877" y="1718931"/>
            <a:ext cx="3774142" cy="1260000"/>
          </a:xfrm>
          <a:prstGeom prst="rect">
            <a:avLst/>
          </a:prstGeom>
          <a:solidFill>
            <a:srgbClr val="FFE699">
              <a:alpha val="18039"/>
            </a:srgbClr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7FAB7D-BF87-45AB-887E-AFC84E3CE7A4}"/>
              </a:ext>
            </a:extLst>
          </p:cNvPr>
          <p:cNvSpPr/>
          <p:nvPr/>
        </p:nvSpPr>
        <p:spPr>
          <a:xfrm>
            <a:off x="3279413" y="2980231"/>
            <a:ext cx="952606" cy="195686"/>
          </a:xfrm>
          <a:prstGeom prst="rect">
            <a:avLst/>
          </a:prstGeom>
          <a:solidFill>
            <a:srgbClr val="8FAADC">
              <a:alpha val="30196"/>
            </a:srgb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1B0944-4DA7-45BB-AEC1-0A7B52238FFF}"/>
              </a:ext>
            </a:extLst>
          </p:cNvPr>
          <p:cNvSpPr/>
          <p:nvPr/>
        </p:nvSpPr>
        <p:spPr>
          <a:xfrm>
            <a:off x="9888403" y="4174211"/>
            <a:ext cx="986986" cy="195686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286F65-294D-4855-B6AD-3347E529F2CA}"/>
              </a:ext>
            </a:extLst>
          </p:cNvPr>
          <p:cNvSpPr txBox="1"/>
          <p:nvPr/>
        </p:nvSpPr>
        <p:spPr>
          <a:xfrm>
            <a:off x="331621" y="6396142"/>
            <a:ext cx="19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△ </a:t>
            </a:r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9C09B-0759-4B71-B302-63C8979B2E57}"/>
              </a:ext>
            </a:extLst>
          </p:cNvPr>
          <p:cNvSpPr txBox="1"/>
          <p:nvPr/>
        </p:nvSpPr>
        <p:spPr>
          <a:xfrm>
            <a:off x="8166847" y="75200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0~(252-8)</a:t>
            </a:r>
            <a:r>
              <a:rPr lang="ko-KR" altLang="en-US" dirty="0">
                <a:solidFill>
                  <a:schemeClr val="bg1"/>
                </a:solidFill>
              </a:rPr>
              <a:t>번 </a:t>
            </a:r>
            <a:r>
              <a:rPr lang="en-US" altLang="ko-KR" dirty="0">
                <a:solidFill>
                  <a:schemeClr val="bg1"/>
                </a:solidFill>
              </a:rPr>
              <a:t>for</a:t>
            </a:r>
            <a:r>
              <a:rPr lang="ko-KR" altLang="en-US" dirty="0">
                <a:solidFill>
                  <a:schemeClr val="bg1"/>
                </a:solidFill>
              </a:rPr>
              <a:t>문 돌림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44BD7-EF7F-420D-B77C-A80F5E1F76D4}"/>
              </a:ext>
            </a:extLst>
          </p:cNvPr>
          <p:cNvSpPr txBox="1"/>
          <p:nvPr/>
        </p:nvSpPr>
        <p:spPr>
          <a:xfrm>
            <a:off x="4938105" y="3486436"/>
            <a:ext cx="161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속성값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8F6562-A506-4BCD-A924-2E5FEF3ED0FD}"/>
              </a:ext>
            </a:extLst>
          </p:cNvPr>
          <p:cNvSpPr txBox="1"/>
          <p:nvPr/>
        </p:nvSpPr>
        <p:spPr>
          <a:xfrm>
            <a:off x="9190218" y="3486436"/>
            <a:ext cx="161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예측값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88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40" grpId="0" animBg="1"/>
      <p:bldP spid="41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4830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어떤 속성을 가지고 어떤 값을 예측할 것인지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F425DA11-1046-42C1-B64F-FECC5A2A6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5" t="-173" b="90763"/>
          <a:stretch/>
        </p:blipFill>
        <p:spPr>
          <a:xfrm>
            <a:off x="330696" y="1221610"/>
            <a:ext cx="3938839" cy="36851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F1458DD-A041-4033-AD84-A7533B04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96" y="1614592"/>
            <a:ext cx="3962400" cy="47815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8EB856-B772-4A99-B8D0-FF5188A5C77C}"/>
              </a:ext>
            </a:extLst>
          </p:cNvPr>
          <p:cNvSpPr/>
          <p:nvPr/>
        </p:nvSpPr>
        <p:spPr>
          <a:xfrm>
            <a:off x="330696" y="1869709"/>
            <a:ext cx="3962400" cy="15123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D5F526-875E-4877-B960-D192D9C46108}"/>
              </a:ext>
            </a:extLst>
          </p:cNvPr>
          <p:cNvGrpSpPr/>
          <p:nvPr/>
        </p:nvGrpSpPr>
        <p:grpSpPr>
          <a:xfrm>
            <a:off x="4950042" y="3452264"/>
            <a:ext cx="6095917" cy="2594396"/>
            <a:chOff x="5396833" y="3609507"/>
            <a:chExt cx="6095917" cy="259439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CBD3787-592B-498B-87F7-F5A4207DD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137"/>
            <a:stretch/>
          </p:blipFill>
          <p:spPr>
            <a:xfrm>
              <a:off x="5396833" y="3609507"/>
              <a:ext cx="4112819" cy="2594395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8DB964B-D6C7-4829-BE73-86CA18D34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4716" b="5425"/>
            <a:stretch/>
          </p:blipFill>
          <p:spPr>
            <a:xfrm>
              <a:off x="9651021" y="3609508"/>
              <a:ext cx="1841729" cy="2594395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784177-0B03-425C-AE60-7C86EBAE19BC}"/>
              </a:ext>
            </a:extLst>
          </p:cNvPr>
          <p:cNvSpPr/>
          <p:nvPr/>
        </p:nvSpPr>
        <p:spPr>
          <a:xfrm>
            <a:off x="5476438" y="5290461"/>
            <a:ext cx="3473062" cy="1512396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4E7B24-F751-447F-8C3B-92E2521CD1CD}"/>
              </a:ext>
            </a:extLst>
          </p:cNvPr>
          <p:cNvSpPr/>
          <p:nvPr/>
        </p:nvSpPr>
        <p:spPr>
          <a:xfrm>
            <a:off x="411103" y="1881454"/>
            <a:ext cx="3774142" cy="1260000"/>
          </a:xfrm>
          <a:prstGeom prst="rect">
            <a:avLst/>
          </a:prstGeom>
          <a:solidFill>
            <a:srgbClr val="FFE699">
              <a:alpha val="18039"/>
            </a:srgbClr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7FAB7D-BF87-45AB-887E-AFC84E3CE7A4}"/>
              </a:ext>
            </a:extLst>
          </p:cNvPr>
          <p:cNvSpPr/>
          <p:nvPr/>
        </p:nvSpPr>
        <p:spPr>
          <a:xfrm>
            <a:off x="3250569" y="3207194"/>
            <a:ext cx="952606" cy="195686"/>
          </a:xfrm>
          <a:prstGeom prst="rect">
            <a:avLst/>
          </a:prstGeom>
          <a:solidFill>
            <a:srgbClr val="8FAADC">
              <a:alpha val="30196"/>
            </a:srgb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1B0944-4DA7-45BB-AEC1-0A7B52238FFF}"/>
              </a:ext>
            </a:extLst>
          </p:cNvPr>
          <p:cNvSpPr/>
          <p:nvPr/>
        </p:nvSpPr>
        <p:spPr>
          <a:xfrm>
            <a:off x="9866551" y="4042515"/>
            <a:ext cx="986986" cy="195686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2F99253-54B9-407C-8B15-56802D03FF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930"/>
          <a:stretch/>
        </p:blipFill>
        <p:spPr>
          <a:xfrm>
            <a:off x="6618832" y="239127"/>
            <a:ext cx="5153025" cy="2711784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B1E8545-D21F-43EE-8052-ADEA6F3CCC5E}"/>
              </a:ext>
            </a:extLst>
          </p:cNvPr>
          <p:cNvSpPr txBox="1"/>
          <p:nvPr/>
        </p:nvSpPr>
        <p:spPr>
          <a:xfrm>
            <a:off x="331621" y="6396142"/>
            <a:ext cx="19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△ </a:t>
            </a:r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902F3-21E4-45DB-85DE-3D31D80A9E10}"/>
              </a:ext>
            </a:extLst>
          </p:cNvPr>
          <p:cNvSpPr txBox="1"/>
          <p:nvPr/>
        </p:nvSpPr>
        <p:spPr>
          <a:xfrm>
            <a:off x="4950042" y="3082932"/>
            <a:ext cx="161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속성값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078F01-2667-403D-A81C-504356B9D7D9}"/>
              </a:ext>
            </a:extLst>
          </p:cNvPr>
          <p:cNvSpPr txBox="1"/>
          <p:nvPr/>
        </p:nvSpPr>
        <p:spPr>
          <a:xfrm>
            <a:off x="9202155" y="3082932"/>
            <a:ext cx="161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예측값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72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40" grpId="0" animBg="1"/>
      <p:bldP spid="41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모델 설계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C3AA388-959C-49BF-914D-9B92AE53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43" y="1288892"/>
            <a:ext cx="6286500" cy="2876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CADAB7-DAE3-479C-99A3-BFBECC9E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973" y="677281"/>
            <a:ext cx="5905500" cy="2914650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B80664-DB7B-46B8-B9E5-E68F6A4E0AD5}"/>
              </a:ext>
            </a:extLst>
          </p:cNvPr>
          <p:cNvSpPr/>
          <p:nvPr/>
        </p:nvSpPr>
        <p:spPr>
          <a:xfrm>
            <a:off x="3062450" y="4062112"/>
            <a:ext cx="156333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실제 연속적인 값을 예측하는 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A8B243-5623-421F-B1A5-F78A0BB87AAB}"/>
              </a:ext>
            </a:extLst>
          </p:cNvPr>
          <p:cNvSpPr/>
          <p:nvPr/>
        </p:nvSpPr>
        <p:spPr>
          <a:xfrm>
            <a:off x="2267993" y="1201397"/>
            <a:ext cx="25908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+mn-ea"/>
              </a:rPr>
              <a:t>input_shape</a:t>
            </a:r>
            <a:r>
              <a:rPr lang="en-US" altLang="ko-KR" sz="1200" dirty="0">
                <a:latin typeface="+mn-ea"/>
              </a:rPr>
              <a:t>=&gt; 7</a:t>
            </a:r>
            <a:r>
              <a:rPr lang="ko-KR" altLang="en-US" sz="1200" dirty="0">
                <a:latin typeface="+mn-ea"/>
              </a:rPr>
              <a:t>일의 데이터가 연속해서 들어가고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데이터의 개수는</a:t>
            </a:r>
            <a:r>
              <a:rPr lang="en-US" altLang="ko-KR" sz="1200" dirty="0">
                <a:latin typeface="+mn-ea"/>
              </a:rPr>
              <a:t> 4(</a:t>
            </a:r>
            <a:r>
              <a:rPr lang="ko-KR" altLang="en-US" sz="1200" dirty="0">
                <a:latin typeface="+mn-ea"/>
              </a:rPr>
              <a:t>시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저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종가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91A23A-CD99-4C4F-A488-13534FD6E708}"/>
              </a:ext>
            </a:extLst>
          </p:cNvPr>
          <p:cNvSpPr/>
          <p:nvPr/>
        </p:nvSpPr>
        <p:spPr>
          <a:xfrm>
            <a:off x="4058952" y="2544919"/>
            <a:ext cx="159968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예측하고자 하는 </a:t>
            </a:r>
            <a:r>
              <a:rPr lang="en-US" altLang="ko-KR" sz="1200" dirty="0">
                <a:latin typeface="+mn-ea"/>
              </a:rPr>
              <a:t>target </a:t>
            </a:r>
            <a:r>
              <a:rPr lang="ko-KR" altLang="en-US" sz="1200" dirty="0">
                <a:latin typeface="+mn-ea"/>
              </a:rPr>
              <a:t>수가 </a:t>
            </a:r>
            <a:r>
              <a:rPr lang="en-US" altLang="ko-KR" sz="1200" dirty="0">
                <a:latin typeface="+mn-ea"/>
              </a:rPr>
              <a:t>1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A49DFE-861A-4B88-922F-0CE3AA608ACA}"/>
              </a:ext>
            </a:extLst>
          </p:cNvPr>
          <p:cNvCxnSpPr/>
          <p:nvPr/>
        </p:nvCxnSpPr>
        <p:spPr>
          <a:xfrm>
            <a:off x="3062450" y="3841938"/>
            <a:ext cx="146915" cy="220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8BBD3B-33A9-4E6E-A405-958AA94E415E}"/>
              </a:ext>
            </a:extLst>
          </p:cNvPr>
          <p:cNvCxnSpPr>
            <a:cxnSpLocks/>
          </p:cNvCxnSpPr>
          <p:nvPr/>
        </p:nvCxnSpPr>
        <p:spPr>
          <a:xfrm>
            <a:off x="2659038" y="2624659"/>
            <a:ext cx="13999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DACE22-E506-40FA-A3BC-A4EE146E2866}"/>
              </a:ext>
            </a:extLst>
          </p:cNvPr>
          <p:cNvSpPr/>
          <p:nvPr/>
        </p:nvSpPr>
        <p:spPr>
          <a:xfrm>
            <a:off x="7208182" y="2283309"/>
            <a:ext cx="10012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완전 연결 레이어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E4E474-8E98-4099-A20E-4A9114B34D01}"/>
              </a:ext>
            </a:extLst>
          </p:cNvPr>
          <p:cNvGrpSpPr/>
          <p:nvPr/>
        </p:nvGrpSpPr>
        <p:grpSpPr>
          <a:xfrm>
            <a:off x="576026" y="3870996"/>
            <a:ext cx="11244499" cy="2571750"/>
            <a:chOff x="576026" y="3870996"/>
            <a:chExt cx="11244499" cy="257175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BD3F77F-3F3E-4E41-AE70-B567541C0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026" y="5062482"/>
              <a:ext cx="5362575" cy="137160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4B7DA3F-6730-4594-ACD6-76060A2C1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870996"/>
              <a:ext cx="5724525" cy="257175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820953FB-656E-409B-9D44-3FB7A9DDC63C}"/>
                </a:ext>
              </a:extLst>
            </p:cNvPr>
            <p:cNvSpPr/>
            <p:nvPr/>
          </p:nvSpPr>
          <p:spPr>
            <a:xfrm>
              <a:off x="743471" y="4292944"/>
              <a:ext cx="997826" cy="677273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변경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11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7545655" cy="796277"/>
            <a:chOff x="859687" y="192743"/>
            <a:chExt cx="7545655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7545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0~1</a:t>
              </a:r>
              <a:r>
                <a:rPr lang="ko-KR" altLang="en-US" dirty="0">
                  <a:latin typeface="+mn-ea"/>
                </a:rPr>
                <a:t>사이의 값으로 재조정한 데이터</a:t>
              </a:r>
              <a:r>
                <a:rPr lang="en-US" altLang="ko-KR" dirty="0">
                  <a:latin typeface="+mn-ea"/>
                </a:rPr>
                <a:t>(</a:t>
              </a:r>
              <a:r>
                <a:rPr lang="ko-KR" altLang="en-US" dirty="0">
                  <a:latin typeface="+mn-ea"/>
                </a:rPr>
                <a:t>중 </a:t>
              </a:r>
              <a:r>
                <a:rPr lang="ko-KR" altLang="en-US" dirty="0" err="1">
                  <a:latin typeface="+mn-ea"/>
                </a:rPr>
                <a:t>예측값</a:t>
              </a:r>
              <a:r>
                <a:rPr lang="en-US" altLang="ko-KR" dirty="0">
                  <a:latin typeface="+mn-ea"/>
                </a:rPr>
                <a:t>)</a:t>
              </a:r>
              <a:r>
                <a:rPr lang="ko-KR" altLang="en-US" dirty="0">
                  <a:latin typeface="+mn-ea"/>
                </a:rPr>
                <a:t>를 원래의 데이터로 변환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52C62E2-0A36-41D7-A72A-CEF6C917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74"/>
          <a:stretch/>
        </p:blipFill>
        <p:spPr>
          <a:xfrm>
            <a:off x="57150" y="1115762"/>
            <a:ext cx="6038850" cy="29658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16961F-D94C-4075-AAB4-B7ED7570F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254"/>
          <a:stretch/>
        </p:blipFill>
        <p:spPr>
          <a:xfrm>
            <a:off x="3105210" y="4173908"/>
            <a:ext cx="2085975" cy="2590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6758D5C-FBC1-47AC-A7B6-48605DAB44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013"/>
          <a:stretch/>
        </p:blipFill>
        <p:spPr>
          <a:xfrm>
            <a:off x="9784035" y="4173907"/>
            <a:ext cx="1933575" cy="25908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6CA0BB-4CB8-4B08-BCEF-EF006DDF19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285"/>
          <a:stretch/>
        </p:blipFill>
        <p:spPr>
          <a:xfrm>
            <a:off x="5373060" y="4173907"/>
            <a:ext cx="4229100" cy="25908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48B8FE-8640-4081-BC05-3B5763AA8D19}"/>
              </a:ext>
            </a:extLst>
          </p:cNvPr>
          <p:cNvSpPr/>
          <p:nvPr/>
        </p:nvSpPr>
        <p:spPr>
          <a:xfrm>
            <a:off x="8373435" y="4497757"/>
            <a:ext cx="1185862" cy="226695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436419C-A212-4940-B0AB-DB0421D2F71B}"/>
              </a:ext>
            </a:extLst>
          </p:cNvPr>
          <p:cNvCxnSpPr/>
          <p:nvPr/>
        </p:nvCxnSpPr>
        <p:spPr>
          <a:xfrm>
            <a:off x="5298141" y="1954306"/>
            <a:ext cx="1317812" cy="2043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7D30A50-C6E7-4700-B8C2-56EB33C992B7}"/>
              </a:ext>
            </a:extLst>
          </p:cNvPr>
          <p:cNvCxnSpPr/>
          <p:nvPr/>
        </p:nvCxnSpPr>
        <p:spPr>
          <a:xfrm>
            <a:off x="3254188" y="2384612"/>
            <a:ext cx="6813177" cy="161364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7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3110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그래프로 출력하기 </a:t>
              </a:r>
              <a:r>
                <a:rPr lang="en-US" altLang="ko-KR" dirty="0">
                  <a:latin typeface="+mn-ea"/>
                </a:rPr>
                <a:t>(</a:t>
              </a:r>
              <a:r>
                <a:rPr lang="ko-KR" altLang="en-US" dirty="0">
                  <a:latin typeface="+mn-ea"/>
                </a:rPr>
                <a:t>수정 전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E985F09-DC79-4262-AA29-48D7F2BA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388" y="1672481"/>
            <a:ext cx="5182781" cy="3328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CAEC2-89DB-4849-97B3-31992CDF3142}"/>
              </a:ext>
            </a:extLst>
          </p:cNvPr>
          <p:cNvSpPr txBox="1"/>
          <p:nvPr/>
        </p:nvSpPr>
        <p:spPr>
          <a:xfrm>
            <a:off x="6719635" y="5039165"/>
            <a:ext cx="469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파랑 </a:t>
            </a:r>
            <a:r>
              <a:rPr lang="en-US" altLang="ko-KR" dirty="0"/>
              <a:t>: test</a:t>
            </a:r>
          </a:p>
          <a:p>
            <a:r>
              <a:rPr lang="ko-KR" altLang="en-US" dirty="0"/>
              <a:t>노랑 </a:t>
            </a:r>
            <a:r>
              <a:rPr lang="en-US" altLang="ko-KR" dirty="0"/>
              <a:t>: predict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B99041-57CF-4CC1-AE28-4B6C59384575}"/>
              </a:ext>
            </a:extLst>
          </p:cNvPr>
          <p:cNvGrpSpPr/>
          <p:nvPr/>
        </p:nvGrpSpPr>
        <p:grpSpPr>
          <a:xfrm>
            <a:off x="420143" y="2160670"/>
            <a:ext cx="6051569" cy="3524826"/>
            <a:chOff x="392003" y="1165870"/>
            <a:chExt cx="6051569" cy="352482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52C62E2-0A36-41D7-A72A-CEF6C91788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0955"/>
            <a:stretch/>
          </p:blipFill>
          <p:spPr>
            <a:xfrm>
              <a:off x="392003" y="2767942"/>
              <a:ext cx="6038850" cy="192275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495E83-77C0-4644-A6C2-61C0542629C6}"/>
                </a:ext>
              </a:extLst>
            </p:cNvPr>
            <p:cNvSpPr txBox="1"/>
            <p:nvPr/>
          </p:nvSpPr>
          <p:spPr>
            <a:xfrm>
              <a:off x="3588374" y="3544653"/>
              <a:ext cx="285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시간 때문에 </a:t>
              </a:r>
              <a:r>
                <a:rPr lang="en-US" altLang="ko-KR" dirty="0">
                  <a:solidFill>
                    <a:schemeClr val="bg1"/>
                  </a:solidFill>
                </a:rPr>
                <a:t>inverse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9FA35B-6D3D-4845-AA3B-760EBD751C25}"/>
                </a:ext>
              </a:extLst>
            </p:cNvPr>
            <p:cNvSpPr txBox="1"/>
            <p:nvPr/>
          </p:nvSpPr>
          <p:spPr>
            <a:xfrm>
              <a:off x="2553695" y="1500293"/>
              <a:ext cx="3514165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151202,151203 </a:t>
              </a:r>
              <a:r>
                <a:rPr lang="ko-KR" altLang="en-US" dirty="0"/>
                <a:t>순이 아니라</a:t>
              </a:r>
              <a:endParaRPr lang="en-US" altLang="ko-KR" dirty="0"/>
            </a:p>
            <a:p>
              <a:pPr algn="ctr"/>
              <a:r>
                <a:rPr lang="en-US" altLang="ko-KR" dirty="0"/>
                <a:t>151203,151202 </a:t>
              </a:r>
              <a:r>
                <a:rPr lang="ko-KR" altLang="en-US" dirty="0"/>
                <a:t>순이라 가정하고 작성된 코드</a:t>
              </a:r>
              <a:endParaRPr lang="en-US" altLang="ko-KR" dirty="0"/>
            </a:p>
            <a:p>
              <a:pPr algn="ctr"/>
              <a:r>
                <a:rPr lang="en-US" altLang="ko-KR" dirty="0"/>
                <a:t>=&gt; </a:t>
              </a:r>
              <a:r>
                <a:rPr lang="ko-KR" altLang="en-US" dirty="0"/>
                <a:t>그래프 출력 전에 순서 변경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72889DA-353C-478C-ADEB-628C3597BB21}"/>
                </a:ext>
              </a:extLst>
            </p:cNvPr>
            <p:cNvSpPr/>
            <p:nvPr/>
          </p:nvSpPr>
          <p:spPr>
            <a:xfrm>
              <a:off x="2556876" y="3240741"/>
              <a:ext cx="498604" cy="18825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63569-6223-460D-B392-61D272B774A1}"/>
                </a:ext>
              </a:extLst>
            </p:cNvPr>
            <p:cNvSpPr/>
            <p:nvPr/>
          </p:nvSpPr>
          <p:spPr>
            <a:xfrm>
              <a:off x="3125303" y="3424004"/>
              <a:ext cx="498604" cy="18825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A8B7DE5-58F9-4550-B66E-5D346B857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2075" b="33867"/>
            <a:stretch/>
          </p:blipFill>
          <p:spPr>
            <a:xfrm>
              <a:off x="392003" y="1165870"/>
              <a:ext cx="1852830" cy="154924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2EE849-BC8C-4ACC-894D-D7857A7B4216}"/>
              </a:ext>
            </a:extLst>
          </p:cNvPr>
          <p:cNvSpPr txBox="1"/>
          <p:nvPr/>
        </p:nvSpPr>
        <p:spPr>
          <a:xfrm>
            <a:off x="842053" y="5889185"/>
            <a:ext cx="51009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미래의 값을 가지고 과거의 값을 추측</a:t>
            </a:r>
          </a:p>
        </p:txBody>
      </p:sp>
    </p:spTree>
    <p:extLst>
      <p:ext uri="{BB962C8B-B14F-4D97-AF65-F5344CB8AC3E}">
        <p14:creationId xmlns:p14="http://schemas.microsoft.com/office/powerpoint/2010/main" val="360869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286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권 혜영</cp:lastModifiedBy>
  <cp:revision>180</cp:revision>
  <dcterms:created xsi:type="dcterms:W3CDTF">2019-03-11T01:03:02Z</dcterms:created>
  <dcterms:modified xsi:type="dcterms:W3CDTF">2020-09-28T09:17:35Z</dcterms:modified>
</cp:coreProperties>
</file>