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63" r:id="rId5"/>
    <p:sldId id="264" r:id="rId6"/>
    <p:sldId id="260" r:id="rId7"/>
    <p:sldId id="261" r:id="rId8"/>
    <p:sldId id="265" r:id="rId9"/>
    <p:sldId id="266" r:id="rId10"/>
    <p:sldId id="267" r:id="rId11"/>
    <p:sldId id="268" r:id="rId12"/>
    <p:sldId id="25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B36FB-3C11-44AE-A54F-444F2B703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9D928-D32C-472B-B2C2-DF134C71C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34D3A-650A-4F42-BE52-CFB0B571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C3E23-7404-495E-8B84-3A2D1F09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9AE0E-1D37-456E-958A-238691F5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E23ED-5452-4D97-8D1E-5A1FC3B7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843A4-F211-4EB9-9261-23421CAA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DF109-CDBC-4E45-8576-AC0159A7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44249-4D07-40FC-B8CE-7966841F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F33D5-343D-4778-917F-7D126497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5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162EE-DB83-42F5-A57F-F3A994B5C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397B4-D72A-4FA4-B660-3E6B7A7E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5878B-6D11-4FB0-A479-4B760568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486EC-6F41-46A1-B4D7-5B4FC24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534A-EB4A-4B2D-95E8-EE79B7EB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5651-BA62-4B8F-9DB3-24F3B584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269C9-DFC0-4AD8-8C87-6395FBE7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8F4B2-4D75-49A9-853B-A61981A4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616F8-B0F8-4477-AD89-3967348A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E3874-6278-49DD-A85D-639725DE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D9458-8E23-41CD-BA03-AABCAEE3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D75AC-B1A9-40A7-B79E-8E14D4EF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4C689-BADA-4275-8CA3-7B695C76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FCCEE-8DA7-4B67-8677-B774B3FC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AC188-A44A-416D-8A0E-A23E17EE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2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19FB8-2797-4CFE-908A-7526E78F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BB9DD-6BC5-41FD-B76F-B9B7E76CE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7DDC0-9283-4FC5-8A52-1FF55B00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8F3C2-F906-48F6-B285-2430E1FD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E57A1-9CC8-4CCF-8BF6-034AEF74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9274B-8BE6-4A25-BB17-D5DDBC5B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32A49-21BA-4FC6-A3FA-212A9B5D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9B62C-B656-43BF-A53E-F7792E0B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C0869-6E20-4783-921D-4CE47F34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8633EA-DACF-4DEF-82DE-89262CD5F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4DD27F-531C-4CC3-A206-6BD92F30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1EEA0-F2B5-448F-B27D-FCF71F56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F82C53-1644-4EC2-83CC-04E9BACC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2993D6-645A-41AB-959D-EDA878E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EEBA3-48E9-4FB1-9D40-A459D093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2E0EF-2C48-4BEB-A57C-7FB9E38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7A4A8-1E36-409E-BBC2-6A4F1205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AC6012-300B-44BB-AE6A-BEED3AA8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E70ED8-B942-498D-B566-0878DE20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CED80-448A-4145-B2B5-CF2C559A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0D4C2-CC71-49BC-974C-006D415F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AFAF9-AC16-402B-B567-C5950436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CE14-23D2-4CC9-94D8-D9B66910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57659-8A6F-4F15-9373-48245EAAD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71DD0-B282-48AF-AEAB-C142534A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3AECC-DDA9-4F67-833C-BD70D38D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01E57-95AD-4278-9ED5-F44D5689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92E98-0F54-4444-9858-938B3C9A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10D1A0-52C8-4497-B006-4F9B7D599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2462F-BFFE-484D-B5D4-9A60D0EAD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EC77F-E1B1-4791-A3D0-00A910BD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C39C50-C7CA-4F48-88CE-D43DD791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0AD08-07EC-4BEB-A2D9-DF2BA6F2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C59CAE-AE2D-4009-ABF0-00CCB46C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80FD9-9F3A-49BD-8457-D7660E7E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BD183-BDEC-42CC-9BE2-8FB04EDDE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86C2A-1683-4665-B50C-B2BBEF395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6F7A3-F185-4C5D-A603-B7478E42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3972-D9CB-4AAD-B65F-8F5D0755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704" y="2135374"/>
            <a:ext cx="6589061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모델 변경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레이어</a:t>
            </a:r>
            <a:r>
              <a:rPr lang="en-US" altLang="ko-KR" dirty="0"/>
              <a:t>, </a:t>
            </a:r>
            <a:r>
              <a:rPr lang="ko-KR" altLang="en-US" dirty="0"/>
              <a:t>활성화함수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시퀀스 변경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52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1658329" y="29655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셀트리온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6145098" y="3006460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</a:t>
            </a:r>
            <a:r>
              <a:rPr lang="en-US" altLang="ko-KR" dirty="0"/>
              <a:t>SDS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46" t="8362"/>
          <a:stretch/>
        </p:blipFill>
        <p:spPr>
          <a:xfrm>
            <a:off x="320756" y="133246"/>
            <a:ext cx="3783142" cy="27329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06" y="166782"/>
            <a:ext cx="4046872" cy="25130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10" y="2540891"/>
            <a:ext cx="3985890" cy="13827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9141" y="5342021"/>
            <a:ext cx="332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노란 기준선 아래로 내려오면</a:t>
            </a:r>
            <a:endParaRPr lang="en-US" altLang="ko-KR" dirty="0"/>
          </a:p>
          <a:p>
            <a:r>
              <a:rPr lang="ko-KR" altLang="en-US" dirty="0" err="1"/>
              <a:t>예측값이</a:t>
            </a:r>
            <a:r>
              <a:rPr lang="ko-KR" altLang="en-US" dirty="0"/>
              <a:t> 더 큰 상황</a:t>
            </a:r>
          </a:p>
        </p:txBody>
      </p:sp>
    </p:spTree>
    <p:extLst>
      <p:ext uri="{BB962C8B-B14F-4D97-AF65-F5344CB8AC3E}">
        <p14:creationId xmlns:p14="http://schemas.microsoft.com/office/powerpoint/2010/main" val="171053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E813B1F-ED2F-44E4-9F7A-626E0AE3D088}"/>
              </a:ext>
            </a:extLst>
          </p:cNvPr>
          <p:cNvSpPr txBox="1">
            <a:spLocks/>
          </p:cNvSpPr>
          <p:nvPr/>
        </p:nvSpPr>
        <p:spPr>
          <a:xfrm>
            <a:off x="2429435" y="1005823"/>
            <a:ext cx="7198659" cy="95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분야별 비교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CF675C-B387-4F89-B76F-1C626545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316" y="2401981"/>
            <a:ext cx="3295650" cy="78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54BA0-E242-4110-B57E-37F9BE9982B3}"/>
              </a:ext>
            </a:extLst>
          </p:cNvPr>
          <p:cNvSpPr txBox="1"/>
          <p:nvPr/>
        </p:nvSpPr>
        <p:spPr>
          <a:xfrm>
            <a:off x="2178424" y="3299012"/>
            <a:ext cx="431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 </a:t>
            </a:r>
            <a:r>
              <a:rPr lang="en-US" altLang="ko-KR" dirty="0"/>
              <a:t>80% </a:t>
            </a:r>
            <a:r>
              <a:rPr lang="ko-KR" altLang="en-US" dirty="0"/>
              <a:t>훈련</a:t>
            </a:r>
            <a:endParaRPr lang="en-US" altLang="ko-KR" dirty="0"/>
          </a:p>
          <a:p>
            <a:r>
              <a:rPr lang="ko-KR" altLang="en-US" dirty="0"/>
              <a:t>과거 </a:t>
            </a:r>
            <a:r>
              <a:rPr lang="en-US" altLang="ko-KR" dirty="0"/>
              <a:t>20% </a:t>
            </a:r>
            <a:r>
              <a:rPr lang="ko-KR" altLang="en-US" dirty="0"/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6430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5A7A68-11A9-400B-AB93-1DF3C5F236BA}"/>
              </a:ext>
            </a:extLst>
          </p:cNvPr>
          <p:cNvSpPr txBox="1"/>
          <p:nvPr/>
        </p:nvSpPr>
        <p:spPr>
          <a:xfrm>
            <a:off x="360727" y="489446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KaKao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A510EC-4EB9-49EA-AA38-137B0DAB0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" t="313" r="850"/>
          <a:stretch/>
        </p:blipFill>
        <p:spPr>
          <a:xfrm>
            <a:off x="453828" y="850690"/>
            <a:ext cx="2558314" cy="2181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A9A1C-C270-4C07-8D3B-3DAC0AFF3DBC}"/>
              </a:ext>
            </a:extLst>
          </p:cNvPr>
          <p:cNvSpPr txBox="1"/>
          <p:nvPr/>
        </p:nvSpPr>
        <p:spPr>
          <a:xfrm>
            <a:off x="3087725" y="408207"/>
            <a:ext cx="1122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녹십자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5A033-F4FF-429F-8B56-6582FEFB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3" y="850690"/>
            <a:ext cx="2830844" cy="2400449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A075AD-EE76-488A-B2BE-38831D35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258" y="810497"/>
            <a:ext cx="2924002" cy="24808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3CFB5-E5B6-40F0-A4E1-15D9BF18AEE7}"/>
              </a:ext>
            </a:extLst>
          </p:cNvPr>
          <p:cNvSpPr txBox="1"/>
          <p:nvPr/>
        </p:nvSpPr>
        <p:spPr>
          <a:xfrm>
            <a:off x="5994152" y="408207"/>
            <a:ext cx="1994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현대차(자동차)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C56D0F-61A5-4E6B-B6D6-2D3A2048D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431" y="846564"/>
            <a:ext cx="2882298" cy="2444766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7A3F6-4258-4436-83CE-67285D158BF3}"/>
              </a:ext>
            </a:extLst>
          </p:cNvPr>
          <p:cNvSpPr txBox="1"/>
          <p:nvPr/>
        </p:nvSpPr>
        <p:spPr>
          <a:xfrm>
            <a:off x="9094431" y="477232"/>
            <a:ext cx="199448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삼성sds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(IT)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07131F-80E3-4A39-B40F-2CF965915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28" y="3762358"/>
            <a:ext cx="3029373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CBA655-1DFC-4EC1-B81A-1E6A6DAD0A37}"/>
              </a:ext>
            </a:extLst>
          </p:cNvPr>
          <p:cNvSpPr txBox="1"/>
          <p:nvPr/>
        </p:nvSpPr>
        <p:spPr>
          <a:xfrm>
            <a:off x="453828" y="3393026"/>
            <a:ext cx="181831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신한지주(금융)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3F15F4-7607-4766-B4E6-53A74C74F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796" y="3936003"/>
            <a:ext cx="3040310" cy="2573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A2E07B-989D-4189-95D7-EADB992AF2B7}"/>
              </a:ext>
            </a:extLst>
          </p:cNvPr>
          <p:cNvSpPr txBox="1"/>
          <p:nvPr/>
        </p:nvSpPr>
        <p:spPr>
          <a:xfrm>
            <a:off x="3790796" y="356667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YGPLUS(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엔터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890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73101-CA28-4356-B5A8-8E774A2C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14D0C-C11B-4F0F-BC9A-D12251933F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0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 말고 다른 거</a:t>
            </a:r>
            <a:r>
              <a:rPr lang="en-US" altLang="ko-KR" dirty="0"/>
              <a:t>(</a:t>
            </a:r>
            <a:r>
              <a:rPr lang="ko-KR" altLang="en-US" dirty="0"/>
              <a:t>거래량 </a:t>
            </a:r>
            <a:r>
              <a:rPr lang="en-US" altLang="ko-KR" dirty="0"/>
              <a:t>…)</a:t>
            </a:r>
            <a:r>
              <a:rPr lang="ko-KR" altLang="en-US" dirty="0"/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인자줄여서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r>
              <a:rPr lang="ko-KR" altLang="en-US" dirty="0" err="1"/>
              <a:t>개이하</a:t>
            </a:r>
            <a:r>
              <a:rPr lang="en-US" altLang="ko-KR" dirty="0"/>
              <a:t>, 32</a:t>
            </a:r>
            <a:r>
              <a:rPr lang="ko-KR" altLang="en-US" dirty="0"/>
              <a:t>개 </a:t>
            </a:r>
            <a:r>
              <a:rPr lang="en-US" altLang="ko-KR" dirty="0"/>
              <a:t>16</a:t>
            </a:r>
            <a:r>
              <a:rPr lang="ko-KR" altLang="en-US" dirty="0"/>
              <a:t>개</a:t>
            </a:r>
            <a:r>
              <a:rPr lang="en-US" altLang="ko-KR" dirty="0"/>
              <a:t>…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단순화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 err="1"/>
              <a:t>장고파이썬</a:t>
            </a:r>
            <a:r>
              <a:rPr lang="en-US" altLang="ko-KR" dirty="0"/>
              <a:t>, tr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라이브러리화 </a:t>
            </a:r>
            <a:endParaRPr lang="en-US" altLang="ko-KR" dirty="0"/>
          </a:p>
          <a:p>
            <a:r>
              <a:rPr lang="ko-KR" altLang="en-US" dirty="0"/>
              <a:t>가상머신에서 실습</a:t>
            </a:r>
            <a:endParaRPr lang="en-US" altLang="ko-KR" dirty="0"/>
          </a:p>
          <a:p>
            <a:r>
              <a:rPr lang="ko-KR" altLang="en-US" dirty="0" err="1"/>
              <a:t>마이데이터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63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BAC3A-1F36-433A-9C5C-3E53B6DA6A52}"/>
              </a:ext>
            </a:extLst>
          </p:cNvPr>
          <p:cNvSpPr txBox="1"/>
          <p:nvPr/>
        </p:nvSpPr>
        <p:spPr>
          <a:xfrm>
            <a:off x="85165" y="123806"/>
            <a:ext cx="1202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날짜별</a:t>
            </a:r>
            <a:r>
              <a:rPr lang="en-US" altLang="ko-KR" dirty="0"/>
              <a:t>, 7</a:t>
            </a:r>
            <a:r>
              <a:rPr lang="ko-KR" altLang="en-US" dirty="0"/>
              <a:t>일 </a:t>
            </a:r>
            <a:r>
              <a:rPr lang="en-US" altLang="ko-KR" dirty="0"/>
              <a:t>/ 5</a:t>
            </a:r>
            <a:r>
              <a:rPr lang="ko-KR" altLang="en-US" dirty="0"/>
              <a:t>일 </a:t>
            </a:r>
            <a:r>
              <a:rPr lang="en-US" altLang="ko-KR" dirty="0"/>
              <a:t>/ 10</a:t>
            </a:r>
            <a:r>
              <a:rPr lang="ko-KR" altLang="en-US" dirty="0"/>
              <a:t>일 </a:t>
            </a:r>
            <a:r>
              <a:rPr lang="en-US" altLang="ko-KR" dirty="0"/>
              <a:t>/ 15</a:t>
            </a:r>
            <a:r>
              <a:rPr lang="ko-KR" altLang="en-US" dirty="0"/>
              <a:t>일 </a:t>
            </a:r>
            <a:r>
              <a:rPr lang="en-US" altLang="ko-KR" dirty="0"/>
              <a:t>/ 30</a:t>
            </a:r>
            <a:r>
              <a:rPr lang="ko-KR" altLang="en-US" dirty="0"/>
              <a:t>일 </a:t>
            </a:r>
            <a:r>
              <a:rPr lang="en-US" altLang="ko-KR" dirty="0"/>
              <a:t>/ 50</a:t>
            </a:r>
            <a:r>
              <a:rPr lang="ko-KR" altLang="en-US" dirty="0"/>
              <a:t>일 </a:t>
            </a:r>
            <a:r>
              <a:rPr lang="en-US" altLang="ko-KR" dirty="0"/>
              <a:t>, (answer-result)</a:t>
            </a:r>
            <a:r>
              <a:rPr lang="ko-KR" altLang="en-US" dirty="0"/>
              <a:t>값</a:t>
            </a:r>
            <a:r>
              <a:rPr lang="en-US" altLang="ko-KR" dirty="0"/>
              <a:t>, 0</a:t>
            </a:r>
            <a:r>
              <a:rPr lang="ko-KR" altLang="en-US" dirty="0"/>
              <a:t>에 가까울 수록 정확한 예측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EBA28D-1C77-477B-83C4-240543460D34}"/>
              </a:ext>
            </a:extLst>
          </p:cNvPr>
          <p:cNvGrpSpPr/>
          <p:nvPr/>
        </p:nvGrpSpPr>
        <p:grpSpPr>
          <a:xfrm>
            <a:off x="255647" y="657314"/>
            <a:ext cx="11478848" cy="2443178"/>
            <a:chOff x="255647" y="456074"/>
            <a:chExt cx="11478848" cy="2443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6197C5-F8E2-4471-9824-E205A252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47" y="456074"/>
              <a:ext cx="3823294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46906F-EBF0-4921-801F-28FB776E9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942" y="456074"/>
              <a:ext cx="3823294" cy="2443178"/>
            </a:xfrm>
            <a:prstGeom prst="rect">
              <a:avLst/>
            </a:prstGeom>
            <a:ln w="57150">
              <a:solidFill>
                <a:srgbClr val="C00000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C1720F-A381-4AA3-9D3B-2E259D5DE1D1}"/>
                </a:ext>
              </a:extLst>
            </p:cNvPr>
            <p:cNvSpPr txBox="1"/>
            <p:nvPr/>
          </p:nvSpPr>
          <p:spPr>
            <a:xfrm>
              <a:off x="1111624" y="690282"/>
              <a:ext cx="403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265B85-9A30-4543-BA2B-FE49D1D770E9}"/>
                </a:ext>
              </a:extLst>
            </p:cNvPr>
            <p:cNvSpPr txBox="1"/>
            <p:nvPr/>
          </p:nvSpPr>
          <p:spPr>
            <a:xfrm>
              <a:off x="4984376" y="1936376"/>
              <a:ext cx="44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6AE3433-0AE0-4524-8E0B-EE78F964D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5363" y="456074"/>
              <a:ext cx="3599132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10FEAB-A80D-4FF4-8EAF-96C230F8D562}"/>
                </a:ext>
              </a:extLst>
            </p:cNvPr>
            <p:cNvSpPr txBox="1"/>
            <p:nvPr/>
          </p:nvSpPr>
          <p:spPr>
            <a:xfrm>
              <a:off x="8668871" y="690282"/>
              <a:ext cx="439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543A70-F641-48F2-87E3-C8E60C9DEBAA}"/>
              </a:ext>
            </a:extLst>
          </p:cNvPr>
          <p:cNvGrpSpPr/>
          <p:nvPr/>
        </p:nvGrpSpPr>
        <p:grpSpPr>
          <a:xfrm>
            <a:off x="255648" y="3744599"/>
            <a:ext cx="11478847" cy="2455154"/>
            <a:chOff x="255648" y="3946772"/>
            <a:chExt cx="11478847" cy="24551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4754AF9-4148-4BB4-82AF-28B6781E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648" y="3946772"/>
              <a:ext cx="3823294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D73EB9E-826E-4A4D-AEB7-1ECD474CC70F}"/>
                </a:ext>
              </a:extLst>
            </p:cNvPr>
            <p:cNvSpPr/>
            <p:nvPr/>
          </p:nvSpPr>
          <p:spPr>
            <a:xfrm>
              <a:off x="991830" y="414877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15</a:t>
              </a:r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8412189-6874-46E8-BE5C-4FC80AE9C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8941" y="3946773"/>
              <a:ext cx="3832260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549A35-932C-48EA-96FE-F891FB0CBBAD}"/>
                </a:ext>
              </a:extLst>
            </p:cNvPr>
            <p:cNvSpPr/>
            <p:nvPr/>
          </p:nvSpPr>
          <p:spPr>
            <a:xfrm>
              <a:off x="4989524" y="414877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1522DF0-B054-4D3F-839E-27EE7B7A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11201" y="3946772"/>
              <a:ext cx="3823294" cy="2455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8135F-80E9-4EA2-B821-AD5E17610594}"/>
                </a:ext>
              </a:extLst>
            </p:cNvPr>
            <p:cNvSpPr/>
            <p:nvPr/>
          </p:nvSpPr>
          <p:spPr>
            <a:xfrm>
              <a:off x="8659906" y="414877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50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0B3DB0-D20F-4279-89CB-FF2C2FBFF63F}"/>
              </a:ext>
            </a:extLst>
          </p:cNvPr>
          <p:cNvSpPr/>
          <p:nvPr/>
        </p:nvSpPr>
        <p:spPr>
          <a:xfrm>
            <a:off x="7902235" y="6184940"/>
            <a:ext cx="4034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0.0696 -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0.0000e+00</a:t>
            </a:r>
            <a:endParaRPr lang="en-US" altLang="ko-KR" sz="1400" dirty="0"/>
          </a:p>
          <a:p>
            <a:r>
              <a:rPr lang="ko-KR" altLang="en-US" sz="1400" dirty="0"/>
              <a:t> 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0.0974 -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0.0000e+00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94BA82-1B63-4C23-8F2F-A592D235B755}"/>
              </a:ext>
            </a:extLst>
          </p:cNvPr>
          <p:cNvSpPr/>
          <p:nvPr/>
        </p:nvSpPr>
        <p:spPr>
          <a:xfrm>
            <a:off x="4211094" y="6189949"/>
            <a:ext cx="3535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0.0063 -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0.0090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0.0112 -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0.0256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FB3677-B03A-431F-A81A-8666742D55E8}"/>
              </a:ext>
            </a:extLst>
          </p:cNvPr>
          <p:cNvSpPr/>
          <p:nvPr/>
        </p:nvSpPr>
        <p:spPr>
          <a:xfrm>
            <a:off x="282541" y="6240184"/>
            <a:ext cx="3535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0.0034 -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0.0084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0.0109 -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0.0215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3968F9-D70C-43A6-BA69-F80DC97BA724}"/>
              </a:ext>
            </a:extLst>
          </p:cNvPr>
          <p:cNvSpPr/>
          <p:nvPr/>
        </p:nvSpPr>
        <p:spPr>
          <a:xfrm>
            <a:off x="7947409" y="3150304"/>
            <a:ext cx="3599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0.0013 -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0.0124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0.0024 -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0.0204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0A3683-BACF-4589-8B10-6180CB5C6FAB}"/>
              </a:ext>
            </a:extLst>
          </p:cNvPr>
          <p:cNvSpPr/>
          <p:nvPr/>
        </p:nvSpPr>
        <p:spPr>
          <a:xfrm>
            <a:off x="4196535" y="3151647"/>
            <a:ext cx="370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7.8135e-04 -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0.0121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0.0029 -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0.0194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744042-C511-4613-A29D-0D4099EC336D}"/>
              </a:ext>
            </a:extLst>
          </p:cNvPr>
          <p:cNvSpPr/>
          <p:nvPr/>
        </p:nvSpPr>
        <p:spPr>
          <a:xfrm>
            <a:off x="252978" y="3180540"/>
            <a:ext cx="356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0.0013 -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0.0122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0.0023 -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0.0198</a:t>
            </a:r>
          </a:p>
        </p:txBody>
      </p:sp>
    </p:spTree>
    <p:extLst>
      <p:ext uri="{BB962C8B-B14F-4D97-AF65-F5344CB8AC3E}">
        <p14:creationId xmlns:p14="http://schemas.microsoft.com/office/powerpoint/2010/main" val="194013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9160EE-30F7-49AA-BE91-BD8638BC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1" y="124486"/>
            <a:ext cx="4283247" cy="2750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180568" y="2967335"/>
            <a:ext cx="371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mean_absolute_</a:t>
            </a:r>
            <a:r>
              <a:rPr lang="ko-KR" altLang="en-US" dirty="0" err="1"/>
              <a:t>percentage</a:t>
            </a:r>
            <a:r>
              <a:rPr lang="ko-KR" altLang="en-US" dirty="0"/>
              <a:t>__</a:t>
            </a:r>
            <a:r>
              <a:rPr lang="ko-KR" altLang="en-US" dirty="0" err="1"/>
              <a:t>error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7F437D-00EE-4DB7-A9DE-116B3EA5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49" y="131194"/>
            <a:ext cx="4283248" cy="273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0AD51-9758-4EC4-9E8B-E6BA360B4875}"/>
              </a:ext>
            </a:extLst>
          </p:cNvPr>
          <p:cNvSpPr txBox="1"/>
          <p:nvPr/>
        </p:nvSpPr>
        <p:spPr>
          <a:xfrm>
            <a:off x="4733179" y="2875002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D8415F-75D5-4C93-A5FB-7F9EC0688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21" y="3521334"/>
            <a:ext cx="4283247" cy="2737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2A3F5C-32A7-4164-B17E-36699723B2BD}"/>
              </a:ext>
            </a:extLst>
          </p:cNvPr>
          <p:cNvSpPr txBox="1"/>
          <p:nvPr/>
        </p:nvSpPr>
        <p:spPr>
          <a:xfrm>
            <a:off x="180568" y="6336015"/>
            <a:ext cx="2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 sigmoid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69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3972-D9CB-4AAD-B65F-8F5D0755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777" y="1740928"/>
            <a:ext cx="9144000" cy="2387600"/>
          </a:xfrm>
        </p:spPr>
        <p:txBody>
          <a:bodyPr/>
          <a:lstStyle/>
          <a:p>
            <a:r>
              <a:rPr lang="ko-KR" altLang="en-US" dirty="0"/>
              <a:t>분야별 비교</a:t>
            </a:r>
          </a:p>
        </p:txBody>
      </p:sp>
    </p:spTree>
    <p:extLst>
      <p:ext uri="{BB962C8B-B14F-4D97-AF65-F5344CB8AC3E}">
        <p14:creationId xmlns:p14="http://schemas.microsoft.com/office/powerpoint/2010/main" val="46259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3972-D9CB-4AAD-B65F-8F5D0755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576" y="2045729"/>
            <a:ext cx="7198659" cy="957448"/>
          </a:xfrm>
        </p:spPr>
        <p:txBody>
          <a:bodyPr/>
          <a:lstStyle/>
          <a:p>
            <a:r>
              <a:rPr lang="ko-KR" altLang="en-US" dirty="0"/>
              <a:t>분야별 비교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592C58-ACB4-4AC2-8606-FA749024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475" y="5414682"/>
            <a:ext cx="4105866" cy="505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D905D-C8D0-450B-ADF3-336050AF42A3}"/>
              </a:ext>
            </a:extLst>
          </p:cNvPr>
          <p:cNvSpPr txBox="1"/>
          <p:nvPr/>
        </p:nvSpPr>
        <p:spPr>
          <a:xfrm>
            <a:off x="4661648" y="3333999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 데이터로 학습</a:t>
            </a:r>
            <a:endParaRPr lang="en-US" altLang="ko-KR" dirty="0"/>
          </a:p>
          <a:p>
            <a:r>
              <a:rPr lang="ko-KR" altLang="en-US" dirty="0"/>
              <a:t>최근 데이터로 예측</a:t>
            </a:r>
          </a:p>
        </p:txBody>
      </p:sp>
    </p:spTree>
    <p:extLst>
      <p:ext uri="{BB962C8B-B14F-4D97-AF65-F5344CB8AC3E}">
        <p14:creationId xmlns:p14="http://schemas.microsoft.com/office/powerpoint/2010/main" val="8878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164FF7D-54B1-47A7-A2E6-301A1F03383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4" y="822595"/>
            <a:ext cx="2760902" cy="1800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406285-9495-46DF-BFC4-FC1DD4E67A0B}"/>
              </a:ext>
            </a:extLst>
          </p:cNvPr>
          <p:cNvSpPr/>
          <p:nvPr/>
        </p:nvSpPr>
        <p:spPr>
          <a:xfrm>
            <a:off x="0" y="0"/>
            <a:ext cx="5140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(answer-result)</a:t>
            </a:r>
            <a:r>
              <a:rPr lang="ko-KR" altLang="en-US" dirty="0"/>
              <a:t>값</a:t>
            </a:r>
            <a:r>
              <a:rPr lang="en-US" altLang="ko-KR" dirty="0"/>
              <a:t>, 0</a:t>
            </a:r>
            <a:r>
              <a:rPr lang="ko-KR" altLang="en-US" dirty="0"/>
              <a:t>에 가까울 수록 정확한 예측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0A928-56C5-4571-92BC-A7BEE50B7D16}"/>
              </a:ext>
            </a:extLst>
          </p:cNvPr>
          <p:cNvSpPr txBox="1"/>
          <p:nvPr/>
        </p:nvSpPr>
        <p:spPr>
          <a:xfrm>
            <a:off x="1329118" y="1061648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kakao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146FD4-3EB5-455B-8059-53FAD6E6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134" y="0"/>
            <a:ext cx="4105866" cy="5051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B35263-79B0-408E-99C5-C23AAEB1E54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320" y="823254"/>
            <a:ext cx="2816794" cy="1800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0D8D45-4F5F-4BB4-B018-3464A1920370}"/>
              </a:ext>
            </a:extLst>
          </p:cNvPr>
          <p:cNvSpPr txBox="1"/>
          <p:nvPr/>
        </p:nvSpPr>
        <p:spPr>
          <a:xfrm>
            <a:off x="4603829" y="1502133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신한지주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73FE38-77E3-4414-A81D-52FF92D8F5A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56" y="826408"/>
            <a:ext cx="2795455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EECA40-D4AA-4FFA-BF44-AE4DAFA67266}"/>
              </a:ext>
            </a:extLst>
          </p:cNvPr>
          <p:cNvSpPr txBox="1"/>
          <p:nvPr/>
        </p:nvSpPr>
        <p:spPr>
          <a:xfrm>
            <a:off x="7988870" y="2008629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삼성</a:t>
            </a:r>
            <a:r>
              <a:rPr lang="en-US" altLang="ko-KR" dirty="0" err="1"/>
              <a:t>sds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30A12-8A12-4D98-9DCF-2542AAE0869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14" y="2712139"/>
            <a:ext cx="2816794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013186-CEB6-4C05-ACA4-B638C2DCDD32}"/>
              </a:ext>
            </a:extLst>
          </p:cNvPr>
          <p:cNvSpPr txBox="1"/>
          <p:nvPr/>
        </p:nvSpPr>
        <p:spPr>
          <a:xfrm>
            <a:off x="1568663" y="296169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9FD92-4D7B-4FDC-8424-DC6296C3992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097" y="2712139"/>
            <a:ext cx="2858017" cy="1800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9593DD-A073-4E5C-A3E7-866EA4572581}"/>
              </a:ext>
            </a:extLst>
          </p:cNvPr>
          <p:cNvSpPr txBox="1"/>
          <p:nvPr/>
        </p:nvSpPr>
        <p:spPr>
          <a:xfrm>
            <a:off x="4658767" y="3331022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현대차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8D4154-31E4-4328-837A-E240FF767BB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256" y="2749192"/>
            <a:ext cx="2858016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FBC401-EF9B-42B5-96A4-99429B95C043}"/>
              </a:ext>
            </a:extLst>
          </p:cNvPr>
          <p:cNvSpPr txBox="1"/>
          <p:nvPr/>
        </p:nvSpPr>
        <p:spPr>
          <a:xfrm>
            <a:off x="8301812" y="282931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녹십자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79EDA7-5122-464B-A4E4-023785A3431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714" y="4601683"/>
            <a:ext cx="2816794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5D75B2-8C67-4D57-9FCF-236E6850AA79}"/>
              </a:ext>
            </a:extLst>
          </p:cNvPr>
          <p:cNvSpPr txBox="1"/>
          <p:nvPr/>
        </p:nvSpPr>
        <p:spPr>
          <a:xfrm>
            <a:off x="1261544" y="4793698"/>
            <a:ext cx="14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셀트리온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0616C-148E-4F17-A05C-3DFA7C3ADFDB}"/>
              </a:ext>
            </a:extLst>
          </p:cNvPr>
          <p:cNvSpPr txBox="1"/>
          <p:nvPr/>
        </p:nvSpPr>
        <p:spPr>
          <a:xfrm>
            <a:off x="7569256" y="5163030"/>
            <a:ext cx="433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노란색 선 위 </a:t>
            </a:r>
            <a:r>
              <a:rPr lang="en-US" altLang="ko-KR" dirty="0"/>
              <a:t>=&gt; </a:t>
            </a:r>
            <a:r>
              <a:rPr lang="ko-KR" altLang="en-US" dirty="0"/>
              <a:t>값을 낮게 예측</a:t>
            </a:r>
            <a:endParaRPr lang="en-US" altLang="ko-KR" dirty="0"/>
          </a:p>
          <a:p>
            <a:r>
              <a:rPr lang="ko-KR" altLang="en-US" dirty="0"/>
              <a:t>노란색 선 밑 </a:t>
            </a:r>
            <a:r>
              <a:rPr lang="en-US" altLang="ko-KR" dirty="0"/>
              <a:t>=&gt; </a:t>
            </a:r>
            <a:r>
              <a:rPr lang="ko-KR" altLang="en-US" dirty="0"/>
              <a:t>값을 크게 예측</a:t>
            </a:r>
          </a:p>
        </p:txBody>
      </p:sp>
    </p:spTree>
    <p:extLst>
      <p:ext uri="{BB962C8B-B14F-4D97-AF65-F5344CB8AC3E}">
        <p14:creationId xmlns:p14="http://schemas.microsoft.com/office/powerpoint/2010/main" val="22604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1A07E84-EAD7-426B-8A72-54AD6C30C10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0" y="601081"/>
            <a:ext cx="2880000" cy="1849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144240-0DD6-48D1-AC4C-D26B11A4113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54" y="632382"/>
            <a:ext cx="2880000" cy="1930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07AAA3-8C87-4537-82BE-D83A651943A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423" y="713804"/>
            <a:ext cx="2880000" cy="1849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406285-9495-46DF-BFC4-FC1DD4E67A0B}"/>
              </a:ext>
            </a:extLst>
          </p:cNvPr>
          <p:cNvSpPr/>
          <p:nvPr/>
        </p:nvSpPr>
        <p:spPr>
          <a:xfrm>
            <a:off x="0" y="0"/>
            <a:ext cx="5140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(answer-result)</a:t>
            </a:r>
            <a:r>
              <a:rPr lang="ko-KR" altLang="en-US" dirty="0"/>
              <a:t>값</a:t>
            </a:r>
            <a:r>
              <a:rPr lang="en-US" altLang="ko-KR" dirty="0"/>
              <a:t>, 0</a:t>
            </a:r>
            <a:r>
              <a:rPr lang="ko-KR" altLang="en-US" dirty="0"/>
              <a:t>에 가까울 수록 정확한 예측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0A928-56C5-4571-92BC-A7BEE50B7D16}"/>
              </a:ext>
            </a:extLst>
          </p:cNvPr>
          <p:cNvSpPr txBox="1"/>
          <p:nvPr/>
        </p:nvSpPr>
        <p:spPr>
          <a:xfrm>
            <a:off x="1322725" y="741345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kakao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146FD4-3EB5-455B-8059-53FAD6E68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134" y="0"/>
            <a:ext cx="4105866" cy="505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0D8D45-4F5F-4BB4-B018-3464A1920370}"/>
              </a:ext>
            </a:extLst>
          </p:cNvPr>
          <p:cNvSpPr txBox="1"/>
          <p:nvPr/>
        </p:nvSpPr>
        <p:spPr>
          <a:xfrm>
            <a:off x="4529632" y="1900293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신한지주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ECA40-D4AA-4FFA-BF44-AE4DAFA67266}"/>
              </a:ext>
            </a:extLst>
          </p:cNvPr>
          <p:cNvSpPr txBox="1"/>
          <p:nvPr/>
        </p:nvSpPr>
        <p:spPr>
          <a:xfrm>
            <a:off x="7844446" y="1764255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삼성</a:t>
            </a:r>
            <a:r>
              <a:rPr lang="en-US" altLang="ko-KR" dirty="0" err="1"/>
              <a:t>sds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DB5FDF-037F-4AF3-8B21-0619E1E230C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30" y="2818395"/>
            <a:ext cx="2880000" cy="1877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2F68A-602A-4B1C-9119-4005C834F4BD}"/>
              </a:ext>
            </a:extLst>
          </p:cNvPr>
          <p:cNvSpPr txBox="1"/>
          <p:nvPr/>
        </p:nvSpPr>
        <p:spPr>
          <a:xfrm>
            <a:off x="1322725" y="3059668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48A35E-F1B4-48B5-B076-B084E75EE91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177" y="2945581"/>
            <a:ext cx="2880000" cy="1849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F123F-B2A8-4F10-8EE4-A166ABD69381}"/>
              </a:ext>
            </a:extLst>
          </p:cNvPr>
          <p:cNvSpPr txBox="1"/>
          <p:nvPr/>
        </p:nvSpPr>
        <p:spPr>
          <a:xfrm>
            <a:off x="4780644" y="3172391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현대차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3D6962-D29B-4AB7-A9FD-BFD2BA0FF79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4423" y="2962396"/>
            <a:ext cx="2880000" cy="1849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BC6224-62EA-4884-B9B2-4238B17164A1}"/>
              </a:ext>
            </a:extLst>
          </p:cNvPr>
          <p:cNvSpPr txBox="1"/>
          <p:nvPr/>
        </p:nvSpPr>
        <p:spPr>
          <a:xfrm>
            <a:off x="8220964" y="3429000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녹십자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17D9CEE-81D3-4F15-827A-D97F83C5F03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380" y="4794992"/>
            <a:ext cx="2880000" cy="1849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5E5BFA-7358-4173-9925-C785EF9F80D7}"/>
              </a:ext>
            </a:extLst>
          </p:cNvPr>
          <p:cNvSpPr txBox="1"/>
          <p:nvPr/>
        </p:nvSpPr>
        <p:spPr>
          <a:xfrm>
            <a:off x="1322724" y="5196147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셀트리온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13A266-D91B-45CD-8E8A-C748A44F89F1}"/>
              </a:ext>
            </a:extLst>
          </p:cNvPr>
          <p:cNvSpPr txBox="1"/>
          <p:nvPr/>
        </p:nvSpPr>
        <p:spPr>
          <a:xfrm>
            <a:off x="7844446" y="5196147"/>
            <a:ext cx="240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파랑 </a:t>
            </a:r>
            <a:r>
              <a:rPr lang="en-US" altLang="ko-KR" dirty="0"/>
              <a:t>: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r>
              <a:rPr lang="ko-KR" altLang="en-US" dirty="0"/>
              <a:t>노랑 </a:t>
            </a:r>
            <a:r>
              <a:rPr lang="en-US" altLang="ko-KR" dirty="0"/>
              <a:t>: </a:t>
            </a:r>
            <a:r>
              <a:rPr lang="ko-KR" altLang="en-US" dirty="0" err="1"/>
              <a:t>예측값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8DA8A93-6716-44C1-8BA9-90F739DBE0BA}"/>
              </a:ext>
            </a:extLst>
          </p:cNvPr>
          <p:cNvSpPr txBox="1">
            <a:spLocks/>
          </p:cNvSpPr>
          <p:nvPr/>
        </p:nvSpPr>
        <p:spPr>
          <a:xfrm>
            <a:off x="2393576" y="2045729"/>
            <a:ext cx="7198659" cy="95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분야별 비교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A62AF-FE42-4292-A98D-47402839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565" y="3429000"/>
            <a:ext cx="3985890" cy="1382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91C46-7637-4F36-9DA3-FBF50BF7FB05}"/>
              </a:ext>
            </a:extLst>
          </p:cNvPr>
          <p:cNvSpPr txBox="1"/>
          <p:nvPr/>
        </p:nvSpPr>
        <p:spPr>
          <a:xfrm>
            <a:off x="2178424" y="3299012"/>
            <a:ext cx="431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 </a:t>
            </a:r>
            <a:r>
              <a:rPr lang="en-US" altLang="ko-KR" dirty="0"/>
              <a:t>70% </a:t>
            </a:r>
            <a:r>
              <a:rPr lang="ko-KR" altLang="en-US" dirty="0"/>
              <a:t>훈련</a:t>
            </a:r>
            <a:endParaRPr lang="en-US" altLang="ko-KR" dirty="0"/>
          </a:p>
          <a:p>
            <a:r>
              <a:rPr lang="ko-KR" altLang="en-US" dirty="0"/>
              <a:t>과거 </a:t>
            </a:r>
            <a:r>
              <a:rPr lang="en-US" altLang="ko-KR" dirty="0"/>
              <a:t>30% </a:t>
            </a:r>
            <a:r>
              <a:rPr lang="ko-KR" altLang="en-US" dirty="0"/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67324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1773746" y="30837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신한지주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3" y="84156"/>
            <a:ext cx="4062962" cy="28311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641" y="84155"/>
            <a:ext cx="3893342" cy="2831175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6132386" y="309350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카카오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3" y="3519546"/>
            <a:ext cx="4119758" cy="290085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1773746" y="64204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현대차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641" y="3519546"/>
            <a:ext cx="3996925" cy="29306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6334298" y="6489761"/>
            <a:ext cx="498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110" y="2540891"/>
            <a:ext cx="3985890" cy="13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2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345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함초롬바탕</vt:lpstr>
      <vt:lpstr>Arial</vt:lpstr>
      <vt:lpstr>Symbol</vt:lpstr>
      <vt:lpstr>Office 테마</vt:lpstr>
      <vt:lpstr>모델 변경 (레이어, 활성화함수) 시퀀스 변경 </vt:lpstr>
      <vt:lpstr>PowerPoint 프레젠테이션</vt:lpstr>
      <vt:lpstr>PowerPoint 프레젠테이션</vt:lpstr>
      <vt:lpstr>분야별 비교</vt:lpstr>
      <vt:lpstr>분야별 비교(1)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혜영</dc:creator>
  <cp:lastModifiedBy>권 혜영</cp:lastModifiedBy>
  <cp:revision>32</cp:revision>
  <dcterms:created xsi:type="dcterms:W3CDTF">2020-10-05T13:30:06Z</dcterms:created>
  <dcterms:modified xsi:type="dcterms:W3CDTF">2020-11-06T14:59:18Z</dcterms:modified>
</cp:coreProperties>
</file>