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2" r:id="rId4"/>
  </p:sldMasterIdLst>
  <p:notesMasterIdLst>
    <p:notesMasterId r:id="rId22"/>
  </p:notesMasterIdLst>
  <p:handoutMasterIdLst>
    <p:handoutMasterId r:id="rId23"/>
  </p:handoutMasterIdLst>
  <p:sldIdLst>
    <p:sldId id="363" r:id="rId5"/>
    <p:sldId id="267" r:id="rId6"/>
    <p:sldId id="268" r:id="rId7"/>
    <p:sldId id="269" r:id="rId8"/>
    <p:sldId id="316" r:id="rId9"/>
    <p:sldId id="317" r:id="rId10"/>
    <p:sldId id="350" r:id="rId11"/>
    <p:sldId id="351" r:id="rId12"/>
    <p:sldId id="352" r:id="rId13"/>
    <p:sldId id="359" r:id="rId14"/>
    <p:sldId id="360" r:id="rId15"/>
    <p:sldId id="346" r:id="rId16"/>
    <p:sldId id="348" r:id="rId17"/>
    <p:sldId id="354" r:id="rId18"/>
    <p:sldId id="283" r:id="rId19"/>
    <p:sldId id="314" r:id="rId20"/>
    <p:sldId id="256" r:id="rId2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Section" id="{53865C76-B411-4B73-B965-89AF95CE49C3}">
          <p14:sldIdLst>
            <p14:sldId id="363"/>
            <p14:sldId id="267"/>
            <p14:sldId id="268"/>
          </p14:sldIdLst>
        </p14:section>
        <p14:section name="Overview Section" id="{4114D40D-38AD-384C-9980-9025872775B0}">
          <p14:sldIdLst>
            <p14:sldId id="269"/>
            <p14:sldId id="316"/>
            <p14:sldId id="317"/>
          </p14:sldIdLst>
        </p14:section>
        <p14:section name="OpenID Connect Section" id="{EB95E9DA-0EEE-1F44-8CB3-B571953107F1}">
          <p14:sldIdLst>
            <p14:sldId id="350"/>
            <p14:sldId id="351"/>
            <p14:sldId id="352"/>
            <p14:sldId id="359"/>
            <p14:sldId id="360"/>
            <p14:sldId id="346"/>
          </p14:sldIdLst>
        </p14:section>
        <p14:section name="IdentityServer Section" id="{E0BFD2BF-6829-3140-99E9-D77514F3195C}">
          <p14:sldIdLst>
            <p14:sldId id="348"/>
            <p14:sldId id="354"/>
            <p14:sldId id="283"/>
          </p14:sldIdLst>
        </p14:section>
        <p14:section name="Closing Section" id="{50C2A2C7-30C4-480F-904A-E8E4BE565615}">
          <p14:sldIdLst>
            <p14:sldId id="314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9BB"/>
    <a:srgbClr val="124E8F"/>
    <a:srgbClr val="124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300" autoAdjust="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1336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095681-3912-9B4E-BBF3-6E0CE63BAA8A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E91079-D0A5-B744-B227-EEAA58F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731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0D5507D-5B70-5D48-B4FB-56263155554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F728FEB-24DB-BA49-9478-4BE42FD5B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988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62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HTTPS: Use it!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Forms </a:t>
            </a:r>
            <a:r>
              <a:rPr lang="en-US" dirty="0" err="1" smtClean="0"/>
              <a:t>Auth</a:t>
            </a:r>
            <a:r>
              <a:rPr lang="en-US" dirty="0" smtClean="0"/>
              <a:t>: Happy path,</a:t>
            </a:r>
            <a:r>
              <a:rPr lang="en-US" baseline="0" dirty="0" smtClean="0"/>
              <a:t> easiest to setup. Transmits in clear text.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-Party Logins: All implemented differently. Takes time.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Custom Grant Type: Forms vs. 3</a:t>
            </a:r>
            <a:r>
              <a:rPr lang="en-US" baseline="30000" dirty="0" smtClean="0"/>
              <a:t>rd</a:t>
            </a:r>
            <a:r>
              <a:rPr lang="en-US" baseline="0" dirty="0" smtClean="0"/>
              <a:t>-Party take separate paths.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Entity Framework: Everything uses it by default.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Production Ready: Maybe not public-facing. Very little validation/checking.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25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2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 notable references in Wikipedia.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06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cards up front.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8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65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2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11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55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0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21973"/>
            <a:ext cx="6858000" cy="1810314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164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LogicalAdvantage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7082"/>
            <a:ext cx="3202084" cy="183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864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324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312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869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628650" y="1825625"/>
            <a:ext cx="7891272" cy="4352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49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290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93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503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646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028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801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V="1">
            <a:off x="0" y="6407618"/>
            <a:ext cx="9144000" cy="4571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0799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8792727" y="6461614"/>
            <a:ext cx="160773" cy="335565"/>
            <a:chOff x="5112" y="-903"/>
            <a:chExt cx="413" cy="861"/>
          </a:xfrm>
          <a:solidFill>
            <a:schemeClr val="bg1"/>
          </a:solidFill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112" y="-903"/>
              <a:ext cx="413" cy="861"/>
              <a:chOff x="5112" y="-903"/>
              <a:chExt cx="413" cy="861"/>
            </a:xfrm>
            <a:grpFill/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5112" y="-455"/>
                <a:ext cx="413" cy="413"/>
              </a:xfrm>
              <a:custGeom>
                <a:avLst/>
                <a:gdLst>
                  <a:gd name="T0" fmla="+- 0 5239 5112"/>
                  <a:gd name="T1" fmla="*/ T0 w 413"/>
                  <a:gd name="T2" fmla="+- 0 -455 -455"/>
                  <a:gd name="T3" fmla="*/ -455 h 413"/>
                  <a:gd name="T4" fmla="+- 0 5112 5112"/>
                  <a:gd name="T5" fmla="*/ T4 w 413"/>
                  <a:gd name="T6" fmla="+- 0 -329 -455"/>
                  <a:gd name="T7" fmla="*/ -329 h 413"/>
                  <a:gd name="T8" fmla="+- 0 5112 5112"/>
                  <a:gd name="T9" fmla="*/ T8 w 413"/>
                  <a:gd name="T10" fmla="+- 0 -42 -455"/>
                  <a:gd name="T11" fmla="*/ -42 h 413"/>
                  <a:gd name="T12" fmla="+- 0 5525 5112"/>
                  <a:gd name="T13" fmla="*/ T12 w 413"/>
                  <a:gd name="T14" fmla="+- 0 -455 -455"/>
                  <a:gd name="T15" fmla="*/ -455 h 413"/>
                  <a:gd name="T16" fmla="+- 0 5239 5112"/>
                  <a:gd name="T17" fmla="*/ T16 w 413"/>
                  <a:gd name="T18" fmla="+- 0 -455 -455"/>
                  <a:gd name="T19" fmla="*/ -455 h 41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413" h="413">
                    <a:moveTo>
                      <a:pt x="127" y="0"/>
                    </a:moveTo>
                    <a:lnTo>
                      <a:pt x="0" y="126"/>
                    </a:lnTo>
                    <a:lnTo>
                      <a:pt x="0" y="413"/>
                    </a:lnTo>
                    <a:lnTo>
                      <a:pt x="413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5112" y="-903"/>
                <a:ext cx="413" cy="413"/>
                <a:chOff x="5112" y="-903"/>
                <a:chExt cx="413" cy="413"/>
              </a:xfrm>
              <a:grpFill/>
            </p:grpSpPr>
            <p:sp>
              <p:nvSpPr>
                <p:cNvPr id="13" name="Freeform 12"/>
                <p:cNvSpPr>
                  <a:spLocks/>
                </p:cNvSpPr>
                <p:nvPr/>
              </p:nvSpPr>
              <p:spPr bwMode="auto">
                <a:xfrm>
                  <a:off x="5112" y="-903"/>
                  <a:ext cx="413" cy="413"/>
                </a:xfrm>
                <a:custGeom>
                  <a:avLst/>
                  <a:gdLst>
                    <a:gd name="T0" fmla="+- 0 5238 5112"/>
                    <a:gd name="T1" fmla="*/ T0 w 413"/>
                    <a:gd name="T2" fmla="+- 0 -490 -903"/>
                    <a:gd name="T3" fmla="*/ -490 h 413"/>
                    <a:gd name="T4" fmla="+- 0 5525 5112"/>
                    <a:gd name="T5" fmla="*/ T4 w 413"/>
                    <a:gd name="T6" fmla="+- 0 -490 -903"/>
                    <a:gd name="T7" fmla="*/ -490 h 413"/>
                    <a:gd name="T8" fmla="+- 0 5112 5112"/>
                    <a:gd name="T9" fmla="*/ T8 w 413"/>
                    <a:gd name="T10" fmla="+- 0 -903 -903"/>
                    <a:gd name="T11" fmla="*/ -903 h 413"/>
                    <a:gd name="T12" fmla="+- 0 5112 5112"/>
                    <a:gd name="T13" fmla="*/ T12 w 413"/>
                    <a:gd name="T14" fmla="+- 0 -616 -903"/>
                    <a:gd name="T15" fmla="*/ -616 h 413"/>
                    <a:gd name="T16" fmla="+- 0 5238 5112"/>
                    <a:gd name="T17" fmla="*/ T16 w 413"/>
                    <a:gd name="T18" fmla="+- 0 -490 -903"/>
                    <a:gd name="T19" fmla="*/ -490 h 41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413" h="413">
                      <a:moveTo>
                        <a:pt x="126" y="413"/>
                      </a:moveTo>
                      <a:lnTo>
                        <a:pt x="413" y="413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126" y="4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flipV="1">
            <a:off x="0" y="6407618"/>
            <a:ext cx="9144000" cy="4571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0799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grpSp>
        <p:nvGrpSpPr>
          <p:cNvPr id="16" name="Group 15"/>
          <p:cNvGrpSpPr>
            <a:grpSpLocks/>
          </p:cNvGrpSpPr>
          <p:nvPr userDrawn="1"/>
        </p:nvGrpSpPr>
        <p:grpSpPr bwMode="auto">
          <a:xfrm>
            <a:off x="8792727" y="6461614"/>
            <a:ext cx="160773" cy="335565"/>
            <a:chOff x="5112" y="-903"/>
            <a:chExt cx="413" cy="861"/>
          </a:xfrm>
          <a:solidFill>
            <a:schemeClr val="bg1"/>
          </a:solidFill>
        </p:grpSpPr>
        <p:grpSp>
          <p:nvGrpSpPr>
            <p:cNvPr id="17" name="Group 16"/>
            <p:cNvGrpSpPr>
              <a:grpSpLocks/>
            </p:cNvGrpSpPr>
            <p:nvPr userDrawn="1"/>
          </p:nvGrpSpPr>
          <p:grpSpPr bwMode="auto">
            <a:xfrm>
              <a:off x="5112" y="-903"/>
              <a:ext cx="413" cy="861"/>
              <a:chOff x="5112" y="-903"/>
              <a:chExt cx="413" cy="861"/>
            </a:xfrm>
            <a:grpFill/>
          </p:grpSpPr>
          <p:sp>
            <p:nvSpPr>
              <p:cNvPr id="18" name="Freeform 17"/>
              <p:cNvSpPr>
                <a:spLocks/>
              </p:cNvSpPr>
              <p:nvPr userDrawn="1"/>
            </p:nvSpPr>
            <p:spPr bwMode="auto">
              <a:xfrm>
                <a:off x="5112" y="-455"/>
                <a:ext cx="413" cy="413"/>
              </a:xfrm>
              <a:custGeom>
                <a:avLst/>
                <a:gdLst>
                  <a:gd name="T0" fmla="+- 0 5239 5112"/>
                  <a:gd name="T1" fmla="*/ T0 w 413"/>
                  <a:gd name="T2" fmla="+- 0 -455 -455"/>
                  <a:gd name="T3" fmla="*/ -455 h 413"/>
                  <a:gd name="T4" fmla="+- 0 5112 5112"/>
                  <a:gd name="T5" fmla="*/ T4 w 413"/>
                  <a:gd name="T6" fmla="+- 0 -329 -455"/>
                  <a:gd name="T7" fmla="*/ -329 h 413"/>
                  <a:gd name="T8" fmla="+- 0 5112 5112"/>
                  <a:gd name="T9" fmla="*/ T8 w 413"/>
                  <a:gd name="T10" fmla="+- 0 -42 -455"/>
                  <a:gd name="T11" fmla="*/ -42 h 413"/>
                  <a:gd name="T12" fmla="+- 0 5525 5112"/>
                  <a:gd name="T13" fmla="*/ T12 w 413"/>
                  <a:gd name="T14" fmla="+- 0 -455 -455"/>
                  <a:gd name="T15" fmla="*/ -455 h 413"/>
                  <a:gd name="T16" fmla="+- 0 5239 5112"/>
                  <a:gd name="T17" fmla="*/ T16 w 413"/>
                  <a:gd name="T18" fmla="+- 0 -455 -455"/>
                  <a:gd name="T19" fmla="*/ -455 h 41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413" h="413">
                    <a:moveTo>
                      <a:pt x="127" y="0"/>
                    </a:moveTo>
                    <a:lnTo>
                      <a:pt x="0" y="126"/>
                    </a:lnTo>
                    <a:lnTo>
                      <a:pt x="0" y="413"/>
                    </a:lnTo>
                    <a:lnTo>
                      <a:pt x="413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9" name="Group 18"/>
              <p:cNvGrpSpPr>
                <a:grpSpLocks/>
              </p:cNvGrpSpPr>
              <p:nvPr userDrawn="1"/>
            </p:nvGrpSpPr>
            <p:grpSpPr bwMode="auto">
              <a:xfrm>
                <a:off x="5112" y="-903"/>
                <a:ext cx="413" cy="413"/>
                <a:chOff x="5112" y="-903"/>
                <a:chExt cx="413" cy="413"/>
              </a:xfrm>
              <a:grpFill/>
            </p:grpSpPr>
            <p:sp>
              <p:nvSpPr>
                <p:cNvPr id="20" name="Freeform 19"/>
                <p:cNvSpPr>
                  <a:spLocks/>
                </p:cNvSpPr>
                <p:nvPr userDrawn="1"/>
              </p:nvSpPr>
              <p:spPr bwMode="auto">
                <a:xfrm>
                  <a:off x="5112" y="-903"/>
                  <a:ext cx="413" cy="413"/>
                </a:xfrm>
                <a:custGeom>
                  <a:avLst/>
                  <a:gdLst>
                    <a:gd name="T0" fmla="+- 0 5238 5112"/>
                    <a:gd name="T1" fmla="*/ T0 w 413"/>
                    <a:gd name="T2" fmla="+- 0 -490 -903"/>
                    <a:gd name="T3" fmla="*/ -490 h 413"/>
                    <a:gd name="T4" fmla="+- 0 5525 5112"/>
                    <a:gd name="T5" fmla="*/ T4 w 413"/>
                    <a:gd name="T6" fmla="+- 0 -490 -903"/>
                    <a:gd name="T7" fmla="*/ -490 h 413"/>
                    <a:gd name="T8" fmla="+- 0 5112 5112"/>
                    <a:gd name="T9" fmla="*/ T8 w 413"/>
                    <a:gd name="T10" fmla="+- 0 -903 -903"/>
                    <a:gd name="T11" fmla="*/ -903 h 413"/>
                    <a:gd name="T12" fmla="+- 0 5112 5112"/>
                    <a:gd name="T13" fmla="*/ T12 w 413"/>
                    <a:gd name="T14" fmla="+- 0 -616 -903"/>
                    <a:gd name="T15" fmla="*/ -616 h 413"/>
                    <a:gd name="T16" fmla="+- 0 5238 5112"/>
                    <a:gd name="T17" fmla="*/ T16 w 413"/>
                    <a:gd name="T18" fmla="+- 0 -490 -903"/>
                    <a:gd name="T19" fmla="*/ -490 h 41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413" h="413">
                      <a:moveTo>
                        <a:pt x="126" y="413"/>
                      </a:moveTo>
                      <a:lnTo>
                        <a:pt x="413" y="413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126" y="4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3863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5" r:id="rId2"/>
    <p:sldLayoutId id="2147483814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ransition spd="slow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penid.net/developers/libraries/" TargetMode="External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IdentityServer" TargetMode="Externa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IdentityServer/IdentityServer3.Samples/" TargetMode="External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id.net/connect/" TargetMode="External"/><Relationship Id="rId4" Type="http://schemas.openxmlformats.org/officeDocument/2006/relationships/hyperlink" Target="http://openid.net/developers/libraries/" TargetMode="External"/><Relationship Id="rId5" Type="http://schemas.openxmlformats.org/officeDocument/2006/relationships/hyperlink" Target="https://github.com/IdentityServer" TargetMode="External"/><Relationship Id="rId6" Type="http://schemas.openxmlformats.org/officeDocument/2006/relationships/hyperlink" Target="https://github.com/IdentityServer/IdentityServer3.Samples/" TargetMode="External"/><Relationship Id="rId7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hyperlink" Target="https://identityserver.github.io/Documentation/docsv2/overview/bigPictur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hyperlink" Target="https://identityserver.github.io/Documentation/docsv2/overview/bigPictur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openid.net/connect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openid.net/connect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0799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>
            <a:noAutofit/>
          </a:bodyPr>
          <a:lstStyle/>
          <a:p>
            <a:r>
              <a:rPr lang="en-US" b="1" dirty="0"/>
              <a:t>Authentication </a:t>
            </a:r>
            <a:r>
              <a:rPr lang="en-US" b="1" dirty="0" smtClean="0"/>
              <a:t>in Angular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/>
              <a:t>Mark A. Wilson</a:t>
            </a:r>
            <a:br>
              <a:rPr lang="en-US" sz="2000" b="1" dirty="0" smtClean="0"/>
            </a:br>
            <a:r>
              <a:rPr lang="en-US" sz="2000" dirty="0" smtClean="0"/>
              <a:t>Senior Developer</a:t>
            </a:r>
            <a:br>
              <a:rPr lang="en-US" sz="2000" dirty="0" smtClean="0"/>
            </a:br>
            <a:r>
              <a:rPr lang="en-US" sz="2000" dirty="0" smtClean="0"/>
              <a:t>MarkW@LogicalAdvantage.com</a:t>
            </a:r>
          </a:p>
          <a:p>
            <a:r>
              <a:rPr lang="en-US" sz="2000" dirty="0"/>
              <a:t>www.DeveloperInfra.com</a:t>
            </a:r>
            <a:br>
              <a:rPr lang="en-US" sz="2000" dirty="0"/>
            </a:br>
            <a:r>
              <a:rPr lang="en-US" sz="2000" dirty="0"/>
              <a:t>@</a:t>
            </a:r>
            <a:r>
              <a:rPr lang="en-US" sz="2000" dirty="0" err="1"/>
              <a:t>DeveloperInfra</a:t>
            </a:r>
            <a:endParaRPr lang="en-US" sz="2000" dirty="0"/>
          </a:p>
        </p:txBody>
      </p:sp>
      <p:pic>
        <p:nvPicPr>
          <p:cNvPr id="6" name="Picture 2" descr="https://gallery.mailchimp.com/05e4f34e24267e5452cff78d8/images/75e21599-cb18-4056-97a7-0bf5433670c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9" y="1709739"/>
            <a:ext cx="7886700" cy="72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623888" y="2730843"/>
            <a:ext cx="786384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20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Flows</a:t>
            </a:r>
            <a:endParaRPr lang="en-US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629842" y="1681163"/>
            <a:ext cx="256032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 smtClean="0"/>
              <a:t>Implicit Flow</a:t>
            </a:r>
          </a:p>
          <a:p>
            <a:pPr algn="ctr"/>
            <a:r>
              <a:rPr lang="en-US" sz="2000" b="0" dirty="0" smtClean="0"/>
              <a:t>(Browser-based)</a:t>
            </a:r>
            <a:endParaRPr lang="en-US" sz="2000" b="0" dirty="0"/>
          </a:p>
        </p:txBody>
      </p:sp>
      <p:pic>
        <p:nvPicPr>
          <p:cNvPr id="21" name="Content Placehold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3067050"/>
            <a:ext cx="2560637" cy="2560637"/>
          </a:xfrm>
          <a:prstGeom prst="rect">
            <a:avLst/>
          </a:prstGeom>
        </p:spPr>
      </p:pic>
      <p:sp>
        <p:nvSpPr>
          <p:cNvPr id="22" name="Text Placeholder 8"/>
          <p:cNvSpPr txBox="1">
            <a:spLocks/>
          </p:cNvSpPr>
          <p:nvPr/>
        </p:nvSpPr>
        <p:spPr>
          <a:xfrm>
            <a:off x="5956221" y="1145628"/>
            <a:ext cx="2560320" cy="13594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500" dirty="0" smtClean="0"/>
              <a:t>Client Credentials Flow</a:t>
            </a:r>
          </a:p>
          <a:p>
            <a:pPr algn="ctr"/>
            <a:r>
              <a:rPr lang="en-US" sz="3200" b="0" dirty="0" smtClean="0"/>
              <a:t>(Server-to-Server/</a:t>
            </a:r>
            <a:r>
              <a:rPr lang="en-US" sz="3200" b="0" dirty="0" err="1" smtClean="0"/>
              <a:t>IoT</a:t>
            </a:r>
            <a:r>
              <a:rPr lang="en-US" sz="3200" b="0" dirty="0" smtClean="0"/>
              <a:t>)</a:t>
            </a:r>
            <a:endParaRPr lang="en-US" sz="3200" b="0" dirty="0"/>
          </a:p>
        </p:txBody>
      </p:sp>
      <p:pic>
        <p:nvPicPr>
          <p:cNvPr id="23" name="Content Placeholder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03" y="3067050"/>
            <a:ext cx="2560638" cy="2560638"/>
          </a:xfrm>
          <a:prstGeom prst="rect">
            <a:avLst/>
          </a:prstGeom>
        </p:spPr>
      </p:pic>
      <p:sp>
        <p:nvSpPr>
          <p:cNvPr id="24" name="Text Placeholder 8"/>
          <p:cNvSpPr txBox="1">
            <a:spLocks/>
          </p:cNvSpPr>
          <p:nvPr/>
        </p:nvSpPr>
        <p:spPr>
          <a:xfrm>
            <a:off x="3293031" y="1679188"/>
            <a:ext cx="256032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 smtClean="0"/>
              <a:t>Hybrid Flow</a:t>
            </a:r>
          </a:p>
          <a:p>
            <a:pPr algn="ctr"/>
            <a:r>
              <a:rPr lang="en-US" sz="2000" b="0" dirty="0" smtClean="0"/>
              <a:t>(Native/Mobile)</a:t>
            </a:r>
            <a:endParaRPr lang="en-US" sz="2000" b="0" dirty="0"/>
          </a:p>
        </p:txBody>
      </p:sp>
      <p:pic>
        <p:nvPicPr>
          <p:cNvPr id="25" name="Content Placeholder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070" y="3065075"/>
            <a:ext cx="2560638" cy="25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99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2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Implicit Flow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882782" cy="38115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GET /authorize</a:t>
            </a:r>
          </a:p>
          <a:p>
            <a:r>
              <a:rPr lang="en-US" sz="2000" dirty="0" smtClean="0"/>
              <a:t>?</a:t>
            </a:r>
            <a:r>
              <a:rPr lang="en-US" sz="2000" b="1" dirty="0" err="1" smtClean="0"/>
              <a:t>client_id</a:t>
            </a:r>
            <a:r>
              <a:rPr lang="en-US" sz="2000" dirty="0" smtClean="0"/>
              <a:t>=app1</a:t>
            </a:r>
          </a:p>
          <a:p>
            <a:r>
              <a:rPr lang="en-US" sz="2000" dirty="0" smtClean="0"/>
              <a:t>&amp;</a:t>
            </a:r>
            <a:r>
              <a:rPr lang="en-US" sz="2000" b="1" dirty="0" err="1" smtClean="0"/>
              <a:t>redirect_uri</a:t>
            </a:r>
            <a:r>
              <a:rPr lang="en-US" sz="2000" dirty="0" smtClean="0"/>
              <a:t>=https://</a:t>
            </a:r>
            <a:r>
              <a:rPr lang="en-US" sz="2000" dirty="0" err="1" smtClean="0"/>
              <a:t>app.com</a:t>
            </a:r>
            <a:r>
              <a:rPr lang="en-US" sz="2000" dirty="0" smtClean="0"/>
              <a:t>/</a:t>
            </a:r>
            <a:r>
              <a:rPr lang="en-US" sz="2000" dirty="0" err="1" smtClean="0"/>
              <a:t>cb</a:t>
            </a:r>
            <a:endParaRPr lang="en-US" sz="2000" dirty="0" smtClean="0"/>
          </a:p>
          <a:p>
            <a:r>
              <a:rPr lang="en-US" sz="2000" dirty="0" smtClean="0"/>
              <a:t>&amp;</a:t>
            </a:r>
            <a:r>
              <a:rPr lang="en-US" sz="2000" b="1" dirty="0" err="1" smtClean="0"/>
              <a:t>response_type</a:t>
            </a:r>
            <a:r>
              <a:rPr lang="en-US" sz="2000" dirty="0" smtClean="0"/>
              <a:t>=</a:t>
            </a:r>
            <a:r>
              <a:rPr lang="en-US" sz="2000" dirty="0" err="1" smtClean="0"/>
              <a:t>id_token</a:t>
            </a:r>
            <a:endParaRPr lang="en-US" sz="2000" dirty="0" smtClean="0"/>
          </a:p>
          <a:p>
            <a:r>
              <a:rPr lang="en-US" sz="2000" dirty="0" smtClean="0"/>
              <a:t>&amp;</a:t>
            </a:r>
            <a:r>
              <a:rPr lang="en-US" sz="2000" b="1" dirty="0" err="1" smtClean="0"/>
              <a:t>response_mode</a:t>
            </a:r>
            <a:r>
              <a:rPr lang="en-US" sz="2000" dirty="0" smtClean="0"/>
              <a:t>=</a:t>
            </a:r>
            <a:r>
              <a:rPr lang="en-US" sz="2000" dirty="0" err="1" smtClean="0"/>
              <a:t>form_post</a:t>
            </a:r>
            <a:endParaRPr lang="en-US" sz="2000" dirty="0" smtClean="0"/>
          </a:p>
          <a:p>
            <a:r>
              <a:rPr lang="en-US" sz="2000" dirty="0" smtClean="0"/>
              <a:t>&amp;</a:t>
            </a:r>
            <a:r>
              <a:rPr lang="en-US" sz="2000" b="1" dirty="0" smtClean="0"/>
              <a:t>nonce</a:t>
            </a:r>
            <a:r>
              <a:rPr lang="en-US" sz="2000" dirty="0" smtClean="0"/>
              <a:t>=a1b</a:t>
            </a:r>
            <a:r>
              <a:rPr lang="is-IS" sz="2000" dirty="0" smtClean="0"/>
              <a:t>…x9z</a:t>
            </a:r>
          </a:p>
          <a:p>
            <a:r>
              <a:rPr lang="is-IS" sz="2000" dirty="0" smtClean="0"/>
              <a:t>&amp;</a:t>
            </a:r>
            <a:r>
              <a:rPr lang="is-IS" sz="2000" b="1" dirty="0" smtClean="0"/>
              <a:t>scope</a:t>
            </a:r>
            <a:r>
              <a:rPr lang="is-IS" sz="2000" dirty="0" smtClean="0"/>
              <a:t>=openid email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pic>
        <p:nvPicPr>
          <p:cNvPr id="7" name="Content Placeholder 10"/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41" y="987426"/>
            <a:ext cx="2286000" cy="2286000"/>
          </a:xfrm>
          <a:prstGeom prst="rect">
            <a:avLst/>
          </a:prstGeom>
        </p:spPr>
      </p:pic>
      <p:pic>
        <p:nvPicPr>
          <p:cNvPr id="8" name="Content Placehold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91" y="3582988"/>
            <a:ext cx="2286000" cy="2286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8935390">
            <a:off x="5716191" y="3264217"/>
            <a:ext cx="914400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381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Getting Started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http://</a:t>
            </a:r>
            <a:r>
              <a:rPr lang="en-US" sz="1000" dirty="0" err="1">
                <a:hlinkClick r:id="rId2"/>
              </a:rPr>
              <a:t>openid.net</a:t>
            </a:r>
            <a:r>
              <a:rPr lang="en-US" sz="1000" dirty="0">
                <a:hlinkClick r:id="rId2"/>
              </a:rPr>
              <a:t>/developers/libraries/</a:t>
            </a:r>
            <a:endParaRPr lang="en-US" sz="1000" dirty="0" smtClean="0"/>
          </a:p>
        </p:txBody>
      </p:sp>
      <p:pic>
        <p:nvPicPr>
          <p:cNvPr id="8" name="Content Placeholder 7">
            <a:hlinkClick r:id="rId2"/>
          </p:cNvPr>
          <p:cNvPicPr>
            <a:picLocks noGrp="1" noChangeAspect="1"/>
          </p:cNvPicPr>
          <p:nvPr>
            <p:ph sz="half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0" y="1825625"/>
            <a:ext cx="7420422" cy="4352925"/>
          </a:xfrm>
        </p:spPr>
      </p:pic>
    </p:spTree>
    <p:extLst>
      <p:ext uri="{BB962C8B-B14F-4D97-AF65-F5344CB8AC3E}">
        <p14:creationId xmlns:p14="http://schemas.microsoft.com/office/powerpoint/2010/main" val="15407869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Getting Started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github.com</a:t>
            </a:r>
            <a:r>
              <a:rPr lang="en-US" sz="1000" dirty="0">
                <a:hlinkClick r:id="rId2"/>
              </a:rPr>
              <a:t>/</a:t>
            </a:r>
            <a:r>
              <a:rPr lang="en-US" sz="1000" dirty="0" err="1">
                <a:hlinkClick r:id="rId2"/>
              </a:rPr>
              <a:t>IdentityServer</a:t>
            </a:r>
            <a:endParaRPr lang="en-US" sz="1000" dirty="0" smtClean="0"/>
          </a:p>
        </p:txBody>
      </p:sp>
      <p:pic>
        <p:nvPicPr>
          <p:cNvPr id="6" name="Content Placeholder 5">
            <a:hlinkClick r:id="rId2"/>
          </p:cNvPr>
          <p:cNvPicPr>
            <a:picLocks noGrp="1" noChangeAspect="1"/>
          </p:cNvPicPr>
          <p:nvPr>
            <p:ph sz="half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0" y="1825625"/>
            <a:ext cx="7420422" cy="4352925"/>
          </a:xfrm>
        </p:spPr>
      </p:pic>
    </p:spTree>
    <p:extLst>
      <p:ext uri="{BB962C8B-B14F-4D97-AF65-F5344CB8AC3E}">
        <p14:creationId xmlns:p14="http://schemas.microsoft.com/office/powerpoint/2010/main" val="16021825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Getting Started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github.com</a:t>
            </a:r>
            <a:r>
              <a:rPr lang="en-US" sz="1000" dirty="0">
                <a:hlinkClick r:id="rId2"/>
              </a:rPr>
              <a:t>/</a:t>
            </a:r>
            <a:r>
              <a:rPr lang="en-US" sz="1000" dirty="0" err="1">
                <a:hlinkClick r:id="rId2"/>
              </a:rPr>
              <a:t>IdentityServer</a:t>
            </a:r>
            <a:r>
              <a:rPr lang="en-US" sz="1000" dirty="0">
                <a:hlinkClick r:id="rId2"/>
              </a:rPr>
              <a:t>/IdentityServer3.Samples/</a:t>
            </a:r>
            <a:endParaRPr lang="en-US" sz="1000" dirty="0" smtClean="0"/>
          </a:p>
        </p:txBody>
      </p:sp>
      <p:pic>
        <p:nvPicPr>
          <p:cNvPr id="8" name="Content Placeholder 7">
            <a:hlinkClick r:id="rId2"/>
          </p:cNvPr>
          <p:cNvPicPr>
            <a:picLocks noGrp="1" noChangeAspect="1"/>
          </p:cNvPicPr>
          <p:nvPr>
            <p:ph sz="half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0" y="1849375"/>
            <a:ext cx="7420422" cy="4352925"/>
          </a:xfrm>
        </p:spPr>
      </p:pic>
    </p:spTree>
    <p:extLst>
      <p:ext uri="{BB962C8B-B14F-4D97-AF65-F5344CB8AC3E}">
        <p14:creationId xmlns:p14="http://schemas.microsoft.com/office/powerpoint/2010/main" val="16499010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logicaladvantage.com/wp-content/themes/LogicalAdvantage/images/home-b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4"/>
          <a:stretch/>
        </p:blipFill>
        <p:spPr bwMode="auto">
          <a:xfrm>
            <a:off x="0" y="0"/>
            <a:ext cx="9144000" cy="686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2743200"/>
            <a:ext cx="8214341" cy="1371600"/>
            <a:chOff x="0" y="2743200"/>
            <a:chExt cx="8214341" cy="1371600"/>
          </a:xfrm>
        </p:grpSpPr>
        <p:sp>
          <p:nvSpPr>
            <p:cNvPr id="6" name="Rectangle 5"/>
            <p:cNvSpPr/>
            <p:nvPr/>
          </p:nvSpPr>
          <p:spPr>
            <a:xfrm>
              <a:off x="0" y="2743200"/>
              <a:ext cx="7071341" cy="13716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+mj-lt"/>
                </a:rPr>
                <a:t>Authentication in Angular</a:t>
              </a:r>
              <a:endParaRPr lang="en-US" sz="4000" b="1" dirty="0">
                <a:latin typeface="+mj-lt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071341" y="2743200"/>
              <a:ext cx="1143000" cy="1371600"/>
              <a:chOff x="7071341" y="2743200"/>
              <a:chExt cx="1143000" cy="1371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7071341" y="2743200"/>
                <a:ext cx="1143000" cy="1371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/>
                </a:r>
                <a:br>
                  <a:rPr lang="en-US" sz="2000" b="1" dirty="0" smtClean="0"/>
                </a:br>
                <a:r>
                  <a:rPr lang="en-US" sz="2000" b="1" dirty="0" smtClean="0"/>
                  <a:t/>
                </a:r>
                <a:br>
                  <a:rPr lang="en-US" sz="2000" b="1" dirty="0" smtClean="0"/>
                </a:br>
                <a:r>
                  <a:rPr lang="en-US" sz="2000" b="1" dirty="0" smtClean="0"/>
                  <a:t/>
                </a:r>
                <a:br>
                  <a:rPr lang="en-US" sz="2000" b="1" dirty="0" smtClean="0"/>
                </a:br>
                <a:r>
                  <a:rPr lang="en-US" sz="2000" b="1" dirty="0" smtClean="0"/>
                  <a:t>DEMO</a:t>
                </a:r>
                <a:endParaRPr lang="en-US" sz="2000" b="1" dirty="0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5299" y="2987934"/>
                <a:ext cx="675084" cy="675084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8792727" y="6461614"/>
            <a:ext cx="160773" cy="335565"/>
            <a:chOff x="5112" y="-903"/>
            <a:chExt cx="413" cy="861"/>
          </a:xfrm>
          <a:solidFill>
            <a:schemeClr val="bg1"/>
          </a:solidFill>
        </p:grpSpPr>
        <p:grpSp>
          <p:nvGrpSpPr>
            <p:cNvPr id="13" name="Group 12"/>
            <p:cNvGrpSpPr>
              <a:grpSpLocks/>
            </p:cNvGrpSpPr>
            <p:nvPr userDrawn="1"/>
          </p:nvGrpSpPr>
          <p:grpSpPr bwMode="auto">
            <a:xfrm>
              <a:off x="5112" y="-903"/>
              <a:ext cx="413" cy="861"/>
              <a:chOff x="5112" y="-903"/>
              <a:chExt cx="413" cy="861"/>
            </a:xfrm>
            <a:grpFill/>
          </p:grpSpPr>
          <p:sp>
            <p:nvSpPr>
              <p:cNvPr id="14" name="Freeform 13"/>
              <p:cNvSpPr>
                <a:spLocks/>
              </p:cNvSpPr>
              <p:nvPr userDrawn="1"/>
            </p:nvSpPr>
            <p:spPr bwMode="auto">
              <a:xfrm>
                <a:off x="5112" y="-455"/>
                <a:ext cx="413" cy="413"/>
              </a:xfrm>
              <a:custGeom>
                <a:avLst/>
                <a:gdLst>
                  <a:gd name="T0" fmla="+- 0 5239 5112"/>
                  <a:gd name="T1" fmla="*/ T0 w 413"/>
                  <a:gd name="T2" fmla="+- 0 -455 -455"/>
                  <a:gd name="T3" fmla="*/ -455 h 413"/>
                  <a:gd name="T4" fmla="+- 0 5112 5112"/>
                  <a:gd name="T5" fmla="*/ T4 w 413"/>
                  <a:gd name="T6" fmla="+- 0 -329 -455"/>
                  <a:gd name="T7" fmla="*/ -329 h 413"/>
                  <a:gd name="T8" fmla="+- 0 5112 5112"/>
                  <a:gd name="T9" fmla="*/ T8 w 413"/>
                  <a:gd name="T10" fmla="+- 0 -42 -455"/>
                  <a:gd name="T11" fmla="*/ -42 h 413"/>
                  <a:gd name="T12" fmla="+- 0 5525 5112"/>
                  <a:gd name="T13" fmla="*/ T12 w 413"/>
                  <a:gd name="T14" fmla="+- 0 -455 -455"/>
                  <a:gd name="T15" fmla="*/ -455 h 413"/>
                  <a:gd name="T16" fmla="+- 0 5239 5112"/>
                  <a:gd name="T17" fmla="*/ T16 w 413"/>
                  <a:gd name="T18" fmla="+- 0 -455 -455"/>
                  <a:gd name="T19" fmla="*/ -455 h 41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413" h="413">
                    <a:moveTo>
                      <a:pt x="127" y="0"/>
                    </a:moveTo>
                    <a:lnTo>
                      <a:pt x="0" y="126"/>
                    </a:lnTo>
                    <a:lnTo>
                      <a:pt x="0" y="413"/>
                    </a:lnTo>
                    <a:lnTo>
                      <a:pt x="413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5" name="Group 14"/>
              <p:cNvGrpSpPr>
                <a:grpSpLocks/>
              </p:cNvGrpSpPr>
              <p:nvPr userDrawn="1"/>
            </p:nvGrpSpPr>
            <p:grpSpPr bwMode="auto">
              <a:xfrm>
                <a:off x="5112" y="-903"/>
                <a:ext cx="413" cy="413"/>
                <a:chOff x="5112" y="-903"/>
                <a:chExt cx="413" cy="413"/>
              </a:xfrm>
              <a:grpFill/>
            </p:grpSpPr>
            <p:sp>
              <p:nvSpPr>
                <p:cNvPr id="16" name="Freeform 15"/>
                <p:cNvSpPr>
                  <a:spLocks/>
                </p:cNvSpPr>
                <p:nvPr userDrawn="1"/>
              </p:nvSpPr>
              <p:spPr bwMode="auto">
                <a:xfrm>
                  <a:off x="5112" y="-903"/>
                  <a:ext cx="413" cy="413"/>
                </a:xfrm>
                <a:custGeom>
                  <a:avLst/>
                  <a:gdLst>
                    <a:gd name="T0" fmla="+- 0 5238 5112"/>
                    <a:gd name="T1" fmla="*/ T0 w 413"/>
                    <a:gd name="T2" fmla="+- 0 -490 -903"/>
                    <a:gd name="T3" fmla="*/ -490 h 413"/>
                    <a:gd name="T4" fmla="+- 0 5525 5112"/>
                    <a:gd name="T5" fmla="*/ T4 w 413"/>
                    <a:gd name="T6" fmla="+- 0 -490 -903"/>
                    <a:gd name="T7" fmla="*/ -490 h 413"/>
                    <a:gd name="T8" fmla="+- 0 5112 5112"/>
                    <a:gd name="T9" fmla="*/ T8 w 413"/>
                    <a:gd name="T10" fmla="+- 0 -903 -903"/>
                    <a:gd name="T11" fmla="*/ -903 h 413"/>
                    <a:gd name="T12" fmla="+- 0 5112 5112"/>
                    <a:gd name="T13" fmla="*/ T12 w 413"/>
                    <a:gd name="T14" fmla="+- 0 -616 -903"/>
                    <a:gd name="T15" fmla="*/ -616 h 413"/>
                    <a:gd name="T16" fmla="+- 0 5238 5112"/>
                    <a:gd name="T17" fmla="*/ T16 w 413"/>
                    <a:gd name="T18" fmla="+- 0 -490 -903"/>
                    <a:gd name="T19" fmla="*/ -490 h 41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413" h="413">
                      <a:moveTo>
                        <a:pt x="126" y="413"/>
                      </a:moveTo>
                      <a:lnTo>
                        <a:pt x="413" y="413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126" y="4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03289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/>
              <a:t>Resources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OpenID Connect: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://openid.net/connect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/>
          </a:p>
          <a:p>
            <a:r>
              <a:rPr lang="en-US" sz="2000" dirty="0" smtClean="0"/>
              <a:t>OpenID Connect Libraries: </a:t>
            </a: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://openid.net/developers/libraries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IdentityServer</a:t>
            </a:r>
            <a:r>
              <a:rPr lang="en-US" sz="2000" dirty="0" smtClean="0"/>
              <a:t>: </a:t>
            </a:r>
            <a:r>
              <a:rPr lang="en-US" sz="2000" dirty="0">
                <a:hlinkClick r:id="rId5"/>
              </a:rPr>
              <a:t>https://github.com/IdentityServer</a:t>
            </a:r>
            <a:endParaRPr lang="en-US" sz="2000" dirty="0"/>
          </a:p>
          <a:p>
            <a:r>
              <a:rPr lang="en-US" sz="2000" dirty="0" err="1" smtClean="0"/>
              <a:t>IdentityServer</a:t>
            </a:r>
            <a:r>
              <a:rPr lang="en-US" sz="2000" dirty="0" smtClean="0"/>
              <a:t> Samples: </a:t>
            </a:r>
            <a:r>
              <a:rPr lang="en-US" sz="2000" dirty="0">
                <a:hlinkClick r:id="rId6"/>
              </a:rPr>
              <a:t>https://github.com/IdentityServer/IdentityServer3.Samples/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JSON </a:t>
            </a:r>
            <a:r>
              <a:rPr lang="en-US" sz="2000" dirty="0"/>
              <a:t>Web Tokens: </a:t>
            </a:r>
            <a:r>
              <a:rPr lang="en-US" sz="2000" dirty="0">
                <a:hlinkClick r:id="rId7"/>
              </a:rPr>
              <a:t>https://jwt.io</a:t>
            </a:r>
            <a:r>
              <a:rPr lang="en-US" sz="2000" dirty="0" smtClean="0">
                <a:hlinkClick r:id="rId7"/>
              </a:rPr>
              <a:t>/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207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0799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Authentication </a:t>
            </a:r>
            <a:r>
              <a:rPr lang="en-US" b="1" dirty="0" smtClean="0"/>
              <a:t>in Angular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Mark A. Wilson</a:t>
            </a:r>
            <a:br>
              <a:rPr lang="en-US" sz="2000" b="1" dirty="0" smtClean="0"/>
            </a:br>
            <a:r>
              <a:rPr lang="en-US" sz="2000" dirty="0" smtClean="0"/>
              <a:t>Senior Developer</a:t>
            </a:r>
            <a:br>
              <a:rPr lang="en-US" sz="2000" dirty="0" smtClean="0"/>
            </a:br>
            <a:r>
              <a:rPr lang="en-US" sz="2000" dirty="0" smtClean="0"/>
              <a:t>MarkW@LogicalAdvantage.com</a:t>
            </a:r>
          </a:p>
          <a:p>
            <a:r>
              <a:rPr lang="en-US" sz="2000" dirty="0"/>
              <a:t>www.DeveloperInfra.com</a:t>
            </a:r>
            <a:br>
              <a:rPr lang="en-US" sz="2000" dirty="0"/>
            </a:br>
            <a:r>
              <a:rPr lang="en-US" sz="2000" dirty="0"/>
              <a:t>@</a:t>
            </a:r>
            <a:r>
              <a:rPr lang="en-US" sz="2000" dirty="0" err="1"/>
              <a:t>DeveloperInfra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6102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/>
              <a:t>Mark A. Wilson</a:t>
            </a:r>
            <a:endParaRPr lang="en-US" sz="30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7" r="6787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www.developerinfra.com</a:t>
            </a:r>
          </a:p>
          <a:p>
            <a:pPr algn="ctr"/>
            <a:r>
              <a:rPr lang="en-US" sz="2000" dirty="0" smtClean="0"/>
              <a:t>@</a:t>
            </a:r>
            <a:r>
              <a:rPr lang="en-US" sz="2000" dirty="0" err="1" smtClean="0"/>
              <a:t>DeveloperInfra</a:t>
            </a: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629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51" y="457200"/>
            <a:ext cx="3153746" cy="1600200"/>
          </a:xfrm>
        </p:spPr>
        <p:txBody>
          <a:bodyPr>
            <a:normAutofit/>
          </a:bodyPr>
          <a:lstStyle/>
          <a:p>
            <a:pPr algn="ctr"/>
            <a:r>
              <a:rPr lang="en-US" sz="2990" dirty="0" smtClean="0"/>
              <a:t>Logical Advantage</a:t>
            </a:r>
            <a:endParaRPr lang="en-US" sz="299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3149057" cy="3811588"/>
          </a:xfrm>
        </p:spPr>
        <p:txBody>
          <a:bodyPr>
            <a:normAutofit/>
          </a:bodyPr>
          <a:lstStyle/>
          <a:p>
            <a:pPr algn="ctr"/>
            <a:r>
              <a:rPr lang="en-US" sz="1990" dirty="0" err="1" smtClean="0"/>
              <a:t>www.logicaladvantage.com</a:t>
            </a:r>
            <a:endParaRPr lang="en-US" sz="199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90" y="987426"/>
            <a:ext cx="4629151" cy="2653579"/>
          </a:xfrm>
          <a:prstGeom prst="rect">
            <a:avLst/>
          </a:prstGeom>
        </p:spPr>
      </p:pic>
      <p:pic>
        <p:nvPicPr>
          <p:cNvPr id="1026" name="Picture 2" descr="http://www.standupamericaus.org/sua/wp-content/uploads/2013/03/Yeswerehir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216" y="576262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4360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Modern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95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Big Picture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8494"/>
            <a:ext cx="7891463" cy="4347186"/>
          </a:xfrm>
        </p:spPr>
      </p:pic>
      <p:sp>
        <p:nvSpPr>
          <p:cNvPr id="8" name="TextBox 7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identityserver.github.io</a:t>
            </a:r>
            <a:r>
              <a:rPr lang="en-US" sz="1000" dirty="0">
                <a:hlinkClick r:id="rId3"/>
              </a:rPr>
              <a:t>/Documentation/docsv2/overview/</a:t>
            </a:r>
            <a:r>
              <a:rPr lang="en-US" sz="1000" dirty="0" err="1">
                <a:hlinkClick r:id="rId3"/>
              </a:rPr>
              <a:t>bigPicture.html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6099394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Security Protocols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9" y="1469375"/>
            <a:ext cx="7854696" cy="4712819"/>
          </a:xfrm>
        </p:spPr>
      </p:pic>
      <p:sp>
        <p:nvSpPr>
          <p:cNvPr id="10" name="TextBox 9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identityserver.github.io</a:t>
            </a:r>
            <a:r>
              <a:rPr lang="en-US" sz="1000" dirty="0">
                <a:hlinkClick r:id="rId3"/>
              </a:rPr>
              <a:t>/Documentation/docsv2/overview/</a:t>
            </a:r>
            <a:r>
              <a:rPr lang="en-US" sz="1000" dirty="0" err="1">
                <a:hlinkClick r:id="rId3"/>
              </a:rPr>
              <a:t>bigPicture.html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3778385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OpenID Connect</a:t>
            </a:r>
            <a:endParaRPr lang="en-US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b="1" dirty="0" smtClean="0"/>
              <a:t>“OpenID </a:t>
            </a:r>
            <a:r>
              <a:rPr lang="en-US" sz="2000" b="1" dirty="0"/>
              <a:t>Connect 1.0 is a simple identity layer on top of </a:t>
            </a:r>
            <a:r>
              <a:rPr lang="en-US" sz="2000" b="1" dirty="0" smtClean="0"/>
              <a:t>the</a:t>
            </a:r>
            <a:br>
              <a:rPr lang="en-US" sz="2000" b="1" dirty="0" smtClean="0"/>
            </a:br>
            <a:r>
              <a:rPr lang="en-US" sz="2000" b="1" dirty="0" smtClean="0"/>
              <a:t>OAuth </a:t>
            </a:r>
            <a:r>
              <a:rPr lang="en-US" sz="2000" b="1" dirty="0"/>
              <a:t>2.0 protocol</a:t>
            </a:r>
            <a:r>
              <a:rPr lang="en-US" sz="2000" b="1" dirty="0" smtClean="0"/>
              <a:t>.”</a:t>
            </a:r>
          </a:p>
          <a:p>
            <a:endParaRPr lang="en-US" sz="2000" dirty="0" smtClean="0"/>
          </a:p>
          <a:p>
            <a:r>
              <a:rPr lang="en-US" sz="2000" dirty="0" smtClean="0"/>
              <a:t>Defines identity tokens</a:t>
            </a:r>
          </a:p>
          <a:p>
            <a:r>
              <a:rPr lang="en-US" sz="2000" dirty="0" smtClean="0"/>
              <a:t>Defines standard token type</a:t>
            </a:r>
          </a:p>
          <a:p>
            <a:r>
              <a:rPr lang="en-US" sz="2000" dirty="0" smtClean="0"/>
              <a:t>Defines standard cryptography</a:t>
            </a:r>
          </a:p>
          <a:p>
            <a:r>
              <a:rPr lang="en-US" sz="2000" dirty="0" smtClean="0"/>
              <a:t>Defines validation procedures</a:t>
            </a:r>
          </a:p>
          <a:p>
            <a:r>
              <a:rPr lang="en-US" sz="2000" dirty="0" smtClean="0"/>
              <a:t>Defines flows for browser, native, and server-based apps</a:t>
            </a:r>
          </a:p>
          <a:p>
            <a:r>
              <a:rPr lang="en-US" sz="2000" dirty="0" smtClean="0"/>
              <a:t>Combines authentication with short/long-lived delegated API access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pic>
        <p:nvPicPr>
          <p:cNvPr id="10" name="Content Placeholder 1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5625"/>
            <a:ext cx="3886200" cy="1842216"/>
          </a:xfrm>
        </p:spPr>
      </p:pic>
      <p:sp>
        <p:nvSpPr>
          <p:cNvPr id="11" name="TextBox 10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4"/>
              </a:rPr>
              <a:t>http://openid.net/connect/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173273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OpenID Connect</a:t>
            </a:r>
            <a:endParaRPr lang="en-US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38" y="1825625"/>
            <a:ext cx="5540086" cy="4352925"/>
          </a:xfrm>
        </p:spPr>
      </p:pic>
      <p:sp>
        <p:nvSpPr>
          <p:cNvPr id="12" name="TextBox 11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4"/>
              </a:rPr>
              <a:t>http://</a:t>
            </a:r>
            <a:r>
              <a:rPr lang="en-US" sz="1000" dirty="0" err="1">
                <a:hlinkClick r:id="rId4"/>
              </a:rPr>
              <a:t>openid.net</a:t>
            </a:r>
            <a:r>
              <a:rPr lang="en-US" sz="1000" dirty="0">
                <a:hlinkClick r:id="rId4"/>
              </a:rPr>
              <a:t>/connect/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8052505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OpenID Connect</a:t>
            </a:r>
            <a:endParaRPr lang="en-US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629842" y="1681163"/>
            <a:ext cx="256032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 smtClean="0"/>
              <a:t>Authorize Endpoint</a:t>
            </a:r>
            <a:endParaRPr lang="en-US" sz="3000" dirty="0"/>
          </a:p>
        </p:txBody>
      </p:sp>
      <p:pic>
        <p:nvPicPr>
          <p:cNvPr id="21" name="Content Placeholder 10"/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3067050"/>
            <a:ext cx="2560637" cy="2560637"/>
          </a:xfrm>
          <a:prstGeom prst="rect">
            <a:avLst/>
          </a:prstGeom>
        </p:spPr>
      </p:pic>
      <p:sp>
        <p:nvSpPr>
          <p:cNvPr id="22" name="Text Placeholder 8"/>
          <p:cNvSpPr txBox="1">
            <a:spLocks/>
          </p:cNvSpPr>
          <p:nvPr/>
        </p:nvSpPr>
        <p:spPr>
          <a:xfrm>
            <a:off x="5956221" y="1681163"/>
            <a:ext cx="256032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 err="1" smtClean="0"/>
              <a:t>UserInfo</a:t>
            </a:r>
            <a:r>
              <a:rPr lang="en-US" sz="3000" dirty="0" smtClean="0"/>
              <a:t> Endpoint</a:t>
            </a:r>
            <a:endParaRPr lang="en-US" sz="3000" dirty="0"/>
          </a:p>
        </p:txBody>
      </p:sp>
      <p:pic>
        <p:nvPicPr>
          <p:cNvPr id="23" name="Content Placeholder 12"/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03" y="3067050"/>
            <a:ext cx="2560638" cy="2560638"/>
          </a:xfrm>
          <a:prstGeom prst="rect">
            <a:avLst/>
          </a:prstGeom>
        </p:spPr>
      </p:pic>
      <p:sp>
        <p:nvSpPr>
          <p:cNvPr id="24" name="Text Placeholder 8"/>
          <p:cNvSpPr txBox="1">
            <a:spLocks/>
          </p:cNvSpPr>
          <p:nvPr/>
        </p:nvSpPr>
        <p:spPr>
          <a:xfrm>
            <a:off x="3293031" y="1679188"/>
            <a:ext cx="256032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 smtClean="0"/>
              <a:t>Token</a:t>
            </a:r>
            <a:br>
              <a:rPr lang="en-US" sz="3000" dirty="0" smtClean="0"/>
            </a:br>
            <a:r>
              <a:rPr lang="en-US" sz="3000" dirty="0" smtClean="0"/>
              <a:t>Endpoint</a:t>
            </a:r>
            <a:endParaRPr lang="en-US" sz="3000" dirty="0"/>
          </a:p>
        </p:txBody>
      </p:sp>
      <p:pic>
        <p:nvPicPr>
          <p:cNvPr id="25" name="Content Placeholder 12"/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070" y="3065075"/>
            <a:ext cx="2560638" cy="25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585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theme/theme1.xml><?xml version="1.0" encoding="utf-8"?>
<a:theme xmlns:a="http://schemas.openxmlformats.org/drawingml/2006/main" name="LA Theme">
  <a:themeElements>
    <a:clrScheme name="LA Theme">
      <a:dk1>
        <a:srgbClr val="000000"/>
      </a:dk1>
      <a:lt1>
        <a:sysClr val="window" lastClr="FFFFFF"/>
      </a:lt1>
      <a:dk2>
        <a:srgbClr val="216BB0"/>
      </a:dk2>
      <a:lt2>
        <a:srgbClr val="6ABBF2"/>
      </a:lt2>
      <a:accent1>
        <a:srgbClr val="0C5998"/>
      </a:accent1>
      <a:accent2>
        <a:srgbClr val="1D74AE"/>
      </a:accent2>
      <a:accent3>
        <a:srgbClr val="1699E5"/>
      </a:accent3>
      <a:accent4>
        <a:srgbClr val="1999E5"/>
      </a:accent4>
      <a:accent5>
        <a:srgbClr val="A3D6F4"/>
      </a:accent5>
      <a:accent6>
        <a:srgbClr val="E0F1FB"/>
      </a:accent6>
      <a:hlink>
        <a:srgbClr val="216BB0"/>
      </a:hlink>
      <a:folHlink>
        <a:srgbClr val="216BB0"/>
      </a:folHlink>
    </a:clrScheme>
    <a:fontScheme name="Custom 1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 Theme" id="{0C93987E-19EF-47DC-ABCB-DA46CD96193E}" vid="{F0AFC36C-FD12-45F5-8613-E451BB7BE6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2bd6a0b-236f-44b1-ac7f-67f2a6e3680e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53CAEEC71667408ACC02BEB548A56D" ma:contentTypeVersion="3" ma:contentTypeDescription="Create a new document." ma:contentTypeScope="" ma:versionID="23e8bb0a33c755905e614742b2783bde">
  <xsd:schema xmlns:xsd="http://www.w3.org/2001/XMLSchema" xmlns:xs="http://www.w3.org/2001/XMLSchema" xmlns:p="http://schemas.microsoft.com/office/2006/metadata/properties" xmlns:ns2="02bd6a0b-236f-44b1-ac7f-67f2a6e3680e" targetNamespace="http://schemas.microsoft.com/office/2006/metadata/properties" ma:root="true" ma:fieldsID="20181650eebda15223e229eaffbf1bc2" ns2:_="">
    <xsd:import namespace="02bd6a0b-236f-44b1-ac7f-67f2a6e3680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d6a0b-236f-44b1-ac7f-67f2a6e368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FED9E6-C1C9-45CE-A712-0F2214214312}">
  <ds:schemaRefs>
    <ds:schemaRef ds:uri="http://www.w3.org/XML/1998/namespace"/>
    <ds:schemaRef ds:uri="http://schemas.microsoft.com/office/2006/documentManagement/types"/>
    <ds:schemaRef ds:uri="02bd6a0b-236f-44b1-ac7f-67f2a6e3680e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BC9EB5D-DC28-4690-95B6-F37F944D14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A78D05-A060-47BA-B22C-38E836AA91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bd6a0b-236f-44b1-ac7f-67f2a6e368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6708</TotalTime>
  <Words>277</Words>
  <Application>Microsoft Macintosh PowerPoint</Application>
  <PresentationFormat>On-screen Show (4:3)</PresentationFormat>
  <Paragraphs>112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PT Sans</vt:lpstr>
      <vt:lpstr>LA Theme</vt:lpstr>
      <vt:lpstr>Authentication in Angular</vt:lpstr>
      <vt:lpstr>Mark A. Wilson</vt:lpstr>
      <vt:lpstr>Logical Advantage</vt:lpstr>
      <vt:lpstr>Modern Applications</vt:lpstr>
      <vt:lpstr>The Big Picture</vt:lpstr>
      <vt:lpstr>Security Protocols</vt:lpstr>
      <vt:lpstr>OpenID Connect</vt:lpstr>
      <vt:lpstr>OpenID Connect</vt:lpstr>
      <vt:lpstr>OpenID Connect</vt:lpstr>
      <vt:lpstr>Flows</vt:lpstr>
      <vt:lpstr>Implicit Flow</vt:lpstr>
      <vt:lpstr>Getting Started</vt:lpstr>
      <vt:lpstr>Getting Started</vt:lpstr>
      <vt:lpstr>Getting Started</vt:lpstr>
      <vt:lpstr>PowerPoint Presentation</vt:lpstr>
      <vt:lpstr>Resources</vt:lpstr>
      <vt:lpstr>Authentication in Angular</vt:lpstr>
    </vt:vector>
  </TitlesOfParts>
  <Company>CGR Creative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Colmenares</dc:creator>
  <cp:lastModifiedBy>Mark Wilson</cp:lastModifiedBy>
  <cp:revision>339</cp:revision>
  <cp:lastPrinted>2015-07-09T15:18:07Z</cp:lastPrinted>
  <dcterms:created xsi:type="dcterms:W3CDTF">2014-11-26T17:14:01Z</dcterms:created>
  <dcterms:modified xsi:type="dcterms:W3CDTF">2017-10-16T03:16:35Z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0x010100F853CAEEC71667408ACC02BEB548A56D</vt:lpwstr>
  </property>
</Properties>
</file>