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2" r:id="rId4"/>
    <p:sldMasterId id="2147483815" r:id="rId5"/>
  </p:sldMasterIdLst>
  <p:notesMasterIdLst>
    <p:notesMasterId r:id="rId41"/>
  </p:notesMasterIdLst>
  <p:handoutMasterIdLst>
    <p:handoutMasterId r:id="rId42"/>
  </p:handoutMasterIdLst>
  <p:sldIdLst>
    <p:sldId id="290" r:id="rId6"/>
    <p:sldId id="267" r:id="rId7"/>
    <p:sldId id="268" r:id="rId8"/>
    <p:sldId id="291" r:id="rId9"/>
    <p:sldId id="270" r:id="rId10"/>
    <p:sldId id="269" r:id="rId11"/>
    <p:sldId id="274" r:id="rId12"/>
    <p:sldId id="277" r:id="rId13"/>
    <p:sldId id="278" r:id="rId14"/>
    <p:sldId id="283" r:id="rId15"/>
    <p:sldId id="284" r:id="rId16"/>
    <p:sldId id="285" r:id="rId17"/>
    <p:sldId id="286" r:id="rId18"/>
    <p:sldId id="288" r:id="rId19"/>
    <p:sldId id="293" r:id="rId20"/>
    <p:sldId id="295" r:id="rId21"/>
    <p:sldId id="294" r:id="rId22"/>
    <p:sldId id="296" r:id="rId23"/>
    <p:sldId id="297" r:id="rId24"/>
    <p:sldId id="301" r:id="rId25"/>
    <p:sldId id="300" r:id="rId26"/>
    <p:sldId id="298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1" r:id="rId35"/>
    <p:sldId id="305" r:id="rId36"/>
    <p:sldId id="312" r:id="rId37"/>
    <p:sldId id="313" r:id="rId38"/>
    <p:sldId id="314" r:id="rId39"/>
    <p:sldId id="256" r:id="rId4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53865C76-B411-4B73-B965-89AF95CE49C3}">
          <p14:sldIdLst>
            <p14:sldId id="290"/>
            <p14:sldId id="267"/>
            <p14:sldId id="268"/>
            <p14:sldId id="291"/>
            <p14:sldId id="270"/>
          </p14:sldIdLst>
        </p14:section>
        <p14:section name="Authentication Section" id="{FB8E0808-5740-4E2A-B2C1-7B28FAC24A0E}">
          <p14:sldIdLst>
            <p14:sldId id="269"/>
            <p14:sldId id="274"/>
            <p14:sldId id="277"/>
            <p14:sldId id="278"/>
          </p14:sldIdLst>
        </p14:section>
        <p14:section name="Token-Based Authentication Section" id="{929A9AA0-2891-4A27-92DF-2F3EC9EB16BC}">
          <p14:sldIdLst>
            <p14:sldId id="283"/>
            <p14:sldId id="284"/>
            <p14:sldId id="285"/>
            <p14:sldId id="286"/>
            <p14:sldId id="288"/>
            <p14:sldId id="293"/>
            <p14:sldId id="295"/>
            <p14:sldId id="294"/>
            <p14:sldId id="296"/>
            <p14:sldId id="297"/>
            <p14:sldId id="301"/>
            <p14:sldId id="300"/>
          </p14:sldIdLst>
        </p14:section>
        <p14:section name="OAuth Refresh Tokens Section" id="{0180F468-6B54-435E-B76A-B063A0FC1CA4}">
          <p14:sldIdLst>
            <p14:sldId id="298"/>
            <p14:sldId id="302"/>
            <p14:sldId id="303"/>
          </p14:sldIdLst>
        </p14:section>
        <p14:section name="Custom ASP.NET Identity Provider Section" id="{DC617880-F4A0-4BFC-A0B0-47B070066F28}">
          <p14:sldIdLst>
            <p14:sldId id="304"/>
            <p14:sldId id="306"/>
            <p14:sldId id="307"/>
            <p14:sldId id="308"/>
            <p14:sldId id="309"/>
            <p14:sldId id="311"/>
          </p14:sldIdLst>
        </p14:section>
        <p14:section name="Mixed Authentication Section" id="{C5FA8A6C-A93E-4DDC-851B-6FF5FBDD8B8D}">
          <p14:sldIdLst>
            <p14:sldId id="305"/>
            <p14:sldId id="312"/>
            <p14:sldId id="313"/>
          </p14:sldIdLst>
        </p14:section>
        <p14:section name="Closing Section" id="{50C2A2C7-30C4-480F-904A-E8E4BE565615}">
          <p14:sldIdLst>
            <p14:sldId id="314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9BB"/>
    <a:srgbClr val="124E8F"/>
    <a:srgbClr val="124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14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E9256-C1F5-4F6A-A881-C4D5B8FE6F66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F392B5-8D6C-437B-A4E3-0168CD7A842C}">
      <dgm:prSet phldrT="[Text]" custT="1"/>
      <dgm:spPr/>
      <dgm:t>
        <a:bodyPr/>
        <a:lstStyle/>
        <a:p>
          <a:r>
            <a:rPr lang="en-US" sz="3000" b="1" dirty="0" smtClean="0"/>
            <a:t>ASP.NET Application</a:t>
          </a:r>
          <a:endParaRPr lang="en-US" sz="3000" b="1" dirty="0"/>
        </a:p>
      </dgm:t>
    </dgm:pt>
    <dgm:pt modelId="{B8015112-1DCF-4304-A256-6453584EBE09}" type="parTrans" cxnId="{53DB3530-9C26-4C0B-8AE3-81052B67587B}">
      <dgm:prSet/>
      <dgm:spPr/>
      <dgm:t>
        <a:bodyPr/>
        <a:lstStyle/>
        <a:p>
          <a:endParaRPr lang="en-US" sz="3000"/>
        </a:p>
      </dgm:t>
    </dgm:pt>
    <dgm:pt modelId="{558554C0-6072-4F07-BFA2-24E0B432DCE3}" type="sibTrans" cxnId="{53DB3530-9C26-4C0B-8AE3-81052B67587B}">
      <dgm:prSet/>
      <dgm:spPr/>
      <dgm:t>
        <a:bodyPr/>
        <a:lstStyle/>
        <a:p>
          <a:endParaRPr lang="en-US" sz="3000"/>
        </a:p>
      </dgm:t>
    </dgm:pt>
    <dgm:pt modelId="{91E41C33-BD82-4C78-A181-F94C214DE7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000" b="1" dirty="0" smtClean="0"/>
            <a:t>Managers</a:t>
          </a:r>
          <a:br>
            <a:rPr lang="en-US" sz="3000" b="1" dirty="0" smtClean="0"/>
          </a:br>
          <a:r>
            <a:rPr lang="en-US" sz="2000" b="0" dirty="0" smtClean="0"/>
            <a:t>(</a:t>
          </a:r>
          <a:r>
            <a:rPr lang="en-US" sz="2000" b="0" dirty="0" err="1" smtClean="0"/>
            <a:t>UserManager</a:t>
          </a:r>
          <a:r>
            <a:rPr lang="en-US" sz="2000" b="0" dirty="0" smtClean="0"/>
            <a:t>, </a:t>
          </a:r>
          <a:r>
            <a:rPr lang="en-US" sz="2000" b="0" dirty="0" err="1" smtClean="0"/>
            <a:t>RoleManager</a:t>
          </a:r>
          <a:r>
            <a:rPr lang="en-US" sz="2000" b="0" dirty="0" smtClean="0"/>
            <a:t>)</a:t>
          </a:r>
          <a:endParaRPr lang="en-US" sz="2000" b="0" dirty="0"/>
        </a:p>
      </dgm:t>
    </dgm:pt>
    <dgm:pt modelId="{8C8C23C8-2383-41B8-AB7B-614FDCFD91D9}" type="parTrans" cxnId="{51BAEE8E-033A-45F3-9827-C2AEE90C0207}">
      <dgm:prSet/>
      <dgm:spPr/>
      <dgm:t>
        <a:bodyPr/>
        <a:lstStyle/>
        <a:p>
          <a:endParaRPr lang="en-US" sz="3000"/>
        </a:p>
      </dgm:t>
    </dgm:pt>
    <dgm:pt modelId="{BE4E5356-D161-4ECF-924D-E9E90AAA8558}" type="sibTrans" cxnId="{51BAEE8E-033A-45F3-9827-C2AEE90C0207}">
      <dgm:prSet/>
      <dgm:spPr/>
      <dgm:t>
        <a:bodyPr/>
        <a:lstStyle/>
        <a:p>
          <a:endParaRPr lang="en-US" sz="3000"/>
        </a:p>
      </dgm:t>
    </dgm:pt>
    <dgm:pt modelId="{CF936E75-867B-4775-ABC9-738513AD9BAE}">
      <dgm:prSet phldrT="[Text]" custT="1"/>
      <dgm:spPr/>
      <dgm:t>
        <a:bodyPr/>
        <a:lstStyle/>
        <a:p>
          <a:r>
            <a:rPr lang="en-US" sz="3000" b="1" dirty="0" smtClean="0"/>
            <a:t>Stores</a:t>
          </a:r>
          <a:br>
            <a:rPr lang="en-US" sz="3000" b="1" dirty="0" smtClean="0"/>
          </a:br>
          <a:r>
            <a:rPr lang="en-US" sz="2000" b="0" dirty="0" smtClean="0"/>
            <a:t>(</a:t>
          </a:r>
          <a:r>
            <a:rPr lang="en-US" sz="2000" b="0" dirty="0" err="1" smtClean="0"/>
            <a:t>UserStore</a:t>
          </a:r>
          <a:r>
            <a:rPr lang="en-US" sz="2000" b="0" dirty="0" smtClean="0"/>
            <a:t>, </a:t>
          </a:r>
          <a:r>
            <a:rPr lang="en-US" sz="2000" b="0" dirty="0" err="1" smtClean="0"/>
            <a:t>RoleStore</a:t>
          </a:r>
          <a:r>
            <a:rPr lang="en-US" sz="2000" b="0" dirty="0" smtClean="0"/>
            <a:t>)</a:t>
          </a:r>
          <a:endParaRPr lang="en-US" sz="2000" b="0" dirty="0"/>
        </a:p>
      </dgm:t>
    </dgm:pt>
    <dgm:pt modelId="{66C72C13-A701-4DAD-AF13-6A1B572D1334}" type="parTrans" cxnId="{16A5E29B-7D36-470A-9F73-545C2A2DBABE}">
      <dgm:prSet/>
      <dgm:spPr/>
      <dgm:t>
        <a:bodyPr/>
        <a:lstStyle/>
        <a:p>
          <a:endParaRPr lang="en-US" sz="3000"/>
        </a:p>
      </dgm:t>
    </dgm:pt>
    <dgm:pt modelId="{F30D4F52-B53A-4739-9517-FE0744A0DBE2}" type="sibTrans" cxnId="{16A5E29B-7D36-470A-9F73-545C2A2DBABE}">
      <dgm:prSet/>
      <dgm:spPr/>
      <dgm:t>
        <a:bodyPr/>
        <a:lstStyle/>
        <a:p>
          <a:endParaRPr lang="en-US" sz="3000"/>
        </a:p>
      </dgm:t>
    </dgm:pt>
    <dgm:pt modelId="{3CA40CCB-BD6A-4544-B784-D2BD8F81ADA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000" b="1" dirty="0" smtClean="0">
              <a:solidFill>
                <a:schemeClr val="bg1"/>
              </a:solidFill>
            </a:rPr>
            <a:t>Data Access Layer</a:t>
          </a:r>
          <a:br>
            <a:rPr lang="en-US" sz="3000" b="1" dirty="0" smtClean="0">
              <a:solidFill>
                <a:schemeClr val="bg1"/>
              </a:solidFill>
            </a:rPr>
          </a:br>
          <a:r>
            <a:rPr lang="en-US" sz="2000" b="0" dirty="0" smtClean="0">
              <a:solidFill>
                <a:schemeClr val="bg1"/>
              </a:solidFill>
            </a:rPr>
            <a:t>(Dapper.NET)</a:t>
          </a:r>
          <a:endParaRPr lang="en-US" sz="2000" b="0" dirty="0">
            <a:solidFill>
              <a:schemeClr val="bg1"/>
            </a:solidFill>
          </a:endParaRPr>
        </a:p>
      </dgm:t>
    </dgm:pt>
    <dgm:pt modelId="{6D5FEB00-D848-4EE3-858B-AB0B75BDA165}" type="parTrans" cxnId="{F8AE8672-7524-4EC0-A618-DD616E626820}">
      <dgm:prSet/>
      <dgm:spPr/>
      <dgm:t>
        <a:bodyPr/>
        <a:lstStyle/>
        <a:p>
          <a:endParaRPr lang="en-US" sz="3000"/>
        </a:p>
      </dgm:t>
    </dgm:pt>
    <dgm:pt modelId="{5B912868-9D8A-4208-A2D7-FDD200E25E2A}" type="sibTrans" cxnId="{F8AE8672-7524-4EC0-A618-DD616E626820}">
      <dgm:prSet/>
      <dgm:spPr/>
      <dgm:t>
        <a:bodyPr/>
        <a:lstStyle/>
        <a:p>
          <a:endParaRPr lang="en-US" sz="3000"/>
        </a:p>
      </dgm:t>
    </dgm:pt>
    <dgm:pt modelId="{35ECC8D4-EFE9-4D2C-8648-DC7DD2A6A08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3000" b="1" dirty="0" smtClean="0">
              <a:solidFill>
                <a:schemeClr val="bg1"/>
              </a:solidFill>
            </a:rPr>
            <a:t>Data Source</a:t>
          </a:r>
          <a:br>
            <a:rPr lang="en-US" sz="3000" b="1" dirty="0" smtClean="0">
              <a:solidFill>
                <a:schemeClr val="bg1"/>
              </a:solidFill>
            </a:rPr>
          </a:br>
          <a:r>
            <a:rPr lang="en-US" sz="2000" b="0" dirty="0" smtClean="0">
              <a:solidFill>
                <a:schemeClr val="bg1"/>
              </a:solidFill>
            </a:rPr>
            <a:t>(SQL Server, MongoDB, MySQL, etc.)</a:t>
          </a:r>
          <a:endParaRPr lang="en-US" sz="2000" b="0" dirty="0">
            <a:solidFill>
              <a:schemeClr val="bg1"/>
            </a:solidFill>
          </a:endParaRPr>
        </a:p>
      </dgm:t>
    </dgm:pt>
    <dgm:pt modelId="{655EE875-4D89-41A0-A614-426390C1803A}" type="parTrans" cxnId="{7A9B5E27-0F57-4CFA-ADF4-A28FD9190E7F}">
      <dgm:prSet/>
      <dgm:spPr/>
      <dgm:t>
        <a:bodyPr/>
        <a:lstStyle/>
        <a:p>
          <a:endParaRPr lang="en-US" sz="3000"/>
        </a:p>
      </dgm:t>
    </dgm:pt>
    <dgm:pt modelId="{80465229-625E-4797-B3C4-2E48FB9531D0}" type="sibTrans" cxnId="{7A9B5E27-0F57-4CFA-ADF4-A28FD9190E7F}">
      <dgm:prSet/>
      <dgm:spPr/>
      <dgm:t>
        <a:bodyPr/>
        <a:lstStyle/>
        <a:p>
          <a:endParaRPr lang="en-US" sz="3000"/>
        </a:p>
      </dgm:t>
    </dgm:pt>
    <dgm:pt modelId="{C1D586B8-BF3B-4F01-A05E-9F56CFA38688}" type="pres">
      <dgm:prSet presAssocID="{54FE9256-C1F5-4F6A-A881-C4D5B8FE6F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B6D710-F352-433D-BC59-A62E9347B416}" type="pres">
      <dgm:prSet presAssocID="{F8F392B5-8D6C-437B-A4E3-0168CD7A842C}" presName="vertOne" presStyleCnt="0"/>
      <dgm:spPr/>
    </dgm:pt>
    <dgm:pt modelId="{4AEB03C2-0CD7-4FD2-AB51-5E184B42470D}" type="pres">
      <dgm:prSet presAssocID="{F8F392B5-8D6C-437B-A4E3-0168CD7A842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D0D78-FFA2-4C00-8A54-16C58BDD106D}" type="pres">
      <dgm:prSet presAssocID="{F8F392B5-8D6C-437B-A4E3-0168CD7A842C}" presName="parTransOne" presStyleCnt="0"/>
      <dgm:spPr/>
    </dgm:pt>
    <dgm:pt modelId="{9C1207EA-AF02-4E3C-A904-FDE1FFABDA5E}" type="pres">
      <dgm:prSet presAssocID="{F8F392B5-8D6C-437B-A4E3-0168CD7A842C}" presName="horzOne" presStyleCnt="0"/>
      <dgm:spPr/>
    </dgm:pt>
    <dgm:pt modelId="{3A1B0DB9-A7DB-46EF-9687-74658AC9C2D8}" type="pres">
      <dgm:prSet presAssocID="{91E41C33-BD82-4C78-A181-F94C214DE723}" presName="vertTwo" presStyleCnt="0"/>
      <dgm:spPr/>
    </dgm:pt>
    <dgm:pt modelId="{B069BA4E-CB0C-438D-9C49-C0D96F2FF9F8}" type="pres">
      <dgm:prSet presAssocID="{91E41C33-BD82-4C78-A181-F94C214DE72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944A43-74A4-4DE5-806E-FF936926DB57}" type="pres">
      <dgm:prSet presAssocID="{91E41C33-BD82-4C78-A181-F94C214DE723}" presName="parTransTwo" presStyleCnt="0"/>
      <dgm:spPr/>
    </dgm:pt>
    <dgm:pt modelId="{A40E2BB4-9EF6-45F5-8806-B36971611502}" type="pres">
      <dgm:prSet presAssocID="{91E41C33-BD82-4C78-A181-F94C214DE723}" presName="horzTwo" presStyleCnt="0"/>
      <dgm:spPr/>
    </dgm:pt>
    <dgm:pt modelId="{B04E3D41-203D-4FF2-92B4-6BF045F5005C}" type="pres">
      <dgm:prSet presAssocID="{CF936E75-867B-4775-ABC9-738513AD9BAE}" presName="vertThree" presStyleCnt="0"/>
      <dgm:spPr/>
    </dgm:pt>
    <dgm:pt modelId="{CACA6BFD-4097-415F-B47F-81FED76D1C0B}" type="pres">
      <dgm:prSet presAssocID="{CF936E75-867B-4775-ABC9-738513AD9BA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3261-5E01-4A0F-A33F-B269BA562871}" type="pres">
      <dgm:prSet presAssocID="{CF936E75-867B-4775-ABC9-738513AD9BAE}" presName="parTransThree" presStyleCnt="0"/>
      <dgm:spPr/>
    </dgm:pt>
    <dgm:pt modelId="{2E0E5572-D9AB-4677-8FAF-B67166260B83}" type="pres">
      <dgm:prSet presAssocID="{CF936E75-867B-4775-ABC9-738513AD9BAE}" presName="horzThree" presStyleCnt="0"/>
      <dgm:spPr/>
    </dgm:pt>
    <dgm:pt modelId="{F2FD0DE7-1351-4A9C-9BA6-F710D3AF40B4}" type="pres">
      <dgm:prSet presAssocID="{3CA40CCB-BD6A-4544-B784-D2BD8F81ADAC}" presName="vertFour" presStyleCnt="0">
        <dgm:presLayoutVars>
          <dgm:chPref val="3"/>
        </dgm:presLayoutVars>
      </dgm:prSet>
      <dgm:spPr/>
    </dgm:pt>
    <dgm:pt modelId="{80BDB3E4-E723-4DE8-9663-1B5DB70FD466}" type="pres">
      <dgm:prSet presAssocID="{3CA40CCB-BD6A-4544-B784-D2BD8F81ADAC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C5473-B436-4BAA-B0E0-F77D30AA00D1}" type="pres">
      <dgm:prSet presAssocID="{3CA40CCB-BD6A-4544-B784-D2BD8F81ADAC}" presName="parTransFour" presStyleCnt="0"/>
      <dgm:spPr/>
    </dgm:pt>
    <dgm:pt modelId="{1811405A-1830-471F-A110-401D355DFB41}" type="pres">
      <dgm:prSet presAssocID="{3CA40CCB-BD6A-4544-B784-D2BD8F81ADAC}" presName="horzFour" presStyleCnt="0"/>
      <dgm:spPr/>
    </dgm:pt>
    <dgm:pt modelId="{033F4B26-F4DA-48E0-A621-225FC2D26E2E}" type="pres">
      <dgm:prSet presAssocID="{35ECC8D4-EFE9-4D2C-8648-DC7DD2A6A089}" presName="vertFour" presStyleCnt="0">
        <dgm:presLayoutVars>
          <dgm:chPref val="3"/>
        </dgm:presLayoutVars>
      </dgm:prSet>
      <dgm:spPr/>
    </dgm:pt>
    <dgm:pt modelId="{4F8224D2-EB28-417A-B49A-093F892CD7FE}" type="pres">
      <dgm:prSet presAssocID="{35ECC8D4-EFE9-4D2C-8648-DC7DD2A6A089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AC72AA-96A5-4679-83F1-B673D9A234A6}" type="pres">
      <dgm:prSet presAssocID="{35ECC8D4-EFE9-4D2C-8648-DC7DD2A6A089}" presName="horzFour" presStyleCnt="0"/>
      <dgm:spPr/>
    </dgm:pt>
  </dgm:ptLst>
  <dgm:cxnLst>
    <dgm:cxn modelId="{A32794C8-56D7-4995-90E7-77B06EBC0DFD}" type="presOf" srcId="{3CA40CCB-BD6A-4544-B784-D2BD8F81ADAC}" destId="{80BDB3E4-E723-4DE8-9663-1B5DB70FD466}" srcOrd="0" destOrd="0" presId="urn:microsoft.com/office/officeart/2005/8/layout/hierarchy4"/>
    <dgm:cxn modelId="{52796902-1ED1-4DF7-B49E-0576441C7AD9}" type="presOf" srcId="{91E41C33-BD82-4C78-A181-F94C214DE723}" destId="{B069BA4E-CB0C-438D-9C49-C0D96F2FF9F8}" srcOrd="0" destOrd="0" presId="urn:microsoft.com/office/officeart/2005/8/layout/hierarchy4"/>
    <dgm:cxn modelId="{7A9B5E27-0F57-4CFA-ADF4-A28FD9190E7F}" srcId="{3CA40CCB-BD6A-4544-B784-D2BD8F81ADAC}" destId="{35ECC8D4-EFE9-4D2C-8648-DC7DD2A6A089}" srcOrd="0" destOrd="0" parTransId="{655EE875-4D89-41A0-A614-426390C1803A}" sibTransId="{80465229-625E-4797-B3C4-2E48FB9531D0}"/>
    <dgm:cxn modelId="{16A5E29B-7D36-470A-9F73-545C2A2DBABE}" srcId="{91E41C33-BD82-4C78-A181-F94C214DE723}" destId="{CF936E75-867B-4775-ABC9-738513AD9BAE}" srcOrd="0" destOrd="0" parTransId="{66C72C13-A701-4DAD-AF13-6A1B572D1334}" sibTransId="{F30D4F52-B53A-4739-9517-FE0744A0DBE2}"/>
    <dgm:cxn modelId="{FEFE4CC3-0568-42B7-AF77-D79668CC2675}" type="presOf" srcId="{35ECC8D4-EFE9-4D2C-8648-DC7DD2A6A089}" destId="{4F8224D2-EB28-417A-B49A-093F892CD7FE}" srcOrd="0" destOrd="0" presId="urn:microsoft.com/office/officeart/2005/8/layout/hierarchy4"/>
    <dgm:cxn modelId="{51BAEE8E-033A-45F3-9827-C2AEE90C0207}" srcId="{F8F392B5-8D6C-437B-A4E3-0168CD7A842C}" destId="{91E41C33-BD82-4C78-A181-F94C214DE723}" srcOrd="0" destOrd="0" parTransId="{8C8C23C8-2383-41B8-AB7B-614FDCFD91D9}" sibTransId="{BE4E5356-D161-4ECF-924D-E9E90AAA8558}"/>
    <dgm:cxn modelId="{F8AE8672-7524-4EC0-A618-DD616E626820}" srcId="{CF936E75-867B-4775-ABC9-738513AD9BAE}" destId="{3CA40CCB-BD6A-4544-B784-D2BD8F81ADAC}" srcOrd="0" destOrd="0" parTransId="{6D5FEB00-D848-4EE3-858B-AB0B75BDA165}" sibTransId="{5B912868-9D8A-4208-A2D7-FDD200E25E2A}"/>
    <dgm:cxn modelId="{1EE295AA-0D8A-4323-A95D-CF3143BECA70}" type="presOf" srcId="{54FE9256-C1F5-4F6A-A881-C4D5B8FE6F66}" destId="{C1D586B8-BF3B-4F01-A05E-9F56CFA38688}" srcOrd="0" destOrd="0" presId="urn:microsoft.com/office/officeart/2005/8/layout/hierarchy4"/>
    <dgm:cxn modelId="{2EBBA3B7-50D9-473D-B006-9EC1DF427F4E}" type="presOf" srcId="{CF936E75-867B-4775-ABC9-738513AD9BAE}" destId="{CACA6BFD-4097-415F-B47F-81FED76D1C0B}" srcOrd="0" destOrd="0" presId="urn:microsoft.com/office/officeart/2005/8/layout/hierarchy4"/>
    <dgm:cxn modelId="{1E9D93E5-50CF-4419-9675-334F48F74158}" type="presOf" srcId="{F8F392B5-8D6C-437B-A4E3-0168CD7A842C}" destId="{4AEB03C2-0CD7-4FD2-AB51-5E184B42470D}" srcOrd="0" destOrd="0" presId="urn:microsoft.com/office/officeart/2005/8/layout/hierarchy4"/>
    <dgm:cxn modelId="{53DB3530-9C26-4C0B-8AE3-81052B67587B}" srcId="{54FE9256-C1F5-4F6A-A881-C4D5B8FE6F66}" destId="{F8F392B5-8D6C-437B-A4E3-0168CD7A842C}" srcOrd="0" destOrd="0" parTransId="{B8015112-1DCF-4304-A256-6453584EBE09}" sibTransId="{558554C0-6072-4F07-BFA2-24E0B432DCE3}"/>
    <dgm:cxn modelId="{C1CCBF0F-B9C5-4CB1-A5B7-8B0DB5E751C1}" type="presParOf" srcId="{C1D586B8-BF3B-4F01-A05E-9F56CFA38688}" destId="{54B6D710-F352-433D-BC59-A62E9347B416}" srcOrd="0" destOrd="0" presId="urn:microsoft.com/office/officeart/2005/8/layout/hierarchy4"/>
    <dgm:cxn modelId="{637277CC-E724-4BA0-8902-E91466280819}" type="presParOf" srcId="{54B6D710-F352-433D-BC59-A62E9347B416}" destId="{4AEB03C2-0CD7-4FD2-AB51-5E184B42470D}" srcOrd="0" destOrd="0" presId="urn:microsoft.com/office/officeart/2005/8/layout/hierarchy4"/>
    <dgm:cxn modelId="{DCB2C64C-E886-4EE9-BABF-1D9AA80A5CD5}" type="presParOf" srcId="{54B6D710-F352-433D-BC59-A62E9347B416}" destId="{7E1D0D78-FFA2-4C00-8A54-16C58BDD106D}" srcOrd="1" destOrd="0" presId="urn:microsoft.com/office/officeart/2005/8/layout/hierarchy4"/>
    <dgm:cxn modelId="{F5C4B84F-3321-4851-B749-B8B4522B70F7}" type="presParOf" srcId="{54B6D710-F352-433D-BC59-A62E9347B416}" destId="{9C1207EA-AF02-4E3C-A904-FDE1FFABDA5E}" srcOrd="2" destOrd="0" presId="urn:microsoft.com/office/officeart/2005/8/layout/hierarchy4"/>
    <dgm:cxn modelId="{B1C4D4DD-EA68-48AC-B483-37901EF1CF9C}" type="presParOf" srcId="{9C1207EA-AF02-4E3C-A904-FDE1FFABDA5E}" destId="{3A1B0DB9-A7DB-46EF-9687-74658AC9C2D8}" srcOrd="0" destOrd="0" presId="urn:microsoft.com/office/officeart/2005/8/layout/hierarchy4"/>
    <dgm:cxn modelId="{FF2DBF36-1171-4DE8-B112-65C3E4E57777}" type="presParOf" srcId="{3A1B0DB9-A7DB-46EF-9687-74658AC9C2D8}" destId="{B069BA4E-CB0C-438D-9C49-C0D96F2FF9F8}" srcOrd="0" destOrd="0" presId="urn:microsoft.com/office/officeart/2005/8/layout/hierarchy4"/>
    <dgm:cxn modelId="{7C3765C3-836A-4E4F-A4DD-0F3BCFCD6F5C}" type="presParOf" srcId="{3A1B0DB9-A7DB-46EF-9687-74658AC9C2D8}" destId="{74944A43-74A4-4DE5-806E-FF936926DB57}" srcOrd="1" destOrd="0" presId="urn:microsoft.com/office/officeart/2005/8/layout/hierarchy4"/>
    <dgm:cxn modelId="{9952AF65-DBE7-48B6-8CF8-3189A37771E5}" type="presParOf" srcId="{3A1B0DB9-A7DB-46EF-9687-74658AC9C2D8}" destId="{A40E2BB4-9EF6-45F5-8806-B36971611502}" srcOrd="2" destOrd="0" presId="urn:microsoft.com/office/officeart/2005/8/layout/hierarchy4"/>
    <dgm:cxn modelId="{E34768D8-16CC-4213-A8C6-5A40865E97CA}" type="presParOf" srcId="{A40E2BB4-9EF6-45F5-8806-B36971611502}" destId="{B04E3D41-203D-4FF2-92B4-6BF045F5005C}" srcOrd="0" destOrd="0" presId="urn:microsoft.com/office/officeart/2005/8/layout/hierarchy4"/>
    <dgm:cxn modelId="{7A2D93E5-6EC0-4B84-ADB9-31869CC274EA}" type="presParOf" srcId="{B04E3D41-203D-4FF2-92B4-6BF045F5005C}" destId="{CACA6BFD-4097-415F-B47F-81FED76D1C0B}" srcOrd="0" destOrd="0" presId="urn:microsoft.com/office/officeart/2005/8/layout/hierarchy4"/>
    <dgm:cxn modelId="{6C08C9DB-3772-4D3E-9B2F-907F4813F741}" type="presParOf" srcId="{B04E3D41-203D-4FF2-92B4-6BF045F5005C}" destId="{52F33261-5E01-4A0F-A33F-B269BA562871}" srcOrd="1" destOrd="0" presId="urn:microsoft.com/office/officeart/2005/8/layout/hierarchy4"/>
    <dgm:cxn modelId="{6EE91114-C479-4D77-8E03-49D2CD0AB3F4}" type="presParOf" srcId="{B04E3D41-203D-4FF2-92B4-6BF045F5005C}" destId="{2E0E5572-D9AB-4677-8FAF-B67166260B83}" srcOrd="2" destOrd="0" presId="urn:microsoft.com/office/officeart/2005/8/layout/hierarchy4"/>
    <dgm:cxn modelId="{2C6FF0D2-553A-4CCC-93D7-509476CCD88F}" type="presParOf" srcId="{2E0E5572-D9AB-4677-8FAF-B67166260B83}" destId="{F2FD0DE7-1351-4A9C-9BA6-F710D3AF40B4}" srcOrd="0" destOrd="0" presId="urn:microsoft.com/office/officeart/2005/8/layout/hierarchy4"/>
    <dgm:cxn modelId="{BBDFE1D7-27CF-4627-856A-52191BA0F58D}" type="presParOf" srcId="{F2FD0DE7-1351-4A9C-9BA6-F710D3AF40B4}" destId="{80BDB3E4-E723-4DE8-9663-1B5DB70FD466}" srcOrd="0" destOrd="0" presId="urn:microsoft.com/office/officeart/2005/8/layout/hierarchy4"/>
    <dgm:cxn modelId="{4907A172-7C46-457A-BC2D-72A27E527970}" type="presParOf" srcId="{F2FD0DE7-1351-4A9C-9BA6-F710D3AF40B4}" destId="{AAEC5473-B436-4BAA-B0E0-F77D30AA00D1}" srcOrd="1" destOrd="0" presId="urn:microsoft.com/office/officeart/2005/8/layout/hierarchy4"/>
    <dgm:cxn modelId="{F75D3E95-328A-49F5-AD4D-54B8E4CB5B6B}" type="presParOf" srcId="{F2FD0DE7-1351-4A9C-9BA6-F710D3AF40B4}" destId="{1811405A-1830-471F-A110-401D355DFB41}" srcOrd="2" destOrd="0" presId="urn:microsoft.com/office/officeart/2005/8/layout/hierarchy4"/>
    <dgm:cxn modelId="{59BBDF27-2FE5-493E-A6D9-E291A2E758FD}" type="presParOf" srcId="{1811405A-1830-471F-A110-401D355DFB41}" destId="{033F4B26-F4DA-48E0-A621-225FC2D26E2E}" srcOrd="0" destOrd="0" presId="urn:microsoft.com/office/officeart/2005/8/layout/hierarchy4"/>
    <dgm:cxn modelId="{C93BD394-5F26-43C6-BCE0-449283E4E105}" type="presParOf" srcId="{033F4B26-F4DA-48E0-A621-225FC2D26E2E}" destId="{4F8224D2-EB28-417A-B49A-093F892CD7FE}" srcOrd="0" destOrd="0" presId="urn:microsoft.com/office/officeart/2005/8/layout/hierarchy4"/>
    <dgm:cxn modelId="{00303AF4-9832-43BF-8B0A-A00FF16737B0}" type="presParOf" srcId="{033F4B26-F4DA-48E0-A621-225FC2D26E2E}" destId="{37AC72AA-96A5-4679-83F1-B673D9A234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B03C2-0CD7-4FD2-AB51-5E184B42470D}">
      <dsp:nvSpPr>
        <dsp:cNvPr id="0" name=""/>
        <dsp:cNvSpPr/>
      </dsp:nvSpPr>
      <dsp:spPr>
        <a:xfrm>
          <a:off x="2260" y="2368"/>
          <a:ext cx="4624629" cy="93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ASP.NET Application</a:t>
          </a:r>
          <a:endParaRPr lang="en-US" sz="3000" b="1" kern="1200" dirty="0"/>
        </a:p>
      </dsp:txBody>
      <dsp:txXfrm>
        <a:off x="29617" y="29725"/>
        <a:ext cx="4569915" cy="879318"/>
      </dsp:txXfrm>
    </dsp:sp>
    <dsp:sp modelId="{B069BA4E-CB0C-438D-9C49-C0D96F2FF9F8}">
      <dsp:nvSpPr>
        <dsp:cNvPr id="0" name=""/>
        <dsp:cNvSpPr/>
      </dsp:nvSpPr>
      <dsp:spPr>
        <a:xfrm>
          <a:off x="2260" y="986082"/>
          <a:ext cx="4624629" cy="9340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Managers</a:t>
          </a:r>
          <a:br>
            <a:rPr lang="en-US" sz="3000" b="1" kern="1200" dirty="0" smtClean="0"/>
          </a:br>
          <a:r>
            <a:rPr lang="en-US" sz="2000" b="0" kern="1200" dirty="0" smtClean="0"/>
            <a:t>(</a:t>
          </a:r>
          <a:r>
            <a:rPr lang="en-US" sz="2000" b="0" kern="1200" dirty="0" err="1" smtClean="0"/>
            <a:t>UserManager</a:t>
          </a:r>
          <a:r>
            <a:rPr lang="en-US" sz="2000" b="0" kern="1200" dirty="0" smtClean="0"/>
            <a:t>, </a:t>
          </a:r>
          <a:r>
            <a:rPr lang="en-US" sz="2000" b="0" kern="1200" dirty="0" err="1" smtClean="0"/>
            <a:t>RoleManager</a:t>
          </a:r>
          <a:r>
            <a:rPr lang="en-US" sz="2000" b="0" kern="1200" dirty="0" smtClean="0"/>
            <a:t>)</a:t>
          </a:r>
          <a:endParaRPr lang="en-US" sz="2000" b="0" kern="1200" dirty="0"/>
        </a:p>
      </dsp:txBody>
      <dsp:txXfrm>
        <a:off x="29617" y="1013439"/>
        <a:ext cx="4569915" cy="879318"/>
      </dsp:txXfrm>
    </dsp:sp>
    <dsp:sp modelId="{CACA6BFD-4097-415F-B47F-81FED76D1C0B}">
      <dsp:nvSpPr>
        <dsp:cNvPr id="0" name=""/>
        <dsp:cNvSpPr/>
      </dsp:nvSpPr>
      <dsp:spPr>
        <a:xfrm>
          <a:off x="2260" y="1969796"/>
          <a:ext cx="4624629" cy="9340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Stores</a:t>
          </a:r>
          <a:br>
            <a:rPr lang="en-US" sz="3000" b="1" kern="1200" dirty="0" smtClean="0"/>
          </a:br>
          <a:r>
            <a:rPr lang="en-US" sz="2000" b="0" kern="1200" dirty="0" smtClean="0"/>
            <a:t>(</a:t>
          </a:r>
          <a:r>
            <a:rPr lang="en-US" sz="2000" b="0" kern="1200" dirty="0" err="1" smtClean="0"/>
            <a:t>UserStore</a:t>
          </a:r>
          <a:r>
            <a:rPr lang="en-US" sz="2000" b="0" kern="1200" dirty="0" smtClean="0"/>
            <a:t>, </a:t>
          </a:r>
          <a:r>
            <a:rPr lang="en-US" sz="2000" b="0" kern="1200" dirty="0" err="1" smtClean="0"/>
            <a:t>RoleStore</a:t>
          </a:r>
          <a:r>
            <a:rPr lang="en-US" sz="2000" b="0" kern="1200" dirty="0" smtClean="0"/>
            <a:t>)</a:t>
          </a:r>
          <a:endParaRPr lang="en-US" sz="2000" b="0" kern="1200" dirty="0"/>
        </a:p>
      </dsp:txBody>
      <dsp:txXfrm>
        <a:off x="29617" y="1997153"/>
        <a:ext cx="4569915" cy="879318"/>
      </dsp:txXfrm>
    </dsp:sp>
    <dsp:sp modelId="{80BDB3E4-E723-4DE8-9663-1B5DB70FD466}">
      <dsp:nvSpPr>
        <dsp:cNvPr id="0" name=""/>
        <dsp:cNvSpPr/>
      </dsp:nvSpPr>
      <dsp:spPr>
        <a:xfrm>
          <a:off x="2260" y="2953510"/>
          <a:ext cx="4624629" cy="93403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Data Access Layer</a:t>
          </a:r>
          <a:br>
            <a:rPr lang="en-US" sz="3000" b="1" kern="1200" dirty="0" smtClean="0">
              <a:solidFill>
                <a:schemeClr val="bg1"/>
              </a:solidFill>
            </a:rPr>
          </a:br>
          <a:r>
            <a:rPr lang="en-US" sz="2000" b="0" kern="1200" dirty="0" smtClean="0">
              <a:solidFill>
                <a:schemeClr val="bg1"/>
              </a:solidFill>
            </a:rPr>
            <a:t>(Dapper.NET)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29617" y="2980867"/>
        <a:ext cx="4569915" cy="879318"/>
      </dsp:txXfrm>
    </dsp:sp>
    <dsp:sp modelId="{4F8224D2-EB28-417A-B49A-093F892CD7FE}">
      <dsp:nvSpPr>
        <dsp:cNvPr id="0" name=""/>
        <dsp:cNvSpPr/>
      </dsp:nvSpPr>
      <dsp:spPr>
        <a:xfrm>
          <a:off x="2260" y="3937224"/>
          <a:ext cx="4624629" cy="93403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Data Source</a:t>
          </a:r>
          <a:br>
            <a:rPr lang="en-US" sz="3000" b="1" kern="1200" dirty="0" smtClean="0">
              <a:solidFill>
                <a:schemeClr val="bg1"/>
              </a:solidFill>
            </a:rPr>
          </a:br>
          <a:r>
            <a:rPr lang="en-US" sz="2000" b="0" kern="1200" dirty="0" smtClean="0">
              <a:solidFill>
                <a:schemeClr val="bg1"/>
              </a:solidFill>
            </a:rPr>
            <a:t>(SQL Server, MongoDB, MySQL, etc.)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29617" y="3964581"/>
        <a:ext cx="4569915" cy="87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095681-3912-9B4E-BBF3-6E0CE63BAA8A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E91079-D0A5-B744-B227-EEAA58F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D5507D-5B70-5D48-B4FB-562631555540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728FEB-24DB-BA49-9478-4BE42FD5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8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5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notable references in Wikipedia.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42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Forms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: Happy path,</a:t>
            </a:r>
            <a:r>
              <a:rPr lang="en-US" baseline="0" dirty="0" smtClean="0">
                <a:solidFill>
                  <a:schemeClr val="tx1"/>
                </a:solidFill>
              </a:rPr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baseline="0" dirty="0" smtClean="0">
                <a:solidFill>
                  <a:schemeClr val="tx1"/>
                </a:solidFill>
              </a:rPr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Custom Grant Type: Forms vs.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baseline="0" dirty="0" smtClean="0">
                <a:solidFill>
                  <a:schemeClr val="tx1"/>
                </a:solidFill>
              </a:rPr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Production Ready: Maybe not public-facing. Very little validation/checking.</a:t>
            </a:r>
            <a:endParaRPr lang="en-US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2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1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0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r>
              <a:rPr lang="en-US" dirty="0" smtClean="0"/>
              <a:t>Dapper.NET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0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1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Handful of OSS projects did this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4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8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cards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3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9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0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7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notable references in Wikipedia.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common approaches.</a:t>
            </a:r>
          </a:p>
          <a:p>
            <a:endParaRPr lang="en-US" dirty="0"/>
          </a:p>
          <a:p>
            <a:r>
              <a:rPr lang="en-US" dirty="0"/>
              <a:t>You can guard against </a:t>
            </a:r>
            <a:r>
              <a:rPr lang="en-US" dirty="0" smtClean="0"/>
              <a:t>MITM</a:t>
            </a:r>
            <a:r>
              <a:rPr lang="en-US" dirty="0"/>
              <a:t> attacks and against some </a:t>
            </a:r>
            <a:r>
              <a:rPr lang="en-US" dirty="0" smtClean="0"/>
              <a:t>XSS</a:t>
            </a:r>
            <a:r>
              <a:rPr lang="en-US" dirty="0"/>
              <a:t> attacks by combining the “secure” and “</a:t>
            </a:r>
            <a:r>
              <a:rPr lang="en-US" dirty="0" err="1"/>
              <a:t>httpOnly</a:t>
            </a:r>
            <a:r>
              <a:rPr lang="en-US" dirty="0"/>
              <a:t>” flags on cookies and by using HTTPS. But there is nothing that will make cookie authentication resistant to </a:t>
            </a:r>
            <a:r>
              <a:rPr lang="en-US" dirty="0" smtClean="0"/>
              <a:t>CSRF</a:t>
            </a:r>
            <a:r>
              <a:rPr lang="en-US" dirty="0"/>
              <a:t> 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reasons why a token-based approach is preferred.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Pass Authentication To Other Applications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Extra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21973"/>
            <a:ext cx="6858000" cy="1810314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LogicalAdvantag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7082"/>
            <a:ext cx="3202084" cy="18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6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2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838200"/>
            <a:ext cx="44957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6397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7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0"/>
            <a:ext cx="91432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0"/>
            <a:ext cx="76200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7620000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8/1/2015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7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8/1/2015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8/1/2015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4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8/1/2015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6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8650" y="1825625"/>
            <a:ext cx="7891272" cy="43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4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29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50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2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0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7" name="Group 16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9" name="Group 18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20" name="Freeform 19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86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019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defTabSz="914400"/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 defTabSz="914400"/>
              <a:t>8/1/2015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defTabSz="914400"/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 defTabSz="914400"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oftech.net/2014/06/01/token-based-authentication-asp-net-web-api-2-owin-asp-net-ident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oftech.net/2014/06/01/token-based-authentication-asp-net-web-api-2-owin-asp-net-identity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identity/overview/extensibility/overview-of-custom-storage-providers-for-aspnet-identit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tm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.net/identity/overview/extensibility/overview-of-custom-storage-providers-for-aspnet-identit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adYounes/Owin-MixedAut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ohammadYounes/Owin-MixedAuth" TargetMode="External"/><Relationship Id="rId5" Type="http://schemas.openxmlformats.org/officeDocument/2006/relationships/hyperlink" Target="http://www.asp.net/identity/overview/extensibility/overview-of-custom-storage-providers-for-aspnet-identity" TargetMode="External"/><Relationship Id="rId4" Type="http://schemas.openxmlformats.org/officeDocument/2006/relationships/hyperlink" Target="http://bitoftech.net/2014/06/01/token-based-authentication-asp-net-web-api-2-owin-asp-net-identity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the-ins-and-outs-of-token-based-authent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itr.us/2011/08/26/cookies-are-bad-for-you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2014/01/07/angularjs-authentication-with-cookies-vs-tok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Authentication Using Tokens </a:t>
            </a:r>
            <a:r>
              <a:rPr lang="en-US" sz="3200" b="1" dirty="0" smtClean="0"/>
              <a:t>for AngularJS</a:t>
            </a:r>
            <a:r>
              <a:rPr lang="en-US" sz="3200" b="1" dirty="0"/>
              <a:t>, OWIN</a:t>
            </a:r>
            <a:r>
              <a:rPr lang="en-US" sz="3200" b="1" dirty="0" smtClean="0"/>
              <a:t>, ASP.NET </a:t>
            </a:r>
            <a:r>
              <a:rPr lang="en-US" sz="3200" b="1" dirty="0"/>
              <a:t>Web API &amp; Identity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1:15 PM / Ballroom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74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ogicaladvantage.com/wp-content/themes/LogicalAdvantage/images/home-b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0" y="0"/>
            <a:ext cx="9144000" cy="68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743200"/>
            <a:ext cx="8214341" cy="1371600"/>
            <a:chOff x="0" y="2743200"/>
            <a:chExt cx="8214341" cy="1371600"/>
          </a:xfrm>
        </p:grpSpPr>
        <p:sp>
          <p:nvSpPr>
            <p:cNvPr id="6" name="Rectangle 5"/>
            <p:cNvSpPr/>
            <p:nvPr/>
          </p:nvSpPr>
          <p:spPr>
            <a:xfrm>
              <a:off x="0" y="2743200"/>
              <a:ext cx="7071341" cy="13716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</a:rPr>
                <a:t>Token-Based Authentication</a:t>
              </a:r>
              <a:endParaRPr lang="en-US" sz="4000" b="1" dirty="0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71341" y="2743200"/>
              <a:ext cx="1143000" cy="1371600"/>
              <a:chOff x="7071341" y="2743200"/>
              <a:chExt cx="11430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071341" y="2743200"/>
                <a:ext cx="11430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>DEMO</a:t>
                </a:r>
                <a:endParaRPr lang="en-US" sz="20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5299" y="2987934"/>
                <a:ext cx="675084" cy="6750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3" name="Group 12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14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6" name="Freeform 15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328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Demo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Code based on the online tutorial, "Token Based Authentication using ASP.NET Web API 2, </a:t>
            </a:r>
            <a:r>
              <a:rPr lang="en-US" sz="2000" dirty="0" err="1"/>
              <a:t>Owin</a:t>
            </a:r>
            <a:r>
              <a:rPr lang="en-US" sz="2000" dirty="0"/>
              <a:t>, and Identity" by </a:t>
            </a:r>
            <a:r>
              <a:rPr lang="en-US" sz="2000" dirty="0" err="1"/>
              <a:t>Taiseer</a:t>
            </a:r>
            <a:r>
              <a:rPr lang="en-US" sz="2000" dirty="0"/>
              <a:t> </a:t>
            </a:r>
            <a:r>
              <a:rPr lang="en-US" sz="2000" dirty="0" err="1" smtClean="0"/>
              <a:t>Joudeh</a:t>
            </a:r>
            <a:r>
              <a:rPr lang="en-US" sz="2000" dirty="0" smtClean="0"/>
              <a:t>, MVP.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Placeholder 8" descr="Screen Clipping">
            <a:hlinkClick r:id="rId3"/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r="1316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http://bitoftech.net/2014/06/01/token-based-authentication-asp-net-web-api-2-owin-asp-net-identity/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87379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Lightweight Solutions </a:t>
            </a:r>
            <a:r>
              <a:rPr lang="en-US" sz="3000" b="1" dirty="0"/>
              <a:t>&amp; </a:t>
            </a:r>
            <a:r>
              <a:rPr lang="en-US" sz="3000" b="1" dirty="0" smtClean="0"/>
              <a:t>Projects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Less is more.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995363"/>
            <a:ext cx="4633741" cy="34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5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NuGet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7390" y="987426"/>
            <a:ext cx="4901009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Microsoft.AspNet.WebApi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Microsoft.AspNet.WebApi.Owin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Microsoft.Owin.Host.SystemWeb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Microsoft.Owin.Security.OAuth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Microsoft.Owin.Cors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Microsoft.AspNet.Identity.Owin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Microsoft.AspNet.Identity.EntityFramework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*Authentication API Project </a:t>
            </a:r>
            <a:r>
              <a:rPr lang="en-US" sz="2000" dirty="0" smtClean="0"/>
              <a:t>Only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The magical number 7.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3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Example </a:t>
            </a:r>
            <a:r>
              <a:rPr lang="en-US" sz="3000" b="1" dirty="0" smtClean="0"/>
              <a:t>Token</a:t>
            </a:r>
            <a:endParaRPr lang="en-US" sz="3000" b="1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r="82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It is JSON.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7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Local Storage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Other options include JavaScript or a Cookie.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0" name="Picture Placeholder 9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47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4865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AngularJS Service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Move </a:t>
            </a:r>
            <a:r>
              <a:rPr lang="en-US" sz="2000" dirty="0" smtClean="0"/>
              <a:t>along</a:t>
            </a:r>
            <a:r>
              <a:rPr lang="en-US" sz="2000" dirty="0"/>
              <a:t>, n</a:t>
            </a:r>
            <a:r>
              <a:rPr lang="en-US" sz="2000" dirty="0" smtClean="0"/>
              <a:t>othing </a:t>
            </a:r>
            <a:r>
              <a:rPr lang="en-US" sz="2000" dirty="0"/>
              <a:t>to </a:t>
            </a:r>
            <a:r>
              <a:rPr lang="en-US" sz="2000" dirty="0" smtClean="0"/>
              <a:t>see here.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1" name="Picture Placeholder 10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4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1566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AngularJS Interceptor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Pre- and post-processing.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3" name="Picture Placeholder 12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r="4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409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ASP.NET Web API </a:t>
            </a:r>
            <a:r>
              <a:rPr lang="en-US" sz="3000" b="1" dirty="0" smtClean="0"/>
              <a:t>Controller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You shall not pass!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r="4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333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Shared </a:t>
            </a:r>
            <a:r>
              <a:rPr lang="en-US" sz="3000" b="1" dirty="0" err="1" smtClean="0"/>
              <a:t>MachineKey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Do not use the same keys for dev &amp; prod.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46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366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Mark A. Wilson</a:t>
            </a:r>
            <a:endParaRPr lang="en-US" sz="3000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678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www.developerinfra.com</a:t>
            </a:r>
          </a:p>
          <a:p>
            <a:pPr algn="ctr"/>
            <a:r>
              <a:rPr lang="en-US" sz="2000" dirty="0" smtClean="0"/>
              <a:t>@</a:t>
            </a:r>
            <a:r>
              <a:rPr lang="en-US" sz="2000" dirty="0" err="1" smtClean="0"/>
              <a:t>DeveloperInfra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Demo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Code based on the online tutorial, "Token Based Authentication using ASP.NET Web API 2, </a:t>
            </a:r>
            <a:r>
              <a:rPr lang="en-US" sz="2000" dirty="0" err="1"/>
              <a:t>Owin</a:t>
            </a:r>
            <a:r>
              <a:rPr lang="en-US" sz="2000" dirty="0"/>
              <a:t>, and Identity" by </a:t>
            </a:r>
            <a:r>
              <a:rPr lang="en-US" sz="2000" dirty="0" err="1"/>
              <a:t>Taiseer</a:t>
            </a:r>
            <a:r>
              <a:rPr lang="en-US" sz="2000" dirty="0"/>
              <a:t> </a:t>
            </a:r>
            <a:r>
              <a:rPr lang="en-US" sz="2000" dirty="0" err="1" smtClean="0"/>
              <a:t>Joudeh</a:t>
            </a:r>
            <a:r>
              <a:rPr lang="en-US" sz="2000" dirty="0" smtClean="0"/>
              <a:t>, MVP.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Placeholder 8" descr="Screen Clipping">
            <a:hlinkClick r:id="rId3"/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r="1316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http://bitoftech.net/2014/06/01/token-based-authentication-asp-net-web-api-2-owin-asp-net-identity/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79167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HTTPS over TLS/SSL!</a:t>
            </a:r>
          </a:p>
          <a:p>
            <a:r>
              <a:rPr lang="en-US" sz="2000" dirty="0" smtClean="0"/>
              <a:t>Forms Authentication</a:t>
            </a:r>
          </a:p>
          <a:p>
            <a:r>
              <a:rPr lang="en-US" sz="2000" dirty="0" smtClean="0"/>
              <a:t>Third-Party Logins (Facebook, Twitter, etc.)</a:t>
            </a:r>
          </a:p>
          <a:p>
            <a:r>
              <a:rPr lang="en-US" sz="2000" dirty="0" smtClean="0"/>
              <a:t>Custom Grant Type</a:t>
            </a:r>
          </a:p>
          <a:p>
            <a:r>
              <a:rPr lang="en-US" sz="2000" dirty="0" smtClean="0"/>
              <a:t>Entity Framework</a:t>
            </a:r>
          </a:p>
          <a:p>
            <a:r>
              <a:rPr lang="en-US" sz="2000" dirty="0" smtClean="0"/>
              <a:t>[Public-facing] Production Ready?</a:t>
            </a:r>
          </a:p>
          <a:p>
            <a:pPr lvl="1"/>
            <a:r>
              <a:rPr lang="en-US" sz="2000" dirty="0" smtClean="0"/>
              <a:t>Auth0.com</a:t>
            </a:r>
          </a:p>
          <a:p>
            <a:pPr lvl="1"/>
            <a:r>
              <a:rPr lang="en-US" sz="2000" dirty="0" smtClean="0"/>
              <a:t>OAuth.io</a:t>
            </a:r>
          </a:p>
          <a:p>
            <a:pPr lvl="1"/>
            <a:r>
              <a:rPr lang="en-US" sz="2000" dirty="0" err="1" smtClean="0"/>
              <a:t>Thinktecture</a:t>
            </a:r>
            <a:r>
              <a:rPr lang="en-US" sz="2000" dirty="0" smtClean="0"/>
              <a:t> </a:t>
            </a:r>
            <a:r>
              <a:rPr lang="en-US" sz="2000" dirty="0" err="1" smtClean="0"/>
              <a:t>IdentityServer</a:t>
            </a:r>
            <a:endParaRPr lang="en-US" sz="2000" dirty="0" smtClean="0"/>
          </a:p>
          <a:p>
            <a:pPr lvl="1"/>
            <a:r>
              <a:rPr lang="en-US" sz="2000" dirty="0" err="1" smtClean="0"/>
              <a:t>DotNetOpenAuth</a:t>
            </a:r>
            <a:endParaRPr lang="en-US" sz="2000" dirty="0" smtClean="0"/>
          </a:p>
          <a:p>
            <a:pPr lvl="1"/>
            <a:r>
              <a:rPr lang="en-US" sz="2000" dirty="0" smtClean="0"/>
              <a:t>Spring Social for .NET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38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Refresh Tokens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57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Example </a:t>
            </a:r>
            <a:r>
              <a:rPr lang="en-US" sz="3000" b="1" dirty="0" smtClean="0"/>
              <a:t>Token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It is a GUID.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3" name="Picture Placeholder 12" descr="Screen Clippin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t="-167" r="-274" b="10154"/>
          <a:stretch/>
        </p:blipFill>
        <p:spPr/>
      </p:pic>
    </p:spTree>
    <p:extLst>
      <p:ext uri="{BB962C8B-B14F-4D97-AF65-F5344CB8AC3E}">
        <p14:creationId xmlns:p14="http://schemas.microsoft.com/office/powerpoint/2010/main" val="734509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 smtClean="0"/>
              <a:t>Updating access token content.</a:t>
            </a:r>
          </a:p>
          <a:p>
            <a:r>
              <a:rPr lang="en-US" sz="2000" dirty="0" smtClean="0"/>
              <a:t>Maintaining authenticated users list.</a:t>
            </a:r>
          </a:p>
          <a:p>
            <a:r>
              <a:rPr lang="en-US" sz="2000" dirty="0" smtClean="0"/>
              <a:t>Revoking access from authenticated users.</a:t>
            </a:r>
          </a:p>
          <a:p>
            <a:r>
              <a:rPr lang="en-US" sz="2000" dirty="0" smtClean="0"/>
              <a:t>Prompting to login multiple times not necessary.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</a:t>
            </a:r>
          </a:p>
          <a:p>
            <a:r>
              <a:rPr lang="en-US" sz="2000" dirty="0" smtClean="0"/>
              <a:t>Adding a lot of complexity.</a:t>
            </a:r>
          </a:p>
          <a:p>
            <a:r>
              <a:rPr lang="en-US" sz="2000" dirty="0" smtClean="0"/>
              <a:t>Using third-party </a:t>
            </a:r>
            <a:r>
              <a:rPr lang="en-US" sz="2000" dirty="0"/>
              <a:t>l</a:t>
            </a:r>
            <a:r>
              <a:rPr lang="en-US" sz="2000" dirty="0" smtClean="0"/>
              <a:t>ogins?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ASP.NET Identity Provider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38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Custom Provider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For when you want something other than Entity Framework or a GUID primary key.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http://www.asp.net/identity/overview/extensibility/overview-of-custom-storage-providers-for-aspnet-identity</a:t>
            </a:r>
            <a:endParaRPr lang="en-US" sz="1000" dirty="0" smtClean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r="14723"/>
          <a:stretch/>
        </p:blipFill>
        <p:spPr/>
      </p:pic>
    </p:spTree>
    <p:extLst>
      <p:ext uri="{BB962C8B-B14F-4D97-AF65-F5344CB8AC3E}">
        <p14:creationId xmlns:p14="http://schemas.microsoft.com/office/powerpoint/2010/main" val="3128029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Architecture</a:t>
            </a:r>
            <a:endParaRPr lang="en-US" sz="3000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51878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Your application interacts with the managers, and stores interact with the data access layer.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http://www.asp.net/identity/overview/extensibility/overview-of-custom-storage-providers-for-aspnet-identity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70391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UserManager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All configuration.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46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3299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UserStore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Gets/Sets don’t alter data in the Data Source (DB).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r="4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9558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457200"/>
            <a:ext cx="3153746" cy="1600200"/>
          </a:xfrm>
        </p:spPr>
        <p:txBody>
          <a:bodyPr>
            <a:normAutofit/>
          </a:bodyPr>
          <a:lstStyle/>
          <a:p>
            <a:pPr algn="ctr"/>
            <a:r>
              <a:rPr lang="en-US" sz="2990" b="1" dirty="0" smtClean="0"/>
              <a:t>Logical Advantage</a:t>
            </a:r>
            <a:endParaRPr lang="en-US" sz="299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49057" cy="381158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www.logicaladvantage.com</a:t>
            </a:r>
          </a:p>
          <a:p>
            <a:pPr algn="ctr"/>
            <a:r>
              <a:rPr lang="en-US" sz="2000" dirty="0" err="1" smtClean="0"/>
              <a:t>markw</a:t>
            </a:r>
            <a:r>
              <a:rPr lang="en-US" sz="2000" dirty="0" smtClean="0"/>
              <a:t>@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0" y="987426"/>
            <a:ext cx="4629151" cy="2653579"/>
          </a:xfrm>
          <a:prstGeom prst="rect">
            <a:avLst/>
          </a:prstGeom>
        </p:spPr>
      </p:pic>
      <p:pic>
        <p:nvPicPr>
          <p:cNvPr id="1026" name="Picture 2" descr="http://www.standupamericaus.org/sua/wp-content/uploads/2013/03/Yeswerehi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6" y="57626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36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Pretty easy to create.</a:t>
            </a:r>
          </a:p>
          <a:p>
            <a:r>
              <a:rPr lang="en-US" sz="2000" dirty="0" smtClean="0"/>
              <a:t>Permits integer primary </a:t>
            </a:r>
            <a:r>
              <a:rPr lang="en-US" sz="2000" dirty="0"/>
              <a:t>key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Interact with managers, not stores.</a:t>
            </a:r>
          </a:p>
          <a:p>
            <a:r>
              <a:rPr lang="en-US" sz="2000" dirty="0" smtClean="0"/>
              <a:t>Gets/Sets </a:t>
            </a:r>
            <a:r>
              <a:rPr lang="en-US" sz="2000" dirty="0"/>
              <a:t>don’t alter data in the Data Source (DB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OAuthConfig</a:t>
            </a:r>
            <a:r>
              <a:rPr lang="en-US" sz="2000" dirty="0" smtClean="0"/>
              <a:t>, configure the database context</a:t>
            </a:r>
            <a:r>
              <a:rPr lang="en-US" sz="2000" dirty="0"/>
              <a:t>, user </a:t>
            </a:r>
            <a:r>
              <a:rPr lang="en-US" sz="2000" dirty="0" smtClean="0"/>
              <a:t>manager, and </a:t>
            </a:r>
            <a:r>
              <a:rPr lang="en-US" sz="2000" dirty="0"/>
              <a:t>role manager to use a single instance per request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036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Mixed Authentication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OWIN </a:t>
            </a:r>
            <a:r>
              <a:rPr lang="en-US" sz="3000" b="1" dirty="0" err="1" smtClean="0"/>
              <a:t>MixedAuth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Third-party Windows login provider.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https://github.com/MohammadYounes/Owin-MixedAuth</a:t>
            </a:r>
            <a:endParaRPr lang="en-US" sz="1000" dirty="0" smtClean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r="13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2324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Proof of concept?</a:t>
            </a:r>
          </a:p>
          <a:p>
            <a:r>
              <a:rPr lang="en-US" sz="2000" dirty="0" smtClean="0"/>
              <a:t>Enable Windows Authentication.</a:t>
            </a:r>
          </a:p>
          <a:p>
            <a:r>
              <a:rPr lang="en-US" sz="2000" dirty="0" smtClean="0"/>
              <a:t>Required small code changes.</a:t>
            </a:r>
          </a:p>
          <a:p>
            <a:r>
              <a:rPr lang="en-US" sz="2000" dirty="0" smtClean="0"/>
              <a:t>Uses a pop-up window.</a:t>
            </a:r>
          </a:p>
          <a:p>
            <a:r>
              <a:rPr lang="en-US" sz="2000" dirty="0" smtClean="0"/>
              <a:t>Uses a cookie.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7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Resources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Fiddler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www.telerik.com/fiddler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b="1" dirty="0" smtClean="0"/>
              <a:t>Token </a:t>
            </a:r>
            <a:r>
              <a:rPr lang="en-US" sz="2000" b="1" dirty="0"/>
              <a:t>Based </a:t>
            </a:r>
            <a:r>
              <a:rPr lang="en-US" sz="2000" b="1" dirty="0" smtClean="0"/>
              <a:t>Authentication </a:t>
            </a:r>
            <a:r>
              <a:rPr lang="en-US" sz="2000" b="1" dirty="0"/>
              <a:t>using ASP.NET Web API 2, </a:t>
            </a:r>
            <a:r>
              <a:rPr lang="en-US" sz="2000" b="1" dirty="0" err="1"/>
              <a:t>Owin</a:t>
            </a:r>
            <a:r>
              <a:rPr lang="en-US" sz="2000" b="1" dirty="0"/>
              <a:t>, and Identity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http://bitoftech.net/2014/06/01/token-based-authentication-asp-net-web-api-2-owin-asp-net-identity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Overview of Custom Storage Providers for ASP.NET Identity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http://www.asp.net/identity/overview/extensibility/overview-of-custom-storage-providers-for-aspnet-identity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OWIN Mixed Authentication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6"/>
              </a:rPr>
              <a:t>https://github.com/MohammadYounes/Owin-MixedAuth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Authentication Using Tokens for AngularJS, </a:t>
            </a:r>
            <a:r>
              <a:rPr lang="en-US" sz="4000" b="1" dirty="0" smtClean="0"/>
              <a:t>OWIN,</a:t>
            </a:r>
            <a:br>
              <a:rPr lang="en-US" sz="4000" b="1" dirty="0" smtClean="0"/>
            </a:br>
            <a:r>
              <a:rPr lang="en-US" sz="4000" b="1" dirty="0" smtClean="0"/>
              <a:t>ASP.NET </a:t>
            </a:r>
            <a:r>
              <a:rPr lang="en-US" sz="4000" b="1" dirty="0"/>
              <a:t>Web API 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0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Charlotte, NC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/>
              <a:t>Enterprise Developers Guild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www.developersguild.org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Spark Conference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www.sparkconf.org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Blend Conference</a:t>
            </a:r>
            <a:br>
              <a:rPr lang="en-US" sz="2000" b="1" dirty="0" smtClean="0"/>
            </a:br>
            <a:r>
              <a:rPr lang="en-US" sz="2000" dirty="0" smtClean="0"/>
              <a:t>www.blendconf.com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987426"/>
            <a:ext cx="4572000" cy="112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1657784"/>
            <a:ext cx="4572000" cy="3532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4786631"/>
            <a:ext cx="457200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01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Sponsors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Thank You!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2" y="3429000"/>
            <a:ext cx="7889540" cy="243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5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Authentication Using Tokens for AngularJS, </a:t>
            </a:r>
            <a:r>
              <a:rPr lang="en-US" b="1" dirty="0" smtClean="0"/>
              <a:t>OWIN,</a:t>
            </a:r>
            <a:br>
              <a:rPr lang="en-US" b="1" dirty="0" smtClean="0"/>
            </a:br>
            <a:r>
              <a:rPr lang="en-US" b="1" dirty="0" smtClean="0"/>
              <a:t>ASP.NET </a:t>
            </a:r>
            <a:r>
              <a:rPr lang="en-US" b="1" dirty="0"/>
              <a:t>Web API &amp;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Authentication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Who You Are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Authorization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What You Can Do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9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92"/>
          <a:stretch/>
        </p:blipFill>
        <p:spPr bwMode="auto">
          <a:xfrm>
            <a:off x="1049537" y="2505075"/>
            <a:ext cx="3028950" cy="11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4" b="22333"/>
          <a:stretch/>
        </p:blipFill>
        <p:spPr bwMode="auto">
          <a:xfrm>
            <a:off x="5058370" y="2505075"/>
            <a:ext cx="3028950" cy="11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&quot;No&quot; Symbol 10"/>
          <p:cNvSpPr/>
          <p:nvPr/>
        </p:nvSpPr>
        <p:spPr>
          <a:xfrm>
            <a:off x="5163923" y="1691003"/>
            <a:ext cx="2817845" cy="2817845"/>
          </a:xfrm>
          <a:prstGeom prst="noSmoking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Cookie-Based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Pros</a:t>
            </a:r>
          </a:p>
          <a:p>
            <a:r>
              <a:rPr lang="en-US" sz="2000" dirty="0" smtClean="0"/>
              <a:t>Decades-Old &amp; Widely Used</a:t>
            </a:r>
          </a:p>
          <a:p>
            <a:pPr marL="0" indent="0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Cons</a:t>
            </a:r>
          </a:p>
          <a:p>
            <a:r>
              <a:rPr lang="en-US" sz="2000" dirty="0" smtClean="0"/>
              <a:t>Man-In-The-Middle (MITHM)</a:t>
            </a:r>
          </a:p>
          <a:p>
            <a:r>
              <a:rPr lang="en-US" sz="2000" dirty="0" smtClean="0"/>
              <a:t>Cross-Site Scripting (XSS)</a:t>
            </a:r>
          </a:p>
          <a:p>
            <a:r>
              <a:rPr lang="en-US" sz="2000" dirty="0"/>
              <a:t>Cross-Site Request Forgery (CSRF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Token-Based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Stateless </a:t>
            </a:r>
            <a:r>
              <a:rPr lang="en-US" sz="2000" dirty="0" smtClean="0"/>
              <a:t>&amp; Scalable Servers</a:t>
            </a:r>
            <a:endParaRPr lang="en-US" sz="2000" dirty="0"/>
          </a:p>
          <a:p>
            <a:r>
              <a:rPr lang="en-US" sz="2000" dirty="0"/>
              <a:t>Mobile </a:t>
            </a:r>
            <a:r>
              <a:rPr lang="en-US" sz="2000" dirty="0" smtClean="0"/>
              <a:t>Friendly</a:t>
            </a:r>
          </a:p>
          <a:p>
            <a:r>
              <a:rPr lang="en-US" sz="2000" dirty="0"/>
              <a:t>Pass </a:t>
            </a:r>
            <a:r>
              <a:rPr lang="en-US" sz="2000" dirty="0" smtClean="0"/>
              <a:t>Authentication To Other Applications</a:t>
            </a:r>
          </a:p>
          <a:p>
            <a:r>
              <a:rPr lang="en-US" sz="2000" dirty="0"/>
              <a:t>Extra </a:t>
            </a:r>
            <a:r>
              <a:rPr lang="en-US" sz="2000" dirty="0" smtClean="0"/>
              <a:t>Security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Cons</a:t>
            </a:r>
            <a:endParaRPr lang="en-US" sz="2000" b="1" dirty="0"/>
          </a:p>
          <a:p>
            <a:r>
              <a:rPr lang="en-US" sz="2000" dirty="0" smtClean="0"/>
              <a:t>Cross-Site Scripting (XSS)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59988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scotch.io/tutorials/the-ins-and-outs-of-token-based-authentication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sitr.us/2011/08/26/cookies-are-bad-for-you.html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7000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build="p"/>
      <p:bldP spid="6" grpId="0" uiExpand="1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Cookie-Based</a:t>
            </a:r>
            <a:endParaRPr lang="en-US" sz="3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Pros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Decades-Old &amp; Widely Used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Existing Server App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Support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Cons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Man-In-The-Middle (MITHM)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Cross-Site Scripting (XSS)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Cross-Site Request Forgery (CSRF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Token-Based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Stateless &amp; Scalable Servers</a:t>
            </a:r>
          </a:p>
          <a:p>
            <a:r>
              <a:rPr lang="en-US" sz="2000" dirty="0"/>
              <a:t>Mobile </a:t>
            </a:r>
            <a:r>
              <a:rPr lang="en-US" sz="2000" dirty="0" smtClean="0"/>
              <a:t>Friendly</a:t>
            </a:r>
            <a:endParaRPr lang="en-US" sz="2000" dirty="0"/>
          </a:p>
          <a:p>
            <a:r>
              <a:rPr lang="en-US" sz="2000" dirty="0" smtClean="0"/>
              <a:t>Cross-Domain </a:t>
            </a:r>
            <a:r>
              <a:rPr lang="en-US" sz="2000" dirty="0"/>
              <a:t>/ </a:t>
            </a:r>
            <a:r>
              <a:rPr lang="en-US" sz="2000" dirty="0" smtClean="0"/>
              <a:t>Cross-Origin Resource Sharing </a:t>
            </a:r>
            <a:r>
              <a:rPr lang="en-US" sz="2000" dirty="0"/>
              <a:t>(CORS</a:t>
            </a:r>
            <a:r>
              <a:rPr lang="en-US" sz="2000" dirty="0" smtClean="0"/>
              <a:t>) AJAX</a:t>
            </a:r>
            <a:endParaRPr lang="en-US" sz="2000" dirty="0"/>
          </a:p>
          <a:p>
            <a:r>
              <a:rPr lang="en-US" sz="2000" dirty="0" smtClean="0"/>
              <a:t>Decoupled Token Generation</a:t>
            </a:r>
            <a:endParaRPr lang="en-US" sz="2000" dirty="0"/>
          </a:p>
          <a:p>
            <a:r>
              <a:rPr lang="en-US" sz="2000" dirty="0" smtClean="0"/>
              <a:t>CSRF Protected</a:t>
            </a:r>
            <a:endParaRPr lang="en-US" sz="2000" dirty="0"/>
          </a:p>
          <a:p>
            <a:r>
              <a:rPr lang="en-US" sz="2000" dirty="0" smtClean="0"/>
              <a:t>CDN Asset Hosting</a:t>
            </a:r>
            <a:endParaRPr lang="en-US" sz="2000" dirty="0"/>
          </a:p>
          <a:p>
            <a:r>
              <a:rPr lang="en-US" sz="2000" dirty="0" smtClean="0"/>
              <a:t>Improved Performance</a:t>
            </a:r>
          </a:p>
          <a:p>
            <a:r>
              <a:rPr lang="en-US" sz="2000" dirty="0" smtClean="0"/>
              <a:t>Standard-based JWT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3"/>
              </a:rPr>
              <a:t>https://auth0.com/blog/2014/01/07/angularjs-authentication-with-cookies-vs-token/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09890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</p:bldLst>
  </p:timing>
</p:sld>
</file>

<file path=ppt/theme/theme1.xml><?xml version="1.0" encoding="utf-8"?>
<a:theme xmlns:a="http://schemas.openxmlformats.org/drawingml/2006/main" name="LA Theme">
  <a:themeElements>
    <a:clrScheme name="LA Theme">
      <a:dk1>
        <a:srgbClr val="000000"/>
      </a:dk1>
      <a:lt1>
        <a:sysClr val="window" lastClr="FFFFFF"/>
      </a:lt1>
      <a:dk2>
        <a:srgbClr val="216BB0"/>
      </a:dk2>
      <a:lt2>
        <a:srgbClr val="6ABBF2"/>
      </a:lt2>
      <a:accent1>
        <a:srgbClr val="0C5998"/>
      </a:accent1>
      <a:accent2>
        <a:srgbClr val="1D74AE"/>
      </a:accent2>
      <a:accent3>
        <a:srgbClr val="1699E5"/>
      </a:accent3>
      <a:accent4>
        <a:srgbClr val="1999E5"/>
      </a:accent4>
      <a:accent5>
        <a:srgbClr val="A3D6F4"/>
      </a:accent5>
      <a:accent6>
        <a:srgbClr val="E0F1FB"/>
      </a:accent6>
      <a:hlink>
        <a:srgbClr val="216BB0"/>
      </a:hlink>
      <a:folHlink>
        <a:srgbClr val="216BB0"/>
      </a:folHlink>
    </a:clrScheme>
    <a:fontScheme name="Custom 1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 Theme" id="{0C93987E-19EF-47DC-ABCB-DA46CD96193E}" vid="{F0AFC36C-FD12-45F5-8613-E451BB7BE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bd6a0b-236f-44b1-ac7f-67f2a6e3680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3CAEEC71667408ACC02BEB548A56D" ma:contentTypeVersion="3" ma:contentTypeDescription="Create a new document." ma:contentTypeScope="" ma:versionID="23e8bb0a33c755905e614742b2783bde">
  <xsd:schema xmlns:xsd="http://www.w3.org/2001/XMLSchema" xmlns:xs="http://www.w3.org/2001/XMLSchema" xmlns:p="http://schemas.microsoft.com/office/2006/metadata/properties" xmlns:ns2="02bd6a0b-236f-44b1-ac7f-67f2a6e3680e" targetNamespace="http://schemas.microsoft.com/office/2006/metadata/properties" ma:root="true" ma:fieldsID="20181650eebda15223e229eaffbf1bc2" ns2:_="">
    <xsd:import namespace="02bd6a0b-236f-44b1-ac7f-67f2a6e368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6a0b-236f-44b1-ac7f-67f2a6e368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ED9E6-C1C9-45CE-A712-0F2214214312}">
  <ds:schemaRefs>
    <ds:schemaRef ds:uri="http://www.w3.org/XML/1998/namespace"/>
    <ds:schemaRef ds:uri="http://schemas.microsoft.com/office/2006/documentManagement/types"/>
    <ds:schemaRef ds:uri="02bd6a0b-236f-44b1-ac7f-67f2a6e3680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C9EB5D-DC28-4690-95B6-F37F944D1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78D05-A060-47BA-B22C-38E836AA9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d6a0b-236f-44b1-ac7f-67f2a6e36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</TotalTime>
  <Words>941</Words>
  <Application>Microsoft Office PowerPoint</Application>
  <PresentationFormat>On-screen Show (4:3)</PresentationFormat>
  <Paragraphs>302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PT Sans</vt:lpstr>
      <vt:lpstr>LA Theme</vt:lpstr>
      <vt:lpstr>Office Theme</vt:lpstr>
      <vt:lpstr>Authentication Using Tokens for AngularJS, OWIN, ASP.NET Web API &amp; Identity</vt:lpstr>
      <vt:lpstr>Mark A. Wilson</vt:lpstr>
      <vt:lpstr>Logical Advantage</vt:lpstr>
      <vt:lpstr>Charlotte, NC</vt:lpstr>
      <vt:lpstr>Sponsors</vt:lpstr>
      <vt:lpstr>Authentication Using Tokens for AngularJS, OWIN, ASP.NET Web API &amp; Identity</vt:lpstr>
      <vt:lpstr>PowerPoint Presentation</vt:lpstr>
      <vt:lpstr>Authentication</vt:lpstr>
      <vt:lpstr>Authentication</vt:lpstr>
      <vt:lpstr>PowerPoint Presentation</vt:lpstr>
      <vt:lpstr>Demo</vt:lpstr>
      <vt:lpstr>Lightweight Solutions &amp; Projects</vt:lpstr>
      <vt:lpstr>NuGet Packages</vt:lpstr>
      <vt:lpstr>Example Token</vt:lpstr>
      <vt:lpstr>Local Storage</vt:lpstr>
      <vt:lpstr>AngularJS Service</vt:lpstr>
      <vt:lpstr>AngularJS Interceptor</vt:lpstr>
      <vt:lpstr>ASP.NET Web API Controller</vt:lpstr>
      <vt:lpstr>Shared MachineKey</vt:lpstr>
      <vt:lpstr>Demo</vt:lpstr>
      <vt:lpstr>Lessons Learned</vt:lpstr>
      <vt:lpstr>OAuth Refresh Tokens</vt:lpstr>
      <vt:lpstr>Example Token</vt:lpstr>
      <vt:lpstr>Lessons Learned</vt:lpstr>
      <vt:lpstr>Custom ASP.NET Identity Provider</vt:lpstr>
      <vt:lpstr>Custom Provider</vt:lpstr>
      <vt:lpstr>Architecture</vt:lpstr>
      <vt:lpstr>UserManager</vt:lpstr>
      <vt:lpstr>UserStore</vt:lpstr>
      <vt:lpstr>Lessons Learned</vt:lpstr>
      <vt:lpstr>Mixed Authentication</vt:lpstr>
      <vt:lpstr>OWIN MixedAuth</vt:lpstr>
      <vt:lpstr>Lessons Learned</vt:lpstr>
      <vt:lpstr>Resources</vt:lpstr>
      <vt:lpstr>Authentication Using Tokens for AngularJS, OWIN, ASP.NET Web API &amp; Identity</vt:lpstr>
    </vt:vector>
  </TitlesOfParts>
  <Company>CGR Creative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Colmenares</dc:creator>
  <cp:lastModifiedBy>Mark Wilson</cp:lastModifiedBy>
  <cp:revision>214</cp:revision>
  <cp:lastPrinted>2015-07-09T15:18:07Z</cp:lastPrinted>
  <dcterms:created xsi:type="dcterms:W3CDTF">2014-11-26T17:14:01Z</dcterms:created>
  <dcterms:modified xsi:type="dcterms:W3CDTF">2015-08-01T15:44:11Z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0x010100F853CAEEC71667408ACC02BEB548A56D</vt:lpwstr>
  </property>
</Properties>
</file>