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9" r:id="rId2"/>
    <p:sldId id="260" r:id="rId3"/>
    <p:sldId id="261" r:id="rId4"/>
    <p:sldId id="263" r:id="rId5"/>
    <p:sldId id="270" r:id="rId6"/>
    <p:sldId id="262" r:id="rId7"/>
    <p:sldId id="264" r:id="rId8"/>
    <p:sldId id="269" r:id="rId9"/>
    <p:sldId id="268" r:id="rId10"/>
    <p:sldId id="265" r:id="rId11"/>
    <p:sldId id="266" r:id="rId12"/>
    <p:sldId id="272" r:id="rId13"/>
    <p:sldId id="273" r:id="rId14"/>
    <p:sldId id="274" r:id="rId15"/>
    <p:sldId id="280" r:id="rId16"/>
    <p:sldId id="277" r:id="rId17"/>
    <p:sldId id="275" r:id="rId18"/>
    <p:sldId id="276" r:id="rId19"/>
    <p:sldId id="279" r:id="rId20"/>
    <p:sldId id="256" r:id="rId2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Objects="1">
      <p:cViewPr varScale="1">
        <p:scale>
          <a:sx n="107" d="100"/>
          <a:sy n="107" d="100"/>
        </p:scale>
        <p:origin x="-696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DF5724-364B-4D99-8CA6-D54DC7BDEE7F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158D2F8-EC13-44D5-8BE0-71C3FE42F3D8}">
      <dgm:prSet phldrT="[Text]"/>
      <dgm:spPr/>
      <dgm:t>
        <a:bodyPr/>
        <a:lstStyle/>
        <a:p>
          <a:r>
            <a:rPr lang="en-US" b="1" dirty="0" smtClean="0"/>
            <a:t>Build 2011</a:t>
          </a:r>
          <a:br>
            <a:rPr lang="en-US" b="1" dirty="0" smtClean="0"/>
          </a:br>
          <a:r>
            <a:rPr lang="en-US" b="1" dirty="0" smtClean="0"/>
            <a:t>Sep 13-16, 2011</a:t>
          </a:r>
          <a:endParaRPr lang="en-US" b="1" dirty="0"/>
        </a:p>
      </dgm:t>
    </dgm:pt>
    <dgm:pt modelId="{0F7C714A-95D6-4952-BFC4-4D53E0C92599}" type="parTrans" cxnId="{CE280CB1-4D3E-41E9-9FCF-E9C333FE5BF1}">
      <dgm:prSet/>
      <dgm:spPr/>
      <dgm:t>
        <a:bodyPr/>
        <a:lstStyle/>
        <a:p>
          <a:endParaRPr lang="en-US" b="1"/>
        </a:p>
      </dgm:t>
    </dgm:pt>
    <dgm:pt modelId="{6B96A706-DAEA-41C6-857C-A386B83FFD87}" type="sibTrans" cxnId="{CE280CB1-4D3E-41E9-9FCF-E9C333FE5BF1}">
      <dgm:prSet/>
      <dgm:spPr/>
      <dgm:t>
        <a:bodyPr/>
        <a:lstStyle/>
        <a:p>
          <a:endParaRPr lang="en-US" b="1"/>
        </a:p>
      </dgm:t>
    </dgm:pt>
    <dgm:pt modelId="{162E3425-28BC-4336-8C63-2DE110674044}">
      <dgm:prSet phldrT="[Text]"/>
      <dgm:spPr/>
      <dgm:t>
        <a:bodyPr/>
        <a:lstStyle/>
        <a:p>
          <a:r>
            <a:rPr lang="en-US" b="1" dirty="0" smtClean="0"/>
            <a:t>jQuery-Win8 by </a:t>
          </a:r>
          <a:r>
            <a:rPr lang="en-US" b="1" dirty="0" err="1" smtClean="0"/>
            <a:t>appendTo</a:t>
          </a:r>
          <a:r>
            <a:rPr lang="en-US" b="1" dirty="0" smtClean="0"/>
            <a:t/>
          </a:r>
          <a:br>
            <a:rPr lang="en-US" b="1" dirty="0" smtClean="0"/>
          </a:br>
          <a:r>
            <a:rPr lang="en-US" b="1" dirty="0" smtClean="0"/>
            <a:t>Nov 2, 2012</a:t>
          </a:r>
          <a:br>
            <a:rPr lang="en-US" b="1" dirty="0" smtClean="0"/>
          </a:br>
          <a:r>
            <a:rPr lang="en-US" b="1" dirty="0" smtClean="0"/>
            <a:t>(Oct 31–Apr 23)</a:t>
          </a:r>
          <a:endParaRPr lang="en-US" b="1" dirty="0"/>
        </a:p>
      </dgm:t>
    </dgm:pt>
    <dgm:pt modelId="{8D982508-6F4C-46B1-97B5-45BEB6E0315A}" type="parTrans" cxnId="{80B4F221-0BC4-47E4-8FED-304ED2AB6BEE}">
      <dgm:prSet/>
      <dgm:spPr/>
      <dgm:t>
        <a:bodyPr/>
        <a:lstStyle/>
        <a:p>
          <a:endParaRPr lang="en-US" b="1"/>
        </a:p>
      </dgm:t>
    </dgm:pt>
    <dgm:pt modelId="{A71A8505-C7C5-4D24-B7E5-0CB7BC7E8628}" type="sibTrans" cxnId="{80B4F221-0BC4-47E4-8FED-304ED2AB6BEE}">
      <dgm:prSet/>
      <dgm:spPr/>
      <dgm:t>
        <a:bodyPr/>
        <a:lstStyle/>
        <a:p>
          <a:endParaRPr lang="en-US" b="1"/>
        </a:p>
      </dgm:t>
    </dgm:pt>
    <dgm:pt modelId="{541336E4-33CA-4315-AFA8-88318DE25D2D}">
      <dgm:prSet phldrT="[Text]"/>
      <dgm:spPr/>
      <dgm:t>
        <a:bodyPr/>
        <a:lstStyle/>
        <a:p>
          <a:r>
            <a:rPr lang="en-US" b="1" dirty="0" smtClean="0"/>
            <a:t>Build 2012</a:t>
          </a:r>
          <a:br>
            <a:rPr lang="en-US" b="1" dirty="0" smtClean="0"/>
          </a:br>
          <a:r>
            <a:rPr lang="en-US" b="1" dirty="0" smtClean="0"/>
            <a:t>Oct 30-Nov 2, 2012</a:t>
          </a:r>
          <a:endParaRPr lang="en-US" b="1" dirty="0"/>
        </a:p>
      </dgm:t>
    </dgm:pt>
    <dgm:pt modelId="{123C8EB6-3C84-45F5-BF2E-1B99E6D5EA99}" type="sibTrans" cxnId="{DE208CA8-4F01-49CD-8F2C-D2ABDE1229B5}">
      <dgm:prSet/>
      <dgm:spPr/>
      <dgm:t>
        <a:bodyPr/>
        <a:lstStyle/>
        <a:p>
          <a:endParaRPr lang="en-US" b="1"/>
        </a:p>
      </dgm:t>
    </dgm:pt>
    <dgm:pt modelId="{F1514103-F898-43E0-BE20-19064420475A}" type="parTrans" cxnId="{DE208CA8-4F01-49CD-8F2C-D2ABDE1229B5}">
      <dgm:prSet/>
      <dgm:spPr/>
      <dgm:t>
        <a:bodyPr/>
        <a:lstStyle/>
        <a:p>
          <a:endParaRPr lang="en-US" b="1"/>
        </a:p>
      </dgm:t>
    </dgm:pt>
    <dgm:pt modelId="{8BFF24DE-7E32-444F-87EB-2D4035E8233B}">
      <dgm:prSet phldrT="[Text]"/>
      <dgm:spPr/>
      <dgm:t>
        <a:bodyPr/>
        <a:lstStyle/>
        <a:p>
          <a:r>
            <a:rPr lang="en-US" b="1" dirty="0" smtClean="0"/>
            <a:t>jQuery 2.0</a:t>
          </a:r>
          <a:br>
            <a:rPr lang="en-US" b="1" dirty="0" smtClean="0"/>
          </a:br>
          <a:r>
            <a:rPr lang="en-US" b="1" dirty="0" smtClean="0"/>
            <a:t>Apr 18, 2013</a:t>
          </a:r>
          <a:endParaRPr lang="en-US" b="1" dirty="0"/>
        </a:p>
      </dgm:t>
    </dgm:pt>
    <dgm:pt modelId="{4335493B-45D7-47C7-97CB-02E749896C89}" type="parTrans" cxnId="{53B97B4C-87CA-4441-9763-CF3CEEF18BFF}">
      <dgm:prSet/>
      <dgm:spPr/>
      <dgm:t>
        <a:bodyPr/>
        <a:lstStyle/>
        <a:p>
          <a:endParaRPr lang="en-US" b="1"/>
        </a:p>
      </dgm:t>
    </dgm:pt>
    <dgm:pt modelId="{1D9822BA-A72F-4A09-B888-A7B07EEB6E89}" type="sibTrans" cxnId="{53B97B4C-87CA-4441-9763-CF3CEEF18BFF}">
      <dgm:prSet/>
      <dgm:spPr/>
      <dgm:t>
        <a:bodyPr/>
        <a:lstStyle/>
        <a:p>
          <a:endParaRPr lang="en-US" b="1"/>
        </a:p>
      </dgm:t>
    </dgm:pt>
    <dgm:pt modelId="{4B6AC086-C8B3-4DFA-A760-09C246AC350A}" type="pres">
      <dgm:prSet presAssocID="{5DDF5724-364B-4D99-8CA6-D54DC7BDEE7F}" presName="CompostProcess" presStyleCnt="0">
        <dgm:presLayoutVars>
          <dgm:dir/>
          <dgm:resizeHandles val="exact"/>
        </dgm:presLayoutVars>
      </dgm:prSet>
      <dgm:spPr/>
    </dgm:pt>
    <dgm:pt modelId="{FB5A7253-626F-41CF-A85C-D817B5C7C32D}" type="pres">
      <dgm:prSet presAssocID="{5DDF5724-364B-4D99-8CA6-D54DC7BDEE7F}" presName="arrow" presStyleLbl="bgShp" presStyleIdx="0" presStyleCnt="1"/>
      <dgm:spPr/>
    </dgm:pt>
    <dgm:pt modelId="{BD17760E-918D-4D96-AD2B-E06234702036}" type="pres">
      <dgm:prSet presAssocID="{5DDF5724-364B-4D99-8CA6-D54DC7BDEE7F}" presName="linearProcess" presStyleCnt="0"/>
      <dgm:spPr/>
    </dgm:pt>
    <dgm:pt modelId="{EC9238BC-A876-497A-8D63-18868B832215}" type="pres">
      <dgm:prSet presAssocID="{7158D2F8-EC13-44D5-8BE0-71C3FE42F3D8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4925E-F03F-4A0D-9BF4-1D86C536066E}" type="pres">
      <dgm:prSet presAssocID="{6B96A706-DAEA-41C6-857C-A386B83FFD87}" presName="sibTrans" presStyleCnt="0"/>
      <dgm:spPr/>
    </dgm:pt>
    <dgm:pt modelId="{77CA0206-BB46-4F3C-BEF2-4EB23341210E}" type="pres">
      <dgm:prSet presAssocID="{541336E4-33CA-4315-AFA8-88318DE25D2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AF20D-2120-4BDE-B30E-49902C7C937C}" type="pres">
      <dgm:prSet presAssocID="{123C8EB6-3C84-45F5-BF2E-1B99E6D5EA99}" presName="sibTrans" presStyleCnt="0"/>
      <dgm:spPr/>
    </dgm:pt>
    <dgm:pt modelId="{D98C3EAB-F38E-4712-A839-C25D952102CF}" type="pres">
      <dgm:prSet presAssocID="{162E3425-28BC-4336-8C63-2DE110674044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54541-7CBD-44AC-A776-275B0CE253A1}" type="pres">
      <dgm:prSet presAssocID="{A71A8505-C7C5-4D24-B7E5-0CB7BC7E8628}" presName="sibTrans" presStyleCnt="0"/>
      <dgm:spPr/>
    </dgm:pt>
    <dgm:pt modelId="{053E6D82-374B-40BB-9C27-0481FE9EC5FA}" type="pres">
      <dgm:prSet presAssocID="{8BFF24DE-7E32-444F-87EB-2D4035E8233B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208CA8-4F01-49CD-8F2C-D2ABDE1229B5}" srcId="{5DDF5724-364B-4D99-8CA6-D54DC7BDEE7F}" destId="{541336E4-33CA-4315-AFA8-88318DE25D2D}" srcOrd="1" destOrd="0" parTransId="{F1514103-F898-43E0-BE20-19064420475A}" sibTransId="{123C8EB6-3C84-45F5-BF2E-1B99E6D5EA99}"/>
    <dgm:cxn modelId="{33D917F0-491C-4C43-AE7F-AFC9C3701AE2}" type="presOf" srcId="{162E3425-28BC-4336-8C63-2DE110674044}" destId="{D98C3EAB-F38E-4712-A839-C25D952102CF}" srcOrd="0" destOrd="0" presId="urn:microsoft.com/office/officeart/2005/8/layout/hProcess9"/>
    <dgm:cxn modelId="{08394E31-D7B4-48AA-9929-E60488D07705}" type="presOf" srcId="{5DDF5724-364B-4D99-8CA6-D54DC7BDEE7F}" destId="{4B6AC086-C8B3-4DFA-A760-09C246AC350A}" srcOrd="0" destOrd="0" presId="urn:microsoft.com/office/officeart/2005/8/layout/hProcess9"/>
    <dgm:cxn modelId="{21BFEE79-1EBB-4FA1-A6C7-CE5F99CAD451}" type="presOf" srcId="{541336E4-33CA-4315-AFA8-88318DE25D2D}" destId="{77CA0206-BB46-4F3C-BEF2-4EB23341210E}" srcOrd="0" destOrd="0" presId="urn:microsoft.com/office/officeart/2005/8/layout/hProcess9"/>
    <dgm:cxn modelId="{80B4F221-0BC4-47E4-8FED-304ED2AB6BEE}" srcId="{5DDF5724-364B-4D99-8CA6-D54DC7BDEE7F}" destId="{162E3425-28BC-4336-8C63-2DE110674044}" srcOrd="2" destOrd="0" parTransId="{8D982508-6F4C-46B1-97B5-45BEB6E0315A}" sibTransId="{A71A8505-C7C5-4D24-B7E5-0CB7BC7E8628}"/>
    <dgm:cxn modelId="{AF6D315E-726D-4C8C-BC97-9DBD4D1C8A21}" type="presOf" srcId="{8BFF24DE-7E32-444F-87EB-2D4035E8233B}" destId="{053E6D82-374B-40BB-9C27-0481FE9EC5FA}" srcOrd="0" destOrd="0" presId="urn:microsoft.com/office/officeart/2005/8/layout/hProcess9"/>
    <dgm:cxn modelId="{53B97B4C-87CA-4441-9763-CF3CEEF18BFF}" srcId="{5DDF5724-364B-4D99-8CA6-D54DC7BDEE7F}" destId="{8BFF24DE-7E32-444F-87EB-2D4035E8233B}" srcOrd="3" destOrd="0" parTransId="{4335493B-45D7-47C7-97CB-02E749896C89}" sibTransId="{1D9822BA-A72F-4A09-B888-A7B07EEB6E89}"/>
    <dgm:cxn modelId="{EF9DC7AA-F5F6-490F-B9D6-73B5C53EB9A4}" type="presOf" srcId="{7158D2F8-EC13-44D5-8BE0-71C3FE42F3D8}" destId="{EC9238BC-A876-497A-8D63-18868B832215}" srcOrd="0" destOrd="0" presId="urn:microsoft.com/office/officeart/2005/8/layout/hProcess9"/>
    <dgm:cxn modelId="{CE280CB1-4D3E-41E9-9FCF-E9C333FE5BF1}" srcId="{5DDF5724-364B-4D99-8CA6-D54DC7BDEE7F}" destId="{7158D2F8-EC13-44D5-8BE0-71C3FE42F3D8}" srcOrd="0" destOrd="0" parTransId="{0F7C714A-95D6-4952-BFC4-4D53E0C92599}" sibTransId="{6B96A706-DAEA-41C6-857C-A386B83FFD87}"/>
    <dgm:cxn modelId="{269E6F56-F3F8-4E79-A5B6-C879A7F3A829}" type="presParOf" srcId="{4B6AC086-C8B3-4DFA-A760-09C246AC350A}" destId="{FB5A7253-626F-41CF-A85C-D817B5C7C32D}" srcOrd="0" destOrd="0" presId="urn:microsoft.com/office/officeart/2005/8/layout/hProcess9"/>
    <dgm:cxn modelId="{C2D004CF-4AE1-4BB2-AE82-793445DCFE31}" type="presParOf" srcId="{4B6AC086-C8B3-4DFA-A760-09C246AC350A}" destId="{BD17760E-918D-4D96-AD2B-E06234702036}" srcOrd="1" destOrd="0" presId="urn:microsoft.com/office/officeart/2005/8/layout/hProcess9"/>
    <dgm:cxn modelId="{54DADE56-4092-4849-A61B-C5DC6C88FFBD}" type="presParOf" srcId="{BD17760E-918D-4D96-AD2B-E06234702036}" destId="{EC9238BC-A876-497A-8D63-18868B832215}" srcOrd="0" destOrd="0" presId="urn:microsoft.com/office/officeart/2005/8/layout/hProcess9"/>
    <dgm:cxn modelId="{0D390F96-601D-4473-841F-8B51D94BAEE7}" type="presParOf" srcId="{BD17760E-918D-4D96-AD2B-E06234702036}" destId="{F854925E-F03F-4A0D-9BF4-1D86C536066E}" srcOrd="1" destOrd="0" presId="urn:microsoft.com/office/officeart/2005/8/layout/hProcess9"/>
    <dgm:cxn modelId="{03D26F3C-1B4E-41A0-84E6-4EE28520F76A}" type="presParOf" srcId="{BD17760E-918D-4D96-AD2B-E06234702036}" destId="{77CA0206-BB46-4F3C-BEF2-4EB23341210E}" srcOrd="2" destOrd="0" presId="urn:microsoft.com/office/officeart/2005/8/layout/hProcess9"/>
    <dgm:cxn modelId="{1F373527-87C9-4DB2-B24C-EAD965B12699}" type="presParOf" srcId="{BD17760E-918D-4D96-AD2B-E06234702036}" destId="{76FAF20D-2120-4BDE-B30E-49902C7C937C}" srcOrd="3" destOrd="0" presId="urn:microsoft.com/office/officeart/2005/8/layout/hProcess9"/>
    <dgm:cxn modelId="{672A083E-9199-4088-86D2-EA504196A137}" type="presParOf" srcId="{BD17760E-918D-4D96-AD2B-E06234702036}" destId="{D98C3EAB-F38E-4712-A839-C25D952102CF}" srcOrd="4" destOrd="0" presId="urn:microsoft.com/office/officeart/2005/8/layout/hProcess9"/>
    <dgm:cxn modelId="{D140D8BD-EB63-4C33-BC44-B95B77216458}" type="presParOf" srcId="{BD17760E-918D-4D96-AD2B-E06234702036}" destId="{92154541-7CBD-44AC-A776-275B0CE253A1}" srcOrd="5" destOrd="0" presId="urn:microsoft.com/office/officeart/2005/8/layout/hProcess9"/>
    <dgm:cxn modelId="{E5229D43-8700-4A39-8587-73122509D1A0}" type="presParOf" srcId="{BD17760E-918D-4D96-AD2B-E06234702036}" destId="{053E6D82-374B-40BB-9C27-0481FE9EC5F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A7253-626F-41CF-A85C-D817B5C7C32D}">
      <dsp:nvSpPr>
        <dsp:cNvPr id="0" name=""/>
        <dsp:cNvSpPr/>
      </dsp:nvSpPr>
      <dsp:spPr>
        <a:xfrm>
          <a:off x="617219" y="0"/>
          <a:ext cx="6995160" cy="283527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238BC-A876-497A-8D63-18868B832215}">
      <dsp:nvSpPr>
        <dsp:cNvPr id="0" name=""/>
        <dsp:cNvSpPr/>
      </dsp:nvSpPr>
      <dsp:spPr>
        <a:xfrm>
          <a:off x="4018" y="850582"/>
          <a:ext cx="1955936" cy="11341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Build 2011</a:t>
          </a:r>
          <a:br>
            <a:rPr lang="en-US" sz="1600" b="1" kern="1200" dirty="0" smtClean="0"/>
          </a:br>
          <a:r>
            <a:rPr lang="en-US" sz="1600" b="1" kern="1200" dirty="0" smtClean="0"/>
            <a:t>Sep 13-16, 2011</a:t>
          </a:r>
          <a:endParaRPr lang="en-US" sz="1600" b="1" kern="1200" dirty="0"/>
        </a:p>
      </dsp:txBody>
      <dsp:txXfrm>
        <a:off x="59381" y="905945"/>
        <a:ext cx="1845210" cy="1023384"/>
      </dsp:txXfrm>
    </dsp:sp>
    <dsp:sp modelId="{77CA0206-BB46-4F3C-BEF2-4EB23341210E}">
      <dsp:nvSpPr>
        <dsp:cNvPr id="0" name=""/>
        <dsp:cNvSpPr/>
      </dsp:nvSpPr>
      <dsp:spPr>
        <a:xfrm>
          <a:off x="2092560" y="850582"/>
          <a:ext cx="1955936" cy="11341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Build 2012</a:t>
          </a:r>
          <a:br>
            <a:rPr lang="en-US" sz="1600" b="1" kern="1200" dirty="0" smtClean="0"/>
          </a:br>
          <a:r>
            <a:rPr lang="en-US" sz="1600" b="1" kern="1200" dirty="0" smtClean="0"/>
            <a:t>Oct 30-Nov 2, 2012</a:t>
          </a:r>
          <a:endParaRPr lang="en-US" sz="1600" b="1" kern="1200" dirty="0"/>
        </a:p>
      </dsp:txBody>
      <dsp:txXfrm>
        <a:off x="2147923" y="905945"/>
        <a:ext cx="1845210" cy="1023384"/>
      </dsp:txXfrm>
    </dsp:sp>
    <dsp:sp modelId="{D98C3EAB-F38E-4712-A839-C25D952102CF}">
      <dsp:nvSpPr>
        <dsp:cNvPr id="0" name=""/>
        <dsp:cNvSpPr/>
      </dsp:nvSpPr>
      <dsp:spPr>
        <a:xfrm>
          <a:off x="4181102" y="850582"/>
          <a:ext cx="1955936" cy="11341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jQuery-Win8 by </a:t>
          </a:r>
          <a:r>
            <a:rPr lang="en-US" sz="1600" b="1" kern="1200" dirty="0" err="1" smtClean="0"/>
            <a:t>appendTo</a:t>
          </a:r>
          <a:r>
            <a:rPr lang="en-US" sz="1600" b="1" kern="1200" dirty="0" smtClean="0"/>
            <a:t/>
          </a:r>
          <a:br>
            <a:rPr lang="en-US" sz="1600" b="1" kern="1200" dirty="0" smtClean="0"/>
          </a:br>
          <a:r>
            <a:rPr lang="en-US" sz="1600" b="1" kern="1200" dirty="0" smtClean="0"/>
            <a:t>Nov 2, 2012</a:t>
          </a:r>
          <a:br>
            <a:rPr lang="en-US" sz="1600" b="1" kern="1200" dirty="0" smtClean="0"/>
          </a:br>
          <a:r>
            <a:rPr lang="en-US" sz="1600" b="1" kern="1200" dirty="0" smtClean="0"/>
            <a:t>(Oct 31–Apr 23)</a:t>
          </a:r>
          <a:endParaRPr lang="en-US" sz="1600" b="1" kern="1200" dirty="0"/>
        </a:p>
      </dsp:txBody>
      <dsp:txXfrm>
        <a:off x="4236465" y="905945"/>
        <a:ext cx="1845210" cy="1023384"/>
      </dsp:txXfrm>
    </dsp:sp>
    <dsp:sp modelId="{053E6D82-374B-40BB-9C27-0481FE9EC5FA}">
      <dsp:nvSpPr>
        <dsp:cNvPr id="0" name=""/>
        <dsp:cNvSpPr/>
      </dsp:nvSpPr>
      <dsp:spPr>
        <a:xfrm>
          <a:off x="6269645" y="850582"/>
          <a:ext cx="1955936" cy="11341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jQuery 2.0</a:t>
          </a:r>
          <a:br>
            <a:rPr lang="en-US" sz="1600" b="1" kern="1200" dirty="0" smtClean="0"/>
          </a:br>
          <a:r>
            <a:rPr lang="en-US" sz="1600" b="1" kern="1200" dirty="0" smtClean="0"/>
            <a:t>Apr 18, 2013</a:t>
          </a:r>
          <a:endParaRPr lang="en-US" sz="1600" b="1" kern="1200" dirty="0"/>
        </a:p>
      </dsp:txBody>
      <dsp:txXfrm>
        <a:off x="6325008" y="905945"/>
        <a:ext cx="1845210" cy="1023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D8419-D664-4DEA-B8AC-5ACC6C9B8114}" type="datetimeFigureOut">
              <a:rPr lang="en-US"/>
              <a:pPr/>
              <a:t>8/10/2013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76D293-0010-4005-A125-8B14318A82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9977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7425"/>
            <a:ext cx="6400800" cy="16651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6E33D9-7E30-4573-994E-3DC0774D909C}" type="datetimeFigureOut">
              <a:rPr lang="en-US"/>
              <a:pPr/>
              <a:t>8/10/2013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97041-B177-4B50-A561-D6572A3A12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9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C8D582-DF96-42B0-8B69-70D2BF687E09}" type="datetimeFigureOut">
              <a:rPr lang="en-US"/>
              <a:pPr/>
              <a:t>8/10/2013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C0934-BA2E-44C7-B2CA-D7D7A522BB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8428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8428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A15B84-7145-4C93-B41F-B09C98B75834}" type="datetimeFigureOut">
              <a:rPr lang="en-US"/>
              <a:pPr/>
              <a:t>8/10/2013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7E3C7-CF23-4AEE-96EE-ADA41B3567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8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654C70-E970-464C-9C7E-17FE01458B18}" type="datetimeFigureOut">
              <a:rPr lang="en-US"/>
              <a:pPr/>
              <a:t>8/10/2013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0CFB6-6D03-4FAC-8D9D-4B54723F16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73641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48501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E64F3B-2C05-43A6-949D-3A7BBCB6487C}" type="datetimeFigureOut">
              <a:rPr lang="en-US"/>
              <a:pPr/>
              <a:t>8/10/2013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6D88C-0C70-42B5-8B40-D0FAD4B89B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065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065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020084-42E0-4482-AD16-5E16628A2D02}" type="datetimeFigureOut">
              <a:rPr lang="en-US"/>
              <a:pPr/>
              <a:t>8/10/2013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2F8BB-E029-47FC-AE49-020AA21E3A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4106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4106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D5928-A8CB-4434-AC6B-E4E1C62A8D32}" type="datetimeFigureOut">
              <a:rPr lang="en-US"/>
              <a:pPr/>
              <a:t>8/10/2013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716BA-B7E5-48F3-97B2-C163908D1F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23305-1599-409E-BD97-77BDE9BE29BF}" type="datetimeFigureOut">
              <a:rPr lang="en-US"/>
              <a:pPr/>
              <a:t>8/10/2013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B189D-207A-4927-BEBA-2EEAD91CD1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CACC-CF0E-4082-BDC4-241672157932}" type="datetimeFigureOut">
              <a:rPr lang="en-US"/>
              <a:pPr/>
              <a:t>8/10/2013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2371E-7E48-4E7D-9EF0-C39C0DE893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38300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3008313" cy="2958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566337-962B-4383-A303-3D57DB9046B0}" type="datetimeFigureOut">
              <a:rPr lang="en-US"/>
              <a:pPr/>
              <a:t>8/10/2013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4DD2F-ED7F-4228-AE08-9E4B17FDA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C1E1D4-7443-4360-8679-26520EF111D8}" type="datetimeFigureOut">
              <a:rPr lang="en-US"/>
              <a:pPr/>
              <a:t>8/10/2013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712EF-FD74-441C-843F-94E566D80A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4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Template-wide-0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75"/>
            <a:ext cx="9191626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BD0D601-0868-4A53-900E-3FEE804903EE}" type="datetimeFigureOut">
              <a:rPr lang="en-US"/>
              <a:pPr/>
              <a:t>8/10/2013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456113"/>
            <a:ext cx="2895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 i="0">
                <a:solidFill>
                  <a:srgbClr val="000000"/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4025" y="4456113"/>
            <a:ext cx="21336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8CAC846C-D2E2-46AD-87F3-072D2F35862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9" descr="LAwe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4473575"/>
            <a:ext cx="10160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Socialmedia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88" y="4700588"/>
            <a:ext cx="7588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windows/apps/hh700404.aspx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todomvc.com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windowsstore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windows/apps/jj679957" TargetMode="External"/><Relationship Id="rId4" Type="http://schemas.openxmlformats.org/officeDocument/2006/relationships/hyperlink" Target="http://msdn.microsoft.com/en-us/windows/app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Using </a:t>
            </a:r>
            <a:r>
              <a:rPr lang="en-US" b="1" dirty="0"/>
              <a:t>jQuery To </a:t>
            </a:r>
            <a:r>
              <a:rPr lang="en-US" b="1" dirty="0" smtClean="0"/>
              <a:t>Build</a:t>
            </a:r>
            <a:br>
              <a:rPr lang="en-US" b="1" dirty="0" smtClean="0"/>
            </a:br>
            <a:r>
              <a:rPr lang="en-US" b="1" dirty="0" smtClean="0"/>
              <a:t>Windows </a:t>
            </a:r>
            <a:r>
              <a:rPr lang="en-US" b="1" dirty="0"/>
              <a:t>Store </a:t>
            </a:r>
            <a:r>
              <a:rPr lang="en-US" b="1" dirty="0" smtClean="0"/>
              <a:t>Apps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spc="-150" dirty="0" smtClean="0">
                <a:solidFill>
                  <a:schemeClr val="tx1"/>
                </a:solidFill>
              </a:rPr>
              <a:t>Mark A. Wilson</a:t>
            </a:r>
            <a:r>
              <a:rPr lang="en-US" spc="-150" dirty="0" smtClean="0"/>
              <a:t/>
            </a:r>
            <a:br>
              <a:rPr lang="en-US" spc="-150" dirty="0" smtClean="0"/>
            </a:br>
            <a:r>
              <a:rPr lang="en-US" sz="2800" spc="-150" dirty="0" smtClean="0"/>
              <a:t>SENIOR .NET DEVELOPER</a:t>
            </a:r>
            <a:r>
              <a:rPr lang="en-US" spc="-150" dirty="0" smtClean="0"/>
              <a:t/>
            </a:r>
            <a:br>
              <a:rPr lang="en-US" spc="-150" dirty="0" smtClean="0"/>
            </a:br>
            <a:r>
              <a:rPr lang="en-US" sz="2000" spc="-150" dirty="0" smtClean="0">
                <a:solidFill>
                  <a:schemeClr val="tx1"/>
                </a:solidFill>
              </a:rPr>
              <a:t>MarkW@LogicalAdvantage.com		Twitter: @</a:t>
            </a:r>
            <a:r>
              <a:rPr lang="en-US" sz="2000" spc="-150" dirty="0" err="1" smtClean="0">
                <a:solidFill>
                  <a:schemeClr val="tx1"/>
                </a:solidFill>
              </a:rPr>
              <a:t>DeveloperInfra</a:t>
            </a:r>
            <a:endParaRPr lang="en-US" sz="2000" spc="-1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!= Website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Model</a:t>
            </a:r>
            <a:endParaRPr lang="en-US" dirty="0"/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OS Integration</a:t>
            </a:r>
          </a:p>
          <a:p>
            <a:r>
              <a:rPr lang="en-US" dirty="0" smtClean="0"/>
              <a:t>Persistence</a:t>
            </a:r>
          </a:p>
          <a:p>
            <a:r>
              <a:rPr lang="en-US" dirty="0" smtClean="0"/>
              <a:t>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3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mplate-wide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28" b="22425"/>
          <a:stretch/>
        </p:blipFill>
        <p:spPr bwMode="auto">
          <a:xfrm>
            <a:off x="-23813" y="3971499"/>
            <a:ext cx="9191626" cy="11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via Different Sandboxes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715000" y="1200149"/>
            <a:ext cx="2971800" cy="2514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Web (IExplore.exe)</a:t>
            </a:r>
            <a:endParaRPr lang="en-US" b="1" dirty="0"/>
          </a:p>
        </p:txBody>
      </p:sp>
      <p:sp>
        <p:nvSpPr>
          <p:cNvPr id="178" name="Rectangle 177"/>
          <p:cNvSpPr/>
          <p:nvPr/>
        </p:nvSpPr>
        <p:spPr>
          <a:xfrm>
            <a:off x="457200" y="1200149"/>
            <a:ext cx="5029200" cy="2514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App (WWAHost.exe)</a:t>
            </a:r>
            <a:endParaRPr lang="en-US" b="1" dirty="0"/>
          </a:p>
        </p:txBody>
      </p:sp>
      <p:sp>
        <p:nvSpPr>
          <p:cNvPr id="180" name="Rectangle 179"/>
          <p:cNvSpPr/>
          <p:nvPr/>
        </p:nvSpPr>
        <p:spPr>
          <a:xfrm>
            <a:off x="5791200" y="1664492"/>
            <a:ext cx="2819400" cy="1974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Web Context</a:t>
            </a:r>
            <a:endParaRPr lang="en-US" sz="2000" b="1" dirty="0"/>
          </a:p>
        </p:txBody>
      </p:sp>
      <p:sp>
        <p:nvSpPr>
          <p:cNvPr id="181" name="Rectangle 180"/>
          <p:cNvSpPr/>
          <p:nvPr/>
        </p:nvSpPr>
        <p:spPr>
          <a:xfrm>
            <a:off x="5867400" y="2121693"/>
            <a:ext cx="2667000" cy="103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HTML, CSS, &amp; JavaScript</a:t>
            </a:r>
            <a:br>
              <a:rPr lang="en-US" sz="1600" b="1" dirty="0" smtClean="0"/>
            </a:br>
            <a:r>
              <a:rPr lang="en-US" sz="1600" b="1" dirty="0" smtClean="0"/>
              <a:t>(</a:t>
            </a:r>
            <a:r>
              <a:rPr lang="en-US" sz="1600" b="1" dirty="0"/>
              <a:t>Trident + Chakra)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3810000" y="1657349"/>
            <a:ext cx="1600199" cy="198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Web Context</a:t>
            </a:r>
            <a:endParaRPr lang="en-US" sz="2000" b="1" dirty="0"/>
          </a:p>
        </p:txBody>
      </p:sp>
      <p:sp>
        <p:nvSpPr>
          <p:cNvPr id="183" name="Rectangle 182"/>
          <p:cNvSpPr/>
          <p:nvPr/>
        </p:nvSpPr>
        <p:spPr>
          <a:xfrm>
            <a:off x="3886200" y="2114550"/>
            <a:ext cx="1447799" cy="10465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HTML, CSS, &amp; JavaScript (Trident + Chakra</a:t>
            </a:r>
            <a:r>
              <a:rPr lang="en-US" sz="1600" b="1" dirty="0"/>
              <a:t>)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33400" y="1657348"/>
            <a:ext cx="3200400" cy="19812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Local Context</a:t>
            </a:r>
            <a:endParaRPr lang="en-US" sz="2000" b="1" dirty="0"/>
          </a:p>
        </p:txBody>
      </p:sp>
      <p:sp>
        <p:nvSpPr>
          <p:cNvPr id="186" name="Rectangle 185"/>
          <p:cNvSpPr/>
          <p:nvPr/>
        </p:nvSpPr>
        <p:spPr>
          <a:xfrm>
            <a:off x="609600" y="2114550"/>
            <a:ext cx="3048000" cy="685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b="1" dirty="0" smtClean="0"/>
              <a:t>HTML, CSS, &amp; JavaScript</a:t>
            </a:r>
            <a:br>
              <a:rPr lang="en-US" sz="1600" b="1" dirty="0" smtClean="0"/>
            </a:br>
            <a:r>
              <a:rPr lang="en-US" sz="1600" b="1" dirty="0" smtClean="0"/>
              <a:t>(Trident </a:t>
            </a:r>
            <a:r>
              <a:rPr lang="en-US" sz="1600" b="1" dirty="0"/>
              <a:t>+ Chakra)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85800" y="2424112"/>
            <a:ext cx="838199" cy="30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err="1" smtClean="0"/>
              <a:t>WinJS</a:t>
            </a:r>
            <a:endParaRPr lang="en-US" sz="1400" b="1" dirty="0"/>
          </a:p>
        </p:txBody>
      </p:sp>
      <p:sp>
        <p:nvSpPr>
          <p:cNvPr id="190" name="Rectangle 189"/>
          <p:cNvSpPr/>
          <p:nvPr/>
        </p:nvSpPr>
        <p:spPr>
          <a:xfrm>
            <a:off x="609599" y="2851546"/>
            <a:ext cx="3048000" cy="68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App Data</a:t>
            </a:r>
            <a:endParaRPr lang="en-US" sz="1600" b="1" dirty="0"/>
          </a:p>
        </p:txBody>
      </p:sp>
      <p:sp>
        <p:nvSpPr>
          <p:cNvPr id="191" name="Rectangle 190"/>
          <p:cNvSpPr/>
          <p:nvPr/>
        </p:nvSpPr>
        <p:spPr>
          <a:xfrm>
            <a:off x="685799" y="3161108"/>
            <a:ext cx="838199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Local</a:t>
            </a:r>
            <a:endParaRPr lang="en-US" sz="1400" b="1" dirty="0"/>
          </a:p>
        </p:txBody>
      </p:sp>
      <p:sp>
        <p:nvSpPr>
          <p:cNvPr id="192" name="Rectangle 191"/>
          <p:cNvSpPr/>
          <p:nvPr/>
        </p:nvSpPr>
        <p:spPr>
          <a:xfrm>
            <a:off x="1714499" y="3161108"/>
            <a:ext cx="838199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Temp</a:t>
            </a:r>
            <a:endParaRPr lang="en-US" sz="1400" b="1" dirty="0"/>
          </a:p>
        </p:txBody>
      </p:sp>
      <p:sp>
        <p:nvSpPr>
          <p:cNvPr id="193" name="Rectangle 192"/>
          <p:cNvSpPr/>
          <p:nvPr/>
        </p:nvSpPr>
        <p:spPr>
          <a:xfrm>
            <a:off x="2743199" y="3161108"/>
            <a:ext cx="838199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Roaming</a:t>
            </a:r>
            <a:endParaRPr lang="en-US" sz="1400" b="1" dirty="0"/>
          </a:p>
        </p:txBody>
      </p:sp>
      <p:sp>
        <p:nvSpPr>
          <p:cNvPr id="194" name="Rectangle 193"/>
          <p:cNvSpPr/>
          <p:nvPr/>
        </p:nvSpPr>
        <p:spPr>
          <a:xfrm>
            <a:off x="533400" y="4248150"/>
            <a:ext cx="8077200" cy="74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OS</a:t>
            </a:r>
            <a:endParaRPr lang="en-US" sz="1600" b="1" dirty="0"/>
          </a:p>
        </p:txBody>
      </p:sp>
      <p:sp>
        <p:nvSpPr>
          <p:cNvPr id="195" name="Rectangle 194"/>
          <p:cNvSpPr/>
          <p:nvPr/>
        </p:nvSpPr>
        <p:spPr>
          <a:xfrm>
            <a:off x="609600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User Data</a:t>
            </a:r>
            <a:endParaRPr lang="en-US" sz="1300" b="1" dirty="0"/>
          </a:p>
        </p:txBody>
      </p:sp>
      <p:sp>
        <p:nvSpPr>
          <p:cNvPr id="198" name="Rectangle 197"/>
          <p:cNvSpPr/>
          <p:nvPr/>
        </p:nvSpPr>
        <p:spPr>
          <a:xfrm>
            <a:off x="2056207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Devices</a:t>
            </a:r>
            <a:endParaRPr lang="en-US" sz="1300" b="1" dirty="0"/>
          </a:p>
        </p:txBody>
      </p:sp>
      <p:sp>
        <p:nvSpPr>
          <p:cNvPr id="199" name="Rectangle 198"/>
          <p:cNvSpPr/>
          <p:nvPr/>
        </p:nvSpPr>
        <p:spPr>
          <a:xfrm>
            <a:off x="3505199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PLM</a:t>
            </a:r>
            <a:endParaRPr lang="en-US" sz="1300" b="1" dirty="0"/>
          </a:p>
        </p:txBody>
      </p:sp>
      <p:sp>
        <p:nvSpPr>
          <p:cNvPr id="200" name="Rectangle 199"/>
          <p:cNvSpPr/>
          <p:nvPr/>
        </p:nvSpPr>
        <p:spPr>
          <a:xfrm>
            <a:off x="4952999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Contracts</a:t>
            </a:r>
            <a:endParaRPr lang="en-US" sz="1300" b="1" dirty="0"/>
          </a:p>
        </p:txBody>
      </p:sp>
      <p:sp>
        <p:nvSpPr>
          <p:cNvPr id="201" name="Rectangle 200"/>
          <p:cNvSpPr/>
          <p:nvPr/>
        </p:nvSpPr>
        <p:spPr>
          <a:xfrm>
            <a:off x="6400799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Tiles</a:t>
            </a:r>
            <a:endParaRPr lang="en-US" sz="1300" b="1" dirty="0"/>
          </a:p>
        </p:txBody>
      </p:sp>
      <p:sp>
        <p:nvSpPr>
          <p:cNvPr id="202" name="Rectangle 201"/>
          <p:cNvSpPr/>
          <p:nvPr/>
        </p:nvSpPr>
        <p:spPr>
          <a:xfrm>
            <a:off x="7847408" y="4607292"/>
            <a:ext cx="686991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…</a:t>
            </a:r>
            <a:endParaRPr lang="en-US" sz="1300" b="1" dirty="0"/>
          </a:p>
        </p:txBody>
      </p:sp>
      <p:sp>
        <p:nvSpPr>
          <p:cNvPr id="204" name="Rectangle 203"/>
          <p:cNvSpPr/>
          <p:nvPr/>
        </p:nvSpPr>
        <p:spPr>
          <a:xfrm>
            <a:off x="533400" y="3790950"/>
            <a:ext cx="32004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err="1" smtClean="0"/>
              <a:t>WinRT</a:t>
            </a:r>
            <a:r>
              <a:rPr lang="en-US" sz="1600" b="1" dirty="0" smtClean="0"/>
              <a:t> APIs</a:t>
            </a:r>
            <a:endParaRPr lang="en-US" sz="16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600700" y="1200149"/>
            <a:ext cx="0" cy="297180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6" grpId="0" animBg="1"/>
      <p:bldP spid="187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&amp; DOM API Changes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http://msdn.microsoft.com/en-us/library/windows/apps/hh700404.aspx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mplate-wide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28" b="22425"/>
          <a:stretch/>
        </p:blipFill>
        <p:spPr bwMode="auto">
          <a:xfrm>
            <a:off x="-23813" y="3971499"/>
            <a:ext cx="9191626" cy="11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646140"/>
              </p:ext>
            </p:extLst>
          </p:nvPr>
        </p:nvGraphicFramePr>
        <p:xfrm>
          <a:off x="457200" y="1200150"/>
          <a:ext cx="8229600" cy="3774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76600"/>
                <a:gridCol w="2476500"/>
                <a:gridCol w="247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Context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Runtime (</a:t>
                      </a:r>
                      <a:r>
                        <a:rPr lang="en-US" dirty="0" err="1" smtClean="0"/>
                        <a:t>WinRT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Library for JavaScript (</a:t>
                      </a:r>
                      <a:r>
                        <a:rPr lang="en-US" dirty="0" err="1" smtClean="0"/>
                        <a:t>WinJS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 URIs (attribute=“</a:t>
                      </a:r>
                      <a:r>
                        <a:rPr lang="en-US" dirty="0" err="1" smtClean="0"/>
                        <a:t>javascriptCode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URIs (“data:”) for fonts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script</a:t>
                      </a:r>
                      <a:r>
                        <a:rPr lang="en-US" baseline="0" dirty="0" smtClean="0"/>
                        <a:t> references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(&lt;script </a:t>
                      </a:r>
                      <a:r>
                        <a:rPr lang="en-US" baseline="0" dirty="0" err="1" smtClean="0"/>
                        <a:t>src</a:t>
                      </a:r>
                      <a:r>
                        <a:rPr lang="en-US" baseline="0" dirty="0" smtClean="0"/>
                        <a:t>=“http://...” /&gt;)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window.close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Cross-domain XHR requests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0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me, I know what I’m doing!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MSApp.execUnsafeLocalFunction</a:t>
            </a:r>
            <a:r>
              <a:rPr lang="en-US" dirty="0" smtClean="0"/>
              <a:t>(function() 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element.innerHTML</a:t>
            </a:r>
            <a:r>
              <a:rPr lang="en-US" dirty="0" smtClean="0"/>
              <a:t> </a:t>
            </a:r>
            <a:r>
              <a:rPr lang="en-US" dirty="0"/>
              <a:t>= '...';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72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TodoMVC</a:t>
            </a:r>
            <a:r>
              <a:rPr lang="en-US" dirty="0" smtClean="0"/>
              <a:t>!</a:t>
            </a:r>
          </a:p>
          <a:p>
            <a:r>
              <a:rPr lang="en-US" dirty="0">
                <a:hlinkClick r:id="rId2"/>
              </a:rPr>
              <a:t>http://todomvc.com/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3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Windows Store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Lifetime Management (PLM)</a:t>
            </a:r>
            <a:endParaRPr lang="en-US" dirty="0" smtClean="0"/>
          </a:p>
          <a:p>
            <a:r>
              <a:rPr lang="en-US" dirty="0" smtClean="0"/>
              <a:t>Screen Resize &amp; View State</a:t>
            </a:r>
          </a:p>
          <a:p>
            <a:r>
              <a:rPr lang="en-US" dirty="0" smtClean="0"/>
              <a:t>Contracts</a:t>
            </a:r>
          </a:p>
          <a:p>
            <a:r>
              <a:rPr lang="en-US" dirty="0" smtClean="0"/>
              <a:t>Live Tiles &amp; Notifications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Windows Store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WinJS</a:t>
            </a:r>
            <a:r>
              <a:rPr lang="en-US" dirty="0" smtClean="0"/>
              <a:t> Controls (</a:t>
            </a:r>
            <a:r>
              <a:rPr lang="en-US" dirty="0" err="1" smtClean="0"/>
              <a:t>DatePicker</a:t>
            </a:r>
            <a:r>
              <a:rPr lang="en-US" dirty="0" smtClean="0"/>
              <a:t>, List/</a:t>
            </a:r>
            <a:r>
              <a:rPr lang="en-US" dirty="0" err="1" smtClean="0"/>
              <a:t>GridView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WinJS</a:t>
            </a:r>
            <a:r>
              <a:rPr lang="en-US" dirty="0" smtClean="0"/>
              <a:t> </a:t>
            </a:r>
            <a:r>
              <a:rPr lang="en-US" dirty="0" err="1" smtClean="0"/>
              <a:t>Annimations</a:t>
            </a:r>
            <a:r>
              <a:rPr lang="en-US" dirty="0" smtClean="0"/>
              <a:t> (</a:t>
            </a:r>
            <a:r>
              <a:rPr lang="en-US" dirty="0" err="1" smtClean="0"/>
              <a:t>enterPage</a:t>
            </a:r>
            <a:r>
              <a:rPr lang="en-US" dirty="0" smtClean="0"/>
              <a:t>, </a:t>
            </a:r>
            <a:r>
              <a:rPr lang="en-US" dirty="0" err="1" smtClean="0"/>
              <a:t>exitPage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Commanding Surfaces (Charms, App Bar)</a:t>
            </a:r>
          </a:p>
          <a:p>
            <a:r>
              <a:rPr lang="en-US" dirty="0" smtClean="0"/>
              <a:t>Leverage </a:t>
            </a:r>
            <a:r>
              <a:rPr lang="en-US" dirty="0" err="1" smtClean="0"/>
              <a:t>MSPointer</a:t>
            </a:r>
            <a:r>
              <a:rPr lang="en-US" dirty="0" smtClean="0"/>
              <a:t> (</a:t>
            </a:r>
            <a:r>
              <a:rPr lang="en-US" dirty="0" err="1" smtClean="0"/>
              <a:t>pointerDown</a:t>
            </a:r>
            <a:r>
              <a:rPr lang="en-US" dirty="0" smtClean="0"/>
              <a:t>, </a:t>
            </a:r>
            <a:r>
              <a:rPr lang="en-US" dirty="0" err="1" smtClean="0"/>
              <a:t>pointerUp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mplate-wide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28" b="22425"/>
          <a:stretch/>
        </p:blipFill>
        <p:spPr bwMode="auto">
          <a:xfrm>
            <a:off x="-23813" y="3971499"/>
            <a:ext cx="9191626" cy="11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Building: </a:t>
            </a:r>
            <a:r>
              <a:rPr lang="en-US" dirty="0">
                <a:hlinkClick r:id="rId3"/>
              </a:rPr>
              <a:t>http://build.windowsstore.com/</a:t>
            </a:r>
            <a:endParaRPr lang="en-US" dirty="0"/>
          </a:p>
          <a:p>
            <a:r>
              <a:rPr lang="en-US" dirty="0" err="1" smtClean="0"/>
              <a:t>Dev</a:t>
            </a:r>
            <a:r>
              <a:rPr lang="en-US" dirty="0" smtClean="0"/>
              <a:t> Center: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msdn.microsoft.com/en-us/windows/apps</a:t>
            </a:r>
            <a:endParaRPr lang="en-US" dirty="0" smtClean="0"/>
          </a:p>
          <a:p>
            <a:r>
              <a:rPr lang="en-US" dirty="0" smtClean="0"/>
              <a:t>The basics: </a:t>
            </a:r>
            <a:r>
              <a:rPr lang="en-US" dirty="0">
                <a:hlinkClick r:id="rId5"/>
              </a:rPr>
              <a:t>http://msdn.microsoft.com/en-US/windows/apps/jj679957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3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Have you tried creating a Windows Store app with jQuery?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0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Template-INTRO_re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388" y="-31750"/>
            <a:ext cx="9248776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371600" y="3478392"/>
            <a:ext cx="6400800" cy="1665108"/>
          </a:xfrm>
        </p:spPr>
        <p:txBody>
          <a:bodyPr anchor="b"/>
          <a:lstStyle/>
          <a:p>
            <a:r>
              <a:rPr lang="en-US" sz="4400" spc="-150" dirty="0" smtClean="0">
                <a:solidFill>
                  <a:schemeClr val="tx1"/>
                </a:solidFill>
              </a:rPr>
              <a:t>Mark A. Wilson</a:t>
            </a:r>
            <a:r>
              <a:rPr lang="en-US" spc="-150" dirty="0" smtClean="0"/>
              <a:t/>
            </a:r>
            <a:br>
              <a:rPr lang="en-US" spc="-150" dirty="0" smtClean="0"/>
            </a:br>
            <a:r>
              <a:rPr lang="en-US" sz="2000" spc="-150" dirty="0" smtClean="0">
                <a:solidFill>
                  <a:schemeClr val="tx1"/>
                </a:solidFill>
              </a:rPr>
              <a:t>MarkW@LogicalAdvantage.com		Twitter: @</a:t>
            </a:r>
            <a:r>
              <a:rPr lang="en-US" sz="2000" spc="-150" dirty="0" err="1" smtClean="0">
                <a:solidFill>
                  <a:schemeClr val="tx1"/>
                </a:solidFill>
              </a:rPr>
              <a:t>DeveloperInfra</a:t>
            </a:r>
            <a:endParaRPr lang="en-US" sz="2000" spc="-1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Were you successful in creating a Windows Store app with jQuery?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Store apps with HTML &amp; JavaScript</a:t>
            </a:r>
          </a:p>
          <a:p>
            <a:pPr lvl="1"/>
            <a:r>
              <a:rPr lang="en-US" dirty="0" smtClean="0"/>
              <a:t>Standards-based App Development</a:t>
            </a:r>
          </a:p>
          <a:p>
            <a:pPr lvl="1"/>
            <a:r>
              <a:rPr lang="en-US" dirty="0" smtClean="0"/>
              <a:t>Security Contexts</a:t>
            </a:r>
          </a:p>
          <a:p>
            <a:r>
              <a:rPr lang="en-US" dirty="0" smtClean="0"/>
              <a:t>Building Windows Store apps with jQuery</a:t>
            </a:r>
          </a:p>
          <a:p>
            <a:pPr lvl="1"/>
            <a:r>
              <a:rPr lang="en-US" dirty="0" smtClean="0"/>
              <a:t>Tips &amp; Tricks / Pragmatic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0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853775"/>
              </p:ext>
            </p:extLst>
          </p:nvPr>
        </p:nvGraphicFramePr>
        <p:xfrm>
          <a:off x="457200" y="1200150"/>
          <a:ext cx="8229600" cy="283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233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&gt;&gt; New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8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Store apps can be built using standards-based HTML, CSS, and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1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Store apps using JavaScript support most HTML5 features, such as the canvas, SVG, video, and audio elements. They also support most Cascading Style Sheets, Level 3 (CSS3) features, such as 2D transforms, 3D transforms, transitions, and animations.</a:t>
            </a:r>
          </a:p>
          <a:p>
            <a:r>
              <a:rPr lang="en-US" dirty="0"/>
              <a:t>In general, writing HTML for a Windows Store app using JavaScript is a lot like writing HTML for Internet Explorer 10 running in </a:t>
            </a:r>
            <a:r>
              <a:rPr lang="en-US" u="sng" dirty="0"/>
              <a:t>standards mode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41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mplate-wide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28" b="22425"/>
          <a:stretch/>
        </p:blipFill>
        <p:spPr bwMode="auto">
          <a:xfrm>
            <a:off x="-23813" y="3971499"/>
            <a:ext cx="9191626" cy="11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IE10 Trident + Chakra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0000"/>
          </a:xfrm>
        </p:spPr>
        <p:txBody>
          <a:bodyPr numCol="3">
            <a:noAutofit/>
          </a:bodyPr>
          <a:lstStyle/>
          <a:p>
            <a:pPr marL="0" indent="0">
              <a:buNone/>
            </a:pPr>
            <a:r>
              <a:rPr lang="en-US" sz="1050" dirty="0"/>
              <a:t>CSS 2D Transforms</a:t>
            </a:r>
          </a:p>
          <a:p>
            <a:pPr marL="0" indent="0">
              <a:buNone/>
            </a:pPr>
            <a:r>
              <a:rPr lang="en-US" sz="1050" dirty="0"/>
              <a:t>CSS 3D Transforms</a:t>
            </a:r>
          </a:p>
          <a:p>
            <a:pPr marL="0" indent="0">
              <a:buNone/>
            </a:pPr>
            <a:r>
              <a:rPr lang="en-US" sz="1050" dirty="0"/>
              <a:t>CSS Animations</a:t>
            </a:r>
          </a:p>
          <a:p>
            <a:pPr marL="0" indent="0">
              <a:buNone/>
            </a:pPr>
            <a:r>
              <a:rPr lang="en-US" sz="1050" dirty="0"/>
              <a:t>CSS Backgrounds &amp; Borders</a:t>
            </a:r>
          </a:p>
          <a:p>
            <a:pPr marL="0" indent="0">
              <a:buNone/>
            </a:pPr>
            <a:r>
              <a:rPr lang="en-US" sz="1050" dirty="0"/>
              <a:t>CSS Color</a:t>
            </a:r>
          </a:p>
          <a:p>
            <a:pPr marL="0" indent="0">
              <a:buNone/>
            </a:pPr>
            <a:r>
              <a:rPr lang="en-US" sz="1050" dirty="0"/>
              <a:t>CSS </a:t>
            </a:r>
            <a:r>
              <a:rPr lang="en-US" sz="1050" dirty="0" err="1"/>
              <a:t>Flexbox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CSS Fonts</a:t>
            </a:r>
          </a:p>
          <a:p>
            <a:pPr marL="0" indent="0">
              <a:buNone/>
            </a:pPr>
            <a:r>
              <a:rPr lang="en-US" sz="1050" dirty="0"/>
              <a:t>CSS Grid</a:t>
            </a:r>
          </a:p>
          <a:p>
            <a:pPr marL="0" indent="0">
              <a:buNone/>
            </a:pPr>
            <a:r>
              <a:rPr lang="en-US" sz="1050" dirty="0"/>
              <a:t>CSS Hyphenation</a:t>
            </a:r>
          </a:p>
          <a:p>
            <a:pPr marL="0" indent="0">
              <a:buNone/>
            </a:pPr>
            <a:r>
              <a:rPr lang="en-US" sz="1050" dirty="0"/>
              <a:t>CSS Image Values (Gradients)</a:t>
            </a:r>
          </a:p>
          <a:p>
            <a:pPr marL="0" indent="0">
              <a:buNone/>
            </a:pPr>
            <a:r>
              <a:rPr lang="en-US" sz="1050" dirty="0"/>
              <a:t>CSS Media Queries</a:t>
            </a:r>
          </a:p>
          <a:p>
            <a:pPr marL="0" indent="0">
              <a:buNone/>
            </a:pPr>
            <a:r>
              <a:rPr lang="en-US" sz="1050" dirty="0"/>
              <a:t>CSS multi-column Layout</a:t>
            </a:r>
          </a:p>
          <a:p>
            <a:pPr marL="0" indent="0">
              <a:buNone/>
            </a:pPr>
            <a:r>
              <a:rPr lang="en-US" sz="1050" dirty="0"/>
              <a:t>CSS Namespaces</a:t>
            </a:r>
          </a:p>
          <a:p>
            <a:pPr marL="0" indent="0">
              <a:buNone/>
            </a:pPr>
            <a:r>
              <a:rPr lang="en-US" sz="1050" dirty="0"/>
              <a:t>CSS OM Views</a:t>
            </a:r>
          </a:p>
          <a:p>
            <a:pPr marL="0" indent="0">
              <a:buNone/>
            </a:pPr>
            <a:r>
              <a:rPr lang="en-US" sz="1050" dirty="0"/>
              <a:t>CSS Positioned Floats (Exclusions)</a:t>
            </a:r>
          </a:p>
          <a:p>
            <a:pPr marL="0" indent="0">
              <a:buNone/>
            </a:pPr>
            <a:r>
              <a:rPr lang="en-US" sz="1050" dirty="0"/>
              <a:t>CSS Selectors</a:t>
            </a:r>
          </a:p>
          <a:p>
            <a:pPr marL="0" indent="0">
              <a:buNone/>
            </a:pPr>
            <a:r>
              <a:rPr lang="en-US" sz="1050" dirty="0"/>
              <a:t>CSS Transitions</a:t>
            </a:r>
          </a:p>
          <a:p>
            <a:pPr marL="0" indent="0">
              <a:buNone/>
            </a:pPr>
            <a:r>
              <a:rPr lang="en-US" sz="1050" dirty="0"/>
              <a:t>CSS Values and Units</a:t>
            </a:r>
          </a:p>
          <a:p>
            <a:pPr marL="0" indent="0">
              <a:buNone/>
            </a:pPr>
            <a:r>
              <a:rPr lang="en-US" sz="1050" dirty="0"/>
              <a:t>Data URI</a:t>
            </a:r>
          </a:p>
          <a:p>
            <a:pPr marL="0" indent="0">
              <a:buNone/>
            </a:pPr>
            <a:r>
              <a:rPr lang="en-US" sz="1050" dirty="0"/>
              <a:t>DOM Element </a:t>
            </a:r>
            <a:r>
              <a:rPr lang="en-US" sz="1050" dirty="0" smtClean="0"/>
              <a:t>Traversal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DOM HTML</a:t>
            </a:r>
          </a:p>
          <a:p>
            <a:pPr marL="0" indent="0">
              <a:buNone/>
            </a:pPr>
            <a:r>
              <a:rPr lang="en-US" sz="1050" dirty="0"/>
              <a:t>DOM Level 3 Core</a:t>
            </a:r>
          </a:p>
          <a:p>
            <a:pPr marL="0" indent="0">
              <a:buNone/>
            </a:pPr>
            <a:r>
              <a:rPr lang="en-US" sz="1050" dirty="0"/>
              <a:t>DOM Level 3 Events</a:t>
            </a:r>
          </a:p>
          <a:p>
            <a:pPr marL="0" indent="0">
              <a:buNone/>
            </a:pPr>
            <a:r>
              <a:rPr lang="en-US" sz="1050" dirty="0"/>
              <a:t>DOM Style</a:t>
            </a:r>
          </a:p>
          <a:p>
            <a:pPr marL="0" indent="0">
              <a:buNone/>
            </a:pPr>
            <a:r>
              <a:rPr lang="en-US" sz="1050" dirty="0"/>
              <a:t>DOM Traversal and Range</a:t>
            </a:r>
          </a:p>
          <a:p>
            <a:pPr marL="0" indent="0">
              <a:buNone/>
            </a:pPr>
            <a:r>
              <a:rPr lang="en-US" sz="1050" dirty="0" err="1"/>
              <a:t>DOMParser</a:t>
            </a:r>
            <a:r>
              <a:rPr lang="en-US" sz="1050" dirty="0"/>
              <a:t> and </a:t>
            </a:r>
            <a:r>
              <a:rPr lang="en-US" sz="1050" dirty="0" err="1"/>
              <a:t>XMLSerializer</a:t>
            </a:r>
            <a:endParaRPr lang="en-US" sz="1050" dirty="0"/>
          </a:p>
          <a:p>
            <a:pPr marL="0" indent="0">
              <a:buNone/>
            </a:pPr>
            <a:r>
              <a:rPr lang="en-US" sz="1050" b="1" dirty="0" err="1"/>
              <a:t>ECMAScript</a:t>
            </a:r>
            <a:r>
              <a:rPr lang="en-US" sz="1050" b="1" dirty="0"/>
              <a:t> </a:t>
            </a:r>
            <a:r>
              <a:rPr lang="en-US" sz="1050" b="1" dirty="0" smtClean="0"/>
              <a:t>5 (Dec 2009)</a:t>
            </a:r>
            <a:endParaRPr lang="en-US" sz="1050" b="1" dirty="0"/>
          </a:p>
          <a:p>
            <a:pPr marL="0" indent="0">
              <a:buNone/>
            </a:pPr>
            <a:r>
              <a:rPr lang="en-US" sz="1050" dirty="0"/>
              <a:t>File Reader API</a:t>
            </a:r>
          </a:p>
          <a:p>
            <a:pPr marL="0" indent="0">
              <a:buNone/>
            </a:pPr>
            <a:r>
              <a:rPr lang="en-US" sz="1050" dirty="0"/>
              <a:t>File Saving</a:t>
            </a:r>
          </a:p>
          <a:p>
            <a:pPr marL="0" indent="0">
              <a:buNone/>
            </a:pPr>
            <a:r>
              <a:rPr lang="en-US" sz="1050" dirty="0" err="1"/>
              <a:t>FormData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Application Cache</a:t>
            </a:r>
          </a:p>
          <a:p>
            <a:pPr marL="0" indent="0">
              <a:buNone/>
            </a:pPr>
            <a:r>
              <a:rPr lang="en-US" sz="1050" dirty="0"/>
              <a:t>HTML5 </a:t>
            </a:r>
            <a:r>
              <a:rPr lang="en-US" sz="1050" dirty="0" err="1"/>
              <a:t>async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</a:t>
            </a:r>
            <a:r>
              <a:rPr lang="en-US" sz="1050" dirty="0" err="1"/>
              <a:t>BlobBuilder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Canvas</a:t>
            </a:r>
          </a:p>
          <a:p>
            <a:pPr marL="0" indent="0">
              <a:buNone/>
            </a:pPr>
            <a:r>
              <a:rPr lang="en-US" sz="1050" dirty="0"/>
              <a:t>HTML5 Drag and drop</a:t>
            </a:r>
          </a:p>
          <a:p>
            <a:pPr marL="0" indent="0">
              <a:buNone/>
            </a:pPr>
            <a:r>
              <a:rPr lang="en-US" sz="1050" dirty="0"/>
              <a:t>HTML5 Forms and Validation</a:t>
            </a:r>
          </a:p>
          <a:p>
            <a:pPr marL="0" indent="0">
              <a:buNone/>
            </a:pPr>
            <a:r>
              <a:rPr lang="en-US" sz="1050" dirty="0"/>
              <a:t>HTML5 </a:t>
            </a:r>
            <a:r>
              <a:rPr lang="en-US" sz="1050" dirty="0" err="1"/>
              <a:t>Geolocation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History API</a:t>
            </a:r>
          </a:p>
          <a:p>
            <a:pPr marL="0" indent="0">
              <a:buNone/>
            </a:pPr>
            <a:r>
              <a:rPr lang="en-US" sz="1050" dirty="0"/>
              <a:t>HTML5 Parser</a:t>
            </a:r>
          </a:p>
          <a:p>
            <a:pPr marL="0" indent="0">
              <a:buNone/>
            </a:pPr>
            <a:r>
              <a:rPr lang="en-US" sz="1050" dirty="0"/>
              <a:t>HTML5 </a:t>
            </a:r>
            <a:r>
              <a:rPr lang="en-US" sz="1050" dirty="0" smtClean="0"/>
              <a:t>Sandbox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Selection</a:t>
            </a:r>
          </a:p>
          <a:p>
            <a:pPr marL="0" indent="0">
              <a:buNone/>
            </a:pPr>
            <a:r>
              <a:rPr lang="en-US" sz="1050" dirty="0"/>
              <a:t>HTML5 semantic elements</a:t>
            </a:r>
          </a:p>
          <a:p>
            <a:pPr marL="0" indent="0">
              <a:buNone/>
            </a:pPr>
            <a:r>
              <a:rPr lang="en-US" sz="1050" dirty="0"/>
              <a:t>HTML5 track</a:t>
            </a:r>
          </a:p>
          <a:p>
            <a:pPr marL="0" indent="0">
              <a:buNone/>
            </a:pPr>
            <a:r>
              <a:rPr lang="en-US" sz="1050" dirty="0"/>
              <a:t>HTML5 video and audio</a:t>
            </a:r>
          </a:p>
          <a:p>
            <a:pPr marL="0" indent="0">
              <a:buNone/>
            </a:pPr>
            <a:r>
              <a:rPr lang="en-US" sz="1050" dirty="0"/>
              <a:t>JavaScript Typed Array</a:t>
            </a:r>
          </a:p>
          <a:p>
            <a:pPr marL="0" indent="0">
              <a:buNone/>
            </a:pPr>
            <a:r>
              <a:rPr lang="en-US" sz="1050" dirty="0"/>
              <a:t>ICC Color Profiles</a:t>
            </a:r>
          </a:p>
          <a:p>
            <a:pPr marL="0" indent="0">
              <a:buNone/>
            </a:pPr>
            <a:r>
              <a:rPr lang="en-US" sz="1050" dirty="0" err="1"/>
              <a:t>IndexedDB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Page Visibility</a:t>
            </a:r>
          </a:p>
          <a:p>
            <a:pPr marL="0" indent="0">
              <a:buNone/>
            </a:pPr>
            <a:r>
              <a:rPr lang="en-US" sz="1050" dirty="0"/>
              <a:t>Pointer (Mouse, Pen, and Touch) Events</a:t>
            </a:r>
          </a:p>
          <a:p>
            <a:pPr marL="0" indent="0">
              <a:buNone/>
            </a:pPr>
            <a:r>
              <a:rPr lang="en-US" sz="1050" dirty="0" err="1"/>
              <a:t>RequestAnimationFrame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Navigation Timing</a:t>
            </a:r>
          </a:p>
          <a:p>
            <a:pPr marL="0" indent="0">
              <a:buNone/>
            </a:pPr>
            <a:r>
              <a:rPr lang="en-US" sz="1050" dirty="0"/>
              <a:t>Selectors API Level 2</a:t>
            </a:r>
          </a:p>
          <a:p>
            <a:pPr marL="0" indent="0">
              <a:buNone/>
            </a:pPr>
            <a:r>
              <a:rPr lang="en-US" sz="1050" dirty="0"/>
              <a:t>SVG Filter Effects</a:t>
            </a:r>
          </a:p>
          <a:p>
            <a:pPr marL="0" indent="0">
              <a:buNone/>
            </a:pPr>
            <a:r>
              <a:rPr lang="en-US" sz="1050" dirty="0"/>
              <a:t>SVG, standalone and in HTML</a:t>
            </a:r>
          </a:p>
          <a:p>
            <a:pPr marL="0" indent="0">
              <a:buNone/>
            </a:pPr>
            <a:r>
              <a:rPr lang="en-US" sz="1050" dirty="0"/>
              <a:t>Web Messaging</a:t>
            </a:r>
          </a:p>
          <a:p>
            <a:pPr marL="0" indent="0">
              <a:buNone/>
            </a:pPr>
            <a:r>
              <a:rPr lang="en-US" sz="1050" dirty="0"/>
              <a:t>Web Sockets</a:t>
            </a:r>
          </a:p>
          <a:p>
            <a:pPr marL="0" indent="0">
              <a:buNone/>
            </a:pPr>
            <a:r>
              <a:rPr lang="en-US" sz="1050" dirty="0"/>
              <a:t>Web Workers</a:t>
            </a:r>
          </a:p>
          <a:p>
            <a:pPr marL="0" indent="0">
              <a:buNone/>
            </a:pPr>
            <a:r>
              <a:rPr lang="en-US" sz="1050" dirty="0"/>
              <a:t>XHTML/XML</a:t>
            </a:r>
          </a:p>
          <a:p>
            <a:pPr marL="0" indent="0">
              <a:buNone/>
            </a:pPr>
            <a:r>
              <a:rPr lang="en-US" sz="1050" dirty="0" err="1"/>
              <a:t>XMLHttpRequest</a:t>
            </a:r>
            <a:r>
              <a:rPr lang="en-US" sz="1050" dirty="0"/>
              <a:t> (Level 2)</a:t>
            </a:r>
          </a:p>
          <a:p>
            <a:pPr marL="0" indent="0">
              <a:buNone/>
            </a:pPr>
            <a:r>
              <a:rPr lang="en-US" sz="1050" dirty="0" err="1"/>
              <a:t>XMLHttpRequest</a:t>
            </a:r>
            <a:r>
              <a:rPr lang="en-US" sz="1050" dirty="0"/>
              <a:t> CORS</a:t>
            </a:r>
          </a:p>
          <a:p>
            <a:pPr marL="0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4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Capabilities Briefin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 Capabilities Briefing Template.pot</Template>
  <TotalTime>1695</TotalTime>
  <Words>584</Words>
  <Application>Microsoft Office PowerPoint</Application>
  <PresentationFormat>On-screen Show (16:9)</PresentationFormat>
  <Paragraphs>166</Paragraphs>
  <Slides>20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LA Capabilities Briefing Template</vt:lpstr>
      <vt:lpstr>Using jQuery To Build Windows Store Apps</vt:lpstr>
      <vt:lpstr>Poll</vt:lpstr>
      <vt:lpstr>Poll</vt:lpstr>
      <vt:lpstr>Agenda</vt:lpstr>
      <vt:lpstr>History</vt:lpstr>
      <vt:lpstr>Demo</vt:lpstr>
      <vt:lpstr>PowerPoint Presentation</vt:lpstr>
      <vt:lpstr>PowerPoint Presentation</vt:lpstr>
      <vt:lpstr>IE10 Trident + Chakra</vt:lpstr>
      <vt:lpstr>App != Website</vt:lpstr>
      <vt:lpstr>Trust via Different Sandboxes</vt:lpstr>
      <vt:lpstr>HTML &amp; DOM API Changes List</vt:lpstr>
      <vt:lpstr>Demo</vt:lpstr>
      <vt:lpstr>Context</vt:lpstr>
      <vt:lpstr>Trust me, I know what I’m doing!</vt:lpstr>
      <vt:lpstr>Demo</vt:lpstr>
      <vt:lpstr>Great Windows Store Apps</vt:lpstr>
      <vt:lpstr>Great Windows Store Apps</vt:lpstr>
      <vt:lpstr>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Randall Maynor</dc:creator>
  <cp:lastModifiedBy>Mark Wilson</cp:lastModifiedBy>
  <cp:revision>93</cp:revision>
  <dcterms:created xsi:type="dcterms:W3CDTF">2012-05-08T18:34:44Z</dcterms:created>
  <dcterms:modified xsi:type="dcterms:W3CDTF">2013-08-10T18:23:20Z</dcterms:modified>
</cp:coreProperties>
</file>