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702059" rtl="0" eaLnBrk="1" latinLnBrk="0" hangingPunct="1">
      <a:defRPr sz="9300" kern="1200">
        <a:solidFill>
          <a:schemeClr val="tx1"/>
        </a:solidFill>
        <a:latin typeface="+mn-lt"/>
        <a:ea typeface="+mn-ea"/>
        <a:cs typeface="+mn-cs"/>
      </a:defRPr>
    </a:lvl1pPr>
    <a:lvl2pPr marL="2351030" algn="l" defTabSz="4702059" rtl="0" eaLnBrk="1" latinLnBrk="0" hangingPunct="1">
      <a:defRPr sz="9300" kern="1200">
        <a:solidFill>
          <a:schemeClr val="tx1"/>
        </a:solidFill>
        <a:latin typeface="+mn-lt"/>
        <a:ea typeface="+mn-ea"/>
        <a:cs typeface="+mn-cs"/>
      </a:defRPr>
    </a:lvl2pPr>
    <a:lvl3pPr marL="4702059" algn="l" defTabSz="4702059" rtl="0" eaLnBrk="1" latinLnBrk="0" hangingPunct="1">
      <a:defRPr sz="9300" kern="1200">
        <a:solidFill>
          <a:schemeClr val="tx1"/>
        </a:solidFill>
        <a:latin typeface="+mn-lt"/>
        <a:ea typeface="+mn-ea"/>
        <a:cs typeface="+mn-cs"/>
      </a:defRPr>
    </a:lvl3pPr>
    <a:lvl4pPr marL="7053092" algn="l" defTabSz="4702059" rtl="0" eaLnBrk="1" latinLnBrk="0" hangingPunct="1">
      <a:defRPr sz="9300" kern="1200">
        <a:solidFill>
          <a:schemeClr val="tx1"/>
        </a:solidFill>
        <a:latin typeface="+mn-lt"/>
        <a:ea typeface="+mn-ea"/>
        <a:cs typeface="+mn-cs"/>
      </a:defRPr>
    </a:lvl4pPr>
    <a:lvl5pPr marL="9404121" algn="l" defTabSz="4702059" rtl="0" eaLnBrk="1" latinLnBrk="0" hangingPunct="1">
      <a:defRPr sz="9300" kern="1200">
        <a:solidFill>
          <a:schemeClr val="tx1"/>
        </a:solidFill>
        <a:latin typeface="+mn-lt"/>
        <a:ea typeface="+mn-ea"/>
        <a:cs typeface="+mn-cs"/>
      </a:defRPr>
    </a:lvl5pPr>
    <a:lvl6pPr marL="11755152" algn="l" defTabSz="4702059" rtl="0" eaLnBrk="1" latinLnBrk="0" hangingPunct="1">
      <a:defRPr sz="9300" kern="1200">
        <a:solidFill>
          <a:schemeClr val="tx1"/>
        </a:solidFill>
        <a:latin typeface="+mn-lt"/>
        <a:ea typeface="+mn-ea"/>
        <a:cs typeface="+mn-cs"/>
      </a:defRPr>
    </a:lvl6pPr>
    <a:lvl7pPr marL="14106182" algn="l" defTabSz="4702059" rtl="0" eaLnBrk="1" latinLnBrk="0" hangingPunct="1">
      <a:defRPr sz="9300" kern="1200">
        <a:solidFill>
          <a:schemeClr val="tx1"/>
        </a:solidFill>
        <a:latin typeface="+mn-lt"/>
        <a:ea typeface="+mn-ea"/>
        <a:cs typeface="+mn-cs"/>
      </a:defRPr>
    </a:lvl7pPr>
    <a:lvl8pPr marL="16457211" algn="l" defTabSz="4702059" rtl="0" eaLnBrk="1" latinLnBrk="0" hangingPunct="1">
      <a:defRPr sz="9300" kern="1200">
        <a:solidFill>
          <a:schemeClr val="tx1"/>
        </a:solidFill>
        <a:latin typeface="+mn-lt"/>
        <a:ea typeface="+mn-ea"/>
        <a:cs typeface="+mn-cs"/>
      </a:defRPr>
    </a:lvl8pPr>
    <a:lvl9pPr marL="18808242" algn="l" defTabSz="4702059"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520">
          <p15:clr>
            <a:srgbClr val="A4A3A4"/>
          </p15:clr>
        </p15:guide>
        <p15:guide id="2" pos="14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120F10"/>
    <a:srgbClr val="002060"/>
    <a:srgbClr val="FF1D1D"/>
    <a:srgbClr val="29343E"/>
    <a:srgbClr val="236491"/>
    <a:srgbClr val="349D00"/>
    <a:srgbClr val="D02F31"/>
    <a:srgbClr val="DCDC00"/>
    <a:srgbClr val="BA0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7478" autoAdjust="0"/>
  </p:normalViewPr>
  <p:slideViewPr>
    <p:cSldViewPr>
      <p:cViewPr>
        <p:scale>
          <a:sx n="30" d="100"/>
          <a:sy n="30" d="100"/>
        </p:scale>
        <p:origin x="-30" y="3144"/>
      </p:cViewPr>
      <p:guideLst>
        <p:guide orient="horz" pos="10368"/>
        <p:guide pos="13824"/>
      </p:guideLst>
    </p:cSldViewPr>
  </p:slideViewPr>
  <p:notesTextViewPr>
    <p:cViewPr>
      <p:scale>
        <a:sx n="3" d="2"/>
        <a:sy n="3" d="2"/>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xeroj\Google%20Drive\Documents\Research%20(Summer%202016)\Results.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xeroj\Google%20Drive\Documents\Research%20(Summer%202016)\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baseline="0">
                <a:solidFill>
                  <a:schemeClr val="tx1">
                    <a:lumMod val="65000"/>
                    <a:lumOff val="35000"/>
                  </a:schemeClr>
                </a:solidFill>
                <a:latin typeface="+mn-lt"/>
                <a:ea typeface="+mn-ea"/>
                <a:cs typeface="+mn-cs"/>
              </a:defRPr>
            </a:pPr>
            <a:r>
              <a:rPr lang="en-US" sz="3600" dirty="0"/>
              <a:t>CD28 and CTLA-4 Receptor Engagement</a:t>
            </a:r>
          </a:p>
        </c:rich>
      </c:tx>
      <c:layout/>
      <c:overlay val="0"/>
      <c:spPr>
        <a:noFill/>
        <a:ln>
          <a:noFill/>
        </a:ln>
        <a:effectLst/>
      </c:spPr>
    </c:title>
    <c:autoTitleDeleted val="0"/>
    <c:plotArea>
      <c:layout/>
      <c:lineChart>
        <c:grouping val="standard"/>
        <c:varyColors val="0"/>
        <c:ser>
          <c:idx val="0"/>
          <c:order val="0"/>
          <c:tx>
            <c:v>CD28</c:v>
          </c:tx>
          <c:spPr>
            <a:ln w="57150" cap="rnd">
              <a:solidFill>
                <a:srgbClr val="002060"/>
              </a:solidFill>
              <a:round/>
            </a:ln>
            <a:effectLst/>
          </c:spPr>
          <c:marker>
            <c:symbol val="none"/>
          </c:marker>
          <c:val>
            <c:numRef>
              <c:f>Affinities!$B$2:$B$251</c:f>
              <c:numCache>
                <c:formatCode>General</c:formatCode>
                <c:ptCount val="250"/>
                <c:pt idx="0">
                  <c:v>0</c:v>
                </c:pt>
                <c:pt idx="1">
                  <c:v>0</c:v>
                </c:pt>
                <c:pt idx="2">
                  <c:v>1</c:v>
                </c:pt>
                <c:pt idx="3">
                  <c:v>7</c:v>
                </c:pt>
                <c:pt idx="4">
                  <c:v>13</c:v>
                </c:pt>
                <c:pt idx="5">
                  <c:v>24</c:v>
                </c:pt>
                <c:pt idx="6">
                  <c:v>33</c:v>
                </c:pt>
                <c:pt idx="7">
                  <c:v>51</c:v>
                </c:pt>
                <c:pt idx="8">
                  <c:v>65</c:v>
                </c:pt>
                <c:pt idx="9">
                  <c:v>81</c:v>
                </c:pt>
                <c:pt idx="10">
                  <c:v>99</c:v>
                </c:pt>
                <c:pt idx="11">
                  <c:v>121</c:v>
                </c:pt>
                <c:pt idx="12">
                  <c:v>146</c:v>
                </c:pt>
                <c:pt idx="13">
                  <c:v>168</c:v>
                </c:pt>
                <c:pt idx="14">
                  <c:v>187</c:v>
                </c:pt>
                <c:pt idx="15">
                  <c:v>208</c:v>
                </c:pt>
                <c:pt idx="16">
                  <c:v>228</c:v>
                </c:pt>
                <c:pt idx="17">
                  <c:v>249</c:v>
                </c:pt>
                <c:pt idx="18">
                  <c:v>279</c:v>
                </c:pt>
                <c:pt idx="19">
                  <c:v>302</c:v>
                </c:pt>
                <c:pt idx="20">
                  <c:v>322</c:v>
                </c:pt>
                <c:pt idx="21">
                  <c:v>352</c:v>
                </c:pt>
                <c:pt idx="22">
                  <c:v>379</c:v>
                </c:pt>
                <c:pt idx="23">
                  <c:v>403</c:v>
                </c:pt>
                <c:pt idx="24">
                  <c:v>426</c:v>
                </c:pt>
                <c:pt idx="25">
                  <c:v>450</c:v>
                </c:pt>
                <c:pt idx="26">
                  <c:v>474</c:v>
                </c:pt>
                <c:pt idx="27">
                  <c:v>498</c:v>
                </c:pt>
                <c:pt idx="28">
                  <c:v>520</c:v>
                </c:pt>
                <c:pt idx="29">
                  <c:v>540</c:v>
                </c:pt>
                <c:pt idx="30">
                  <c:v>565</c:v>
                </c:pt>
                <c:pt idx="31">
                  <c:v>585</c:v>
                </c:pt>
                <c:pt idx="32">
                  <c:v>607</c:v>
                </c:pt>
                <c:pt idx="33">
                  <c:v>622</c:v>
                </c:pt>
                <c:pt idx="34">
                  <c:v>644</c:v>
                </c:pt>
                <c:pt idx="35">
                  <c:v>663</c:v>
                </c:pt>
                <c:pt idx="36">
                  <c:v>683</c:v>
                </c:pt>
                <c:pt idx="37">
                  <c:v>706</c:v>
                </c:pt>
                <c:pt idx="38">
                  <c:v>730</c:v>
                </c:pt>
                <c:pt idx="39">
                  <c:v>742</c:v>
                </c:pt>
                <c:pt idx="40">
                  <c:v>756</c:v>
                </c:pt>
                <c:pt idx="41">
                  <c:v>769</c:v>
                </c:pt>
                <c:pt idx="42">
                  <c:v>785</c:v>
                </c:pt>
                <c:pt idx="43">
                  <c:v>806</c:v>
                </c:pt>
                <c:pt idx="44">
                  <c:v>822</c:v>
                </c:pt>
                <c:pt idx="45">
                  <c:v>836</c:v>
                </c:pt>
                <c:pt idx="46">
                  <c:v>850</c:v>
                </c:pt>
                <c:pt idx="47">
                  <c:v>866</c:v>
                </c:pt>
                <c:pt idx="48">
                  <c:v>887</c:v>
                </c:pt>
                <c:pt idx="49">
                  <c:v>910</c:v>
                </c:pt>
                <c:pt idx="50">
                  <c:v>924</c:v>
                </c:pt>
                <c:pt idx="51">
                  <c:v>941</c:v>
                </c:pt>
                <c:pt idx="52">
                  <c:v>955</c:v>
                </c:pt>
                <c:pt idx="53">
                  <c:v>967</c:v>
                </c:pt>
                <c:pt idx="54">
                  <c:v>975</c:v>
                </c:pt>
                <c:pt idx="55">
                  <c:v>990</c:v>
                </c:pt>
                <c:pt idx="56">
                  <c:v>999</c:v>
                </c:pt>
                <c:pt idx="57">
                  <c:v>1013</c:v>
                </c:pt>
                <c:pt idx="58">
                  <c:v>1026</c:v>
                </c:pt>
                <c:pt idx="59">
                  <c:v>1038</c:v>
                </c:pt>
                <c:pt idx="60">
                  <c:v>1054</c:v>
                </c:pt>
                <c:pt idx="61">
                  <c:v>1064</c:v>
                </c:pt>
                <c:pt idx="62">
                  <c:v>1073</c:v>
                </c:pt>
                <c:pt idx="63">
                  <c:v>1086</c:v>
                </c:pt>
                <c:pt idx="64">
                  <c:v>1094</c:v>
                </c:pt>
                <c:pt idx="65">
                  <c:v>1110</c:v>
                </c:pt>
                <c:pt idx="66">
                  <c:v>1118</c:v>
                </c:pt>
                <c:pt idx="67">
                  <c:v>1130</c:v>
                </c:pt>
                <c:pt idx="68">
                  <c:v>1142</c:v>
                </c:pt>
                <c:pt idx="69">
                  <c:v>1151</c:v>
                </c:pt>
                <c:pt idx="70">
                  <c:v>1161</c:v>
                </c:pt>
                <c:pt idx="71">
                  <c:v>1174</c:v>
                </c:pt>
                <c:pt idx="72">
                  <c:v>1181</c:v>
                </c:pt>
                <c:pt idx="73">
                  <c:v>1191</c:v>
                </c:pt>
                <c:pt idx="74">
                  <c:v>1199</c:v>
                </c:pt>
                <c:pt idx="75">
                  <c:v>1210</c:v>
                </c:pt>
                <c:pt idx="76">
                  <c:v>1217</c:v>
                </c:pt>
                <c:pt idx="77">
                  <c:v>1230</c:v>
                </c:pt>
                <c:pt idx="78">
                  <c:v>1238</c:v>
                </c:pt>
                <c:pt idx="79">
                  <c:v>1245</c:v>
                </c:pt>
                <c:pt idx="80">
                  <c:v>1254</c:v>
                </c:pt>
                <c:pt idx="81">
                  <c:v>1256</c:v>
                </c:pt>
                <c:pt idx="82">
                  <c:v>1260</c:v>
                </c:pt>
                <c:pt idx="83">
                  <c:v>1264</c:v>
                </c:pt>
                <c:pt idx="84">
                  <c:v>1267</c:v>
                </c:pt>
                <c:pt idx="85">
                  <c:v>1274</c:v>
                </c:pt>
                <c:pt idx="86">
                  <c:v>1279</c:v>
                </c:pt>
                <c:pt idx="87">
                  <c:v>1292</c:v>
                </c:pt>
                <c:pt idx="88">
                  <c:v>1297</c:v>
                </c:pt>
                <c:pt idx="89">
                  <c:v>1309</c:v>
                </c:pt>
                <c:pt idx="90">
                  <c:v>1312</c:v>
                </c:pt>
                <c:pt idx="91">
                  <c:v>1324</c:v>
                </c:pt>
                <c:pt idx="92">
                  <c:v>1330</c:v>
                </c:pt>
                <c:pt idx="93">
                  <c:v>1338</c:v>
                </c:pt>
                <c:pt idx="94">
                  <c:v>1342</c:v>
                </c:pt>
                <c:pt idx="95">
                  <c:v>1351</c:v>
                </c:pt>
                <c:pt idx="96">
                  <c:v>1355</c:v>
                </c:pt>
                <c:pt idx="97">
                  <c:v>1360</c:v>
                </c:pt>
                <c:pt idx="98">
                  <c:v>1364</c:v>
                </c:pt>
                <c:pt idx="99">
                  <c:v>1366</c:v>
                </c:pt>
                <c:pt idx="100">
                  <c:v>1370</c:v>
                </c:pt>
                <c:pt idx="101">
                  <c:v>1372</c:v>
                </c:pt>
                <c:pt idx="102">
                  <c:v>1374</c:v>
                </c:pt>
                <c:pt idx="103">
                  <c:v>1378</c:v>
                </c:pt>
                <c:pt idx="104">
                  <c:v>1382</c:v>
                </c:pt>
                <c:pt idx="105">
                  <c:v>1385</c:v>
                </c:pt>
                <c:pt idx="106">
                  <c:v>1386</c:v>
                </c:pt>
                <c:pt idx="107">
                  <c:v>1392</c:v>
                </c:pt>
                <c:pt idx="108">
                  <c:v>1395</c:v>
                </c:pt>
                <c:pt idx="109">
                  <c:v>1400</c:v>
                </c:pt>
                <c:pt idx="110">
                  <c:v>1404</c:v>
                </c:pt>
                <c:pt idx="111">
                  <c:v>1407</c:v>
                </c:pt>
                <c:pt idx="112">
                  <c:v>1411</c:v>
                </c:pt>
                <c:pt idx="113">
                  <c:v>1413</c:v>
                </c:pt>
                <c:pt idx="114">
                  <c:v>1416</c:v>
                </c:pt>
                <c:pt idx="115">
                  <c:v>1420</c:v>
                </c:pt>
                <c:pt idx="116">
                  <c:v>1424</c:v>
                </c:pt>
                <c:pt idx="117">
                  <c:v>1424</c:v>
                </c:pt>
                <c:pt idx="118">
                  <c:v>1424</c:v>
                </c:pt>
                <c:pt idx="119">
                  <c:v>1426</c:v>
                </c:pt>
                <c:pt idx="120">
                  <c:v>1428</c:v>
                </c:pt>
                <c:pt idx="121">
                  <c:v>1429</c:v>
                </c:pt>
                <c:pt idx="122">
                  <c:v>1430</c:v>
                </c:pt>
                <c:pt idx="123">
                  <c:v>1433</c:v>
                </c:pt>
                <c:pt idx="124">
                  <c:v>1437</c:v>
                </c:pt>
                <c:pt idx="125">
                  <c:v>1438</c:v>
                </c:pt>
                <c:pt idx="126">
                  <c:v>1439</c:v>
                </c:pt>
                <c:pt idx="127">
                  <c:v>1441</c:v>
                </c:pt>
                <c:pt idx="128">
                  <c:v>1442</c:v>
                </c:pt>
                <c:pt idx="129">
                  <c:v>1446</c:v>
                </c:pt>
                <c:pt idx="130">
                  <c:v>1450</c:v>
                </c:pt>
                <c:pt idx="131">
                  <c:v>1453</c:v>
                </c:pt>
                <c:pt idx="132">
                  <c:v>1455</c:v>
                </c:pt>
                <c:pt idx="133">
                  <c:v>1458</c:v>
                </c:pt>
                <c:pt idx="134">
                  <c:v>1461</c:v>
                </c:pt>
                <c:pt idx="135">
                  <c:v>1463</c:v>
                </c:pt>
                <c:pt idx="136">
                  <c:v>1469</c:v>
                </c:pt>
                <c:pt idx="137">
                  <c:v>1474</c:v>
                </c:pt>
                <c:pt idx="138">
                  <c:v>1476</c:v>
                </c:pt>
                <c:pt idx="139">
                  <c:v>1481</c:v>
                </c:pt>
                <c:pt idx="140">
                  <c:v>1485</c:v>
                </c:pt>
                <c:pt idx="141">
                  <c:v>1488</c:v>
                </c:pt>
                <c:pt idx="142">
                  <c:v>1492</c:v>
                </c:pt>
                <c:pt idx="143">
                  <c:v>1496</c:v>
                </c:pt>
                <c:pt idx="144">
                  <c:v>1497</c:v>
                </c:pt>
                <c:pt idx="145">
                  <c:v>1502</c:v>
                </c:pt>
                <c:pt idx="146">
                  <c:v>1506</c:v>
                </c:pt>
                <c:pt idx="147">
                  <c:v>1507</c:v>
                </c:pt>
                <c:pt idx="148">
                  <c:v>1514</c:v>
                </c:pt>
                <c:pt idx="149">
                  <c:v>1516</c:v>
                </c:pt>
                <c:pt idx="150">
                  <c:v>1516</c:v>
                </c:pt>
                <c:pt idx="151">
                  <c:v>1517</c:v>
                </c:pt>
                <c:pt idx="152">
                  <c:v>1520</c:v>
                </c:pt>
                <c:pt idx="153">
                  <c:v>1521</c:v>
                </c:pt>
                <c:pt idx="154">
                  <c:v>1523</c:v>
                </c:pt>
                <c:pt idx="155">
                  <c:v>1525</c:v>
                </c:pt>
                <c:pt idx="156">
                  <c:v>1526</c:v>
                </c:pt>
                <c:pt idx="157">
                  <c:v>1528</c:v>
                </c:pt>
                <c:pt idx="158">
                  <c:v>1531</c:v>
                </c:pt>
                <c:pt idx="159">
                  <c:v>1536</c:v>
                </c:pt>
                <c:pt idx="160">
                  <c:v>1537</c:v>
                </c:pt>
                <c:pt idx="161">
                  <c:v>1539</c:v>
                </c:pt>
                <c:pt idx="162">
                  <c:v>1539</c:v>
                </c:pt>
                <c:pt idx="163">
                  <c:v>1541</c:v>
                </c:pt>
                <c:pt idx="164">
                  <c:v>1542</c:v>
                </c:pt>
                <c:pt idx="165">
                  <c:v>1542</c:v>
                </c:pt>
                <c:pt idx="166">
                  <c:v>1544</c:v>
                </c:pt>
                <c:pt idx="167">
                  <c:v>1544</c:v>
                </c:pt>
                <c:pt idx="168">
                  <c:v>1544</c:v>
                </c:pt>
                <c:pt idx="169">
                  <c:v>1545</c:v>
                </c:pt>
                <c:pt idx="170">
                  <c:v>1545</c:v>
                </c:pt>
                <c:pt idx="171">
                  <c:v>1545</c:v>
                </c:pt>
                <c:pt idx="172">
                  <c:v>1545</c:v>
                </c:pt>
                <c:pt idx="173">
                  <c:v>1545</c:v>
                </c:pt>
                <c:pt idx="174">
                  <c:v>1546</c:v>
                </c:pt>
                <c:pt idx="175">
                  <c:v>1546</c:v>
                </c:pt>
                <c:pt idx="176">
                  <c:v>1547</c:v>
                </c:pt>
                <c:pt idx="177">
                  <c:v>1547</c:v>
                </c:pt>
                <c:pt idx="178">
                  <c:v>1548</c:v>
                </c:pt>
                <c:pt idx="179">
                  <c:v>1548</c:v>
                </c:pt>
                <c:pt idx="180">
                  <c:v>1548</c:v>
                </c:pt>
                <c:pt idx="181">
                  <c:v>1548</c:v>
                </c:pt>
                <c:pt idx="182">
                  <c:v>1549</c:v>
                </c:pt>
                <c:pt idx="183">
                  <c:v>1551</c:v>
                </c:pt>
                <c:pt idx="184">
                  <c:v>1552</c:v>
                </c:pt>
                <c:pt idx="185">
                  <c:v>1552</c:v>
                </c:pt>
                <c:pt idx="186">
                  <c:v>1553</c:v>
                </c:pt>
                <c:pt idx="187">
                  <c:v>1553</c:v>
                </c:pt>
                <c:pt idx="188">
                  <c:v>1553</c:v>
                </c:pt>
                <c:pt idx="189">
                  <c:v>1553</c:v>
                </c:pt>
                <c:pt idx="190">
                  <c:v>1554</c:v>
                </c:pt>
                <c:pt idx="191">
                  <c:v>1555</c:v>
                </c:pt>
                <c:pt idx="192">
                  <c:v>1559</c:v>
                </c:pt>
                <c:pt idx="193">
                  <c:v>1564</c:v>
                </c:pt>
                <c:pt idx="194">
                  <c:v>1566</c:v>
                </c:pt>
                <c:pt idx="195">
                  <c:v>1566</c:v>
                </c:pt>
                <c:pt idx="196">
                  <c:v>1568</c:v>
                </c:pt>
                <c:pt idx="197">
                  <c:v>1569</c:v>
                </c:pt>
                <c:pt idx="198">
                  <c:v>1570</c:v>
                </c:pt>
                <c:pt idx="199">
                  <c:v>1570</c:v>
                </c:pt>
                <c:pt idx="200">
                  <c:v>1571</c:v>
                </c:pt>
                <c:pt idx="201">
                  <c:v>1572</c:v>
                </c:pt>
                <c:pt idx="202">
                  <c:v>1574</c:v>
                </c:pt>
                <c:pt idx="203">
                  <c:v>1575</c:v>
                </c:pt>
                <c:pt idx="204">
                  <c:v>1575</c:v>
                </c:pt>
                <c:pt idx="205">
                  <c:v>1575</c:v>
                </c:pt>
                <c:pt idx="206">
                  <c:v>1577</c:v>
                </c:pt>
                <c:pt idx="207">
                  <c:v>1577</c:v>
                </c:pt>
                <c:pt idx="208">
                  <c:v>1577</c:v>
                </c:pt>
                <c:pt idx="209">
                  <c:v>1577</c:v>
                </c:pt>
                <c:pt idx="210">
                  <c:v>1577</c:v>
                </c:pt>
                <c:pt idx="211">
                  <c:v>1577</c:v>
                </c:pt>
                <c:pt idx="212">
                  <c:v>1577</c:v>
                </c:pt>
                <c:pt idx="213">
                  <c:v>1577</c:v>
                </c:pt>
                <c:pt idx="214">
                  <c:v>1579</c:v>
                </c:pt>
                <c:pt idx="215">
                  <c:v>1579</c:v>
                </c:pt>
                <c:pt idx="216">
                  <c:v>1579</c:v>
                </c:pt>
                <c:pt idx="217">
                  <c:v>1579</c:v>
                </c:pt>
                <c:pt idx="218">
                  <c:v>1580</c:v>
                </c:pt>
                <c:pt idx="219">
                  <c:v>1580</c:v>
                </c:pt>
                <c:pt idx="220">
                  <c:v>1580</c:v>
                </c:pt>
                <c:pt idx="221">
                  <c:v>1581</c:v>
                </c:pt>
                <c:pt idx="222">
                  <c:v>1581</c:v>
                </c:pt>
                <c:pt idx="223">
                  <c:v>1581</c:v>
                </c:pt>
                <c:pt idx="224">
                  <c:v>1582</c:v>
                </c:pt>
                <c:pt idx="225">
                  <c:v>1583</c:v>
                </c:pt>
                <c:pt idx="226">
                  <c:v>1583</c:v>
                </c:pt>
                <c:pt idx="227">
                  <c:v>1583</c:v>
                </c:pt>
                <c:pt idx="228">
                  <c:v>1583</c:v>
                </c:pt>
                <c:pt idx="229">
                  <c:v>1584</c:v>
                </c:pt>
                <c:pt idx="230">
                  <c:v>1584</c:v>
                </c:pt>
                <c:pt idx="231">
                  <c:v>1585</c:v>
                </c:pt>
                <c:pt idx="232">
                  <c:v>1585</c:v>
                </c:pt>
                <c:pt idx="233">
                  <c:v>1587</c:v>
                </c:pt>
                <c:pt idx="234">
                  <c:v>1589</c:v>
                </c:pt>
                <c:pt idx="235">
                  <c:v>1590</c:v>
                </c:pt>
                <c:pt idx="236">
                  <c:v>1592</c:v>
                </c:pt>
                <c:pt idx="237">
                  <c:v>1592</c:v>
                </c:pt>
                <c:pt idx="238">
                  <c:v>1594</c:v>
                </c:pt>
                <c:pt idx="239">
                  <c:v>1594</c:v>
                </c:pt>
                <c:pt idx="240">
                  <c:v>1595</c:v>
                </c:pt>
                <c:pt idx="241">
                  <c:v>1596</c:v>
                </c:pt>
                <c:pt idx="242">
                  <c:v>1596</c:v>
                </c:pt>
                <c:pt idx="243">
                  <c:v>1596</c:v>
                </c:pt>
                <c:pt idx="244">
                  <c:v>1596</c:v>
                </c:pt>
                <c:pt idx="245">
                  <c:v>1596</c:v>
                </c:pt>
                <c:pt idx="246">
                  <c:v>1597</c:v>
                </c:pt>
                <c:pt idx="247">
                  <c:v>1597</c:v>
                </c:pt>
                <c:pt idx="248">
                  <c:v>1597</c:v>
                </c:pt>
                <c:pt idx="249">
                  <c:v>1598</c:v>
                </c:pt>
              </c:numCache>
            </c:numRef>
          </c:val>
          <c:smooth val="0"/>
          <c:extLst xmlns:c16r2="http://schemas.microsoft.com/office/drawing/2015/06/chart">
            <c:ext xmlns:c16="http://schemas.microsoft.com/office/drawing/2014/chart" uri="{C3380CC4-5D6E-409C-BE32-E72D297353CC}">
              <c16:uniqueId val="{00000000-619B-4F36-B3EA-827E909538A1}"/>
            </c:ext>
          </c:extLst>
        </c:ser>
        <c:ser>
          <c:idx val="1"/>
          <c:order val="1"/>
          <c:tx>
            <c:v>CTLA-4</c:v>
          </c:tx>
          <c:spPr>
            <a:ln w="57150" cap="rnd">
              <a:solidFill>
                <a:srgbClr val="FF1D1D"/>
              </a:solidFill>
              <a:round/>
            </a:ln>
            <a:effectLst/>
          </c:spPr>
          <c:marker>
            <c:symbol val="none"/>
          </c:marker>
          <c:val>
            <c:numRef>
              <c:f>Affinities!$B$254:$B$503</c:f>
              <c:numCache>
                <c:formatCode>General</c:formatCode>
                <c:ptCount val="250"/>
                <c:pt idx="0">
                  <c:v>0</c:v>
                </c:pt>
                <c:pt idx="1">
                  <c:v>0</c:v>
                </c:pt>
                <c:pt idx="2">
                  <c:v>1</c:v>
                </c:pt>
                <c:pt idx="3">
                  <c:v>1</c:v>
                </c:pt>
                <c:pt idx="4">
                  <c:v>9</c:v>
                </c:pt>
                <c:pt idx="5">
                  <c:v>23</c:v>
                </c:pt>
                <c:pt idx="6">
                  <c:v>41</c:v>
                </c:pt>
                <c:pt idx="7">
                  <c:v>64</c:v>
                </c:pt>
                <c:pt idx="8">
                  <c:v>92</c:v>
                </c:pt>
                <c:pt idx="9">
                  <c:v>127</c:v>
                </c:pt>
                <c:pt idx="10">
                  <c:v>157</c:v>
                </c:pt>
                <c:pt idx="11">
                  <c:v>189</c:v>
                </c:pt>
                <c:pt idx="12">
                  <c:v>221</c:v>
                </c:pt>
                <c:pt idx="13">
                  <c:v>259</c:v>
                </c:pt>
                <c:pt idx="14">
                  <c:v>304</c:v>
                </c:pt>
                <c:pt idx="15">
                  <c:v>342</c:v>
                </c:pt>
                <c:pt idx="16">
                  <c:v>392</c:v>
                </c:pt>
                <c:pt idx="17">
                  <c:v>431</c:v>
                </c:pt>
                <c:pt idx="18">
                  <c:v>475</c:v>
                </c:pt>
                <c:pt idx="19">
                  <c:v>524</c:v>
                </c:pt>
                <c:pt idx="20">
                  <c:v>585</c:v>
                </c:pt>
                <c:pt idx="21">
                  <c:v>643</c:v>
                </c:pt>
                <c:pt idx="22">
                  <c:v>695</c:v>
                </c:pt>
                <c:pt idx="23">
                  <c:v>746</c:v>
                </c:pt>
                <c:pt idx="24">
                  <c:v>797</c:v>
                </c:pt>
                <c:pt idx="25">
                  <c:v>852</c:v>
                </c:pt>
                <c:pt idx="26">
                  <c:v>908</c:v>
                </c:pt>
                <c:pt idx="27">
                  <c:v>960</c:v>
                </c:pt>
                <c:pt idx="28">
                  <c:v>1008</c:v>
                </c:pt>
                <c:pt idx="29">
                  <c:v>1058</c:v>
                </c:pt>
                <c:pt idx="30">
                  <c:v>1092</c:v>
                </c:pt>
                <c:pt idx="31">
                  <c:v>1143</c:v>
                </c:pt>
                <c:pt idx="32">
                  <c:v>1185</c:v>
                </c:pt>
                <c:pt idx="33">
                  <c:v>1231</c:v>
                </c:pt>
                <c:pt idx="34">
                  <c:v>1272</c:v>
                </c:pt>
                <c:pt idx="35">
                  <c:v>1316</c:v>
                </c:pt>
                <c:pt idx="36">
                  <c:v>1361</c:v>
                </c:pt>
                <c:pt idx="37">
                  <c:v>1401</c:v>
                </c:pt>
                <c:pt idx="38">
                  <c:v>1436</c:v>
                </c:pt>
                <c:pt idx="39">
                  <c:v>1472</c:v>
                </c:pt>
                <c:pt idx="40">
                  <c:v>1504</c:v>
                </c:pt>
                <c:pt idx="41">
                  <c:v>1536</c:v>
                </c:pt>
                <c:pt idx="42">
                  <c:v>1568</c:v>
                </c:pt>
                <c:pt idx="43">
                  <c:v>1600</c:v>
                </c:pt>
                <c:pt idx="44">
                  <c:v>1635</c:v>
                </c:pt>
                <c:pt idx="45">
                  <c:v>1670</c:v>
                </c:pt>
                <c:pt idx="46">
                  <c:v>1714</c:v>
                </c:pt>
                <c:pt idx="47">
                  <c:v>1758</c:v>
                </c:pt>
                <c:pt idx="48">
                  <c:v>1793</c:v>
                </c:pt>
                <c:pt idx="49">
                  <c:v>1824</c:v>
                </c:pt>
                <c:pt idx="50">
                  <c:v>1851</c:v>
                </c:pt>
                <c:pt idx="51">
                  <c:v>1891</c:v>
                </c:pt>
                <c:pt idx="52">
                  <c:v>1929</c:v>
                </c:pt>
                <c:pt idx="53">
                  <c:v>1963</c:v>
                </c:pt>
                <c:pt idx="54">
                  <c:v>2002</c:v>
                </c:pt>
                <c:pt idx="55">
                  <c:v>2033</c:v>
                </c:pt>
                <c:pt idx="56">
                  <c:v>2069</c:v>
                </c:pt>
                <c:pt idx="57">
                  <c:v>2103</c:v>
                </c:pt>
                <c:pt idx="58">
                  <c:v>2135</c:v>
                </c:pt>
                <c:pt idx="59">
                  <c:v>2171</c:v>
                </c:pt>
                <c:pt idx="60">
                  <c:v>2200</c:v>
                </c:pt>
                <c:pt idx="61">
                  <c:v>2236</c:v>
                </c:pt>
                <c:pt idx="62">
                  <c:v>2270</c:v>
                </c:pt>
                <c:pt idx="63">
                  <c:v>2294</c:v>
                </c:pt>
                <c:pt idx="64">
                  <c:v>2321</c:v>
                </c:pt>
                <c:pt idx="65">
                  <c:v>2339</c:v>
                </c:pt>
                <c:pt idx="66">
                  <c:v>2368</c:v>
                </c:pt>
                <c:pt idx="67">
                  <c:v>2391</c:v>
                </c:pt>
                <c:pt idx="68">
                  <c:v>2415</c:v>
                </c:pt>
                <c:pt idx="69">
                  <c:v>2443</c:v>
                </c:pt>
                <c:pt idx="70">
                  <c:v>2466</c:v>
                </c:pt>
                <c:pt idx="71">
                  <c:v>2487</c:v>
                </c:pt>
                <c:pt idx="72">
                  <c:v>2515</c:v>
                </c:pt>
                <c:pt idx="73">
                  <c:v>2540</c:v>
                </c:pt>
                <c:pt idx="74">
                  <c:v>2574</c:v>
                </c:pt>
                <c:pt idx="75">
                  <c:v>2600</c:v>
                </c:pt>
                <c:pt idx="76">
                  <c:v>2621</c:v>
                </c:pt>
                <c:pt idx="77">
                  <c:v>2638</c:v>
                </c:pt>
                <c:pt idx="78">
                  <c:v>2657</c:v>
                </c:pt>
                <c:pt idx="79">
                  <c:v>2675</c:v>
                </c:pt>
                <c:pt idx="80">
                  <c:v>2689</c:v>
                </c:pt>
                <c:pt idx="81">
                  <c:v>2706</c:v>
                </c:pt>
                <c:pt idx="82">
                  <c:v>2722</c:v>
                </c:pt>
                <c:pt idx="83">
                  <c:v>2737</c:v>
                </c:pt>
                <c:pt idx="84">
                  <c:v>2755</c:v>
                </c:pt>
                <c:pt idx="85">
                  <c:v>2775</c:v>
                </c:pt>
                <c:pt idx="86">
                  <c:v>2797</c:v>
                </c:pt>
                <c:pt idx="87">
                  <c:v>2815</c:v>
                </c:pt>
                <c:pt idx="88">
                  <c:v>2841</c:v>
                </c:pt>
                <c:pt idx="89">
                  <c:v>2862</c:v>
                </c:pt>
                <c:pt idx="90">
                  <c:v>2883</c:v>
                </c:pt>
                <c:pt idx="91">
                  <c:v>2902</c:v>
                </c:pt>
                <c:pt idx="92">
                  <c:v>2923</c:v>
                </c:pt>
                <c:pt idx="93">
                  <c:v>2936</c:v>
                </c:pt>
                <c:pt idx="94">
                  <c:v>2952</c:v>
                </c:pt>
                <c:pt idx="95">
                  <c:v>2964</c:v>
                </c:pt>
                <c:pt idx="96">
                  <c:v>2976</c:v>
                </c:pt>
                <c:pt idx="97">
                  <c:v>2987</c:v>
                </c:pt>
                <c:pt idx="98">
                  <c:v>2995</c:v>
                </c:pt>
                <c:pt idx="99">
                  <c:v>3008</c:v>
                </c:pt>
                <c:pt idx="100">
                  <c:v>3017</c:v>
                </c:pt>
                <c:pt idx="101">
                  <c:v>3027</c:v>
                </c:pt>
                <c:pt idx="102">
                  <c:v>3037</c:v>
                </c:pt>
                <c:pt idx="103">
                  <c:v>3045</c:v>
                </c:pt>
                <c:pt idx="104">
                  <c:v>3055</c:v>
                </c:pt>
                <c:pt idx="105">
                  <c:v>3062</c:v>
                </c:pt>
                <c:pt idx="106">
                  <c:v>3070</c:v>
                </c:pt>
                <c:pt idx="107">
                  <c:v>3075</c:v>
                </c:pt>
                <c:pt idx="108">
                  <c:v>3082</c:v>
                </c:pt>
                <c:pt idx="109">
                  <c:v>3086</c:v>
                </c:pt>
                <c:pt idx="110">
                  <c:v>3094</c:v>
                </c:pt>
                <c:pt idx="111">
                  <c:v>3103</c:v>
                </c:pt>
                <c:pt idx="112">
                  <c:v>3108</c:v>
                </c:pt>
                <c:pt idx="113">
                  <c:v>3118</c:v>
                </c:pt>
                <c:pt idx="114">
                  <c:v>3127</c:v>
                </c:pt>
                <c:pt idx="115">
                  <c:v>3135</c:v>
                </c:pt>
                <c:pt idx="116">
                  <c:v>3138</c:v>
                </c:pt>
                <c:pt idx="117">
                  <c:v>3145</c:v>
                </c:pt>
                <c:pt idx="118">
                  <c:v>3152</c:v>
                </c:pt>
                <c:pt idx="119">
                  <c:v>3156</c:v>
                </c:pt>
                <c:pt idx="120">
                  <c:v>3158</c:v>
                </c:pt>
                <c:pt idx="121">
                  <c:v>3163</c:v>
                </c:pt>
                <c:pt idx="122">
                  <c:v>3169</c:v>
                </c:pt>
                <c:pt idx="123">
                  <c:v>3174</c:v>
                </c:pt>
                <c:pt idx="124">
                  <c:v>3179</c:v>
                </c:pt>
                <c:pt idx="125">
                  <c:v>3188</c:v>
                </c:pt>
                <c:pt idx="126">
                  <c:v>3195</c:v>
                </c:pt>
                <c:pt idx="127">
                  <c:v>3201</c:v>
                </c:pt>
                <c:pt idx="128">
                  <c:v>3209</c:v>
                </c:pt>
                <c:pt idx="129">
                  <c:v>3215</c:v>
                </c:pt>
                <c:pt idx="130">
                  <c:v>3221</c:v>
                </c:pt>
                <c:pt idx="131">
                  <c:v>3232</c:v>
                </c:pt>
                <c:pt idx="132">
                  <c:v>3243</c:v>
                </c:pt>
                <c:pt idx="133">
                  <c:v>3251</c:v>
                </c:pt>
                <c:pt idx="134">
                  <c:v>3260</c:v>
                </c:pt>
                <c:pt idx="135">
                  <c:v>3271</c:v>
                </c:pt>
                <c:pt idx="136">
                  <c:v>3276</c:v>
                </c:pt>
                <c:pt idx="137">
                  <c:v>3283</c:v>
                </c:pt>
                <c:pt idx="138">
                  <c:v>3293</c:v>
                </c:pt>
                <c:pt idx="139">
                  <c:v>3301</c:v>
                </c:pt>
                <c:pt idx="140">
                  <c:v>3307</c:v>
                </c:pt>
                <c:pt idx="141">
                  <c:v>3313</c:v>
                </c:pt>
                <c:pt idx="142">
                  <c:v>3322</c:v>
                </c:pt>
                <c:pt idx="143">
                  <c:v>3331</c:v>
                </c:pt>
                <c:pt idx="144">
                  <c:v>3345</c:v>
                </c:pt>
                <c:pt idx="145">
                  <c:v>3355</c:v>
                </c:pt>
                <c:pt idx="146">
                  <c:v>3367</c:v>
                </c:pt>
                <c:pt idx="147">
                  <c:v>3378</c:v>
                </c:pt>
                <c:pt idx="148">
                  <c:v>3386</c:v>
                </c:pt>
                <c:pt idx="149">
                  <c:v>3394</c:v>
                </c:pt>
                <c:pt idx="150">
                  <c:v>3404</c:v>
                </c:pt>
                <c:pt idx="151">
                  <c:v>3411</c:v>
                </c:pt>
                <c:pt idx="152">
                  <c:v>3417</c:v>
                </c:pt>
                <c:pt idx="153">
                  <c:v>3423</c:v>
                </c:pt>
                <c:pt idx="154">
                  <c:v>3427</c:v>
                </c:pt>
                <c:pt idx="155">
                  <c:v>3431</c:v>
                </c:pt>
                <c:pt idx="156">
                  <c:v>3438</c:v>
                </c:pt>
                <c:pt idx="157">
                  <c:v>3445</c:v>
                </c:pt>
                <c:pt idx="158">
                  <c:v>3452</c:v>
                </c:pt>
                <c:pt idx="159">
                  <c:v>3457</c:v>
                </c:pt>
                <c:pt idx="160">
                  <c:v>3466</c:v>
                </c:pt>
                <c:pt idx="161">
                  <c:v>3474</c:v>
                </c:pt>
                <c:pt idx="162">
                  <c:v>3477</c:v>
                </c:pt>
                <c:pt idx="163">
                  <c:v>3479</c:v>
                </c:pt>
                <c:pt idx="164">
                  <c:v>3482</c:v>
                </c:pt>
                <c:pt idx="165">
                  <c:v>3487</c:v>
                </c:pt>
                <c:pt idx="166">
                  <c:v>3490</c:v>
                </c:pt>
                <c:pt idx="167">
                  <c:v>3493</c:v>
                </c:pt>
                <c:pt idx="168">
                  <c:v>3498</c:v>
                </c:pt>
                <c:pt idx="169">
                  <c:v>3504</c:v>
                </c:pt>
                <c:pt idx="170">
                  <c:v>3510</c:v>
                </c:pt>
                <c:pt idx="171">
                  <c:v>3519</c:v>
                </c:pt>
                <c:pt idx="172">
                  <c:v>3526</c:v>
                </c:pt>
                <c:pt idx="173">
                  <c:v>3532</c:v>
                </c:pt>
                <c:pt idx="174">
                  <c:v>3535</c:v>
                </c:pt>
                <c:pt idx="175">
                  <c:v>3541</c:v>
                </c:pt>
                <c:pt idx="176">
                  <c:v>3546</c:v>
                </c:pt>
                <c:pt idx="177">
                  <c:v>3552</c:v>
                </c:pt>
                <c:pt idx="178">
                  <c:v>3556</c:v>
                </c:pt>
                <c:pt idx="179">
                  <c:v>3559</c:v>
                </c:pt>
                <c:pt idx="180">
                  <c:v>3565</c:v>
                </c:pt>
                <c:pt idx="181">
                  <c:v>3570</c:v>
                </c:pt>
                <c:pt idx="182">
                  <c:v>3576</c:v>
                </c:pt>
                <c:pt idx="183">
                  <c:v>3581</c:v>
                </c:pt>
                <c:pt idx="184">
                  <c:v>3586</c:v>
                </c:pt>
                <c:pt idx="185">
                  <c:v>3595</c:v>
                </c:pt>
                <c:pt idx="186">
                  <c:v>3600</c:v>
                </c:pt>
                <c:pt idx="187">
                  <c:v>3605</c:v>
                </c:pt>
                <c:pt idx="188">
                  <c:v>3612</c:v>
                </c:pt>
                <c:pt idx="189">
                  <c:v>3619</c:v>
                </c:pt>
                <c:pt idx="190">
                  <c:v>3622</c:v>
                </c:pt>
                <c:pt idx="191">
                  <c:v>3626</c:v>
                </c:pt>
                <c:pt idx="192">
                  <c:v>3630</c:v>
                </c:pt>
                <c:pt idx="193">
                  <c:v>3633</c:v>
                </c:pt>
                <c:pt idx="194">
                  <c:v>3636</c:v>
                </c:pt>
                <c:pt idx="195">
                  <c:v>3642</c:v>
                </c:pt>
                <c:pt idx="196">
                  <c:v>3646</c:v>
                </c:pt>
                <c:pt idx="197">
                  <c:v>3649</c:v>
                </c:pt>
                <c:pt idx="198">
                  <c:v>3651</c:v>
                </c:pt>
                <c:pt idx="199">
                  <c:v>3654</c:v>
                </c:pt>
                <c:pt idx="200">
                  <c:v>3658</c:v>
                </c:pt>
                <c:pt idx="201">
                  <c:v>3664</c:v>
                </c:pt>
                <c:pt idx="202">
                  <c:v>3669</c:v>
                </c:pt>
                <c:pt idx="203">
                  <c:v>3674</c:v>
                </c:pt>
                <c:pt idx="204">
                  <c:v>3681</c:v>
                </c:pt>
                <c:pt idx="205">
                  <c:v>3688</c:v>
                </c:pt>
                <c:pt idx="206">
                  <c:v>3691</c:v>
                </c:pt>
                <c:pt idx="207">
                  <c:v>3695</c:v>
                </c:pt>
                <c:pt idx="208">
                  <c:v>3698</c:v>
                </c:pt>
                <c:pt idx="209">
                  <c:v>3700</c:v>
                </c:pt>
                <c:pt idx="210">
                  <c:v>3702</c:v>
                </c:pt>
                <c:pt idx="211">
                  <c:v>3706</c:v>
                </c:pt>
                <c:pt idx="212">
                  <c:v>3710</c:v>
                </c:pt>
                <c:pt idx="213">
                  <c:v>3714</c:v>
                </c:pt>
                <c:pt idx="214">
                  <c:v>3716</c:v>
                </c:pt>
                <c:pt idx="215">
                  <c:v>3719</c:v>
                </c:pt>
                <c:pt idx="216">
                  <c:v>3722</c:v>
                </c:pt>
                <c:pt idx="217">
                  <c:v>3726</c:v>
                </c:pt>
                <c:pt idx="218">
                  <c:v>3729</c:v>
                </c:pt>
                <c:pt idx="219">
                  <c:v>3734</c:v>
                </c:pt>
                <c:pt idx="220">
                  <c:v>3736</c:v>
                </c:pt>
                <c:pt idx="221">
                  <c:v>3737</c:v>
                </c:pt>
                <c:pt idx="222">
                  <c:v>3740</c:v>
                </c:pt>
                <c:pt idx="223">
                  <c:v>3745</c:v>
                </c:pt>
                <c:pt idx="224">
                  <c:v>3749</c:v>
                </c:pt>
                <c:pt idx="225">
                  <c:v>3753</c:v>
                </c:pt>
                <c:pt idx="226">
                  <c:v>3757</c:v>
                </c:pt>
                <c:pt idx="227">
                  <c:v>3761</c:v>
                </c:pt>
                <c:pt idx="228">
                  <c:v>3764</c:v>
                </c:pt>
                <c:pt idx="229">
                  <c:v>3769</c:v>
                </c:pt>
                <c:pt idx="230">
                  <c:v>3774</c:v>
                </c:pt>
                <c:pt idx="231">
                  <c:v>3779</c:v>
                </c:pt>
                <c:pt idx="232">
                  <c:v>3785</c:v>
                </c:pt>
                <c:pt idx="233">
                  <c:v>3789</c:v>
                </c:pt>
                <c:pt idx="234">
                  <c:v>3791</c:v>
                </c:pt>
                <c:pt idx="235">
                  <c:v>3795</c:v>
                </c:pt>
                <c:pt idx="236">
                  <c:v>3799</c:v>
                </c:pt>
                <c:pt idx="237">
                  <c:v>3804</c:v>
                </c:pt>
                <c:pt idx="238">
                  <c:v>3808</c:v>
                </c:pt>
                <c:pt idx="239">
                  <c:v>3811</c:v>
                </c:pt>
                <c:pt idx="240">
                  <c:v>3814</c:v>
                </c:pt>
                <c:pt idx="241">
                  <c:v>3817</c:v>
                </c:pt>
                <c:pt idx="242">
                  <c:v>3821</c:v>
                </c:pt>
                <c:pt idx="243">
                  <c:v>3824</c:v>
                </c:pt>
                <c:pt idx="244">
                  <c:v>3825</c:v>
                </c:pt>
                <c:pt idx="245">
                  <c:v>3827</c:v>
                </c:pt>
                <c:pt idx="246">
                  <c:v>3829</c:v>
                </c:pt>
                <c:pt idx="247">
                  <c:v>3831</c:v>
                </c:pt>
                <c:pt idx="248">
                  <c:v>3834</c:v>
                </c:pt>
                <c:pt idx="249">
                  <c:v>3835</c:v>
                </c:pt>
              </c:numCache>
            </c:numRef>
          </c:val>
          <c:smooth val="0"/>
          <c:extLst xmlns:c16r2="http://schemas.microsoft.com/office/drawing/2015/06/chart">
            <c:ext xmlns:c16="http://schemas.microsoft.com/office/drawing/2014/chart" uri="{C3380CC4-5D6E-409C-BE32-E72D297353CC}">
              <c16:uniqueId val="{00000001-619B-4F36-B3EA-827E909538A1}"/>
            </c:ext>
          </c:extLst>
        </c:ser>
        <c:dLbls>
          <c:showLegendKey val="0"/>
          <c:showVal val="0"/>
          <c:showCatName val="0"/>
          <c:showSerName val="0"/>
          <c:showPercent val="0"/>
          <c:showBubbleSize val="0"/>
        </c:dLbls>
        <c:marker val="1"/>
        <c:smooth val="0"/>
        <c:axId val="149469824"/>
        <c:axId val="149476096"/>
      </c:lineChart>
      <c:catAx>
        <c:axId val="149469824"/>
        <c:scaling>
          <c:orientation val="minMax"/>
        </c:scaling>
        <c:delete val="0"/>
        <c:axPos val="b"/>
        <c:title>
          <c:tx>
            <c:rich>
              <a:bodyPr rot="0" spcFirstLastPara="1" vertOverflow="ellipsis" vert="horz" wrap="square" anchor="ctr" anchorCtr="1"/>
              <a:lstStyle/>
              <a:p>
                <a:pPr>
                  <a:defRPr sz="2400" b="0" i="0" u="none" strike="noStrike" baseline="0">
                    <a:solidFill>
                      <a:schemeClr val="tx1">
                        <a:lumMod val="65000"/>
                        <a:lumOff val="35000"/>
                      </a:schemeClr>
                    </a:solidFill>
                    <a:latin typeface="+mn-lt"/>
                    <a:ea typeface="+mn-ea"/>
                    <a:cs typeface="+mn-cs"/>
                  </a:defRPr>
                </a:pPr>
                <a:r>
                  <a:rPr lang="en-US" sz="2400" dirty="0"/>
                  <a:t>Time (Monte Carlo Steps)</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baseline="0">
                <a:solidFill>
                  <a:schemeClr val="tx1">
                    <a:lumMod val="65000"/>
                    <a:lumOff val="35000"/>
                  </a:schemeClr>
                </a:solidFill>
                <a:latin typeface="+mn-lt"/>
                <a:ea typeface="+mn-ea"/>
                <a:cs typeface="+mn-cs"/>
              </a:defRPr>
            </a:pPr>
            <a:endParaRPr lang="en-US"/>
          </a:p>
        </c:txPr>
        <c:crossAx val="149476096"/>
        <c:crosses val="autoZero"/>
        <c:auto val="1"/>
        <c:lblAlgn val="ctr"/>
        <c:lblOffset val="100"/>
        <c:noMultiLvlLbl val="0"/>
      </c:catAx>
      <c:valAx>
        <c:axId val="149476096"/>
        <c:scaling>
          <c:orientation val="minMax"/>
          <c:max val="4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200" b="0" i="0" u="none" strike="noStrike" baseline="0">
                    <a:solidFill>
                      <a:schemeClr val="tx1">
                        <a:lumMod val="65000"/>
                        <a:lumOff val="35000"/>
                      </a:schemeClr>
                    </a:solidFill>
                    <a:latin typeface="+mn-lt"/>
                    <a:ea typeface="+mn-ea"/>
                    <a:cs typeface="+mn-cs"/>
                  </a:defRPr>
                </a:pPr>
                <a:r>
                  <a:rPr lang="en-US" sz="3200" dirty="0"/>
                  <a:t>Ligand Engagements (Total)</a:t>
                </a:r>
              </a:p>
            </c:rich>
          </c:tx>
          <c:layout>
            <c:manualLayout>
              <c:xMode val="edge"/>
              <c:yMode val="edge"/>
              <c:x val="9.5822561583315206E-3"/>
              <c:y val="5.6074454340824254E-2"/>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600" b="0" i="0" u="none" strike="noStrike" baseline="0">
                <a:solidFill>
                  <a:schemeClr val="tx1">
                    <a:lumMod val="65000"/>
                    <a:lumOff val="35000"/>
                  </a:schemeClr>
                </a:solidFill>
                <a:latin typeface="+mn-lt"/>
                <a:ea typeface="+mn-ea"/>
                <a:cs typeface="+mn-cs"/>
              </a:defRPr>
            </a:pPr>
            <a:endParaRPr lang="en-US"/>
          </a:p>
        </c:txPr>
        <c:crossAx val="1494698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3200" b="0" i="0" u="none" strike="noStrike"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3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dirty="0"/>
              <a:t>T Cell Receptors Regulation</a:t>
            </a:r>
          </a:p>
        </c:rich>
      </c:tx>
      <c:layout/>
      <c:overlay val="0"/>
      <c:spPr>
        <a:noFill/>
        <a:ln>
          <a:noFill/>
        </a:ln>
        <a:effectLst/>
      </c:spPr>
    </c:title>
    <c:autoTitleDeleted val="0"/>
    <c:plotArea>
      <c:layout/>
      <c:lineChart>
        <c:grouping val="standard"/>
        <c:varyColors val="0"/>
        <c:ser>
          <c:idx val="1"/>
          <c:order val="0"/>
          <c:tx>
            <c:v>Internal CTLA-4</c:v>
          </c:tx>
          <c:spPr>
            <a:ln w="57150" cap="rnd">
              <a:solidFill>
                <a:srgbClr val="002060"/>
              </a:solidFill>
              <a:round/>
            </a:ln>
            <a:effectLst/>
          </c:spPr>
          <c:marker>
            <c:symbol val="none"/>
          </c:marker>
          <c:val>
            <c:numRef>
              <c:f>'CTLA-4 Recycling'!$B$2:$B$110</c:f>
              <c:numCache>
                <c:formatCode>General</c:formatCode>
                <c:ptCount val="109"/>
                <c:pt idx="0">
                  <c:v>0</c:v>
                </c:pt>
                <c:pt idx="1">
                  <c:v>0</c:v>
                </c:pt>
                <c:pt idx="2">
                  <c:v>1</c:v>
                </c:pt>
                <c:pt idx="3">
                  <c:v>7</c:v>
                </c:pt>
                <c:pt idx="4">
                  <c:v>13</c:v>
                </c:pt>
                <c:pt idx="5">
                  <c:v>21</c:v>
                </c:pt>
                <c:pt idx="6">
                  <c:v>29</c:v>
                </c:pt>
                <c:pt idx="7">
                  <c:v>47</c:v>
                </c:pt>
                <c:pt idx="8">
                  <c:v>61</c:v>
                </c:pt>
                <c:pt idx="9">
                  <c:v>76</c:v>
                </c:pt>
                <c:pt idx="10">
                  <c:v>93</c:v>
                </c:pt>
                <c:pt idx="11">
                  <c:v>112</c:v>
                </c:pt>
                <c:pt idx="12">
                  <c:v>129</c:v>
                </c:pt>
                <c:pt idx="13">
                  <c:v>139</c:v>
                </c:pt>
                <c:pt idx="14">
                  <c:v>153</c:v>
                </c:pt>
                <c:pt idx="15">
                  <c:v>166</c:v>
                </c:pt>
                <c:pt idx="16">
                  <c:v>182</c:v>
                </c:pt>
                <c:pt idx="17">
                  <c:v>183</c:v>
                </c:pt>
                <c:pt idx="18">
                  <c:v>200</c:v>
                </c:pt>
                <c:pt idx="19">
                  <c:v>211</c:v>
                </c:pt>
                <c:pt idx="20">
                  <c:v>213</c:v>
                </c:pt>
                <c:pt idx="21">
                  <c:v>228</c:v>
                </c:pt>
                <c:pt idx="22">
                  <c:v>226</c:v>
                </c:pt>
                <c:pt idx="23">
                  <c:v>240</c:v>
                </c:pt>
                <c:pt idx="24">
                  <c:v>232</c:v>
                </c:pt>
                <c:pt idx="25">
                  <c:v>234</c:v>
                </c:pt>
                <c:pt idx="26">
                  <c:v>239</c:v>
                </c:pt>
                <c:pt idx="27">
                  <c:v>237</c:v>
                </c:pt>
                <c:pt idx="28">
                  <c:v>233</c:v>
                </c:pt>
                <c:pt idx="29">
                  <c:v>224</c:v>
                </c:pt>
                <c:pt idx="30">
                  <c:v>229</c:v>
                </c:pt>
                <c:pt idx="31">
                  <c:v>246</c:v>
                </c:pt>
                <c:pt idx="32">
                  <c:v>267</c:v>
                </c:pt>
                <c:pt idx="33">
                  <c:v>275</c:v>
                </c:pt>
                <c:pt idx="34">
                  <c:v>280</c:v>
                </c:pt>
                <c:pt idx="35">
                  <c:v>277</c:v>
                </c:pt>
                <c:pt idx="36">
                  <c:v>278</c:v>
                </c:pt>
                <c:pt idx="37">
                  <c:v>294</c:v>
                </c:pt>
                <c:pt idx="38">
                  <c:v>293</c:v>
                </c:pt>
                <c:pt idx="39">
                  <c:v>298</c:v>
                </c:pt>
                <c:pt idx="40">
                  <c:v>282</c:v>
                </c:pt>
                <c:pt idx="41">
                  <c:v>296</c:v>
                </c:pt>
                <c:pt idx="42">
                  <c:v>293</c:v>
                </c:pt>
                <c:pt idx="43">
                  <c:v>306</c:v>
                </c:pt>
                <c:pt idx="44">
                  <c:v>315</c:v>
                </c:pt>
                <c:pt idx="45">
                  <c:v>313</c:v>
                </c:pt>
                <c:pt idx="46">
                  <c:v>309</c:v>
                </c:pt>
                <c:pt idx="47">
                  <c:v>306</c:v>
                </c:pt>
                <c:pt idx="48">
                  <c:v>288</c:v>
                </c:pt>
                <c:pt idx="49">
                  <c:v>273</c:v>
                </c:pt>
                <c:pt idx="50">
                  <c:v>268</c:v>
                </c:pt>
                <c:pt idx="51">
                  <c:v>289</c:v>
                </c:pt>
                <c:pt idx="52">
                  <c:v>305</c:v>
                </c:pt>
                <c:pt idx="53">
                  <c:v>312</c:v>
                </c:pt>
                <c:pt idx="54">
                  <c:v>321</c:v>
                </c:pt>
                <c:pt idx="55">
                  <c:v>324</c:v>
                </c:pt>
                <c:pt idx="56">
                  <c:v>319</c:v>
                </c:pt>
                <c:pt idx="57">
                  <c:v>299</c:v>
                </c:pt>
                <c:pt idx="58">
                  <c:v>297</c:v>
                </c:pt>
                <c:pt idx="59">
                  <c:v>302</c:v>
                </c:pt>
                <c:pt idx="60">
                  <c:v>289</c:v>
                </c:pt>
                <c:pt idx="61">
                  <c:v>310</c:v>
                </c:pt>
                <c:pt idx="62">
                  <c:v>326</c:v>
                </c:pt>
                <c:pt idx="63">
                  <c:v>345</c:v>
                </c:pt>
                <c:pt idx="64">
                  <c:v>366</c:v>
                </c:pt>
                <c:pt idx="65">
                  <c:v>391</c:v>
                </c:pt>
                <c:pt idx="66">
                  <c:v>407</c:v>
                </c:pt>
                <c:pt idx="67">
                  <c:v>425</c:v>
                </c:pt>
                <c:pt idx="68">
                  <c:v>432</c:v>
                </c:pt>
                <c:pt idx="69">
                  <c:v>437</c:v>
                </c:pt>
                <c:pt idx="70">
                  <c:v>443</c:v>
                </c:pt>
                <c:pt idx="71">
                  <c:v>449</c:v>
                </c:pt>
                <c:pt idx="72">
                  <c:v>450</c:v>
                </c:pt>
                <c:pt idx="73">
                  <c:v>447</c:v>
                </c:pt>
                <c:pt idx="74">
                  <c:v>441</c:v>
                </c:pt>
                <c:pt idx="75">
                  <c:v>445</c:v>
                </c:pt>
                <c:pt idx="76">
                  <c:v>437</c:v>
                </c:pt>
                <c:pt idx="77">
                  <c:v>435</c:v>
                </c:pt>
                <c:pt idx="78">
                  <c:v>431</c:v>
                </c:pt>
                <c:pt idx="79">
                  <c:v>429</c:v>
                </c:pt>
                <c:pt idx="80">
                  <c:v>434</c:v>
                </c:pt>
                <c:pt idx="81">
                  <c:v>418</c:v>
                </c:pt>
                <c:pt idx="82">
                  <c:v>405</c:v>
                </c:pt>
                <c:pt idx="83">
                  <c:v>396</c:v>
                </c:pt>
                <c:pt idx="84">
                  <c:v>391</c:v>
                </c:pt>
                <c:pt idx="85">
                  <c:v>379</c:v>
                </c:pt>
                <c:pt idx="86">
                  <c:v>362</c:v>
                </c:pt>
                <c:pt idx="87">
                  <c:v>364</c:v>
                </c:pt>
                <c:pt idx="88">
                  <c:v>337</c:v>
                </c:pt>
                <c:pt idx="89">
                  <c:v>336</c:v>
                </c:pt>
                <c:pt idx="90">
                  <c:v>336</c:v>
                </c:pt>
                <c:pt idx="91">
                  <c:v>327</c:v>
                </c:pt>
                <c:pt idx="92">
                  <c:v>310</c:v>
                </c:pt>
                <c:pt idx="93">
                  <c:v>291</c:v>
                </c:pt>
                <c:pt idx="94">
                  <c:v>265</c:v>
                </c:pt>
                <c:pt idx="95">
                  <c:v>241</c:v>
                </c:pt>
                <c:pt idx="96">
                  <c:v>214</c:v>
                </c:pt>
                <c:pt idx="97">
                  <c:v>190</c:v>
                </c:pt>
                <c:pt idx="98">
                  <c:v>159</c:v>
                </c:pt>
                <c:pt idx="99">
                  <c:v>134</c:v>
                </c:pt>
                <c:pt idx="100">
                  <c:v>134</c:v>
                </c:pt>
                <c:pt idx="101">
                  <c:v>136</c:v>
                </c:pt>
                <c:pt idx="102">
                  <c:v>123</c:v>
                </c:pt>
                <c:pt idx="103">
                  <c:v>96</c:v>
                </c:pt>
                <c:pt idx="104">
                  <c:v>80</c:v>
                </c:pt>
                <c:pt idx="105">
                  <c:v>64</c:v>
                </c:pt>
                <c:pt idx="106">
                  <c:v>50</c:v>
                </c:pt>
                <c:pt idx="107">
                  <c:v>31</c:v>
                </c:pt>
                <c:pt idx="108">
                  <c:v>6</c:v>
                </c:pt>
              </c:numCache>
            </c:numRef>
          </c:val>
          <c:smooth val="0"/>
          <c:extLst xmlns:c16r2="http://schemas.microsoft.com/office/drawing/2015/06/chart">
            <c:ext xmlns:c16="http://schemas.microsoft.com/office/drawing/2014/chart" uri="{C3380CC4-5D6E-409C-BE32-E72D297353CC}">
              <c16:uniqueId val="{00000000-8658-4298-B80C-FA23348D73D0}"/>
            </c:ext>
          </c:extLst>
        </c:ser>
        <c:ser>
          <c:idx val="2"/>
          <c:order val="1"/>
          <c:tx>
            <c:v>External CTLA-4</c:v>
          </c:tx>
          <c:spPr>
            <a:ln w="57150" cap="flat" cmpd="sng" algn="ctr">
              <a:solidFill>
                <a:srgbClr val="FF1D1D"/>
              </a:solidFill>
              <a:prstDash val="solid"/>
              <a:round/>
            </a:ln>
            <a:effectLst/>
          </c:spPr>
          <c:marker>
            <c:symbol val="none"/>
          </c:marker>
          <c:val>
            <c:numRef>
              <c:f>'CTLA-4 Recycling'!$H$2:$H$110</c:f>
              <c:numCache>
                <c:formatCode>General</c:formatCode>
                <c:ptCount val="109"/>
                <c:pt idx="0">
                  <c:v>1720</c:v>
                </c:pt>
                <c:pt idx="1">
                  <c:v>1720</c:v>
                </c:pt>
                <c:pt idx="2">
                  <c:v>1720</c:v>
                </c:pt>
                <c:pt idx="3">
                  <c:v>1726</c:v>
                </c:pt>
                <c:pt idx="4">
                  <c:v>1724</c:v>
                </c:pt>
                <c:pt idx="5">
                  <c:v>1718</c:v>
                </c:pt>
                <c:pt idx="6">
                  <c:v>1708</c:v>
                </c:pt>
                <c:pt idx="7">
                  <c:v>1703</c:v>
                </c:pt>
                <c:pt idx="8">
                  <c:v>1689</c:v>
                </c:pt>
                <c:pt idx="9">
                  <c:v>1669</c:v>
                </c:pt>
                <c:pt idx="10">
                  <c:v>1656</c:v>
                </c:pt>
                <c:pt idx="11">
                  <c:v>1643</c:v>
                </c:pt>
                <c:pt idx="12">
                  <c:v>1631</c:v>
                </c:pt>
                <c:pt idx="13">
                  <c:v>1611</c:v>
                </c:pt>
                <c:pt idx="14">
                  <c:v>1585</c:v>
                </c:pt>
                <c:pt idx="15">
                  <c:v>1565</c:v>
                </c:pt>
                <c:pt idx="16">
                  <c:v>1536</c:v>
                </c:pt>
                <c:pt idx="17">
                  <c:v>1534</c:v>
                </c:pt>
                <c:pt idx="18">
                  <c:v>1521</c:v>
                </c:pt>
                <c:pt idx="19">
                  <c:v>1499</c:v>
                </c:pt>
                <c:pt idx="20">
                  <c:v>1484</c:v>
                </c:pt>
                <c:pt idx="21">
                  <c:v>1455</c:v>
                </c:pt>
                <c:pt idx="22">
                  <c:v>1428</c:v>
                </c:pt>
                <c:pt idx="23">
                  <c:v>1427</c:v>
                </c:pt>
                <c:pt idx="24">
                  <c:v>1419</c:v>
                </c:pt>
                <c:pt idx="25">
                  <c:v>1409</c:v>
                </c:pt>
                <c:pt idx="26">
                  <c:v>1389</c:v>
                </c:pt>
                <c:pt idx="27">
                  <c:v>1390</c:v>
                </c:pt>
                <c:pt idx="28">
                  <c:v>1390</c:v>
                </c:pt>
                <c:pt idx="29">
                  <c:v>1380</c:v>
                </c:pt>
                <c:pt idx="30">
                  <c:v>1421</c:v>
                </c:pt>
                <c:pt idx="31">
                  <c:v>1376</c:v>
                </c:pt>
                <c:pt idx="32">
                  <c:v>1366</c:v>
                </c:pt>
                <c:pt idx="33">
                  <c:v>1352</c:v>
                </c:pt>
                <c:pt idx="34">
                  <c:v>1340</c:v>
                </c:pt>
                <c:pt idx="35">
                  <c:v>1339</c:v>
                </c:pt>
                <c:pt idx="36">
                  <c:v>1329</c:v>
                </c:pt>
                <c:pt idx="37">
                  <c:v>1331</c:v>
                </c:pt>
                <c:pt idx="38">
                  <c:v>1328</c:v>
                </c:pt>
                <c:pt idx="39">
                  <c:v>1343</c:v>
                </c:pt>
                <c:pt idx="40">
                  <c:v>1346</c:v>
                </c:pt>
                <c:pt idx="41">
                  <c:v>1338</c:v>
                </c:pt>
                <c:pt idx="42">
                  <c:v>1336</c:v>
                </c:pt>
                <c:pt idx="43">
                  <c:v>1359</c:v>
                </c:pt>
                <c:pt idx="44">
                  <c:v>1357</c:v>
                </c:pt>
                <c:pt idx="45">
                  <c:v>1352</c:v>
                </c:pt>
                <c:pt idx="46">
                  <c:v>1346</c:v>
                </c:pt>
                <c:pt idx="47">
                  <c:v>1343</c:v>
                </c:pt>
                <c:pt idx="48">
                  <c:v>1347</c:v>
                </c:pt>
                <c:pt idx="49">
                  <c:v>1347</c:v>
                </c:pt>
                <c:pt idx="50">
                  <c:v>1367</c:v>
                </c:pt>
                <c:pt idx="51">
                  <c:v>1358</c:v>
                </c:pt>
                <c:pt idx="52">
                  <c:v>1357</c:v>
                </c:pt>
                <c:pt idx="53">
                  <c:v>1349</c:v>
                </c:pt>
                <c:pt idx="54">
                  <c:v>1340</c:v>
                </c:pt>
                <c:pt idx="55">
                  <c:v>1330</c:v>
                </c:pt>
                <c:pt idx="56">
                  <c:v>1329</c:v>
                </c:pt>
                <c:pt idx="57">
                  <c:v>1344</c:v>
                </c:pt>
                <c:pt idx="58">
                  <c:v>1344</c:v>
                </c:pt>
                <c:pt idx="59">
                  <c:v>1349</c:v>
                </c:pt>
                <c:pt idx="60">
                  <c:v>1354</c:v>
                </c:pt>
                <c:pt idx="61">
                  <c:v>1310</c:v>
                </c:pt>
                <c:pt idx="62">
                  <c:v>1285</c:v>
                </c:pt>
                <c:pt idx="63">
                  <c:v>1264</c:v>
                </c:pt>
                <c:pt idx="64">
                  <c:v>1260</c:v>
                </c:pt>
                <c:pt idx="65">
                  <c:v>1284</c:v>
                </c:pt>
                <c:pt idx="66">
                  <c:v>1264</c:v>
                </c:pt>
                <c:pt idx="67">
                  <c:v>1237</c:v>
                </c:pt>
                <c:pt idx="68">
                  <c:v>1232</c:v>
                </c:pt>
                <c:pt idx="69">
                  <c:v>1212</c:v>
                </c:pt>
                <c:pt idx="70">
                  <c:v>1207</c:v>
                </c:pt>
                <c:pt idx="71">
                  <c:v>1201</c:v>
                </c:pt>
                <c:pt idx="72">
                  <c:v>1196</c:v>
                </c:pt>
                <c:pt idx="73">
                  <c:v>1215</c:v>
                </c:pt>
                <c:pt idx="74">
                  <c:v>1208</c:v>
                </c:pt>
                <c:pt idx="75">
                  <c:v>1199</c:v>
                </c:pt>
                <c:pt idx="76">
                  <c:v>1216</c:v>
                </c:pt>
                <c:pt idx="77">
                  <c:v>1221</c:v>
                </c:pt>
                <c:pt idx="78">
                  <c:v>1219</c:v>
                </c:pt>
                <c:pt idx="79">
                  <c:v>1235</c:v>
                </c:pt>
                <c:pt idx="80">
                  <c:v>1241</c:v>
                </c:pt>
                <c:pt idx="81">
                  <c:v>1242</c:v>
                </c:pt>
                <c:pt idx="82">
                  <c:v>1274</c:v>
                </c:pt>
                <c:pt idx="83">
                  <c:v>1282</c:v>
                </c:pt>
                <c:pt idx="84">
                  <c:v>1298</c:v>
                </c:pt>
                <c:pt idx="85">
                  <c:v>1321</c:v>
                </c:pt>
                <c:pt idx="86">
                  <c:v>1309</c:v>
                </c:pt>
                <c:pt idx="87">
                  <c:v>1337</c:v>
                </c:pt>
                <c:pt idx="88">
                  <c:v>1347</c:v>
                </c:pt>
                <c:pt idx="89">
                  <c:v>1346</c:v>
                </c:pt>
                <c:pt idx="90">
                  <c:v>1337</c:v>
                </c:pt>
                <c:pt idx="91">
                  <c:v>1345</c:v>
                </c:pt>
                <c:pt idx="92">
                  <c:v>1344</c:v>
                </c:pt>
                <c:pt idx="93">
                  <c:v>1376</c:v>
                </c:pt>
                <c:pt idx="94">
                  <c:v>1410</c:v>
                </c:pt>
                <c:pt idx="95">
                  <c:v>1442</c:v>
                </c:pt>
                <c:pt idx="96">
                  <c:v>1467</c:v>
                </c:pt>
                <c:pt idx="97">
                  <c:v>1508</c:v>
                </c:pt>
                <c:pt idx="98">
                  <c:v>1546</c:v>
                </c:pt>
                <c:pt idx="99">
                  <c:v>1566</c:v>
                </c:pt>
                <c:pt idx="100">
                  <c:v>1564</c:v>
                </c:pt>
                <c:pt idx="101">
                  <c:v>1554</c:v>
                </c:pt>
                <c:pt idx="102">
                  <c:v>1560</c:v>
                </c:pt>
                <c:pt idx="103">
                  <c:v>1574</c:v>
                </c:pt>
                <c:pt idx="104">
                  <c:v>1592</c:v>
                </c:pt>
                <c:pt idx="105">
                  <c:v>1607</c:v>
                </c:pt>
                <c:pt idx="106">
                  <c:v>1615</c:v>
                </c:pt>
                <c:pt idx="107">
                  <c:v>1633</c:v>
                </c:pt>
                <c:pt idx="108">
                  <c:v>1649</c:v>
                </c:pt>
              </c:numCache>
            </c:numRef>
          </c:val>
          <c:smooth val="0"/>
          <c:extLst xmlns:c16r2="http://schemas.microsoft.com/office/drawing/2015/06/chart">
            <c:ext xmlns:c16="http://schemas.microsoft.com/office/drawing/2014/chart" uri="{C3380CC4-5D6E-409C-BE32-E72D297353CC}">
              <c16:uniqueId val="{00000001-8658-4298-B80C-FA23348D73D0}"/>
            </c:ext>
          </c:extLst>
        </c:ser>
        <c:dLbls>
          <c:showLegendKey val="0"/>
          <c:showVal val="0"/>
          <c:showCatName val="0"/>
          <c:showSerName val="0"/>
          <c:showPercent val="0"/>
          <c:showBubbleSize val="0"/>
        </c:dLbls>
        <c:marker val="1"/>
        <c:smooth val="0"/>
        <c:axId val="181334016"/>
        <c:axId val="181335936"/>
        <c:extLst xmlns:c16r2="http://schemas.microsoft.com/office/drawing/2015/06/chart">
          <c:ext xmlns:c15="http://schemas.microsoft.com/office/drawing/2012/chart" uri="{02D57815-91ED-43cb-92C2-25804820EDAC}">
            <c15:filteredLineSeries>
              <c15:ser>
                <c:idx val="0"/>
                <c:order val="0"/>
                <c:tx>
                  <c:v>CD28</c:v>
                </c:tx>
                <c:spPr>
                  <a:ln w="28575" cap="rnd">
                    <a:solidFill>
                      <a:schemeClr val="accent1"/>
                    </a:solidFill>
                    <a:round/>
                  </a:ln>
                  <a:effectLst/>
                </c:spPr>
                <c:marker>
                  <c:symbol val="none"/>
                </c:marker>
                <c:val>
                  <c:numRef>
                    <c:extLst xmlns:c16r2="http://schemas.microsoft.com/office/drawing/2015/06/chart">
                      <c:ext uri="{02D57815-91ED-43cb-92C2-25804820EDAC}">
                        <c15:formulaRef>
                          <c15:sqref>'CTLA-4 Recycling'!$E$2:$E$110</c15:sqref>
                        </c15:formulaRef>
                      </c:ext>
                    </c:extLst>
                    <c:numCache>
                      <c:formatCode>General</c:formatCode>
                      <c:ptCount val="109"/>
                      <c:pt idx="0">
                        <c:v>8400</c:v>
                      </c:pt>
                      <c:pt idx="1">
                        <c:v>8400</c:v>
                      </c:pt>
                      <c:pt idx="2">
                        <c:v>8399</c:v>
                      </c:pt>
                      <c:pt idx="3">
                        <c:v>8393</c:v>
                      </c:pt>
                      <c:pt idx="4">
                        <c:v>8387</c:v>
                      </c:pt>
                      <c:pt idx="5">
                        <c:v>8376</c:v>
                      </c:pt>
                      <c:pt idx="6">
                        <c:v>8367</c:v>
                      </c:pt>
                      <c:pt idx="7">
                        <c:v>8349</c:v>
                      </c:pt>
                      <c:pt idx="8">
                        <c:v>8335</c:v>
                      </c:pt>
                      <c:pt idx="9">
                        <c:v>8319</c:v>
                      </c:pt>
                      <c:pt idx="10">
                        <c:v>8301</c:v>
                      </c:pt>
                      <c:pt idx="11">
                        <c:v>8279</c:v>
                      </c:pt>
                      <c:pt idx="12">
                        <c:v>8258</c:v>
                      </c:pt>
                      <c:pt idx="13">
                        <c:v>8247</c:v>
                      </c:pt>
                      <c:pt idx="14">
                        <c:v>8228</c:v>
                      </c:pt>
                      <c:pt idx="15">
                        <c:v>8212</c:v>
                      </c:pt>
                      <c:pt idx="16">
                        <c:v>8192</c:v>
                      </c:pt>
                      <c:pt idx="17">
                        <c:v>8187</c:v>
                      </c:pt>
                      <c:pt idx="18">
                        <c:v>8159</c:v>
                      </c:pt>
                      <c:pt idx="19">
                        <c:v>8139</c:v>
                      </c:pt>
                      <c:pt idx="20">
                        <c:v>8132</c:v>
                      </c:pt>
                      <c:pt idx="21">
                        <c:v>8114</c:v>
                      </c:pt>
                      <c:pt idx="22">
                        <c:v>8103</c:v>
                      </c:pt>
                      <c:pt idx="23">
                        <c:v>8086</c:v>
                      </c:pt>
                      <c:pt idx="24">
                        <c:v>8087</c:v>
                      </c:pt>
                      <c:pt idx="25">
                        <c:v>8076</c:v>
                      </c:pt>
                      <c:pt idx="26">
                        <c:v>8057</c:v>
                      </c:pt>
                      <c:pt idx="27">
                        <c:v>8039</c:v>
                      </c:pt>
                      <c:pt idx="28">
                        <c:v>8027</c:v>
                      </c:pt>
                      <c:pt idx="29">
                        <c:v>8018</c:v>
                      </c:pt>
                      <c:pt idx="30">
                        <c:v>8004</c:v>
                      </c:pt>
                      <c:pt idx="31">
                        <c:v>7991</c:v>
                      </c:pt>
                      <c:pt idx="32">
                        <c:v>7976</c:v>
                      </c:pt>
                      <c:pt idx="33">
                        <c:v>7969</c:v>
                      </c:pt>
                      <c:pt idx="34">
                        <c:v>7956</c:v>
                      </c:pt>
                      <c:pt idx="35">
                        <c:v>7949</c:v>
                      </c:pt>
                      <c:pt idx="36">
                        <c:v>7937</c:v>
                      </c:pt>
                      <c:pt idx="37">
                        <c:v>7921</c:v>
                      </c:pt>
                      <c:pt idx="38">
                        <c:v>7907</c:v>
                      </c:pt>
                      <c:pt idx="39">
                        <c:v>7901</c:v>
                      </c:pt>
                      <c:pt idx="40">
                        <c:v>7911</c:v>
                      </c:pt>
                      <c:pt idx="41">
                        <c:v>7905</c:v>
                      </c:pt>
                      <c:pt idx="42">
                        <c:v>7899</c:v>
                      </c:pt>
                      <c:pt idx="43">
                        <c:v>7881</c:v>
                      </c:pt>
                      <c:pt idx="44">
                        <c:v>7873</c:v>
                      </c:pt>
                      <c:pt idx="45">
                        <c:v>7874</c:v>
                      </c:pt>
                      <c:pt idx="46">
                        <c:v>7873</c:v>
                      </c:pt>
                      <c:pt idx="47">
                        <c:v>7859</c:v>
                      </c:pt>
                      <c:pt idx="48">
                        <c:v>7856</c:v>
                      </c:pt>
                      <c:pt idx="49">
                        <c:v>7844</c:v>
                      </c:pt>
                      <c:pt idx="50">
                        <c:v>7838</c:v>
                      </c:pt>
                      <c:pt idx="51">
                        <c:v>7824</c:v>
                      </c:pt>
                      <c:pt idx="52">
                        <c:v>7815</c:v>
                      </c:pt>
                      <c:pt idx="53">
                        <c:v>7814</c:v>
                      </c:pt>
                      <c:pt idx="54">
                        <c:v>7813</c:v>
                      </c:pt>
                      <c:pt idx="55">
                        <c:v>7807</c:v>
                      </c:pt>
                      <c:pt idx="56">
                        <c:v>7806</c:v>
                      </c:pt>
                      <c:pt idx="57">
                        <c:v>7819</c:v>
                      </c:pt>
                      <c:pt idx="58">
                        <c:v>7818</c:v>
                      </c:pt>
                      <c:pt idx="59">
                        <c:v>7819</c:v>
                      </c:pt>
                      <c:pt idx="60">
                        <c:v>7814</c:v>
                      </c:pt>
                      <c:pt idx="61">
                        <c:v>7807</c:v>
                      </c:pt>
                      <c:pt idx="62">
                        <c:v>7807</c:v>
                      </c:pt>
                      <c:pt idx="63">
                        <c:v>7799</c:v>
                      </c:pt>
                      <c:pt idx="64">
                        <c:v>7795</c:v>
                      </c:pt>
                      <c:pt idx="65">
                        <c:v>7790</c:v>
                      </c:pt>
                      <c:pt idx="66">
                        <c:v>7788</c:v>
                      </c:pt>
                      <c:pt idx="67">
                        <c:v>7776</c:v>
                      </c:pt>
                      <c:pt idx="68">
                        <c:v>7776</c:v>
                      </c:pt>
                      <c:pt idx="69">
                        <c:v>7774</c:v>
                      </c:pt>
                      <c:pt idx="70">
                        <c:v>7771</c:v>
                      </c:pt>
                      <c:pt idx="71">
                        <c:v>7771</c:v>
                      </c:pt>
                      <c:pt idx="72">
                        <c:v>7779</c:v>
                      </c:pt>
                      <c:pt idx="73">
                        <c:v>7775</c:v>
                      </c:pt>
                      <c:pt idx="74">
                        <c:v>7774</c:v>
                      </c:pt>
                      <c:pt idx="75">
                        <c:v>7767</c:v>
                      </c:pt>
                      <c:pt idx="76">
                        <c:v>7763</c:v>
                      </c:pt>
                      <c:pt idx="77">
                        <c:v>7755</c:v>
                      </c:pt>
                      <c:pt idx="78">
                        <c:v>7752</c:v>
                      </c:pt>
                      <c:pt idx="79">
                        <c:v>7747</c:v>
                      </c:pt>
                      <c:pt idx="80">
                        <c:v>7740</c:v>
                      </c:pt>
                      <c:pt idx="81">
                        <c:v>7748</c:v>
                      </c:pt>
                      <c:pt idx="82">
                        <c:v>7750</c:v>
                      </c:pt>
                      <c:pt idx="83">
                        <c:v>7748</c:v>
                      </c:pt>
                      <c:pt idx="84">
                        <c:v>7748</c:v>
                      </c:pt>
                      <c:pt idx="85">
                        <c:v>7747</c:v>
                      </c:pt>
                      <c:pt idx="86">
                        <c:v>7751</c:v>
                      </c:pt>
                      <c:pt idx="87">
                        <c:v>7743</c:v>
                      </c:pt>
                      <c:pt idx="88">
                        <c:v>7754</c:v>
                      </c:pt>
                      <c:pt idx="89">
                        <c:v>7745</c:v>
                      </c:pt>
                      <c:pt idx="90">
                        <c:v>7742</c:v>
                      </c:pt>
                      <c:pt idx="91">
                        <c:v>7730</c:v>
                      </c:pt>
                      <c:pt idx="92">
                        <c:v>7726</c:v>
                      </c:pt>
                      <c:pt idx="93">
                        <c:v>7723</c:v>
                      </c:pt>
                      <c:pt idx="94">
                        <c:v>7723</c:v>
                      </c:pt>
                      <c:pt idx="95">
                        <c:v>7716</c:v>
                      </c:pt>
                      <c:pt idx="96">
                        <c:v>7712</c:v>
                      </c:pt>
                      <c:pt idx="97">
                        <c:v>7708</c:v>
                      </c:pt>
                      <c:pt idx="98">
                        <c:v>7707</c:v>
                      </c:pt>
                      <c:pt idx="99">
                        <c:v>7705</c:v>
                      </c:pt>
                      <c:pt idx="100">
                        <c:v>7701</c:v>
                      </c:pt>
                      <c:pt idx="101">
                        <c:v>7699</c:v>
                      </c:pt>
                      <c:pt idx="102">
                        <c:v>7700</c:v>
                      </c:pt>
                      <c:pt idx="103">
                        <c:v>7703</c:v>
                      </c:pt>
                      <c:pt idx="104">
                        <c:v>7699</c:v>
                      </c:pt>
                      <c:pt idx="105">
                        <c:v>7696</c:v>
                      </c:pt>
                      <c:pt idx="106">
                        <c:v>7697</c:v>
                      </c:pt>
                      <c:pt idx="107">
                        <c:v>7691</c:v>
                      </c:pt>
                      <c:pt idx="108">
                        <c:v>7690</c:v>
                      </c:pt>
                    </c:numCache>
                  </c:numRef>
                </c:val>
                <c:smooth val="0"/>
                <c:extLst xmlns:c16r2="http://schemas.microsoft.com/office/drawing/2015/06/chart">
                  <c:ext xmlns:c16="http://schemas.microsoft.com/office/drawing/2014/chart" uri="{C3380CC4-5D6E-409C-BE32-E72D297353CC}">
                    <c16:uniqueId val="{00000002-8658-4298-B80C-FA23348D73D0}"/>
                  </c:ext>
                </c:extLst>
              </c15:ser>
            </c15:filteredLineSeries>
          </c:ext>
        </c:extLst>
      </c:lineChart>
      <c:catAx>
        <c:axId val="181334016"/>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Time (Monte Carlo Step)</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1335936"/>
        <c:crosses val="autoZero"/>
        <c:auto val="1"/>
        <c:lblAlgn val="ctr"/>
        <c:lblOffset val="100"/>
        <c:noMultiLvlLbl val="0"/>
      </c:catAx>
      <c:valAx>
        <c:axId val="181335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r>
                  <a:rPr lang="en-US" sz="3200" dirty="0"/>
                  <a:t>Amount (AU)</a:t>
                </a:r>
              </a:p>
            </c:rich>
          </c:tx>
          <c:layout>
            <c:manualLayout>
              <c:xMode val="edge"/>
              <c:yMode val="edge"/>
              <c:x val="5.3080656405706745E-3"/>
              <c:y val="0.18992387224249699"/>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13340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32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B5E71A-0F35-40B3-8E2F-B1C3782D504E}" type="doc">
      <dgm:prSet loTypeId="urn:microsoft.com/office/officeart/2005/8/layout/process5" loCatId="process" qsTypeId="urn:microsoft.com/office/officeart/2005/8/quickstyle/simple1" qsCatId="simple" csTypeId="urn:microsoft.com/office/officeart/2005/8/colors/accent2_3" csCatId="accent2" phldr="1"/>
      <dgm:spPr/>
      <dgm:t>
        <a:bodyPr/>
        <a:lstStyle/>
        <a:p>
          <a:endParaRPr lang="en-US"/>
        </a:p>
      </dgm:t>
    </dgm:pt>
    <dgm:pt modelId="{B0688DA1-068C-42C2-9301-F507BC66313F}">
      <dgm:prSet phldrT="[Text]" custT="1"/>
      <dgm:spPr/>
      <dgm:t>
        <a:bodyPr/>
        <a:lstStyle/>
        <a:p>
          <a:r>
            <a:rPr lang="en-US" sz="3600" dirty="0"/>
            <a:t>Doctor gathers data from patient</a:t>
          </a:r>
        </a:p>
      </dgm:t>
    </dgm:pt>
    <dgm:pt modelId="{793409BC-109B-4144-8A09-A3C8F9D9E8DC}" type="parTrans" cxnId="{CB415E30-EF4D-4BCB-BA76-2077E20E4742}">
      <dgm:prSet/>
      <dgm:spPr/>
      <dgm:t>
        <a:bodyPr/>
        <a:lstStyle/>
        <a:p>
          <a:endParaRPr lang="en-US" sz="3600"/>
        </a:p>
      </dgm:t>
    </dgm:pt>
    <dgm:pt modelId="{00110245-F7E7-4625-B18D-59272DAD64A8}" type="sibTrans" cxnId="{CB415E30-EF4D-4BCB-BA76-2077E20E4742}">
      <dgm:prSet custT="1"/>
      <dgm:spPr/>
      <dgm:t>
        <a:bodyPr/>
        <a:lstStyle/>
        <a:p>
          <a:endParaRPr lang="en-US" sz="3600" dirty="0"/>
        </a:p>
      </dgm:t>
    </dgm:pt>
    <dgm:pt modelId="{27F2150A-B878-4199-88D1-19BB4EC005BB}">
      <dgm:prSet phldrT="[Text]" custT="1"/>
      <dgm:spPr/>
      <dgm:t>
        <a:bodyPr/>
        <a:lstStyle/>
        <a:p>
          <a:r>
            <a:rPr lang="en-US" sz="3200" dirty="0"/>
            <a:t>Model is adjusted for individual patient</a:t>
          </a:r>
        </a:p>
      </dgm:t>
    </dgm:pt>
    <dgm:pt modelId="{5B62B748-49C1-4B06-8514-1073AB5C402A}" type="parTrans" cxnId="{3D2BAC1F-6593-4DC2-A32F-C8DBA1E57DAB}">
      <dgm:prSet/>
      <dgm:spPr/>
      <dgm:t>
        <a:bodyPr/>
        <a:lstStyle/>
        <a:p>
          <a:endParaRPr lang="en-US" sz="3600"/>
        </a:p>
      </dgm:t>
    </dgm:pt>
    <dgm:pt modelId="{DF1302DB-7A0A-4544-B252-F8CC657119E0}" type="sibTrans" cxnId="{3D2BAC1F-6593-4DC2-A32F-C8DBA1E57DAB}">
      <dgm:prSet custT="1"/>
      <dgm:spPr/>
      <dgm:t>
        <a:bodyPr/>
        <a:lstStyle/>
        <a:p>
          <a:endParaRPr lang="en-US" sz="3600" dirty="0"/>
        </a:p>
      </dgm:t>
    </dgm:pt>
    <dgm:pt modelId="{616BA375-3E24-4DFF-9AEE-1A5CB63AD7F9}">
      <dgm:prSet phldrT="[Text]" custT="1"/>
      <dgm:spPr/>
      <dgm:t>
        <a:bodyPr/>
        <a:lstStyle/>
        <a:p>
          <a:r>
            <a:rPr lang="en-US" sz="3600" dirty="0"/>
            <a:t>Treatment plans are selected</a:t>
          </a:r>
        </a:p>
      </dgm:t>
    </dgm:pt>
    <dgm:pt modelId="{EE78F424-0241-4CDE-A609-874458CC2985}" type="parTrans" cxnId="{3D79C1CA-F82F-436A-9156-0FADFC809E41}">
      <dgm:prSet/>
      <dgm:spPr/>
      <dgm:t>
        <a:bodyPr/>
        <a:lstStyle/>
        <a:p>
          <a:endParaRPr lang="en-US" sz="3600"/>
        </a:p>
      </dgm:t>
    </dgm:pt>
    <dgm:pt modelId="{264C2E8A-C134-44C1-8DFD-1C722F2CE6BC}" type="sibTrans" cxnId="{3D79C1CA-F82F-436A-9156-0FADFC809E41}">
      <dgm:prSet custT="1"/>
      <dgm:spPr/>
      <dgm:t>
        <a:bodyPr/>
        <a:lstStyle/>
        <a:p>
          <a:endParaRPr lang="en-US" sz="3600" dirty="0"/>
        </a:p>
      </dgm:t>
    </dgm:pt>
    <dgm:pt modelId="{030AC322-4AA2-4401-9D8C-B9542CCEDDEE}">
      <dgm:prSet phldrT="[Text]" custT="1"/>
      <dgm:spPr/>
      <dgm:t>
        <a:bodyPr/>
        <a:lstStyle/>
        <a:p>
          <a:r>
            <a:rPr lang="en-US" sz="3600" dirty="0"/>
            <a:t>Model simulates treatments</a:t>
          </a:r>
        </a:p>
      </dgm:t>
    </dgm:pt>
    <dgm:pt modelId="{C082E64D-E0FC-4C59-8E0C-69CF467803D8}" type="parTrans" cxnId="{3D19B099-ED69-4C2A-9511-20F12802E803}">
      <dgm:prSet/>
      <dgm:spPr/>
      <dgm:t>
        <a:bodyPr/>
        <a:lstStyle/>
        <a:p>
          <a:endParaRPr lang="en-US" sz="3600"/>
        </a:p>
      </dgm:t>
    </dgm:pt>
    <dgm:pt modelId="{7FB3A322-DA37-4947-833E-16E50A223582}" type="sibTrans" cxnId="{3D19B099-ED69-4C2A-9511-20F12802E803}">
      <dgm:prSet custT="1"/>
      <dgm:spPr/>
      <dgm:t>
        <a:bodyPr/>
        <a:lstStyle/>
        <a:p>
          <a:endParaRPr lang="en-US" sz="3600" dirty="0"/>
        </a:p>
      </dgm:t>
    </dgm:pt>
    <dgm:pt modelId="{83C60517-BCAA-46B6-8DD7-169CBE025959}">
      <dgm:prSet phldrT="[Text]" custT="1"/>
      <dgm:spPr/>
      <dgm:t>
        <a:bodyPr/>
        <a:lstStyle/>
        <a:p>
          <a:r>
            <a:rPr lang="en-US" sz="3600" dirty="0"/>
            <a:t>Optimal treatment is </a:t>
          </a:r>
          <a:r>
            <a:rPr lang="en-US" sz="3600" dirty="0" smtClean="0"/>
            <a:t>proposed</a:t>
          </a:r>
          <a:endParaRPr lang="en-US" sz="3600" dirty="0"/>
        </a:p>
      </dgm:t>
    </dgm:pt>
    <dgm:pt modelId="{3911C1B7-30EE-4E8E-8A74-DD6F82CDED4C}" type="parTrans" cxnId="{1A8DA5F5-DFBC-4401-866E-CF67CBEEAAFE}">
      <dgm:prSet/>
      <dgm:spPr/>
      <dgm:t>
        <a:bodyPr/>
        <a:lstStyle/>
        <a:p>
          <a:endParaRPr lang="en-US" sz="3600"/>
        </a:p>
      </dgm:t>
    </dgm:pt>
    <dgm:pt modelId="{A40F9861-505B-467E-88A0-FB61A2A3E3D3}" type="sibTrans" cxnId="{1A8DA5F5-DFBC-4401-866E-CF67CBEEAAFE}">
      <dgm:prSet/>
      <dgm:spPr/>
      <dgm:t>
        <a:bodyPr/>
        <a:lstStyle/>
        <a:p>
          <a:endParaRPr lang="en-US" sz="3600"/>
        </a:p>
      </dgm:t>
    </dgm:pt>
    <dgm:pt modelId="{E0FBFCA3-358F-4AFC-9CD5-07502D7184DB}">
      <dgm:prSet phldrT="[Text]" custT="1"/>
      <dgm:spPr/>
      <dgm:t>
        <a:bodyPr/>
        <a:lstStyle/>
        <a:p>
          <a:r>
            <a:rPr lang="en-US" sz="3600" dirty="0"/>
            <a:t>Treatments are compared</a:t>
          </a:r>
        </a:p>
      </dgm:t>
    </dgm:pt>
    <dgm:pt modelId="{995C3702-D62B-475D-942D-05A6DF2AE458}" type="parTrans" cxnId="{850841FF-EA34-4086-90DA-F9044C8418D8}">
      <dgm:prSet/>
      <dgm:spPr/>
      <dgm:t>
        <a:bodyPr/>
        <a:lstStyle/>
        <a:p>
          <a:endParaRPr lang="en-US" sz="3600"/>
        </a:p>
      </dgm:t>
    </dgm:pt>
    <dgm:pt modelId="{7CD256DF-2534-473F-A155-A87853104E3F}" type="sibTrans" cxnId="{850841FF-EA34-4086-90DA-F9044C8418D8}">
      <dgm:prSet custT="1"/>
      <dgm:spPr/>
      <dgm:t>
        <a:bodyPr/>
        <a:lstStyle/>
        <a:p>
          <a:endParaRPr lang="en-US" sz="3600" dirty="0"/>
        </a:p>
      </dgm:t>
    </dgm:pt>
    <dgm:pt modelId="{85338E66-3033-4C98-A390-C86F1B2EC099}" type="pres">
      <dgm:prSet presAssocID="{0EB5E71A-0F35-40B3-8E2F-B1C3782D504E}" presName="diagram" presStyleCnt="0">
        <dgm:presLayoutVars>
          <dgm:dir/>
          <dgm:resizeHandles val="exact"/>
        </dgm:presLayoutVars>
      </dgm:prSet>
      <dgm:spPr/>
      <dgm:t>
        <a:bodyPr/>
        <a:lstStyle/>
        <a:p>
          <a:endParaRPr lang="en-US"/>
        </a:p>
      </dgm:t>
    </dgm:pt>
    <dgm:pt modelId="{0CD1D4D9-30A7-4AB4-8C6E-4BBB13C9C5DF}" type="pres">
      <dgm:prSet presAssocID="{B0688DA1-068C-42C2-9301-F507BC66313F}" presName="node" presStyleLbl="node1" presStyleIdx="0" presStyleCnt="6">
        <dgm:presLayoutVars>
          <dgm:bulletEnabled val="1"/>
        </dgm:presLayoutVars>
      </dgm:prSet>
      <dgm:spPr/>
      <dgm:t>
        <a:bodyPr/>
        <a:lstStyle/>
        <a:p>
          <a:endParaRPr lang="en-US"/>
        </a:p>
      </dgm:t>
    </dgm:pt>
    <dgm:pt modelId="{8E37171C-0148-40F9-A03B-1D489AF414E8}" type="pres">
      <dgm:prSet presAssocID="{00110245-F7E7-4625-B18D-59272DAD64A8}" presName="sibTrans" presStyleLbl="sibTrans2D1" presStyleIdx="0" presStyleCnt="5"/>
      <dgm:spPr/>
      <dgm:t>
        <a:bodyPr/>
        <a:lstStyle/>
        <a:p>
          <a:endParaRPr lang="en-US"/>
        </a:p>
      </dgm:t>
    </dgm:pt>
    <dgm:pt modelId="{A07B5F13-311F-49AD-A103-04A32BF2A536}" type="pres">
      <dgm:prSet presAssocID="{00110245-F7E7-4625-B18D-59272DAD64A8}" presName="connectorText" presStyleLbl="sibTrans2D1" presStyleIdx="0" presStyleCnt="5"/>
      <dgm:spPr/>
      <dgm:t>
        <a:bodyPr/>
        <a:lstStyle/>
        <a:p>
          <a:endParaRPr lang="en-US"/>
        </a:p>
      </dgm:t>
    </dgm:pt>
    <dgm:pt modelId="{8D204AD7-4B09-43EB-84C5-F29EF1E77860}" type="pres">
      <dgm:prSet presAssocID="{27F2150A-B878-4199-88D1-19BB4EC005BB}" presName="node" presStyleLbl="node1" presStyleIdx="1" presStyleCnt="6">
        <dgm:presLayoutVars>
          <dgm:bulletEnabled val="1"/>
        </dgm:presLayoutVars>
      </dgm:prSet>
      <dgm:spPr/>
      <dgm:t>
        <a:bodyPr/>
        <a:lstStyle/>
        <a:p>
          <a:endParaRPr lang="en-US"/>
        </a:p>
      </dgm:t>
    </dgm:pt>
    <dgm:pt modelId="{7EB73A46-CF6E-441A-AB6F-3D9A0765021C}" type="pres">
      <dgm:prSet presAssocID="{DF1302DB-7A0A-4544-B252-F8CC657119E0}" presName="sibTrans" presStyleLbl="sibTrans2D1" presStyleIdx="1" presStyleCnt="5"/>
      <dgm:spPr/>
      <dgm:t>
        <a:bodyPr/>
        <a:lstStyle/>
        <a:p>
          <a:endParaRPr lang="en-US"/>
        </a:p>
      </dgm:t>
    </dgm:pt>
    <dgm:pt modelId="{BA88683C-9154-443D-8272-3CF97424BA76}" type="pres">
      <dgm:prSet presAssocID="{DF1302DB-7A0A-4544-B252-F8CC657119E0}" presName="connectorText" presStyleLbl="sibTrans2D1" presStyleIdx="1" presStyleCnt="5"/>
      <dgm:spPr/>
      <dgm:t>
        <a:bodyPr/>
        <a:lstStyle/>
        <a:p>
          <a:endParaRPr lang="en-US"/>
        </a:p>
      </dgm:t>
    </dgm:pt>
    <dgm:pt modelId="{3FDD043C-0E4B-421A-9850-8CF58F54BD17}" type="pres">
      <dgm:prSet presAssocID="{616BA375-3E24-4DFF-9AEE-1A5CB63AD7F9}" presName="node" presStyleLbl="node1" presStyleIdx="2" presStyleCnt="6">
        <dgm:presLayoutVars>
          <dgm:bulletEnabled val="1"/>
        </dgm:presLayoutVars>
      </dgm:prSet>
      <dgm:spPr/>
      <dgm:t>
        <a:bodyPr/>
        <a:lstStyle/>
        <a:p>
          <a:endParaRPr lang="en-US"/>
        </a:p>
      </dgm:t>
    </dgm:pt>
    <dgm:pt modelId="{4C86D4D9-10A3-4798-BE82-35601E4E5B82}" type="pres">
      <dgm:prSet presAssocID="{264C2E8A-C134-44C1-8DFD-1C722F2CE6BC}" presName="sibTrans" presStyleLbl="sibTrans2D1" presStyleIdx="2" presStyleCnt="5"/>
      <dgm:spPr/>
      <dgm:t>
        <a:bodyPr/>
        <a:lstStyle/>
        <a:p>
          <a:endParaRPr lang="en-US"/>
        </a:p>
      </dgm:t>
    </dgm:pt>
    <dgm:pt modelId="{2FC295F3-53E8-483A-92BA-B73A9BA71866}" type="pres">
      <dgm:prSet presAssocID="{264C2E8A-C134-44C1-8DFD-1C722F2CE6BC}" presName="connectorText" presStyleLbl="sibTrans2D1" presStyleIdx="2" presStyleCnt="5"/>
      <dgm:spPr/>
      <dgm:t>
        <a:bodyPr/>
        <a:lstStyle/>
        <a:p>
          <a:endParaRPr lang="en-US"/>
        </a:p>
      </dgm:t>
    </dgm:pt>
    <dgm:pt modelId="{697823C5-556C-41F8-A518-0B85E05BE3C9}" type="pres">
      <dgm:prSet presAssocID="{030AC322-4AA2-4401-9D8C-B9542CCEDDEE}" presName="node" presStyleLbl="node1" presStyleIdx="3" presStyleCnt="6">
        <dgm:presLayoutVars>
          <dgm:bulletEnabled val="1"/>
        </dgm:presLayoutVars>
      </dgm:prSet>
      <dgm:spPr/>
      <dgm:t>
        <a:bodyPr/>
        <a:lstStyle/>
        <a:p>
          <a:endParaRPr lang="en-US"/>
        </a:p>
      </dgm:t>
    </dgm:pt>
    <dgm:pt modelId="{AD886F8E-3163-4050-81A4-C2250AE92673}" type="pres">
      <dgm:prSet presAssocID="{7FB3A322-DA37-4947-833E-16E50A223582}" presName="sibTrans" presStyleLbl="sibTrans2D1" presStyleIdx="3" presStyleCnt="5"/>
      <dgm:spPr/>
      <dgm:t>
        <a:bodyPr/>
        <a:lstStyle/>
        <a:p>
          <a:endParaRPr lang="en-US"/>
        </a:p>
      </dgm:t>
    </dgm:pt>
    <dgm:pt modelId="{0C6B68F7-A994-400E-B926-1F2F2768DACB}" type="pres">
      <dgm:prSet presAssocID="{7FB3A322-DA37-4947-833E-16E50A223582}" presName="connectorText" presStyleLbl="sibTrans2D1" presStyleIdx="3" presStyleCnt="5"/>
      <dgm:spPr/>
      <dgm:t>
        <a:bodyPr/>
        <a:lstStyle/>
        <a:p>
          <a:endParaRPr lang="en-US"/>
        </a:p>
      </dgm:t>
    </dgm:pt>
    <dgm:pt modelId="{4D78F915-1091-48F3-A22F-5CCC013B0E44}" type="pres">
      <dgm:prSet presAssocID="{E0FBFCA3-358F-4AFC-9CD5-07502D7184DB}" presName="node" presStyleLbl="node1" presStyleIdx="4" presStyleCnt="6">
        <dgm:presLayoutVars>
          <dgm:bulletEnabled val="1"/>
        </dgm:presLayoutVars>
      </dgm:prSet>
      <dgm:spPr/>
      <dgm:t>
        <a:bodyPr/>
        <a:lstStyle/>
        <a:p>
          <a:endParaRPr lang="en-US"/>
        </a:p>
      </dgm:t>
    </dgm:pt>
    <dgm:pt modelId="{42EAD1FD-9E04-4284-AFB9-5AED3AA5895B}" type="pres">
      <dgm:prSet presAssocID="{7CD256DF-2534-473F-A155-A87853104E3F}" presName="sibTrans" presStyleLbl="sibTrans2D1" presStyleIdx="4" presStyleCnt="5"/>
      <dgm:spPr/>
      <dgm:t>
        <a:bodyPr/>
        <a:lstStyle/>
        <a:p>
          <a:endParaRPr lang="en-US"/>
        </a:p>
      </dgm:t>
    </dgm:pt>
    <dgm:pt modelId="{2F9669ED-8B13-4230-8778-DA4012631A55}" type="pres">
      <dgm:prSet presAssocID="{7CD256DF-2534-473F-A155-A87853104E3F}" presName="connectorText" presStyleLbl="sibTrans2D1" presStyleIdx="4" presStyleCnt="5"/>
      <dgm:spPr/>
      <dgm:t>
        <a:bodyPr/>
        <a:lstStyle/>
        <a:p>
          <a:endParaRPr lang="en-US"/>
        </a:p>
      </dgm:t>
    </dgm:pt>
    <dgm:pt modelId="{9FA4C992-8E59-485A-B605-ACD21520A17F}" type="pres">
      <dgm:prSet presAssocID="{83C60517-BCAA-46B6-8DD7-169CBE025959}" presName="node" presStyleLbl="node1" presStyleIdx="5" presStyleCnt="6">
        <dgm:presLayoutVars>
          <dgm:bulletEnabled val="1"/>
        </dgm:presLayoutVars>
      </dgm:prSet>
      <dgm:spPr/>
      <dgm:t>
        <a:bodyPr/>
        <a:lstStyle/>
        <a:p>
          <a:endParaRPr lang="en-US"/>
        </a:p>
      </dgm:t>
    </dgm:pt>
  </dgm:ptLst>
  <dgm:cxnLst>
    <dgm:cxn modelId="{8801953A-7686-4A43-AFAE-4EDA4BCAA737}" type="presOf" srcId="{616BA375-3E24-4DFF-9AEE-1A5CB63AD7F9}" destId="{3FDD043C-0E4B-421A-9850-8CF58F54BD17}" srcOrd="0" destOrd="0" presId="urn:microsoft.com/office/officeart/2005/8/layout/process5"/>
    <dgm:cxn modelId="{AED5BDF7-E610-477F-B410-BC1C045C9936}" type="presOf" srcId="{7CD256DF-2534-473F-A155-A87853104E3F}" destId="{42EAD1FD-9E04-4284-AFB9-5AED3AA5895B}" srcOrd="0" destOrd="0" presId="urn:microsoft.com/office/officeart/2005/8/layout/process5"/>
    <dgm:cxn modelId="{3D79C1CA-F82F-436A-9156-0FADFC809E41}" srcId="{0EB5E71A-0F35-40B3-8E2F-B1C3782D504E}" destId="{616BA375-3E24-4DFF-9AEE-1A5CB63AD7F9}" srcOrd="2" destOrd="0" parTransId="{EE78F424-0241-4CDE-A609-874458CC2985}" sibTransId="{264C2E8A-C134-44C1-8DFD-1C722F2CE6BC}"/>
    <dgm:cxn modelId="{6FB2A676-2E1D-4477-915C-D2F904EC6EDF}" type="presOf" srcId="{264C2E8A-C134-44C1-8DFD-1C722F2CE6BC}" destId="{2FC295F3-53E8-483A-92BA-B73A9BA71866}" srcOrd="1" destOrd="0" presId="urn:microsoft.com/office/officeart/2005/8/layout/process5"/>
    <dgm:cxn modelId="{13893228-1EF4-4FE3-A070-757EB4871EC0}" type="presOf" srcId="{7CD256DF-2534-473F-A155-A87853104E3F}" destId="{2F9669ED-8B13-4230-8778-DA4012631A55}" srcOrd="1" destOrd="0" presId="urn:microsoft.com/office/officeart/2005/8/layout/process5"/>
    <dgm:cxn modelId="{E8342CA9-0C13-4991-A088-9BFAF1539E3D}" type="presOf" srcId="{B0688DA1-068C-42C2-9301-F507BC66313F}" destId="{0CD1D4D9-30A7-4AB4-8C6E-4BBB13C9C5DF}" srcOrd="0" destOrd="0" presId="urn:microsoft.com/office/officeart/2005/8/layout/process5"/>
    <dgm:cxn modelId="{0B88E75C-E3FF-4345-A5A7-41E2E8C95A13}" type="presOf" srcId="{00110245-F7E7-4625-B18D-59272DAD64A8}" destId="{A07B5F13-311F-49AD-A103-04A32BF2A536}" srcOrd="1" destOrd="0" presId="urn:microsoft.com/office/officeart/2005/8/layout/process5"/>
    <dgm:cxn modelId="{27E01BF3-696B-46C8-AABF-82240EC5C010}" type="presOf" srcId="{E0FBFCA3-358F-4AFC-9CD5-07502D7184DB}" destId="{4D78F915-1091-48F3-A22F-5CCC013B0E44}" srcOrd="0" destOrd="0" presId="urn:microsoft.com/office/officeart/2005/8/layout/process5"/>
    <dgm:cxn modelId="{CB415E30-EF4D-4BCB-BA76-2077E20E4742}" srcId="{0EB5E71A-0F35-40B3-8E2F-B1C3782D504E}" destId="{B0688DA1-068C-42C2-9301-F507BC66313F}" srcOrd="0" destOrd="0" parTransId="{793409BC-109B-4144-8A09-A3C8F9D9E8DC}" sibTransId="{00110245-F7E7-4625-B18D-59272DAD64A8}"/>
    <dgm:cxn modelId="{3225F878-8B67-4929-8602-DD0AC2B069E8}" type="presOf" srcId="{7FB3A322-DA37-4947-833E-16E50A223582}" destId="{AD886F8E-3163-4050-81A4-C2250AE92673}" srcOrd="0" destOrd="0" presId="urn:microsoft.com/office/officeart/2005/8/layout/process5"/>
    <dgm:cxn modelId="{2B53596A-27FE-49A3-B4B5-044AE3E3FC7B}" type="presOf" srcId="{DF1302DB-7A0A-4544-B252-F8CC657119E0}" destId="{BA88683C-9154-443D-8272-3CF97424BA76}" srcOrd="1" destOrd="0" presId="urn:microsoft.com/office/officeart/2005/8/layout/process5"/>
    <dgm:cxn modelId="{3D2BAC1F-6593-4DC2-A32F-C8DBA1E57DAB}" srcId="{0EB5E71A-0F35-40B3-8E2F-B1C3782D504E}" destId="{27F2150A-B878-4199-88D1-19BB4EC005BB}" srcOrd="1" destOrd="0" parTransId="{5B62B748-49C1-4B06-8514-1073AB5C402A}" sibTransId="{DF1302DB-7A0A-4544-B252-F8CC657119E0}"/>
    <dgm:cxn modelId="{1A8DA5F5-DFBC-4401-866E-CF67CBEEAAFE}" srcId="{0EB5E71A-0F35-40B3-8E2F-B1C3782D504E}" destId="{83C60517-BCAA-46B6-8DD7-169CBE025959}" srcOrd="5" destOrd="0" parTransId="{3911C1B7-30EE-4E8E-8A74-DD6F82CDED4C}" sibTransId="{A40F9861-505B-467E-88A0-FB61A2A3E3D3}"/>
    <dgm:cxn modelId="{1885FAE2-27EA-4FF1-B91C-1AF6F9695017}" type="presOf" srcId="{7FB3A322-DA37-4947-833E-16E50A223582}" destId="{0C6B68F7-A994-400E-B926-1F2F2768DACB}" srcOrd="1" destOrd="0" presId="urn:microsoft.com/office/officeart/2005/8/layout/process5"/>
    <dgm:cxn modelId="{22FE37D0-458E-4814-8074-825FB0C8D58F}" type="presOf" srcId="{0EB5E71A-0F35-40B3-8E2F-B1C3782D504E}" destId="{85338E66-3033-4C98-A390-C86F1B2EC099}" srcOrd="0" destOrd="0" presId="urn:microsoft.com/office/officeart/2005/8/layout/process5"/>
    <dgm:cxn modelId="{CE6E58FD-6001-46E0-A368-EA2275D56A98}" type="presOf" srcId="{83C60517-BCAA-46B6-8DD7-169CBE025959}" destId="{9FA4C992-8E59-485A-B605-ACD21520A17F}" srcOrd="0" destOrd="0" presId="urn:microsoft.com/office/officeart/2005/8/layout/process5"/>
    <dgm:cxn modelId="{4E46E60C-432E-473B-8C7F-D2256C72A7E6}" type="presOf" srcId="{264C2E8A-C134-44C1-8DFD-1C722F2CE6BC}" destId="{4C86D4D9-10A3-4798-BE82-35601E4E5B82}" srcOrd="0" destOrd="0" presId="urn:microsoft.com/office/officeart/2005/8/layout/process5"/>
    <dgm:cxn modelId="{442784D7-9452-4554-8A31-3539CD733E6B}" type="presOf" srcId="{00110245-F7E7-4625-B18D-59272DAD64A8}" destId="{8E37171C-0148-40F9-A03B-1D489AF414E8}" srcOrd="0" destOrd="0" presId="urn:microsoft.com/office/officeart/2005/8/layout/process5"/>
    <dgm:cxn modelId="{3D19B099-ED69-4C2A-9511-20F12802E803}" srcId="{0EB5E71A-0F35-40B3-8E2F-B1C3782D504E}" destId="{030AC322-4AA2-4401-9D8C-B9542CCEDDEE}" srcOrd="3" destOrd="0" parTransId="{C082E64D-E0FC-4C59-8E0C-69CF467803D8}" sibTransId="{7FB3A322-DA37-4947-833E-16E50A223582}"/>
    <dgm:cxn modelId="{CA8DB098-441D-4AF4-B881-B40975B6327D}" type="presOf" srcId="{DF1302DB-7A0A-4544-B252-F8CC657119E0}" destId="{7EB73A46-CF6E-441A-AB6F-3D9A0765021C}" srcOrd="0" destOrd="0" presId="urn:microsoft.com/office/officeart/2005/8/layout/process5"/>
    <dgm:cxn modelId="{850841FF-EA34-4086-90DA-F9044C8418D8}" srcId="{0EB5E71A-0F35-40B3-8E2F-B1C3782D504E}" destId="{E0FBFCA3-358F-4AFC-9CD5-07502D7184DB}" srcOrd="4" destOrd="0" parTransId="{995C3702-D62B-475D-942D-05A6DF2AE458}" sibTransId="{7CD256DF-2534-473F-A155-A87853104E3F}"/>
    <dgm:cxn modelId="{39BB4F29-DEF0-492D-8D54-E692DE5C9278}" type="presOf" srcId="{030AC322-4AA2-4401-9D8C-B9542CCEDDEE}" destId="{697823C5-556C-41F8-A518-0B85E05BE3C9}" srcOrd="0" destOrd="0" presId="urn:microsoft.com/office/officeart/2005/8/layout/process5"/>
    <dgm:cxn modelId="{CF4EC680-CDF5-47EE-95AD-CBAD4E55145D}" type="presOf" srcId="{27F2150A-B878-4199-88D1-19BB4EC005BB}" destId="{8D204AD7-4B09-43EB-84C5-F29EF1E77860}" srcOrd="0" destOrd="0" presId="urn:microsoft.com/office/officeart/2005/8/layout/process5"/>
    <dgm:cxn modelId="{6FF177EE-EF5F-4645-9626-16F2238F075C}" type="presParOf" srcId="{85338E66-3033-4C98-A390-C86F1B2EC099}" destId="{0CD1D4D9-30A7-4AB4-8C6E-4BBB13C9C5DF}" srcOrd="0" destOrd="0" presId="urn:microsoft.com/office/officeart/2005/8/layout/process5"/>
    <dgm:cxn modelId="{6534B787-D2B0-4046-9981-46523E6BE2C1}" type="presParOf" srcId="{85338E66-3033-4C98-A390-C86F1B2EC099}" destId="{8E37171C-0148-40F9-A03B-1D489AF414E8}" srcOrd="1" destOrd="0" presId="urn:microsoft.com/office/officeart/2005/8/layout/process5"/>
    <dgm:cxn modelId="{D4AA7949-60F9-4AC3-8693-AE05E3C8DE5B}" type="presParOf" srcId="{8E37171C-0148-40F9-A03B-1D489AF414E8}" destId="{A07B5F13-311F-49AD-A103-04A32BF2A536}" srcOrd="0" destOrd="0" presId="urn:microsoft.com/office/officeart/2005/8/layout/process5"/>
    <dgm:cxn modelId="{CD693EB2-14E9-4504-BD7D-566689B0AA80}" type="presParOf" srcId="{85338E66-3033-4C98-A390-C86F1B2EC099}" destId="{8D204AD7-4B09-43EB-84C5-F29EF1E77860}" srcOrd="2" destOrd="0" presId="urn:microsoft.com/office/officeart/2005/8/layout/process5"/>
    <dgm:cxn modelId="{BB7493A5-E275-4219-A440-B5A6E69905DD}" type="presParOf" srcId="{85338E66-3033-4C98-A390-C86F1B2EC099}" destId="{7EB73A46-CF6E-441A-AB6F-3D9A0765021C}" srcOrd="3" destOrd="0" presId="urn:microsoft.com/office/officeart/2005/8/layout/process5"/>
    <dgm:cxn modelId="{9407A830-1E4D-4DD1-A3B3-AB8C56B1C419}" type="presParOf" srcId="{7EB73A46-CF6E-441A-AB6F-3D9A0765021C}" destId="{BA88683C-9154-443D-8272-3CF97424BA76}" srcOrd="0" destOrd="0" presId="urn:microsoft.com/office/officeart/2005/8/layout/process5"/>
    <dgm:cxn modelId="{3B675737-C4F4-462B-85BF-D089E12AEE36}" type="presParOf" srcId="{85338E66-3033-4C98-A390-C86F1B2EC099}" destId="{3FDD043C-0E4B-421A-9850-8CF58F54BD17}" srcOrd="4" destOrd="0" presId="urn:microsoft.com/office/officeart/2005/8/layout/process5"/>
    <dgm:cxn modelId="{F99BC12B-B371-4428-8FCC-7FD28DDD30AF}" type="presParOf" srcId="{85338E66-3033-4C98-A390-C86F1B2EC099}" destId="{4C86D4D9-10A3-4798-BE82-35601E4E5B82}" srcOrd="5" destOrd="0" presId="urn:microsoft.com/office/officeart/2005/8/layout/process5"/>
    <dgm:cxn modelId="{B4A8BDBF-EE97-42AC-9F1B-597AA0F68100}" type="presParOf" srcId="{4C86D4D9-10A3-4798-BE82-35601E4E5B82}" destId="{2FC295F3-53E8-483A-92BA-B73A9BA71866}" srcOrd="0" destOrd="0" presId="urn:microsoft.com/office/officeart/2005/8/layout/process5"/>
    <dgm:cxn modelId="{FA08F81F-642F-4954-B639-235FAF25B49E}" type="presParOf" srcId="{85338E66-3033-4C98-A390-C86F1B2EC099}" destId="{697823C5-556C-41F8-A518-0B85E05BE3C9}" srcOrd="6" destOrd="0" presId="urn:microsoft.com/office/officeart/2005/8/layout/process5"/>
    <dgm:cxn modelId="{F226D91C-32E7-45A1-8044-F7DE128233BC}" type="presParOf" srcId="{85338E66-3033-4C98-A390-C86F1B2EC099}" destId="{AD886F8E-3163-4050-81A4-C2250AE92673}" srcOrd="7" destOrd="0" presId="urn:microsoft.com/office/officeart/2005/8/layout/process5"/>
    <dgm:cxn modelId="{2948036D-AA23-4C0C-BA22-DABE937DFFA2}" type="presParOf" srcId="{AD886F8E-3163-4050-81A4-C2250AE92673}" destId="{0C6B68F7-A994-400E-B926-1F2F2768DACB}" srcOrd="0" destOrd="0" presId="urn:microsoft.com/office/officeart/2005/8/layout/process5"/>
    <dgm:cxn modelId="{E2D4BB69-0C2F-45D6-91F0-BF16453B4EC8}" type="presParOf" srcId="{85338E66-3033-4C98-A390-C86F1B2EC099}" destId="{4D78F915-1091-48F3-A22F-5CCC013B0E44}" srcOrd="8" destOrd="0" presId="urn:microsoft.com/office/officeart/2005/8/layout/process5"/>
    <dgm:cxn modelId="{A80DF009-FA18-498E-9792-E7F9D8C64283}" type="presParOf" srcId="{85338E66-3033-4C98-A390-C86F1B2EC099}" destId="{42EAD1FD-9E04-4284-AFB9-5AED3AA5895B}" srcOrd="9" destOrd="0" presId="urn:microsoft.com/office/officeart/2005/8/layout/process5"/>
    <dgm:cxn modelId="{3A8C22E6-7F03-4B26-B1F9-C47216BC7F33}" type="presParOf" srcId="{42EAD1FD-9E04-4284-AFB9-5AED3AA5895B}" destId="{2F9669ED-8B13-4230-8778-DA4012631A55}" srcOrd="0" destOrd="0" presId="urn:microsoft.com/office/officeart/2005/8/layout/process5"/>
    <dgm:cxn modelId="{A3BB6225-9E17-4A85-BB1C-B84BD92C8920}" type="presParOf" srcId="{85338E66-3033-4C98-A390-C86F1B2EC099}" destId="{9FA4C992-8E59-485A-B605-ACD21520A17F}"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1D4D9-30A7-4AB4-8C6E-4BBB13C9C5DF}">
      <dsp:nvSpPr>
        <dsp:cNvPr id="0" name=""/>
        <dsp:cNvSpPr/>
      </dsp:nvSpPr>
      <dsp:spPr>
        <a:xfrm>
          <a:off x="605024" y="2073"/>
          <a:ext cx="3083508" cy="1850105"/>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t>Doctor gathers data from patient</a:t>
          </a:r>
        </a:p>
      </dsp:txBody>
      <dsp:txXfrm>
        <a:off x="659212" y="56261"/>
        <a:ext cx="2975132" cy="1741729"/>
      </dsp:txXfrm>
    </dsp:sp>
    <dsp:sp modelId="{8E37171C-0148-40F9-A03B-1D489AF414E8}">
      <dsp:nvSpPr>
        <dsp:cNvPr id="0" name=""/>
        <dsp:cNvSpPr/>
      </dsp:nvSpPr>
      <dsp:spPr>
        <a:xfrm>
          <a:off x="3959881" y="544770"/>
          <a:ext cx="653703" cy="764710"/>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a:off x="3959881" y="697712"/>
        <a:ext cx="457592" cy="458826"/>
      </dsp:txXfrm>
    </dsp:sp>
    <dsp:sp modelId="{8D204AD7-4B09-43EB-84C5-F29EF1E77860}">
      <dsp:nvSpPr>
        <dsp:cNvPr id="0" name=""/>
        <dsp:cNvSpPr/>
      </dsp:nvSpPr>
      <dsp:spPr>
        <a:xfrm>
          <a:off x="4921935" y="2073"/>
          <a:ext cx="3083508" cy="1850105"/>
        </a:xfrm>
        <a:prstGeom prst="roundRect">
          <a:avLst>
            <a:gd name="adj" fmla="val 10000"/>
          </a:avLst>
        </a:prstGeom>
        <a:solidFill>
          <a:schemeClr val="accent2">
            <a:shade val="80000"/>
            <a:hueOff val="105093"/>
            <a:satOff val="-10861"/>
            <a:lumOff val="8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a:t>Model is adjusted for individual patient</a:t>
          </a:r>
        </a:p>
      </dsp:txBody>
      <dsp:txXfrm>
        <a:off x="4976123" y="56261"/>
        <a:ext cx="2975132" cy="1741729"/>
      </dsp:txXfrm>
    </dsp:sp>
    <dsp:sp modelId="{7EB73A46-CF6E-441A-AB6F-3D9A0765021C}">
      <dsp:nvSpPr>
        <dsp:cNvPr id="0" name=""/>
        <dsp:cNvSpPr/>
      </dsp:nvSpPr>
      <dsp:spPr>
        <a:xfrm>
          <a:off x="8276792" y="544770"/>
          <a:ext cx="653703" cy="764710"/>
        </a:xfrm>
        <a:prstGeom prst="rightArrow">
          <a:avLst>
            <a:gd name="adj1" fmla="val 60000"/>
            <a:gd name="adj2" fmla="val 50000"/>
          </a:avLst>
        </a:prstGeom>
        <a:solidFill>
          <a:schemeClr val="accent2">
            <a:shade val="90000"/>
            <a:hueOff val="131437"/>
            <a:satOff val="-13383"/>
            <a:lumOff val="100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a:off x="8276792" y="697712"/>
        <a:ext cx="457592" cy="458826"/>
      </dsp:txXfrm>
    </dsp:sp>
    <dsp:sp modelId="{3FDD043C-0E4B-421A-9850-8CF58F54BD17}">
      <dsp:nvSpPr>
        <dsp:cNvPr id="0" name=""/>
        <dsp:cNvSpPr/>
      </dsp:nvSpPr>
      <dsp:spPr>
        <a:xfrm>
          <a:off x="9238847" y="2073"/>
          <a:ext cx="3083508" cy="1850105"/>
        </a:xfrm>
        <a:prstGeom prst="roundRect">
          <a:avLst>
            <a:gd name="adj" fmla="val 10000"/>
          </a:avLst>
        </a:prstGeom>
        <a:solidFill>
          <a:schemeClr val="accent2">
            <a:shade val="80000"/>
            <a:hueOff val="210186"/>
            <a:satOff val="-21721"/>
            <a:lumOff val="165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t>Treatment plans are selected</a:t>
          </a:r>
        </a:p>
      </dsp:txBody>
      <dsp:txXfrm>
        <a:off x="9293035" y="56261"/>
        <a:ext cx="2975132" cy="1741729"/>
      </dsp:txXfrm>
    </dsp:sp>
    <dsp:sp modelId="{4C86D4D9-10A3-4798-BE82-35601E4E5B82}">
      <dsp:nvSpPr>
        <dsp:cNvPr id="0" name=""/>
        <dsp:cNvSpPr/>
      </dsp:nvSpPr>
      <dsp:spPr>
        <a:xfrm rot="5400000">
          <a:off x="10453749" y="2068023"/>
          <a:ext cx="653703" cy="764710"/>
        </a:xfrm>
        <a:prstGeom prst="rightArrow">
          <a:avLst>
            <a:gd name="adj1" fmla="val 60000"/>
            <a:gd name="adj2" fmla="val 50000"/>
          </a:avLst>
        </a:prstGeom>
        <a:solidFill>
          <a:schemeClr val="accent2">
            <a:shade val="90000"/>
            <a:hueOff val="262874"/>
            <a:satOff val="-26767"/>
            <a:lumOff val="200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10551188" y="2123527"/>
        <a:ext cx="458826" cy="457592"/>
      </dsp:txXfrm>
    </dsp:sp>
    <dsp:sp modelId="{697823C5-556C-41F8-A518-0B85E05BE3C9}">
      <dsp:nvSpPr>
        <dsp:cNvPr id="0" name=""/>
        <dsp:cNvSpPr/>
      </dsp:nvSpPr>
      <dsp:spPr>
        <a:xfrm>
          <a:off x="9238847" y="3085581"/>
          <a:ext cx="3083508" cy="1850105"/>
        </a:xfrm>
        <a:prstGeom prst="roundRect">
          <a:avLst>
            <a:gd name="adj" fmla="val 10000"/>
          </a:avLst>
        </a:prstGeom>
        <a:solidFill>
          <a:schemeClr val="accent2">
            <a:shade val="80000"/>
            <a:hueOff val="315279"/>
            <a:satOff val="-32582"/>
            <a:lumOff val="24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t>Model simulates treatments</a:t>
          </a:r>
        </a:p>
      </dsp:txBody>
      <dsp:txXfrm>
        <a:off x="9293035" y="3139769"/>
        <a:ext cx="2975132" cy="1741729"/>
      </dsp:txXfrm>
    </dsp:sp>
    <dsp:sp modelId="{AD886F8E-3163-4050-81A4-C2250AE92673}">
      <dsp:nvSpPr>
        <dsp:cNvPr id="0" name=""/>
        <dsp:cNvSpPr/>
      </dsp:nvSpPr>
      <dsp:spPr>
        <a:xfrm rot="10800000">
          <a:off x="8313795" y="3628279"/>
          <a:ext cx="653703" cy="764710"/>
        </a:xfrm>
        <a:prstGeom prst="rightArrow">
          <a:avLst>
            <a:gd name="adj1" fmla="val 60000"/>
            <a:gd name="adj2" fmla="val 50000"/>
          </a:avLst>
        </a:prstGeom>
        <a:solidFill>
          <a:schemeClr val="accent2">
            <a:shade val="90000"/>
            <a:hueOff val="394310"/>
            <a:satOff val="-40150"/>
            <a:lumOff val="301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10800000">
        <a:off x="8509906" y="3781221"/>
        <a:ext cx="457592" cy="458826"/>
      </dsp:txXfrm>
    </dsp:sp>
    <dsp:sp modelId="{4D78F915-1091-48F3-A22F-5CCC013B0E44}">
      <dsp:nvSpPr>
        <dsp:cNvPr id="0" name=""/>
        <dsp:cNvSpPr/>
      </dsp:nvSpPr>
      <dsp:spPr>
        <a:xfrm>
          <a:off x="4921935" y="3085581"/>
          <a:ext cx="3083508" cy="1850105"/>
        </a:xfrm>
        <a:prstGeom prst="roundRect">
          <a:avLst>
            <a:gd name="adj" fmla="val 10000"/>
          </a:avLst>
        </a:prstGeom>
        <a:solidFill>
          <a:schemeClr val="accent2">
            <a:shade val="80000"/>
            <a:hueOff val="420371"/>
            <a:satOff val="-43442"/>
            <a:lumOff val="331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t>Treatments are compared</a:t>
          </a:r>
        </a:p>
      </dsp:txBody>
      <dsp:txXfrm>
        <a:off x="4976123" y="3139769"/>
        <a:ext cx="2975132" cy="1741729"/>
      </dsp:txXfrm>
    </dsp:sp>
    <dsp:sp modelId="{42EAD1FD-9E04-4284-AFB9-5AED3AA5895B}">
      <dsp:nvSpPr>
        <dsp:cNvPr id="0" name=""/>
        <dsp:cNvSpPr/>
      </dsp:nvSpPr>
      <dsp:spPr>
        <a:xfrm rot="10800000">
          <a:off x="3996883" y="3628279"/>
          <a:ext cx="653703" cy="764710"/>
        </a:xfrm>
        <a:prstGeom prst="rightArrow">
          <a:avLst>
            <a:gd name="adj1" fmla="val 60000"/>
            <a:gd name="adj2" fmla="val 50000"/>
          </a:avLst>
        </a:prstGeom>
        <a:solidFill>
          <a:schemeClr val="accent2">
            <a:shade val="90000"/>
            <a:hueOff val="525747"/>
            <a:satOff val="-53534"/>
            <a:lumOff val="401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10800000">
        <a:off x="4192994" y="3781221"/>
        <a:ext cx="457592" cy="458826"/>
      </dsp:txXfrm>
    </dsp:sp>
    <dsp:sp modelId="{9FA4C992-8E59-485A-B605-ACD21520A17F}">
      <dsp:nvSpPr>
        <dsp:cNvPr id="0" name=""/>
        <dsp:cNvSpPr/>
      </dsp:nvSpPr>
      <dsp:spPr>
        <a:xfrm>
          <a:off x="605024" y="3085581"/>
          <a:ext cx="3083508" cy="1850105"/>
        </a:xfrm>
        <a:prstGeom prst="roundRect">
          <a:avLst>
            <a:gd name="adj" fmla="val 10000"/>
          </a:avLst>
        </a:prstGeom>
        <a:solidFill>
          <a:schemeClr val="accent2">
            <a:shade val="80000"/>
            <a:hueOff val="525464"/>
            <a:satOff val="-54303"/>
            <a:lumOff val="414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t>Optimal treatment is </a:t>
          </a:r>
          <a:r>
            <a:rPr lang="en-US" sz="3600" kern="1200" dirty="0" smtClean="0"/>
            <a:t>proposed</a:t>
          </a:r>
          <a:endParaRPr lang="en-US" sz="3600" kern="1200" dirty="0"/>
        </a:p>
      </dsp:txBody>
      <dsp:txXfrm>
        <a:off x="659212" y="3139769"/>
        <a:ext cx="2975132" cy="17417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030" indent="0" algn="ctr">
              <a:buNone/>
              <a:defRPr>
                <a:solidFill>
                  <a:schemeClr val="tx1">
                    <a:tint val="75000"/>
                  </a:schemeClr>
                </a:solidFill>
              </a:defRPr>
            </a:lvl2pPr>
            <a:lvl3pPr marL="4702059" indent="0" algn="ctr">
              <a:buNone/>
              <a:defRPr>
                <a:solidFill>
                  <a:schemeClr val="tx1">
                    <a:tint val="75000"/>
                  </a:schemeClr>
                </a:solidFill>
              </a:defRPr>
            </a:lvl3pPr>
            <a:lvl4pPr marL="7053092" indent="0" algn="ctr">
              <a:buNone/>
              <a:defRPr>
                <a:solidFill>
                  <a:schemeClr val="tx1">
                    <a:tint val="75000"/>
                  </a:schemeClr>
                </a:solidFill>
              </a:defRPr>
            </a:lvl4pPr>
            <a:lvl5pPr marL="9404121" indent="0" algn="ctr">
              <a:buNone/>
              <a:defRPr>
                <a:solidFill>
                  <a:schemeClr val="tx1">
                    <a:tint val="75000"/>
                  </a:schemeClr>
                </a:solidFill>
              </a:defRPr>
            </a:lvl5pPr>
            <a:lvl6pPr marL="11755152" indent="0" algn="ctr">
              <a:buNone/>
              <a:defRPr>
                <a:solidFill>
                  <a:schemeClr val="tx1">
                    <a:tint val="75000"/>
                  </a:schemeClr>
                </a:solidFill>
              </a:defRPr>
            </a:lvl6pPr>
            <a:lvl7pPr marL="14106182" indent="0" algn="ctr">
              <a:buNone/>
              <a:defRPr>
                <a:solidFill>
                  <a:schemeClr val="tx1">
                    <a:tint val="75000"/>
                  </a:schemeClr>
                </a:solidFill>
              </a:defRPr>
            </a:lvl7pPr>
            <a:lvl8pPr marL="16457211" indent="0" algn="ctr">
              <a:buNone/>
              <a:defRPr>
                <a:solidFill>
                  <a:schemeClr val="tx1">
                    <a:tint val="75000"/>
                  </a:schemeClr>
                </a:solidFill>
              </a:defRPr>
            </a:lvl8pPr>
            <a:lvl9pPr marL="1880824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108481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195525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8"/>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8"/>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98417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423023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1" y="13952227"/>
            <a:ext cx="37307520" cy="7200899"/>
          </a:xfrm>
        </p:spPr>
        <p:txBody>
          <a:bodyPr anchor="b"/>
          <a:lstStyle>
            <a:lvl1pPr marL="0" indent="0">
              <a:buNone/>
              <a:defRPr sz="10400">
                <a:solidFill>
                  <a:schemeClr val="tx1">
                    <a:tint val="75000"/>
                  </a:schemeClr>
                </a:solidFill>
              </a:defRPr>
            </a:lvl1pPr>
            <a:lvl2pPr marL="2351030" indent="0">
              <a:buNone/>
              <a:defRPr sz="9300">
                <a:solidFill>
                  <a:schemeClr val="tx1">
                    <a:tint val="75000"/>
                  </a:schemeClr>
                </a:solidFill>
              </a:defRPr>
            </a:lvl2pPr>
            <a:lvl3pPr marL="4702059" indent="0">
              <a:buNone/>
              <a:defRPr sz="8300">
                <a:solidFill>
                  <a:schemeClr val="tx1">
                    <a:tint val="75000"/>
                  </a:schemeClr>
                </a:solidFill>
              </a:defRPr>
            </a:lvl3pPr>
            <a:lvl4pPr marL="7053092" indent="0">
              <a:buNone/>
              <a:defRPr sz="7200">
                <a:solidFill>
                  <a:schemeClr val="tx1">
                    <a:tint val="75000"/>
                  </a:schemeClr>
                </a:solidFill>
              </a:defRPr>
            </a:lvl4pPr>
            <a:lvl5pPr marL="9404121" indent="0">
              <a:buNone/>
              <a:defRPr sz="7200">
                <a:solidFill>
                  <a:schemeClr val="tx1">
                    <a:tint val="75000"/>
                  </a:schemeClr>
                </a:solidFill>
              </a:defRPr>
            </a:lvl5pPr>
            <a:lvl6pPr marL="11755152" indent="0">
              <a:buNone/>
              <a:defRPr sz="7200">
                <a:solidFill>
                  <a:schemeClr val="tx1">
                    <a:tint val="75000"/>
                  </a:schemeClr>
                </a:solidFill>
              </a:defRPr>
            </a:lvl6pPr>
            <a:lvl7pPr marL="14106182" indent="0">
              <a:buNone/>
              <a:defRPr sz="7200">
                <a:solidFill>
                  <a:schemeClr val="tx1">
                    <a:tint val="75000"/>
                  </a:schemeClr>
                </a:solidFill>
              </a:defRPr>
            </a:lvl7pPr>
            <a:lvl8pPr marL="16457211" indent="0">
              <a:buNone/>
              <a:defRPr sz="7200">
                <a:solidFill>
                  <a:schemeClr val="tx1">
                    <a:tint val="75000"/>
                  </a:schemeClr>
                </a:solidFill>
              </a:defRPr>
            </a:lvl8pPr>
            <a:lvl9pPr marL="18808242"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220552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4400"/>
            </a:lvl1pPr>
            <a:lvl2pPr>
              <a:defRPr sz="12300"/>
            </a:lvl2pPr>
            <a:lvl3pPr>
              <a:defRPr sz="104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4400"/>
            </a:lvl1pPr>
            <a:lvl2pPr>
              <a:defRPr sz="12300"/>
            </a:lvl2pPr>
            <a:lvl3pPr>
              <a:defRPr sz="104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283035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2" y="7368544"/>
            <a:ext cx="19392903" cy="3070859"/>
          </a:xfrm>
        </p:spPr>
        <p:txBody>
          <a:bodyPr anchor="b"/>
          <a:lstStyle>
            <a:lvl1pPr marL="0" indent="0">
              <a:buNone/>
              <a:defRPr sz="12300" b="1"/>
            </a:lvl1pPr>
            <a:lvl2pPr marL="2351030" indent="0">
              <a:buNone/>
              <a:defRPr sz="10400" b="1"/>
            </a:lvl2pPr>
            <a:lvl3pPr marL="4702059" indent="0">
              <a:buNone/>
              <a:defRPr sz="9300" b="1"/>
            </a:lvl3pPr>
            <a:lvl4pPr marL="7053092" indent="0">
              <a:buNone/>
              <a:defRPr sz="8300" b="1"/>
            </a:lvl4pPr>
            <a:lvl5pPr marL="9404121" indent="0">
              <a:buNone/>
              <a:defRPr sz="8300" b="1"/>
            </a:lvl5pPr>
            <a:lvl6pPr marL="11755152" indent="0">
              <a:buNone/>
              <a:defRPr sz="8300" b="1"/>
            </a:lvl6pPr>
            <a:lvl7pPr marL="14106182" indent="0">
              <a:buNone/>
              <a:defRPr sz="8300" b="1"/>
            </a:lvl7pPr>
            <a:lvl8pPr marL="16457211" indent="0">
              <a:buNone/>
              <a:defRPr sz="8300" b="1"/>
            </a:lvl8pPr>
            <a:lvl9pPr marL="18808242" indent="0">
              <a:buNone/>
              <a:defRPr sz="8300" b="1"/>
            </a:lvl9pPr>
          </a:lstStyle>
          <a:p>
            <a:pPr lvl="0"/>
            <a:r>
              <a:rPr lang="en-US"/>
              <a:t>Click to edit Master text styles</a:t>
            </a:r>
          </a:p>
        </p:txBody>
      </p:sp>
      <p:sp>
        <p:nvSpPr>
          <p:cNvPr id="4" name="Content Placeholder 3"/>
          <p:cNvSpPr>
            <a:spLocks noGrp="1"/>
          </p:cNvSpPr>
          <p:nvPr>
            <p:ph sz="half" idx="2"/>
          </p:nvPr>
        </p:nvSpPr>
        <p:spPr>
          <a:xfrm>
            <a:off x="2194562" y="10439404"/>
            <a:ext cx="19392903" cy="18966182"/>
          </a:xfrm>
        </p:spPr>
        <p:txBody>
          <a:bodyPr/>
          <a:lstStyle>
            <a:lvl1pPr>
              <a:defRPr sz="12300"/>
            </a:lvl1pPr>
            <a:lvl2pPr>
              <a:defRPr sz="104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4" y="7368544"/>
            <a:ext cx="19400520" cy="3070859"/>
          </a:xfrm>
        </p:spPr>
        <p:txBody>
          <a:bodyPr anchor="b"/>
          <a:lstStyle>
            <a:lvl1pPr marL="0" indent="0">
              <a:buNone/>
              <a:defRPr sz="12300" b="1"/>
            </a:lvl1pPr>
            <a:lvl2pPr marL="2351030" indent="0">
              <a:buNone/>
              <a:defRPr sz="10400" b="1"/>
            </a:lvl2pPr>
            <a:lvl3pPr marL="4702059" indent="0">
              <a:buNone/>
              <a:defRPr sz="9300" b="1"/>
            </a:lvl3pPr>
            <a:lvl4pPr marL="7053092" indent="0">
              <a:buNone/>
              <a:defRPr sz="8300" b="1"/>
            </a:lvl4pPr>
            <a:lvl5pPr marL="9404121" indent="0">
              <a:buNone/>
              <a:defRPr sz="8300" b="1"/>
            </a:lvl5pPr>
            <a:lvl6pPr marL="11755152" indent="0">
              <a:buNone/>
              <a:defRPr sz="8300" b="1"/>
            </a:lvl6pPr>
            <a:lvl7pPr marL="14106182" indent="0">
              <a:buNone/>
              <a:defRPr sz="8300" b="1"/>
            </a:lvl7pPr>
            <a:lvl8pPr marL="16457211" indent="0">
              <a:buNone/>
              <a:defRPr sz="8300" b="1"/>
            </a:lvl8pPr>
            <a:lvl9pPr marL="18808242" indent="0">
              <a:buNone/>
              <a:defRPr sz="8300" b="1"/>
            </a:lvl9pPr>
          </a:lstStyle>
          <a:p>
            <a:pPr lvl="0"/>
            <a:r>
              <a:rPr lang="en-US"/>
              <a:t>Click to edit Master text styles</a:t>
            </a:r>
          </a:p>
        </p:txBody>
      </p:sp>
      <p:sp>
        <p:nvSpPr>
          <p:cNvPr id="6" name="Content Placeholder 5"/>
          <p:cNvSpPr>
            <a:spLocks noGrp="1"/>
          </p:cNvSpPr>
          <p:nvPr>
            <p:ph sz="quarter" idx="4"/>
          </p:nvPr>
        </p:nvSpPr>
        <p:spPr>
          <a:xfrm>
            <a:off x="22296124" y="10439404"/>
            <a:ext cx="19400520" cy="18966182"/>
          </a:xfrm>
        </p:spPr>
        <p:txBody>
          <a:bodyPr/>
          <a:lstStyle>
            <a:lvl1pPr>
              <a:defRPr sz="12300"/>
            </a:lvl1pPr>
            <a:lvl2pPr>
              <a:defRPr sz="104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156586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136674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148004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10400" b="1"/>
            </a:lvl1pPr>
          </a:lstStyle>
          <a:p>
            <a:r>
              <a:rPr lang="en-US"/>
              <a:t>Click to edit Master title style</a:t>
            </a:r>
          </a:p>
        </p:txBody>
      </p:sp>
      <p:sp>
        <p:nvSpPr>
          <p:cNvPr id="3" name="Content Placeholder 2"/>
          <p:cNvSpPr>
            <a:spLocks noGrp="1"/>
          </p:cNvSpPr>
          <p:nvPr>
            <p:ph idx="1"/>
          </p:nvPr>
        </p:nvSpPr>
        <p:spPr>
          <a:xfrm>
            <a:off x="17160240" y="1310645"/>
            <a:ext cx="24536400" cy="28094942"/>
          </a:xfrm>
        </p:spPr>
        <p:txBody>
          <a:bodyPr/>
          <a:lstStyle>
            <a:lvl1pPr>
              <a:defRPr sz="16500"/>
            </a:lvl1pPr>
            <a:lvl2pPr>
              <a:defRPr sz="14400"/>
            </a:lvl2pPr>
            <a:lvl3pPr>
              <a:defRPr sz="123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5"/>
            <a:ext cx="14439903" cy="22517102"/>
          </a:xfrm>
        </p:spPr>
        <p:txBody>
          <a:bodyPr/>
          <a:lstStyle>
            <a:lvl1pPr marL="0" indent="0">
              <a:buNone/>
              <a:defRPr sz="7200"/>
            </a:lvl1pPr>
            <a:lvl2pPr marL="2351030" indent="0">
              <a:buNone/>
              <a:defRPr sz="6200"/>
            </a:lvl2pPr>
            <a:lvl3pPr marL="4702059" indent="0">
              <a:buNone/>
              <a:defRPr sz="5100"/>
            </a:lvl3pPr>
            <a:lvl4pPr marL="7053092" indent="0">
              <a:buNone/>
              <a:defRPr sz="4700"/>
            </a:lvl4pPr>
            <a:lvl5pPr marL="9404121" indent="0">
              <a:buNone/>
              <a:defRPr sz="4700"/>
            </a:lvl5pPr>
            <a:lvl6pPr marL="11755152" indent="0">
              <a:buNone/>
              <a:defRPr sz="4700"/>
            </a:lvl6pPr>
            <a:lvl7pPr marL="14106182" indent="0">
              <a:buNone/>
              <a:defRPr sz="4700"/>
            </a:lvl7pPr>
            <a:lvl8pPr marL="16457211" indent="0">
              <a:buNone/>
              <a:defRPr sz="4700"/>
            </a:lvl8pPr>
            <a:lvl9pPr marL="18808242"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182489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2"/>
            <a:ext cx="26334720" cy="2720342"/>
          </a:xfrm>
        </p:spPr>
        <p:txBody>
          <a:bodyPr anchor="b"/>
          <a:lstStyle>
            <a:lvl1pPr algn="l">
              <a:defRPr sz="104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6500"/>
            </a:lvl1pPr>
            <a:lvl2pPr marL="2351030" indent="0">
              <a:buNone/>
              <a:defRPr sz="14400"/>
            </a:lvl2pPr>
            <a:lvl3pPr marL="4702059" indent="0">
              <a:buNone/>
              <a:defRPr sz="12300"/>
            </a:lvl3pPr>
            <a:lvl4pPr marL="7053092" indent="0">
              <a:buNone/>
              <a:defRPr sz="10400"/>
            </a:lvl4pPr>
            <a:lvl5pPr marL="9404121" indent="0">
              <a:buNone/>
              <a:defRPr sz="10400"/>
            </a:lvl5pPr>
            <a:lvl6pPr marL="11755152" indent="0">
              <a:buNone/>
              <a:defRPr sz="10400"/>
            </a:lvl6pPr>
            <a:lvl7pPr marL="14106182" indent="0">
              <a:buNone/>
              <a:defRPr sz="10400"/>
            </a:lvl7pPr>
            <a:lvl8pPr marL="16457211" indent="0">
              <a:buNone/>
              <a:defRPr sz="10400"/>
            </a:lvl8pPr>
            <a:lvl9pPr marL="18808242" indent="0">
              <a:buNone/>
              <a:defRPr sz="10400"/>
            </a:lvl9pPr>
          </a:lstStyle>
          <a:p>
            <a:endParaRPr lang="en-US" dirty="0"/>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7200"/>
            </a:lvl1pPr>
            <a:lvl2pPr marL="2351030" indent="0">
              <a:buNone/>
              <a:defRPr sz="6200"/>
            </a:lvl2pPr>
            <a:lvl3pPr marL="4702059" indent="0">
              <a:buNone/>
              <a:defRPr sz="5100"/>
            </a:lvl3pPr>
            <a:lvl4pPr marL="7053092" indent="0">
              <a:buNone/>
              <a:defRPr sz="4700"/>
            </a:lvl4pPr>
            <a:lvl5pPr marL="9404121" indent="0">
              <a:buNone/>
              <a:defRPr sz="4700"/>
            </a:lvl5pPr>
            <a:lvl6pPr marL="11755152" indent="0">
              <a:buNone/>
              <a:defRPr sz="4700"/>
            </a:lvl6pPr>
            <a:lvl7pPr marL="14106182" indent="0">
              <a:buNone/>
              <a:defRPr sz="4700"/>
            </a:lvl7pPr>
            <a:lvl8pPr marL="16457211" indent="0">
              <a:buNone/>
              <a:defRPr sz="4700"/>
            </a:lvl8pPr>
            <a:lvl9pPr marL="18808242"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231B4F19-B78A-42C2-BE6D-1124C415BD92}" type="datetimeFigureOut">
              <a:rPr lang="en-US" smtClean="0"/>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E0E1F0-B0C8-4781-8248-7E18F6BDE900}" type="slidenum">
              <a:rPr lang="en-US" smtClean="0"/>
              <a:t>‹#›</a:t>
            </a:fld>
            <a:endParaRPr lang="en-US" dirty="0"/>
          </a:p>
        </p:txBody>
      </p:sp>
    </p:spTree>
    <p:extLst>
      <p:ext uri="{BB962C8B-B14F-4D97-AF65-F5344CB8AC3E}">
        <p14:creationId xmlns:p14="http://schemas.microsoft.com/office/powerpoint/2010/main" val="232091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07" tIns="235104" rIns="470207" bIns="235104"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70207" tIns="235104" rIns="470207" bIns="2351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70207" tIns="235104" rIns="470207" bIns="235104" rtlCol="0" anchor="ctr"/>
          <a:lstStyle>
            <a:lvl1pPr algn="l">
              <a:defRPr sz="6200">
                <a:solidFill>
                  <a:schemeClr val="tx1">
                    <a:tint val="75000"/>
                  </a:schemeClr>
                </a:solidFill>
              </a:defRPr>
            </a:lvl1pPr>
          </a:lstStyle>
          <a:p>
            <a:fld id="{231B4F19-B78A-42C2-BE6D-1124C415BD92}" type="datetimeFigureOut">
              <a:rPr lang="en-US" smtClean="0"/>
              <a:t>10/17/2016</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70207" tIns="235104" rIns="470207" bIns="235104" rtlCol="0" anchor="ctr"/>
          <a:lstStyle>
            <a:lvl1pPr algn="ctr">
              <a:defRPr sz="6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70207" tIns="235104" rIns="470207" bIns="235104" rtlCol="0" anchor="ctr"/>
          <a:lstStyle>
            <a:lvl1pPr algn="r">
              <a:defRPr sz="6200">
                <a:solidFill>
                  <a:schemeClr val="tx1">
                    <a:tint val="75000"/>
                  </a:schemeClr>
                </a:solidFill>
              </a:defRPr>
            </a:lvl1pPr>
          </a:lstStyle>
          <a:p>
            <a:fld id="{02E0E1F0-B0C8-4781-8248-7E18F6BDE900}" type="slidenum">
              <a:rPr lang="en-US" smtClean="0"/>
              <a:t>‹#›</a:t>
            </a:fld>
            <a:endParaRPr lang="en-US" dirty="0"/>
          </a:p>
        </p:txBody>
      </p:sp>
    </p:spTree>
    <p:extLst>
      <p:ext uri="{BB962C8B-B14F-4D97-AF65-F5344CB8AC3E}">
        <p14:creationId xmlns:p14="http://schemas.microsoft.com/office/powerpoint/2010/main" val="3056213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059" rtl="0" eaLnBrk="1" latinLnBrk="0" hangingPunct="1">
        <a:spcBef>
          <a:spcPct val="0"/>
        </a:spcBef>
        <a:buNone/>
        <a:defRPr sz="22700" kern="1200">
          <a:solidFill>
            <a:schemeClr val="tx1"/>
          </a:solidFill>
          <a:latin typeface="+mj-lt"/>
          <a:ea typeface="+mj-ea"/>
          <a:cs typeface="+mj-cs"/>
        </a:defRPr>
      </a:lvl1pPr>
    </p:titleStyle>
    <p:bodyStyle>
      <a:lvl1pPr marL="1763274" indent="-1763274" algn="l" defTabSz="4702059" rtl="0" eaLnBrk="1" latinLnBrk="0" hangingPunct="1">
        <a:spcBef>
          <a:spcPct val="20000"/>
        </a:spcBef>
        <a:buFont typeface="Arial" pitchFamily="34" charset="0"/>
        <a:buChar char="•"/>
        <a:defRPr sz="16500" kern="1200">
          <a:solidFill>
            <a:schemeClr val="tx1"/>
          </a:solidFill>
          <a:latin typeface="+mn-lt"/>
          <a:ea typeface="+mn-ea"/>
          <a:cs typeface="+mn-cs"/>
        </a:defRPr>
      </a:lvl1pPr>
      <a:lvl2pPr marL="3820424" indent="-1469394" algn="l" defTabSz="4702059" rtl="0" eaLnBrk="1" latinLnBrk="0" hangingPunct="1">
        <a:spcBef>
          <a:spcPct val="20000"/>
        </a:spcBef>
        <a:buFont typeface="Arial" pitchFamily="34" charset="0"/>
        <a:buChar char="–"/>
        <a:defRPr sz="14400" kern="1200">
          <a:solidFill>
            <a:schemeClr val="tx1"/>
          </a:solidFill>
          <a:latin typeface="+mn-lt"/>
          <a:ea typeface="+mn-ea"/>
          <a:cs typeface="+mn-cs"/>
        </a:defRPr>
      </a:lvl2pPr>
      <a:lvl3pPr marL="5877576" indent="-1175516" algn="l" defTabSz="4702059" rtl="0" eaLnBrk="1" latinLnBrk="0" hangingPunct="1">
        <a:spcBef>
          <a:spcPct val="20000"/>
        </a:spcBef>
        <a:buFont typeface="Arial" pitchFamily="34" charset="0"/>
        <a:buChar char="•"/>
        <a:defRPr sz="12300" kern="1200">
          <a:solidFill>
            <a:schemeClr val="tx1"/>
          </a:solidFill>
          <a:latin typeface="+mn-lt"/>
          <a:ea typeface="+mn-ea"/>
          <a:cs typeface="+mn-cs"/>
        </a:defRPr>
      </a:lvl3pPr>
      <a:lvl4pPr marL="8228606" indent="-1175516" algn="l" defTabSz="4702059" rtl="0" eaLnBrk="1" latinLnBrk="0" hangingPunct="1">
        <a:spcBef>
          <a:spcPct val="20000"/>
        </a:spcBef>
        <a:buFont typeface="Arial" pitchFamily="34" charset="0"/>
        <a:buChar char="–"/>
        <a:defRPr sz="10400" kern="1200">
          <a:solidFill>
            <a:schemeClr val="tx1"/>
          </a:solidFill>
          <a:latin typeface="+mn-lt"/>
          <a:ea typeface="+mn-ea"/>
          <a:cs typeface="+mn-cs"/>
        </a:defRPr>
      </a:lvl4pPr>
      <a:lvl5pPr marL="10579637" indent="-1175516" algn="l" defTabSz="4702059" rtl="0" eaLnBrk="1" latinLnBrk="0" hangingPunct="1">
        <a:spcBef>
          <a:spcPct val="20000"/>
        </a:spcBef>
        <a:buFont typeface="Arial" pitchFamily="34" charset="0"/>
        <a:buChar char="»"/>
        <a:defRPr sz="10400" kern="1200">
          <a:solidFill>
            <a:schemeClr val="tx1"/>
          </a:solidFill>
          <a:latin typeface="+mn-lt"/>
          <a:ea typeface="+mn-ea"/>
          <a:cs typeface="+mn-cs"/>
        </a:defRPr>
      </a:lvl5pPr>
      <a:lvl6pPr marL="12930666" indent="-1175516" algn="l" defTabSz="4702059" rtl="0" eaLnBrk="1" latinLnBrk="0" hangingPunct="1">
        <a:spcBef>
          <a:spcPct val="20000"/>
        </a:spcBef>
        <a:buFont typeface="Arial" pitchFamily="34" charset="0"/>
        <a:buChar char="•"/>
        <a:defRPr sz="10400" kern="1200">
          <a:solidFill>
            <a:schemeClr val="tx1"/>
          </a:solidFill>
          <a:latin typeface="+mn-lt"/>
          <a:ea typeface="+mn-ea"/>
          <a:cs typeface="+mn-cs"/>
        </a:defRPr>
      </a:lvl6pPr>
      <a:lvl7pPr marL="15281696" indent="-1175516" algn="l" defTabSz="4702059" rtl="0" eaLnBrk="1" latinLnBrk="0" hangingPunct="1">
        <a:spcBef>
          <a:spcPct val="20000"/>
        </a:spcBef>
        <a:buFont typeface="Arial" pitchFamily="34" charset="0"/>
        <a:buChar char="•"/>
        <a:defRPr sz="10400" kern="1200">
          <a:solidFill>
            <a:schemeClr val="tx1"/>
          </a:solidFill>
          <a:latin typeface="+mn-lt"/>
          <a:ea typeface="+mn-ea"/>
          <a:cs typeface="+mn-cs"/>
        </a:defRPr>
      </a:lvl7pPr>
      <a:lvl8pPr marL="17632728" indent="-1175516" algn="l" defTabSz="4702059" rtl="0" eaLnBrk="1" latinLnBrk="0" hangingPunct="1">
        <a:spcBef>
          <a:spcPct val="20000"/>
        </a:spcBef>
        <a:buFont typeface="Arial" pitchFamily="34" charset="0"/>
        <a:buChar char="•"/>
        <a:defRPr sz="10400" kern="1200">
          <a:solidFill>
            <a:schemeClr val="tx1"/>
          </a:solidFill>
          <a:latin typeface="+mn-lt"/>
          <a:ea typeface="+mn-ea"/>
          <a:cs typeface="+mn-cs"/>
        </a:defRPr>
      </a:lvl8pPr>
      <a:lvl9pPr marL="19983758" indent="-1175516" algn="l" defTabSz="4702059" rtl="0" eaLnBrk="1" latinLnBrk="0" hangingPunct="1">
        <a:spcBef>
          <a:spcPct val="20000"/>
        </a:spcBef>
        <a:buFont typeface="Arial" pitchFamily="34" charset="0"/>
        <a:buChar char="•"/>
        <a:defRPr sz="10400" kern="1200">
          <a:solidFill>
            <a:schemeClr val="tx1"/>
          </a:solidFill>
          <a:latin typeface="+mn-lt"/>
          <a:ea typeface="+mn-ea"/>
          <a:cs typeface="+mn-cs"/>
        </a:defRPr>
      </a:lvl9pPr>
    </p:bodyStyle>
    <p:otherStyle>
      <a:defPPr>
        <a:defRPr lang="en-US"/>
      </a:defPPr>
      <a:lvl1pPr marL="0" algn="l" defTabSz="4702059" rtl="0" eaLnBrk="1" latinLnBrk="0" hangingPunct="1">
        <a:defRPr sz="9300" kern="1200">
          <a:solidFill>
            <a:schemeClr val="tx1"/>
          </a:solidFill>
          <a:latin typeface="+mn-lt"/>
          <a:ea typeface="+mn-ea"/>
          <a:cs typeface="+mn-cs"/>
        </a:defRPr>
      </a:lvl1pPr>
      <a:lvl2pPr marL="2351030" algn="l" defTabSz="4702059" rtl="0" eaLnBrk="1" latinLnBrk="0" hangingPunct="1">
        <a:defRPr sz="9300" kern="1200">
          <a:solidFill>
            <a:schemeClr val="tx1"/>
          </a:solidFill>
          <a:latin typeface="+mn-lt"/>
          <a:ea typeface="+mn-ea"/>
          <a:cs typeface="+mn-cs"/>
        </a:defRPr>
      </a:lvl2pPr>
      <a:lvl3pPr marL="4702059" algn="l" defTabSz="4702059" rtl="0" eaLnBrk="1" latinLnBrk="0" hangingPunct="1">
        <a:defRPr sz="9300" kern="1200">
          <a:solidFill>
            <a:schemeClr val="tx1"/>
          </a:solidFill>
          <a:latin typeface="+mn-lt"/>
          <a:ea typeface="+mn-ea"/>
          <a:cs typeface="+mn-cs"/>
        </a:defRPr>
      </a:lvl3pPr>
      <a:lvl4pPr marL="7053092" algn="l" defTabSz="4702059" rtl="0" eaLnBrk="1" latinLnBrk="0" hangingPunct="1">
        <a:defRPr sz="9300" kern="1200">
          <a:solidFill>
            <a:schemeClr val="tx1"/>
          </a:solidFill>
          <a:latin typeface="+mn-lt"/>
          <a:ea typeface="+mn-ea"/>
          <a:cs typeface="+mn-cs"/>
        </a:defRPr>
      </a:lvl4pPr>
      <a:lvl5pPr marL="9404121" algn="l" defTabSz="4702059" rtl="0" eaLnBrk="1" latinLnBrk="0" hangingPunct="1">
        <a:defRPr sz="9300" kern="1200">
          <a:solidFill>
            <a:schemeClr val="tx1"/>
          </a:solidFill>
          <a:latin typeface="+mn-lt"/>
          <a:ea typeface="+mn-ea"/>
          <a:cs typeface="+mn-cs"/>
        </a:defRPr>
      </a:lvl5pPr>
      <a:lvl6pPr marL="11755152" algn="l" defTabSz="4702059" rtl="0" eaLnBrk="1" latinLnBrk="0" hangingPunct="1">
        <a:defRPr sz="9300" kern="1200">
          <a:solidFill>
            <a:schemeClr val="tx1"/>
          </a:solidFill>
          <a:latin typeface="+mn-lt"/>
          <a:ea typeface="+mn-ea"/>
          <a:cs typeface="+mn-cs"/>
        </a:defRPr>
      </a:lvl6pPr>
      <a:lvl7pPr marL="14106182" algn="l" defTabSz="4702059" rtl="0" eaLnBrk="1" latinLnBrk="0" hangingPunct="1">
        <a:defRPr sz="9300" kern="1200">
          <a:solidFill>
            <a:schemeClr val="tx1"/>
          </a:solidFill>
          <a:latin typeface="+mn-lt"/>
          <a:ea typeface="+mn-ea"/>
          <a:cs typeface="+mn-cs"/>
        </a:defRPr>
      </a:lvl7pPr>
      <a:lvl8pPr marL="16457211" algn="l" defTabSz="4702059" rtl="0" eaLnBrk="1" latinLnBrk="0" hangingPunct="1">
        <a:defRPr sz="9300" kern="1200">
          <a:solidFill>
            <a:schemeClr val="tx1"/>
          </a:solidFill>
          <a:latin typeface="+mn-lt"/>
          <a:ea typeface="+mn-ea"/>
          <a:cs typeface="+mn-cs"/>
        </a:defRPr>
      </a:lvl8pPr>
      <a:lvl9pPr marL="18808242" algn="l" defTabSz="4702059"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5.png"/><Relationship Id="rId3" Type="http://schemas.openxmlformats.org/officeDocument/2006/relationships/image" Target="../media/image2.emf"/><Relationship Id="rId7" Type="http://schemas.openxmlformats.org/officeDocument/2006/relationships/diagramColors" Target="../diagrams/colors1.xml"/><Relationship Id="rId12" Type="http://schemas.openxmlformats.org/officeDocument/2006/relationships/chart" Target="../charts/chart2.xml"/><Relationship Id="rId2" Type="http://schemas.openxmlformats.org/officeDocument/2006/relationships/image" Target="../media/image1.PNG"/><Relationship Id="rId16"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chart" Target="../charts/chart1.xml"/><Relationship Id="rId5" Type="http://schemas.openxmlformats.org/officeDocument/2006/relationships/diagramLayout" Target="../diagrams/layout1.xml"/><Relationship Id="rId15" Type="http://schemas.openxmlformats.org/officeDocument/2006/relationships/image" Target="../media/image5.gif"/><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031" y="274320"/>
            <a:ext cx="42906461" cy="5088361"/>
          </a:xfrm>
          <a:prstGeom prst="rect">
            <a:avLst/>
          </a:prstGeom>
          <a:solidFill>
            <a:schemeClr val="accent1"/>
          </a:solid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800" dirty="0">
              <a:latin typeface="Helvetica"/>
              <a:cs typeface="Helvetica"/>
            </a:endParaRPr>
          </a:p>
        </p:txBody>
      </p:sp>
      <p:sp>
        <p:nvSpPr>
          <p:cNvPr id="225" name="Rectangle 224"/>
          <p:cNvSpPr/>
          <p:nvPr/>
        </p:nvSpPr>
        <p:spPr>
          <a:xfrm>
            <a:off x="8229485" y="27363642"/>
            <a:ext cx="5874968" cy="2263140"/>
          </a:xfrm>
          <a:prstGeom prst="rect">
            <a:avLst/>
          </a:prstGeom>
          <a:solidFill>
            <a:srgbClr val="23649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8" name="Group 7"/>
          <p:cNvGrpSpPr/>
          <p:nvPr/>
        </p:nvGrpSpPr>
        <p:grpSpPr>
          <a:xfrm>
            <a:off x="422031" y="19385146"/>
            <a:ext cx="13927016" cy="1394594"/>
            <a:chOff x="457200" y="25612965"/>
            <a:chExt cx="15087600" cy="1549548"/>
          </a:xfrm>
        </p:grpSpPr>
        <p:sp>
          <p:nvSpPr>
            <p:cNvPr id="81" name="Rectangle 80"/>
            <p:cNvSpPr/>
            <p:nvPr/>
          </p:nvSpPr>
          <p:spPr>
            <a:xfrm>
              <a:off x="533400" y="27010113"/>
              <a:ext cx="15011400" cy="152400"/>
            </a:xfrm>
            <a:prstGeom prst="rect">
              <a:avLst/>
            </a:prstGeom>
            <a:solidFill>
              <a:schemeClr val="accent1"/>
            </a:solidFill>
            <a:ln w="76200" cmpd="sng">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800" dirty="0"/>
            </a:p>
          </p:txBody>
        </p:sp>
        <p:sp>
          <p:nvSpPr>
            <p:cNvPr id="80" name="Rectangle 79"/>
            <p:cNvSpPr/>
            <p:nvPr/>
          </p:nvSpPr>
          <p:spPr>
            <a:xfrm>
              <a:off x="457200" y="25612965"/>
              <a:ext cx="15087600" cy="1371600"/>
            </a:xfrm>
            <a:prstGeom prst="rect">
              <a:avLst/>
            </a:prstGeom>
            <a:solidFill>
              <a:schemeClr val="tx1">
                <a:lumMod val="90000"/>
                <a:lumOff val="10000"/>
              </a:schemeClr>
            </a:solid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spc="300" dirty="0">
                  <a:latin typeface="Helvetica"/>
                  <a:cs typeface="Helvetica"/>
                </a:rPr>
                <a:t>Background</a:t>
              </a:r>
            </a:p>
          </p:txBody>
        </p:sp>
      </p:grpSp>
      <p:sp>
        <p:nvSpPr>
          <p:cNvPr id="258" name="Rectangle 257"/>
          <p:cNvSpPr/>
          <p:nvPr/>
        </p:nvSpPr>
        <p:spPr>
          <a:xfrm>
            <a:off x="15092805" y="17856272"/>
            <a:ext cx="13504984" cy="740664"/>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376" tIns="341377" rIns="341376" bIns="2030454" numCol="1" spcCol="1270" anchor="ctr" anchorCtr="0">
            <a:noAutofit/>
          </a:bodyPr>
          <a:lstStyle/>
          <a:p>
            <a:pPr marL="0" lvl="0" indent="0" algn="ctr" defTabSz="2133600">
              <a:lnSpc>
                <a:spcPct val="90000"/>
              </a:lnSpc>
              <a:spcBef>
                <a:spcPct val="0"/>
              </a:spcBef>
              <a:spcAft>
                <a:spcPct val="35000"/>
              </a:spcAft>
              <a:buNone/>
            </a:pPr>
            <a:r>
              <a:rPr lang="en-US" sz="4800" kern="1200" dirty="0"/>
              <a:t>1</a:t>
            </a:r>
          </a:p>
        </p:txBody>
      </p:sp>
      <p:sp>
        <p:nvSpPr>
          <p:cNvPr id="163" name="Rectangle 162"/>
          <p:cNvSpPr/>
          <p:nvPr/>
        </p:nvSpPr>
        <p:spPr>
          <a:xfrm>
            <a:off x="29401478" y="27774900"/>
            <a:ext cx="13856677" cy="137160"/>
          </a:xfrm>
          <a:prstGeom prst="rect">
            <a:avLst/>
          </a:prstGeom>
          <a:solidFill>
            <a:schemeClr val="accent1"/>
          </a:solidFill>
          <a:ln w="76200" cmpd="sng">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7112" y="21783246"/>
            <a:ext cx="8376647" cy="3522775"/>
          </a:xfrm>
          <a:prstGeom prst="rect">
            <a:avLst/>
          </a:prstGeom>
        </p:spPr>
      </p:pic>
      <p:sp>
        <p:nvSpPr>
          <p:cNvPr id="21" name="Arrow: Right 20"/>
          <p:cNvSpPr/>
          <p:nvPr/>
        </p:nvSpPr>
        <p:spPr>
          <a:xfrm>
            <a:off x="18023376" y="24140163"/>
            <a:ext cx="2784896" cy="123443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TextBox 9"/>
          <p:cNvSpPr txBox="1">
            <a:spLocks noChangeArrowheads="1"/>
          </p:cNvSpPr>
          <p:nvPr/>
        </p:nvSpPr>
        <p:spPr bwMode="auto">
          <a:xfrm>
            <a:off x="8482819" y="3200400"/>
            <a:ext cx="224661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110" charset="-128"/>
              </a:defRPr>
            </a:lvl1pPr>
            <a:lvl2pPr marL="742950" indent="-285750" eaLnBrk="0" hangingPunct="0">
              <a:defRPr sz="8600">
                <a:solidFill>
                  <a:schemeClr val="tx1"/>
                </a:solidFill>
                <a:latin typeface="Arial" charset="0"/>
                <a:ea typeface="ＭＳ Ｐゴシック" pitchFamily="-110" charset="-128"/>
              </a:defRPr>
            </a:lvl2pPr>
            <a:lvl3pPr marL="1143000" indent="-228600" eaLnBrk="0" hangingPunct="0">
              <a:defRPr sz="8600">
                <a:solidFill>
                  <a:schemeClr val="tx1"/>
                </a:solidFill>
                <a:latin typeface="Arial" charset="0"/>
                <a:ea typeface="ＭＳ Ｐゴシック" pitchFamily="-110" charset="-128"/>
              </a:defRPr>
            </a:lvl3pPr>
            <a:lvl4pPr marL="1600200" indent="-228600" eaLnBrk="0" hangingPunct="0">
              <a:defRPr sz="8600">
                <a:solidFill>
                  <a:schemeClr val="tx1"/>
                </a:solidFill>
                <a:latin typeface="Arial" charset="0"/>
                <a:ea typeface="ＭＳ Ｐゴシック" pitchFamily="-110" charset="-128"/>
              </a:defRPr>
            </a:lvl4pPr>
            <a:lvl5pPr marL="2057400" indent="-228600" eaLnBrk="0" hangingPunct="0">
              <a:defRPr sz="8600">
                <a:solidFill>
                  <a:schemeClr val="tx1"/>
                </a:solidFill>
                <a:latin typeface="Arial" charset="0"/>
                <a:ea typeface="ＭＳ Ｐゴシック" pitchFamily="-110" charset="-128"/>
              </a:defRPr>
            </a:lvl5pPr>
            <a:lvl6pPr marL="2514600" indent="-228600" defTabSz="4387850" eaLnBrk="0" fontAlgn="base" hangingPunct="0">
              <a:spcBef>
                <a:spcPct val="0"/>
              </a:spcBef>
              <a:spcAft>
                <a:spcPct val="0"/>
              </a:spcAft>
              <a:defRPr sz="8600">
                <a:solidFill>
                  <a:schemeClr val="tx1"/>
                </a:solidFill>
                <a:latin typeface="Arial" charset="0"/>
                <a:ea typeface="ＭＳ Ｐゴシック" pitchFamily="-110" charset="-128"/>
              </a:defRPr>
            </a:lvl6pPr>
            <a:lvl7pPr marL="2971800" indent="-228600" defTabSz="4387850" eaLnBrk="0" fontAlgn="base" hangingPunct="0">
              <a:spcBef>
                <a:spcPct val="0"/>
              </a:spcBef>
              <a:spcAft>
                <a:spcPct val="0"/>
              </a:spcAft>
              <a:defRPr sz="8600">
                <a:solidFill>
                  <a:schemeClr val="tx1"/>
                </a:solidFill>
                <a:latin typeface="Arial" charset="0"/>
                <a:ea typeface="ＭＳ Ｐゴシック" pitchFamily="-110" charset="-128"/>
              </a:defRPr>
            </a:lvl7pPr>
            <a:lvl8pPr marL="3429000" indent="-228600" defTabSz="4387850" eaLnBrk="0" fontAlgn="base" hangingPunct="0">
              <a:spcBef>
                <a:spcPct val="0"/>
              </a:spcBef>
              <a:spcAft>
                <a:spcPct val="0"/>
              </a:spcAft>
              <a:defRPr sz="8600">
                <a:solidFill>
                  <a:schemeClr val="tx1"/>
                </a:solidFill>
                <a:latin typeface="Arial" charset="0"/>
                <a:ea typeface="ＭＳ Ｐゴシック" pitchFamily="-110" charset="-128"/>
              </a:defRPr>
            </a:lvl8pPr>
            <a:lvl9pPr marL="3886200" indent="-228600" defTabSz="4387850" eaLnBrk="0" fontAlgn="base" hangingPunct="0">
              <a:spcBef>
                <a:spcPct val="0"/>
              </a:spcBef>
              <a:spcAft>
                <a:spcPct val="0"/>
              </a:spcAft>
              <a:defRPr sz="8600">
                <a:solidFill>
                  <a:schemeClr val="tx1"/>
                </a:solidFill>
                <a:latin typeface="Arial" charset="0"/>
                <a:ea typeface="ＭＳ Ｐゴシック" pitchFamily="-110" charset="-128"/>
              </a:defRPr>
            </a:lvl9pPr>
          </a:lstStyle>
          <a:p>
            <a:pPr algn="ctr"/>
            <a:r>
              <a:rPr lang="en-US" sz="5400" u="sng" dirty="0">
                <a:solidFill>
                  <a:schemeClr val="bg1"/>
                </a:solidFill>
                <a:latin typeface="Helvetica"/>
                <a:cs typeface="Helvetica"/>
              </a:rPr>
              <a:t>Jose Perez</a:t>
            </a:r>
            <a:r>
              <a:rPr lang="en-US" sz="5400" baseline="30000" dirty="0">
                <a:solidFill>
                  <a:schemeClr val="bg1"/>
                </a:solidFill>
                <a:latin typeface="Helvetica"/>
                <a:cs typeface="Helvetica"/>
              </a:rPr>
              <a:t>1</a:t>
            </a:r>
            <a:r>
              <a:rPr lang="en-US" sz="5400" dirty="0">
                <a:solidFill>
                  <a:schemeClr val="bg1"/>
                </a:solidFill>
                <a:latin typeface="Helvetica"/>
                <a:cs typeface="Helvetica"/>
              </a:rPr>
              <a:t>, Meghan Bloom</a:t>
            </a:r>
            <a:r>
              <a:rPr lang="en-US" sz="5400" baseline="30000" dirty="0">
                <a:solidFill>
                  <a:schemeClr val="bg1"/>
                </a:solidFill>
                <a:latin typeface="Helvetica"/>
                <a:cs typeface="Helvetica"/>
              </a:rPr>
              <a:t>2</a:t>
            </a:r>
            <a:r>
              <a:rPr lang="en-US" sz="5400" dirty="0">
                <a:solidFill>
                  <a:schemeClr val="bg1"/>
                </a:solidFill>
                <a:latin typeface="Helvetica"/>
                <a:cs typeface="Helvetica"/>
              </a:rPr>
              <a:t>, Marcelo Behar</a:t>
            </a:r>
            <a:r>
              <a:rPr lang="en-US" sz="5400" baseline="30000" dirty="0">
                <a:solidFill>
                  <a:schemeClr val="bg1"/>
                </a:solidFill>
                <a:latin typeface="Helvetica"/>
                <a:cs typeface="Helvetica"/>
              </a:rPr>
              <a:t>2</a:t>
            </a:r>
            <a:endParaRPr lang="en-US" sz="5400" dirty="0">
              <a:solidFill>
                <a:schemeClr val="bg1"/>
              </a:solidFill>
              <a:latin typeface="Helvetica"/>
              <a:cs typeface="Helvetica"/>
            </a:endParaRPr>
          </a:p>
          <a:p>
            <a:pPr algn="ctr"/>
            <a:r>
              <a:rPr lang="en-US" sz="3600" baseline="30000" dirty="0">
                <a:solidFill>
                  <a:schemeClr val="bg1"/>
                </a:solidFill>
                <a:latin typeface="Helvetica"/>
                <a:cs typeface="Helvetica"/>
              </a:rPr>
              <a:t>1 </a:t>
            </a:r>
            <a:r>
              <a:rPr lang="en-US" sz="2800" dirty="0">
                <a:solidFill>
                  <a:schemeClr val="bg1"/>
                </a:solidFill>
                <a:latin typeface="Helvetica"/>
                <a:cs typeface="Helvetica"/>
              </a:rPr>
              <a:t>The University of Texas at El Paso</a:t>
            </a:r>
          </a:p>
          <a:p>
            <a:pPr algn="ctr"/>
            <a:r>
              <a:rPr lang="en-US" sz="2800" baseline="30000" dirty="0">
                <a:solidFill>
                  <a:schemeClr val="bg1"/>
                </a:solidFill>
                <a:latin typeface="Helvetica"/>
                <a:cs typeface="Helvetica"/>
              </a:rPr>
              <a:t>2 </a:t>
            </a:r>
            <a:r>
              <a:rPr lang="en-US" sz="2800" dirty="0">
                <a:solidFill>
                  <a:schemeClr val="bg1"/>
                </a:solidFill>
                <a:latin typeface="Helvetica"/>
                <a:cs typeface="Helvetica"/>
              </a:rPr>
              <a:t>Cellular Sensing and Communication Dynamics Research Group, Biomedical Engineering, The University of Texas at Austin</a:t>
            </a:r>
          </a:p>
        </p:txBody>
      </p:sp>
      <p:sp>
        <p:nvSpPr>
          <p:cNvPr id="28" name="TextBox 27"/>
          <p:cNvSpPr txBox="1"/>
          <p:nvPr/>
        </p:nvSpPr>
        <p:spPr>
          <a:xfrm>
            <a:off x="8342141" y="990600"/>
            <a:ext cx="22606781" cy="1938992"/>
          </a:xfrm>
          <a:prstGeom prst="rect">
            <a:avLst/>
          </a:prstGeom>
          <a:noFill/>
        </p:spPr>
        <p:txBody>
          <a:bodyPr wrap="square" rtlCol="0">
            <a:spAutoFit/>
          </a:bodyPr>
          <a:lstStyle/>
          <a:p>
            <a:pPr algn="ctr"/>
            <a:r>
              <a:rPr lang="en-US" sz="6000" b="1" spc="300" dirty="0">
                <a:solidFill>
                  <a:schemeClr val="bg1"/>
                </a:solidFill>
                <a:latin typeface="Helvetica"/>
                <a:cs typeface="Helvetica"/>
              </a:rPr>
              <a:t>Multi-Scale Modeling of T Cell and Antigen Presenting Cell Interaction in the Tumor Microenvironment</a:t>
            </a:r>
          </a:p>
        </p:txBody>
      </p:sp>
      <p:sp>
        <p:nvSpPr>
          <p:cNvPr id="17" name="Rectangle 16"/>
          <p:cNvSpPr/>
          <p:nvPr/>
        </p:nvSpPr>
        <p:spPr>
          <a:xfrm>
            <a:off x="422030" y="19385147"/>
            <a:ext cx="13937836" cy="12576035"/>
          </a:xfrm>
          <a:prstGeom prst="rect">
            <a:avLst/>
          </a:prstGeom>
          <a:no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lIns="274320" tIns="914400" rIns="274320" rtlCol="0" anchor="t" anchorCtr="0">
            <a:noAutofit/>
          </a:bodyPr>
          <a:lstStyle/>
          <a:p>
            <a:r>
              <a:rPr lang="en-US" sz="2800" dirty="0">
                <a:solidFill>
                  <a:schemeClr val="tx1"/>
                </a:solidFill>
                <a:latin typeface="Helvetica"/>
                <a:cs typeface="Helvetica"/>
              </a:rPr>
              <a:t>	</a:t>
            </a:r>
            <a:endParaRPr lang="en-US" sz="3200" dirty="0">
              <a:solidFill>
                <a:schemeClr val="tx1"/>
              </a:solidFill>
              <a:latin typeface="Helvetica"/>
              <a:cs typeface="Helvetica"/>
            </a:endParaRPr>
          </a:p>
        </p:txBody>
      </p:sp>
      <p:sp>
        <p:nvSpPr>
          <p:cNvPr id="107" name="Rectangle 106"/>
          <p:cNvSpPr/>
          <p:nvPr/>
        </p:nvSpPr>
        <p:spPr>
          <a:xfrm>
            <a:off x="29398691" y="22425660"/>
            <a:ext cx="13856677" cy="137160"/>
          </a:xfrm>
          <a:prstGeom prst="rect">
            <a:avLst/>
          </a:prstGeom>
          <a:solidFill>
            <a:schemeClr val="accent1"/>
          </a:solidFill>
          <a:ln w="76200" cmpd="sng">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6" name="Rectangle 145"/>
          <p:cNvSpPr/>
          <p:nvPr/>
        </p:nvSpPr>
        <p:spPr>
          <a:xfrm>
            <a:off x="29401476" y="22494241"/>
            <a:ext cx="13927016" cy="3887174"/>
          </a:xfrm>
          <a:prstGeom prst="rect">
            <a:avLst/>
          </a:prstGeom>
          <a:no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lIns="274320" tIns="914400" rIns="274320" rtlCol="0" anchor="t" anchorCtr="0">
            <a:noAutofit/>
          </a:bodyPr>
          <a:lstStyle/>
          <a:p>
            <a:pPr algn="just"/>
            <a:endParaRPr lang="en-US" sz="3200" dirty="0">
              <a:solidFill>
                <a:schemeClr val="tx1"/>
              </a:solidFill>
              <a:latin typeface="Helvetica"/>
              <a:cs typeface="Helvetica"/>
            </a:endParaRPr>
          </a:p>
        </p:txBody>
      </p:sp>
      <p:sp>
        <p:nvSpPr>
          <p:cNvPr id="147" name="Rectangle 146"/>
          <p:cNvSpPr/>
          <p:nvPr/>
        </p:nvSpPr>
        <p:spPr>
          <a:xfrm>
            <a:off x="29398691" y="21191220"/>
            <a:ext cx="13927016" cy="1234440"/>
          </a:xfrm>
          <a:prstGeom prst="rect">
            <a:avLst/>
          </a:prstGeom>
          <a:solidFill>
            <a:schemeClr val="tx1">
              <a:lumMod val="90000"/>
              <a:lumOff val="10000"/>
            </a:schemeClr>
          </a:solid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spc="300" dirty="0">
                <a:latin typeface="Helvetica"/>
                <a:cs typeface="Helvetica"/>
              </a:rPr>
              <a:t>Conclusions</a:t>
            </a:r>
          </a:p>
        </p:txBody>
      </p:sp>
      <p:sp>
        <p:nvSpPr>
          <p:cNvPr id="145" name="TextBox 144"/>
          <p:cNvSpPr txBox="1"/>
          <p:nvPr/>
        </p:nvSpPr>
        <p:spPr>
          <a:xfrm>
            <a:off x="29704855" y="22655779"/>
            <a:ext cx="13277768" cy="3447098"/>
          </a:xfrm>
          <a:prstGeom prst="rect">
            <a:avLst/>
          </a:prstGeom>
          <a:noFill/>
        </p:spPr>
        <p:txBody>
          <a:bodyPr wrap="square" rtlCol="0">
            <a:spAutoFit/>
          </a:bodyPr>
          <a:lstStyle/>
          <a:p>
            <a:pPr marL="514299" indent="-514299">
              <a:spcAft>
                <a:spcPts val="1200"/>
              </a:spcAft>
              <a:buFont typeface="Arial" pitchFamily="34" charset="0"/>
              <a:buChar char="•"/>
            </a:pPr>
            <a:r>
              <a:rPr lang="en-US" sz="2400" dirty="0" smtClean="0">
                <a:latin typeface="Helvetica"/>
                <a:cs typeface="Helvetica"/>
              </a:rPr>
              <a:t>Model recapitulates basic interactions between T Cells and APCs</a:t>
            </a:r>
          </a:p>
          <a:p>
            <a:pPr marL="1371600" lvl="1" indent="-514299">
              <a:spcAft>
                <a:spcPts val="1200"/>
              </a:spcAft>
              <a:buFont typeface="Arial" pitchFamily="34" charset="0"/>
              <a:buChar char="•"/>
            </a:pPr>
            <a:r>
              <a:rPr lang="en-US" sz="2400" dirty="0" smtClean="0">
                <a:latin typeface="Helvetica"/>
                <a:cs typeface="Helvetica"/>
              </a:rPr>
              <a:t>Ligand </a:t>
            </a:r>
            <a:r>
              <a:rPr lang="en-US" sz="2400" dirty="0">
                <a:latin typeface="Helvetica"/>
                <a:cs typeface="Helvetica"/>
              </a:rPr>
              <a:t>competition between CTLA-4 and CD28 </a:t>
            </a:r>
            <a:r>
              <a:rPr lang="en-US" sz="2400" dirty="0" smtClean="0">
                <a:latin typeface="Helvetica"/>
                <a:cs typeface="Helvetica"/>
              </a:rPr>
              <a:t>receptors</a:t>
            </a:r>
          </a:p>
          <a:p>
            <a:pPr marL="1371600" lvl="1" indent="-514299">
              <a:spcAft>
                <a:spcPts val="1200"/>
              </a:spcAft>
              <a:buFont typeface="Arial" pitchFamily="34" charset="0"/>
              <a:buChar char="•"/>
            </a:pPr>
            <a:r>
              <a:rPr lang="en-US" sz="2400" dirty="0" smtClean="0">
                <a:latin typeface="Helvetica"/>
                <a:cs typeface="Helvetica"/>
              </a:rPr>
              <a:t>CTLA-4 </a:t>
            </a:r>
            <a:r>
              <a:rPr lang="en-US" sz="2400" dirty="0">
                <a:latin typeface="Helvetica"/>
                <a:cs typeface="Helvetica"/>
              </a:rPr>
              <a:t>recycling intracellular </a:t>
            </a:r>
            <a:r>
              <a:rPr lang="en-US" sz="2400" dirty="0" smtClean="0">
                <a:latin typeface="Helvetica"/>
                <a:cs typeface="Helvetica"/>
              </a:rPr>
              <a:t>process</a:t>
            </a:r>
          </a:p>
          <a:p>
            <a:pPr marL="1371600" lvl="1" indent="-514299">
              <a:spcAft>
                <a:spcPts val="1200"/>
              </a:spcAft>
              <a:buFont typeface="Arial" pitchFamily="34" charset="0"/>
              <a:buChar char="•"/>
            </a:pPr>
            <a:r>
              <a:rPr lang="en-US" sz="2400" dirty="0" smtClean="0">
                <a:latin typeface="Helvetica"/>
                <a:cs typeface="Helvetica"/>
              </a:rPr>
              <a:t>Cell </a:t>
            </a:r>
            <a:r>
              <a:rPr lang="en-US" sz="2400" dirty="0">
                <a:latin typeface="Helvetica"/>
                <a:cs typeface="Helvetica"/>
              </a:rPr>
              <a:t>movement and T Cell co-activation extracellular processes</a:t>
            </a:r>
          </a:p>
          <a:p>
            <a:pPr marL="514299" indent="-514299">
              <a:spcAft>
                <a:spcPts val="1200"/>
              </a:spcAft>
              <a:buFont typeface="Arial" pitchFamily="34" charset="0"/>
              <a:buChar char="•"/>
            </a:pPr>
            <a:r>
              <a:rPr lang="en-US" sz="2400" dirty="0">
                <a:latin typeface="Helvetica"/>
                <a:cs typeface="Helvetica"/>
              </a:rPr>
              <a:t>Model sets a basis for development</a:t>
            </a:r>
          </a:p>
          <a:p>
            <a:pPr marL="1828800" lvl="1" indent="-514299">
              <a:spcAft>
                <a:spcPts val="1200"/>
              </a:spcAft>
              <a:buFont typeface="Arial" pitchFamily="34" charset="0"/>
              <a:buChar char="•"/>
            </a:pPr>
            <a:r>
              <a:rPr lang="en-US" sz="2400" dirty="0">
                <a:latin typeface="Helvetica"/>
                <a:cs typeface="Helvetica"/>
              </a:rPr>
              <a:t>More complex intracellular and extracellular processes required for immunotherapy design</a:t>
            </a:r>
          </a:p>
        </p:txBody>
      </p:sp>
      <p:sp>
        <p:nvSpPr>
          <p:cNvPr id="15" name="Rectangle 14"/>
          <p:cNvSpPr/>
          <p:nvPr/>
        </p:nvSpPr>
        <p:spPr>
          <a:xfrm>
            <a:off x="422031" y="6926579"/>
            <a:ext cx="13856677" cy="137160"/>
          </a:xfrm>
          <a:prstGeom prst="rect">
            <a:avLst/>
          </a:prstGeom>
          <a:solidFill>
            <a:schemeClr val="accent1"/>
          </a:solidFill>
          <a:ln w="76200" cmpd="sng">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414607" y="5696683"/>
            <a:ext cx="13927016" cy="13403870"/>
          </a:xfrm>
          <a:prstGeom prst="rect">
            <a:avLst/>
          </a:prstGeom>
          <a:no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lIns="274320" tIns="914400" rIns="274320" rtlCol="0" anchor="t" anchorCtr="0">
            <a:noAutofit/>
          </a:bodyPr>
          <a:lstStyle/>
          <a:p>
            <a:pPr algn="just"/>
            <a:endParaRPr lang="en-US" sz="3200" dirty="0">
              <a:solidFill>
                <a:schemeClr val="tx1"/>
              </a:solidFill>
              <a:latin typeface="Helvetica"/>
              <a:cs typeface="Helvetica"/>
            </a:endParaRPr>
          </a:p>
        </p:txBody>
      </p:sp>
      <p:sp>
        <p:nvSpPr>
          <p:cNvPr id="12" name="Rectangle 11"/>
          <p:cNvSpPr/>
          <p:nvPr/>
        </p:nvSpPr>
        <p:spPr>
          <a:xfrm>
            <a:off x="422031" y="5692141"/>
            <a:ext cx="13856677" cy="1234439"/>
          </a:xfrm>
          <a:prstGeom prst="rect">
            <a:avLst/>
          </a:prstGeom>
          <a:solidFill>
            <a:schemeClr val="tx1">
              <a:lumMod val="90000"/>
              <a:lumOff val="10000"/>
            </a:schemeClr>
          </a:solid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spc="300" dirty="0">
                <a:latin typeface="Helvetica"/>
                <a:cs typeface="Helvetica"/>
              </a:rPr>
              <a:t>Abstract</a:t>
            </a:r>
          </a:p>
        </p:txBody>
      </p:sp>
      <p:sp>
        <p:nvSpPr>
          <p:cNvPr id="37" name="TextBox 36"/>
          <p:cNvSpPr txBox="1"/>
          <p:nvPr/>
        </p:nvSpPr>
        <p:spPr>
          <a:xfrm>
            <a:off x="773723" y="7201169"/>
            <a:ext cx="13082953" cy="6494085"/>
          </a:xfrm>
          <a:prstGeom prst="rect">
            <a:avLst/>
          </a:prstGeom>
          <a:noFill/>
        </p:spPr>
        <p:txBody>
          <a:bodyPr wrap="square" rtlCol="0">
            <a:spAutoFit/>
          </a:bodyPr>
          <a:lstStyle/>
          <a:p>
            <a:r>
              <a:rPr lang="en-US" sz="3200" dirty="0">
                <a:latin typeface="Helvetica"/>
                <a:cs typeface="Helvetica"/>
              </a:rPr>
              <a:t>The impact cancer has on the world today is very significant and costly. Out of the current treatments for cancer one of particular promise is immunotherapy. However, a large fraction of cancer patients is still unresponsive to immunotherapies. This is partly due to the fact that every patient is different and tumor microenvironments are very diverse. There is therefore a need for predictive tools suitable for adjusting treatments to individual patient’s microenvironments. </a:t>
            </a:r>
          </a:p>
          <a:p>
            <a:endParaRPr lang="en-US" sz="3200" dirty="0">
              <a:latin typeface="Helvetica"/>
              <a:cs typeface="Helvetica"/>
            </a:endParaRPr>
          </a:p>
          <a:p>
            <a:r>
              <a:rPr lang="en-US" sz="3200" dirty="0">
                <a:latin typeface="Helvetica"/>
                <a:cs typeface="Helvetica"/>
              </a:rPr>
              <a:t>To this end we implement a computational model of immune cell interactions including cell types and molecular processes relevant for cancer immunotherapy. Ultimately, the model will enable clinicians to test therapies and dosages to define optimal treatment plans for individual patients. </a:t>
            </a:r>
          </a:p>
        </p:txBody>
      </p:sp>
      <p:sp>
        <p:nvSpPr>
          <p:cNvPr id="102" name="Rectangle 101"/>
          <p:cNvSpPr/>
          <p:nvPr/>
        </p:nvSpPr>
        <p:spPr>
          <a:xfrm>
            <a:off x="29401478" y="6926580"/>
            <a:ext cx="13856677" cy="137160"/>
          </a:xfrm>
          <a:prstGeom prst="rect">
            <a:avLst/>
          </a:prstGeom>
          <a:solidFill>
            <a:schemeClr val="accent1"/>
          </a:solidFill>
          <a:ln w="76200" cmpd="sng">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9" name="Rectangle 168"/>
          <p:cNvSpPr/>
          <p:nvPr/>
        </p:nvSpPr>
        <p:spPr>
          <a:xfrm>
            <a:off x="29401476" y="5692140"/>
            <a:ext cx="13927016" cy="1234440"/>
          </a:xfrm>
          <a:prstGeom prst="rect">
            <a:avLst/>
          </a:prstGeom>
          <a:solidFill>
            <a:schemeClr val="tx1">
              <a:lumMod val="90000"/>
              <a:lumOff val="10000"/>
            </a:schemeClr>
          </a:solid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spc="300" dirty="0">
                <a:latin typeface="Helvetica"/>
                <a:cs typeface="Helvetica"/>
              </a:rPr>
              <a:t>Results (Continued)</a:t>
            </a:r>
          </a:p>
        </p:txBody>
      </p:sp>
      <p:sp>
        <p:nvSpPr>
          <p:cNvPr id="100" name="Rectangle 99"/>
          <p:cNvSpPr/>
          <p:nvPr/>
        </p:nvSpPr>
        <p:spPr>
          <a:xfrm>
            <a:off x="14911754" y="6926580"/>
            <a:ext cx="13856677" cy="137160"/>
          </a:xfrm>
          <a:prstGeom prst="rect">
            <a:avLst/>
          </a:prstGeom>
          <a:solidFill>
            <a:schemeClr val="accent1"/>
          </a:solidFill>
          <a:ln w="76200" cmpd="sng">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4" name="Rectangle 193"/>
          <p:cNvSpPr/>
          <p:nvPr/>
        </p:nvSpPr>
        <p:spPr>
          <a:xfrm>
            <a:off x="14911753" y="5692142"/>
            <a:ext cx="13927016" cy="14186108"/>
          </a:xfrm>
          <a:prstGeom prst="rect">
            <a:avLst/>
          </a:prstGeom>
          <a:no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lIns="274320" tIns="914400" rIns="274320" rtlCol="0" anchor="t" anchorCtr="0">
            <a:noAutofit/>
          </a:bodyPr>
          <a:lstStyle/>
          <a:p>
            <a:pPr lvl="0" algn="ctr" defTabSz="2133600">
              <a:lnSpc>
                <a:spcPct val="90000"/>
              </a:lnSpc>
              <a:spcBef>
                <a:spcPct val="0"/>
              </a:spcBef>
              <a:spcAft>
                <a:spcPct val="35000"/>
              </a:spcAft>
            </a:pPr>
            <a:r>
              <a:rPr lang="en-US" sz="3200" dirty="0">
                <a:solidFill>
                  <a:schemeClr val="bg1"/>
                </a:solidFill>
              </a:rPr>
              <a:t>Multi-Scale Model Processes Selection</a:t>
            </a:r>
          </a:p>
        </p:txBody>
      </p:sp>
      <p:sp>
        <p:nvSpPr>
          <p:cNvPr id="195" name="Rectangle 194"/>
          <p:cNvSpPr/>
          <p:nvPr/>
        </p:nvSpPr>
        <p:spPr>
          <a:xfrm>
            <a:off x="14911753" y="5692140"/>
            <a:ext cx="13927016" cy="1234440"/>
          </a:xfrm>
          <a:prstGeom prst="rect">
            <a:avLst/>
          </a:prstGeom>
          <a:solidFill>
            <a:schemeClr val="tx1">
              <a:lumMod val="90000"/>
              <a:lumOff val="10000"/>
            </a:schemeClr>
          </a:solid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spc="300" dirty="0">
                <a:latin typeface="Helvetica"/>
                <a:cs typeface="Helvetica"/>
              </a:rPr>
              <a:t>Methodology</a:t>
            </a:r>
          </a:p>
        </p:txBody>
      </p:sp>
      <p:sp>
        <p:nvSpPr>
          <p:cNvPr id="101" name="Rectangle 100"/>
          <p:cNvSpPr/>
          <p:nvPr/>
        </p:nvSpPr>
        <p:spPr>
          <a:xfrm>
            <a:off x="14910362" y="21465540"/>
            <a:ext cx="13856677" cy="137160"/>
          </a:xfrm>
          <a:prstGeom prst="rect">
            <a:avLst/>
          </a:prstGeom>
          <a:solidFill>
            <a:schemeClr val="accent1"/>
          </a:solidFill>
          <a:ln w="76200" cmpd="sng">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7" name="Rectangle 206"/>
          <p:cNvSpPr/>
          <p:nvPr/>
        </p:nvSpPr>
        <p:spPr>
          <a:xfrm>
            <a:off x="14911753" y="20162520"/>
            <a:ext cx="13927016" cy="11795760"/>
          </a:xfrm>
          <a:prstGeom prst="rect">
            <a:avLst/>
          </a:prstGeom>
          <a:no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lIns="274320" tIns="914400" rIns="274320" rtlCol="0" anchor="t" anchorCtr="0">
            <a:noAutofit/>
          </a:bodyPr>
          <a:lstStyle/>
          <a:p>
            <a:pPr algn="just"/>
            <a:endParaRPr lang="en-US" sz="3200" dirty="0">
              <a:solidFill>
                <a:schemeClr val="tx1"/>
              </a:solidFill>
              <a:latin typeface="Helvetica"/>
              <a:cs typeface="Helvetica"/>
            </a:endParaRPr>
          </a:p>
        </p:txBody>
      </p:sp>
      <p:sp>
        <p:nvSpPr>
          <p:cNvPr id="208" name="Rectangle 207"/>
          <p:cNvSpPr/>
          <p:nvPr/>
        </p:nvSpPr>
        <p:spPr>
          <a:xfrm>
            <a:off x="14910360" y="20162520"/>
            <a:ext cx="13927016" cy="1234440"/>
          </a:xfrm>
          <a:prstGeom prst="rect">
            <a:avLst/>
          </a:prstGeom>
          <a:solidFill>
            <a:schemeClr val="tx1">
              <a:lumMod val="90000"/>
              <a:lumOff val="10000"/>
            </a:schemeClr>
          </a:solid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spc="300" dirty="0">
                <a:latin typeface="Helvetica"/>
                <a:cs typeface="Helvetica"/>
              </a:rPr>
              <a:t>Results</a:t>
            </a:r>
          </a:p>
        </p:txBody>
      </p:sp>
      <p:sp>
        <p:nvSpPr>
          <p:cNvPr id="109" name="Rectangle 108"/>
          <p:cNvSpPr/>
          <p:nvPr/>
        </p:nvSpPr>
        <p:spPr>
          <a:xfrm>
            <a:off x="29401883" y="30518100"/>
            <a:ext cx="13856677" cy="137160"/>
          </a:xfrm>
          <a:prstGeom prst="rect">
            <a:avLst/>
          </a:prstGeom>
          <a:solidFill>
            <a:schemeClr val="accent1"/>
          </a:solidFill>
          <a:ln w="76200" cmpd="sng">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1" name="Rectangle 140"/>
          <p:cNvSpPr/>
          <p:nvPr/>
        </p:nvSpPr>
        <p:spPr>
          <a:xfrm>
            <a:off x="29401476" y="29456578"/>
            <a:ext cx="13927016" cy="2501702"/>
          </a:xfrm>
          <a:prstGeom prst="rect">
            <a:avLst/>
          </a:prstGeom>
          <a:no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lIns="274320" tIns="914400" rIns="274320" rtlCol="0" anchor="t" anchorCtr="0">
            <a:noAutofit/>
          </a:bodyPr>
          <a:lstStyle/>
          <a:p>
            <a:endParaRPr lang="en-US" sz="3200" dirty="0">
              <a:solidFill>
                <a:schemeClr val="tx1"/>
              </a:solidFill>
              <a:latin typeface="Helvetica"/>
              <a:cs typeface="Helvetica"/>
            </a:endParaRPr>
          </a:p>
        </p:txBody>
      </p:sp>
      <p:sp>
        <p:nvSpPr>
          <p:cNvPr id="142" name="Rectangle 141"/>
          <p:cNvSpPr/>
          <p:nvPr/>
        </p:nvSpPr>
        <p:spPr>
          <a:xfrm>
            <a:off x="29401476" y="29467081"/>
            <a:ext cx="13927016" cy="1119599"/>
          </a:xfrm>
          <a:prstGeom prst="rect">
            <a:avLst/>
          </a:prstGeom>
          <a:solidFill>
            <a:schemeClr val="tx1">
              <a:lumMod val="90000"/>
              <a:lumOff val="10000"/>
            </a:schemeClr>
          </a:solid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spc="300" dirty="0">
                <a:latin typeface="Helvetica"/>
                <a:cs typeface="Helvetica"/>
              </a:rPr>
              <a:t>Acknowledgments</a:t>
            </a:r>
          </a:p>
        </p:txBody>
      </p:sp>
      <p:sp>
        <p:nvSpPr>
          <p:cNvPr id="88" name="TextBox 87"/>
          <p:cNvSpPr txBox="1"/>
          <p:nvPr/>
        </p:nvSpPr>
        <p:spPr>
          <a:xfrm>
            <a:off x="29474601" y="30656385"/>
            <a:ext cx="13783552" cy="1323439"/>
          </a:xfrm>
          <a:prstGeom prst="rect">
            <a:avLst/>
          </a:prstGeom>
          <a:noFill/>
        </p:spPr>
        <p:txBody>
          <a:bodyPr wrap="square" rtlCol="0">
            <a:spAutoFit/>
          </a:bodyPr>
          <a:lstStyle/>
          <a:p>
            <a:r>
              <a:rPr lang="en-US" sz="2000" dirty="0">
                <a:latin typeface="Helvetica"/>
                <a:cs typeface="Helvetica"/>
              </a:rPr>
              <a:t>Research reported in this poster was supported by the National Institute Of General Medical Sciences of the National Institutes of Health under linked Award Numbers RL5GM118969, TL4GM118971, and UL1GM118970. The content is solely the responsibility of the authors and does not necessarily represent the official views of the National Institutes of Health.</a:t>
            </a:r>
          </a:p>
        </p:txBody>
      </p:sp>
      <p:pic>
        <p:nvPicPr>
          <p:cNvPr id="20" name="Picture 19" descr="UT Primary white.pdf"/>
          <p:cNvPicPr>
            <a:picLocks noChangeAspect="1"/>
          </p:cNvPicPr>
          <p:nvPr/>
        </p:nvPicPr>
        <p:blipFill rotWithShape="1">
          <a:blip r:embed="rId3">
            <a:extLst>
              <a:ext uri="{28A0092B-C50C-407E-A947-70E740481C1C}">
                <a14:useLocalDpi xmlns:a14="http://schemas.microsoft.com/office/drawing/2010/main" val="0"/>
              </a:ext>
            </a:extLst>
          </a:blip>
          <a:srcRect l="9646" t="18285" r="10683" b="16932"/>
          <a:stretch/>
        </p:blipFill>
        <p:spPr>
          <a:xfrm>
            <a:off x="674275" y="1450848"/>
            <a:ext cx="7860125" cy="3044952"/>
          </a:xfrm>
          <a:prstGeom prst="rect">
            <a:avLst/>
          </a:prstGeom>
        </p:spPr>
      </p:pic>
      <p:graphicFrame>
        <p:nvGraphicFramePr>
          <p:cNvPr id="7" name="Diagram 6"/>
          <p:cNvGraphicFramePr/>
          <p:nvPr>
            <p:extLst>
              <p:ext uri="{D42A27DB-BD31-4B8C-83A1-F6EECF244321}">
                <p14:modId xmlns:p14="http://schemas.microsoft.com/office/powerpoint/2010/main" val="1277670260"/>
              </p:ext>
            </p:extLst>
          </p:nvPr>
        </p:nvGraphicFramePr>
        <p:xfrm>
          <a:off x="851510" y="13921740"/>
          <a:ext cx="12927380" cy="4937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9" name="TextBox 88"/>
          <p:cNvSpPr txBox="1"/>
          <p:nvPr/>
        </p:nvSpPr>
        <p:spPr>
          <a:xfrm>
            <a:off x="876913" y="20916901"/>
            <a:ext cx="13082953" cy="6186309"/>
          </a:xfrm>
          <a:prstGeom prst="rect">
            <a:avLst/>
          </a:prstGeom>
          <a:noFill/>
        </p:spPr>
        <p:txBody>
          <a:bodyPr wrap="square" rtlCol="0">
            <a:spAutoFit/>
          </a:bodyPr>
          <a:lstStyle/>
          <a:p>
            <a:pPr marL="571500" indent="-571500">
              <a:spcAft>
                <a:spcPts val="1200"/>
              </a:spcAft>
              <a:buFont typeface="Arial" panose="020B0604020202020204" pitchFamily="34" charset="0"/>
              <a:buChar char="•"/>
            </a:pPr>
            <a:r>
              <a:rPr lang="en-US" sz="2800" dirty="0">
                <a:latin typeface="Helvetica"/>
                <a:cs typeface="Helvetica"/>
              </a:rPr>
              <a:t>Cancer is a systemic disease that influences and is influenced by the immune system. </a:t>
            </a:r>
          </a:p>
          <a:p>
            <a:pPr marL="571500" indent="-571500">
              <a:spcAft>
                <a:spcPts val="1200"/>
              </a:spcAft>
              <a:buFont typeface="Arial" panose="020B0604020202020204" pitchFamily="34" charset="0"/>
              <a:buChar char="•"/>
            </a:pPr>
            <a:r>
              <a:rPr lang="en-US" sz="2800" b="1" dirty="0">
                <a:latin typeface="Helvetica"/>
                <a:cs typeface="Helvetica"/>
              </a:rPr>
              <a:t>Immunotherapy</a:t>
            </a:r>
            <a:r>
              <a:rPr lang="en-US" sz="2800" dirty="0">
                <a:latin typeface="Helvetica"/>
                <a:cs typeface="Helvetica"/>
              </a:rPr>
              <a:t> is a type of cancer treatment that helps the immune system fight cancer. </a:t>
            </a:r>
            <a:r>
              <a:rPr lang="en-US" sz="2800" dirty="0" smtClean="0">
                <a:latin typeface="Helvetica"/>
                <a:cs typeface="Helvetica"/>
              </a:rPr>
              <a:t>(National Cancer Institute). </a:t>
            </a:r>
            <a:endParaRPr lang="en-US" sz="2800" dirty="0">
              <a:latin typeface="Helvetica"/>
              <a:cs typeface="Helvetica"/>
            </a:endParaRPr>
          </a:p>
          <a:p>
            <a:pPr marL="571500" indent="-571500">
              <a:spcAft>
                <a:spcPts val="1200"/>
              </a:spcAft>
              <a:buFont typeface="Arial" panose="020B0604020202020204" pitchFamily="34" charset="0"/>
              <a:buChar char="•"/>
            </a:pPr>
            <a:r>
              <a:rPr lang="en-US" sz="2800" dirty="0">
                <a:latin typeface="Helvetica"/>
                <a:cs typeface="Helvetica"/>
              </a:rPr>
              <a:t>One form of </a:t>
            </a:r>
            <a:r>
              <a:rPr lang="en-US" sz="2800" b="1" dirty="0">
                <a:latin typeface="Helvetica"/>
                <a:cs typeface="Helvetica"/>
              </a:rPr>
              <a:t>T Cell immunotherapy</a:t>
            </a:r>
            <a:r>
              <a:rPr lang="en-US" sz="2800" dirty="0">
                <a:latin typeface="Helvetica"/>
                <a:cs typeface="Helvetica"/>
              </a:rPr>
              <a:t> is </a:t>
            </a:r>
            <a:r>
              <a:rPr lang="en-US" sz="2800" b="1" dirty="0" smtClean="0">
                <a:latin typeface="Helvetica"/>
                <a:cs typeface="Helvetica"/>
              </a:rPr>
              <a:t>checkpoint-blocking.</a:t>
            </a:r>
            <a:r>
              <a:rPr lang="en-US" sz="2800" baseline="30000" dirty="0" smtClean="0">
                <a:latin typeface="Helvetica"/>
                <a:cs typeface="Helvetica"/>
              </a:rPr>
              <a:t>1</a:t>
            </a:r>
            <a:r>
              <a:rPr lang="en-US" sz="2800" dirty="0" smtClean="0">
                <a:latin typeface="Helvetica"/>
                <a:cs typeface="Helvetica"/>
              </a:rPr>
              <a:t> </a:t>
            </a:r>
            <a:endParaRPr lang="en-US" sz="2800" dirty="0">
              <a:latin typeface="Helvetica"/>
              <a:cs typeface="Helvetica"/>
            </a:endParaRPr>
          </a:p>
          <a:p>
            <a:pPr marL="1828800" lvl="1" indent="-571500">
              <a:spcAft>
                <a:spcPts val="1200"/>
              </a:spcAft>
              <a:buFont typeface="Arial" panose="020B0604020202020204" pitchFamily="34" charset="0"/>
              <a:buChar char="•"/>
            </a:pPr>
            <a:r>
              <a:rPr lang="en-US" sz="2800" dirty="0">
                <a:latin typeface="Helvetica"/>
                <a:cs typeface="Helvetica"/>
              </a:rPr>
              <a:t>Immune checkpoint molecules are used by tumors to suppress and evade attacks from the immune </a:t>
            </a:r>
            <a:r>
              <a:rPr lang="en-US" sz="2800" dirty="0" smtClean="0">
                <a:latin typeface="Helvetica"/>
                <a:cs typeface="Helvetica"/>
              </a:rPr>
              <a:t>system.</a:t>
            </a:r>
            <a:r>
              <a:rPr lang="en-US" sz="2800" baseline="30000" dirty="0" smtClean="0">
                <a:latin typeface="Helvetica"/>
                <a:cs typeface="Helvetica"/>
              </a:rPr>
              <a:t>1</a:t>
            </a:r>
            <a:r>
              <a:rPr lang="en-US" sz="2800" dirty="0" smtClean="0">
                <a:latin typeface="Helvetica"/>
                <a:cs typeface="Helvetica"/>
              </a:rPr>
              <a:t> </a:t>
            </a:r>
            <a:endParaRPr lang="en-US" sz="2800" dirty="0">
              <a:latin typeface="Helvetica"/>
              <a:cs typeface="Helvetica"/>
            </a:endParaRPr>
          </a:p>
          <a:p>
            <a:pPr marL="1828800" lvl="1" indent="-571500">
              <a:spcAft>
                <a:spcPts val="1200"/>
              </a:spcAft>
              <a:buFont typeface="Arial" panose="020B0604020202020204" pitchFamily="34" charset="0"/>
              <a:buChar char="•"/>
            </a:pPr>
            <a:r>
              <a:rPr lang="en-US" sz="2800" dirty="0">
                <a:latin typeface="Helvetica"/>
                <a:cs typeface="Helvetica"/>
              </a:rPr>
              <a:t>Checkpoint blocking therapies seek to prevent this suppression of immune </a:t>
            </a:r>
            <a:r>
              <a:rPr lang="en-US" sz="2800" dirty="0" smtClean="0">
                <a:latin typeface="Helvetica"/>
                <a:cs typeface="Helvetica"/>
              </a:rPr>
              <a:t>activity.</a:t>
            </a:r>
            <a:r>
              <a:rPr lang="en-US" sz="2800" baseline="30000" dirty="0" smtClean="0">
                <a:latin typeface="Helvetica"/>
                <a:cs typeface="Helvetica"/>
              </a:rPr>
              <a:t>1</a:t>
            </a:r>
            <a:endParaRPr lang="en-US" sz="2800" dirty="0">
              <a:latin typeface="Helvetica"/>
              <a:cs typeface="Helvetica"/>
            </a:endParaRPr>
          </a:p>
          <a:p>
            <a:pPr marL="571500" indent="-571500">
              <a:spcAft>
                <a:spcPts val="1200"/>
              </a:spcAft>
              <a:buFont typeface="Arial" panose="020B0604020202020204" pitchFamily="34" charset="0"/>
              <a:buChar char="•"/>
            </a:pPr>
            <a:r>
              <a:rPr lang="en-US" sz="2800" dirty="0" smtClean="0">
                <a:latin typeface="Helvetica"/>
                <a:cs typeface="Helvetica"/>
              </a:rPr>
              <a:t>Interactions between </a:t>
            </a:r>
            <a:r>
              <a:rPr lang="en-US" sz="2800" b="1" dirty="0">
                <a:latin typeface="Helvetica"/>
                <a:cs typeface="Helvetica"/>
              </a:rPr>
              <a:t>T Cells</a:t>
            </a:r>
            <a:r>
              <a:rPr lang="en-US" sz="2800" dirty="0">
                <a:latin typeface="Helvetica"/>
                <a:cs typeface="Helvetica"/>
              </a:rPr>
              <a:t> and </a:t>
            </a:r>
            <a:r>
              <a:rPr lang="en-US" sz="2800" b="1" dirty="0">
                <a:latin typeface="Helvetica"/>
                <a:cs typeface="Helvetica"/>
              </a:rPr>
              <a:t>Antigen Presenting Cells</a:t>
            </a:r>
            <a:r>
              <a:rPr lang="en-US" sz="2800" dirty="0">
                <a:latin typeface="Helvetica"/>
                <a:cs typeface="Helvetica"/>
              </a:rPr>
              <a:t> in the tumor </a:t>
            </a:r>
            <a:r>
              <a:rPr lang="en-US" sz="2800" dirty="0" smtClean="0">
                <a:latin typeface="Helvetica"/>
                <a:cs typeface="Helvetica"/>
              </a:rPr>
              <a:t>microenvironment are relevant for this therapy.</a:t>
            </a:r>
          </a:p>
          <a:p>
            <a:pPr marL="571500" indent="-571500">
              <a:spcAft>
                <a:spcPts val="1200"/>
              </a:spcAft>
              <a:buFont typeface="Arial" panose="020B0604020202020204" pitchFamily="34" charset="0"/>
              <a:buChar char="•"/>
            </a:pPr>
            <a:r>
              <a:rPr lang="en-US" sz="2800" dirty="0" smtClean="0">
                <a:latin typeface="Helvetica"/>
                <a:cs typeface="Helvetica"/>
              </a:rPr>
              <a:t>Model begins by implementing some of these interactions.</a:t>
            </a:r>
            <a:endParaRPr lang="en-US" sz="2800" dirty="0">
              <a:latin typeface="Helvetica"/>
              <a:cs typeface="Helvetica"/>
            </a:endParaRPr>
          </a:p>
        </p:txBody>
      </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08051" y="21783247"/>
            <a:ext cx="3927224" cy="3522774"/>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212818" y="27043474"/>
            <a:ext cx="9591701" cy="3545936"/>
          </a:xfrm>
          <a:prstGeom prst="rect">
            <a:avLst/>
          </a:prstGeom>
        </p:spPr>
      </p:pic>
      <p:graphicFrame>
        <p:nvGraphicFramePr>
          <p:cNvPr id="96" name="Chart 95"/>
          <p:cNvGraphicFramePr>
            <a:graphicFrameLocks/>
          </p:cNvGraphicFramePr>
          <p:nvPr>
            <p:extLst>
              <p:ext uri="{D42A27DB-BD31-4B8C-83A1-F6EECF244321}">
                <p14:modId xmlns:p14="http://schemas.microsoft.com/office/powerpoint/2010/main" val="2712197440"/>
              </p:ext>
            </p:extLst>
          </p:nvPr>
        </p:nvGraphicFramePr>
        <p:xfrm>
          <a:off x="29543563" y="13554461"/>
          <a:ext cx="13457567" cy="6254207"/>
        </p:xfrm>
        <a:graphic>
          <a:graphicData uri="http://schemas.openxmlformats.org/drawingml/2006/chart">
            <c:chart xmlns:c="http://schemas.openxmlformats.org/drawingml/2006/chart" xmlns:r="http://schemas.openxmlformats.org/officeDocument/2006/relationships" r:id="rId11"/>
          </a:graphicData>
        </a:graphic>
      </p:graphicFrame>
      <p:sp>
        <p:nvSpPr>
          <p:cNvPr id="97" name="Text Box 10"/>
          <p:cNvSpPr txBox="1">
            <a:spLocks noChangeArrowheads="1"/>
          </p:cNvSpPr>
          <p:nvPr/>
        </p:nvSpPr>
        <p:spPr bwMode="auto">
          <a:xfrm>
            <a:off x="15212817" y="25548624"/>
            <a:ext cx="12870416" cy="10604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7147" tIns="68573" rIns="137147" bIns="68573"/>
          <a:lstStyle>
            <a:lvl1pPr eaLnBrk="0" hangingPunct="0">
              <a:defRPr sz="8600">
                <a:solidFill>
                  <a:schemeClr val="tx1"/>
                </a:solidFill>
                <a:latin typeface="Arial" charset="0"/>
                <a:ea typeface="ＭＳ Ｐゴシック" pitchFamily="-110" charset="-128"/>
              </a:defRPr>
            </a:lvl1pPr>
            <a:lvl2pPr marL="742950" indent="-285750" eaLnBrk="0" hangingPunct="0">
              <a:defRPr sz="8600">
                <a:solidFill>
                  <a:schemeClr val="tx1"/>
                </a:solidFill>
                <a:latin typeface="Arial" charset="0"/>
                <a:ea typeface="ＭＳ Ｐゴシック" pitchFamily="-110" charset="-128"/>
              </a:defRPr>
            </a:lvl2pPr>
            <a:lvl3pPr marL="1143000" indent="-228600" eaLnBrk="0" hangingPunct="0">
              <a:defRPr sz="8600">
                <a:solidFill>
                  <a:schemeClr val="tx1"/>
                </a:solidFill>
                <a:latin typeface="Arial" charset="0"/>
                <a:ea typeface="ＭＳ Ｐゴシック" pitchFamily="-110" charset="-128"/>
              </a:defRPr>
            </a:lvl3pPr>
            <a:lvl4pPr marL="1600200" indent="-228600" eaLnBrk="0" hangingPunct="0">
              <a:defRPr sz="8600">
                <a:solidFill>
                  <a:schemeClr val="tx1"/>
                </a:solidFill>
                <a:latin typeface="Arial" charset="0"/>
                <a:ea typeface="ＭＳ Ｐゴシック" pitchFamily="-110" charset="-128"/>
              </a:defRPr>
            </a:lvl4pPr>
            <a:lvl5pPr marL="2057400" indent="-228600" eaLnBrk="0" hangingPunct="0">
              <a:defRPr sz="8600">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sz="8600">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sz="8600">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sz="8600">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sz="8600">
                <a:solidFill>
                  <a:schemeClr val="tx1"/>
                </a:solidFill>
                <a:latin typeface="Arial" charset="0"/>
                <a:ea typeface="ＭＳ Ｐゴシック" pitchFamily="-110" charset="-128"/>
              </a:defRPr>
            </a:lvl9pPr>
          </a:lstStyle>
          <a:p>
            <a:pPr defTabSz="1371464" eaLnBrk="1" hangingPunct="1"/>
            <a:r>
              <a:rPr lang="en-US" sz="3200" b="1" dirty="0">
                <a:latin typeface="Helvetica"/>
                <a:cs typeface="Helvetica"/>
              </a:rPr>
              <a:t>Figure </a:t>
            </a:r>
            <a:r>
              <a:rPr lang="en-US" sz="3200" b="1" dirty="0" smtClean="0">
                <a:latin typeface="Helvetica"/>
                <a:cs typeface="Helvetica"/>
              </a:rPr>
              <a:t>2. </a:t>
            </a:r>
            <a:r>
              <a:rPr lang="en-US" sz="3200" dirty="0">
                <a:latin typeface="Helvetica"/>
                <a:cs typeface="Helvetica"/>
              </a:rPr>
              <a:t>Movement of cells from initial arrangement after 7 MCS. Cells have scattered around their origin and began interacting.</a:t>
            </a:r>
            <a:endParaRPr lang="en-US" sz="3200" i="1" dirty="0">
              <a:latin typeface="Helvetica"/>
              <a:cs typeface="Helvetica"/>
            </a:endParaRPr>
          </a:p>
        </p:txBody>
      </p:sp>
      <p:sp>
        <p:nvSpPr>
          <p:cNvPr id="104" name="Text Box 10"/>
          <p:cNvSpPr txBox="1">
            <a:spLocks noChangeArrowheads="1"/>
          </p:cNvSpPr>
          <p:nvPr/>
        </p:nvSpPr>
        <p:spPr bwMode="auto">
          <a:xfrm>
            <a:off x="15212817" y="30829284"/>
            <a:ext cx="12870416" cy="10604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7147" tIns="68573" rIns="137147" bIns="68573"/>
          <a:lstStyle>
            <a:lvl1pPr eaLnBrk="0" hangingPunct="0">
              <a:defRPr sz="8600">
                <a:solidFill>
                  <a:schemeClr val="tx1"/>
                </a:solidFill>
                <a:latin typeface="Arial" charset="0"/>
                <a:ea typeface="ＭＳ Ｐゴシック" pitchFamily="-110" charset="-128"/>
              </a:defRPr>
            </a:lvl1pPr>
            <a:lvl2pPr marL="742950" indent="-285750" eaLnBrk="0" hangingPunct="0">
              <a:defRPr sz="8600">
                <a:solidFill>
                  <a:schemeClr val="tx1"/>
                </a:solidFill>
                <a:latin typeface="Arial" charset="0"/>
                <a:ea typeface="ＭＳ Ｐゴシック" pitchFamily="-110" charset="-128"/>
              </a:defRPr>
            </a:lvl2pPr>
            <a:lvl3pPr marL="1143000" indent="-228600" eaLnBrk="0" hangingPunct="0">
              <a:defRPr sz="8600">
                <a:solidFill>
                  <a:schemeClr val="tx1"/>
                </a:solidFill>
                <a:latin typeface="Arial" charset="0"/>
                <a:ea typeface="ＭＳ Ｐゴシック" pitchFamily="-110" charset="-128"/>
              </a:defRPr>
            </a:lvl3pPr>
            <a:lvl4pPr marL="1600200" indent="-228600" eaLnBrk="0" hangingPunct="0">
              <a:defRPr sz="8600">
                <a:solidFill>
                  <a:schemeClr val="tx1"/>
                </a:solidFill>
                <a:latin typeface="Arial" charset="0"/>
                <a:ea typeface="ＭＳ Ｐゴシック" pitchFamily="-110" charset="-128"/>
              </a:defRPr>
            </a:lvl4pPr>
            <a:lvl5pPr marL="2057400" indent="-228600" eaLnBrk="0" hangingPunct="0">
              <a:defRPr sz="8600">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sz="8600">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sz="8600">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sz="8600">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sz="8600">
                <a:solidFill>
                  <a:schemeClr val="tx1"/>
                </a:solidFill>
                <a:latin typeface="Arial" charset="0"/>
                <a:ea typeface="ＭＳ Ｐゴシック" pitchFamily="-110" charset="-128"/>
              </a:defRPr>
            </a:lvl9pPr>
          </a:lstStyle>
          <a:p>
            <a:pPr defTabSz="1371464" eaLnBrk="1" hangingPunct="1"/>
            <a:r>
              <a:rPr lang="en-US" sz="3200" b="1" dirty="0">
                <a:latin typeface="Helvetica"/>
                <a:cs typeface="Helvetica"/>
              </a:rPr>
              <a:t>Figure </a:t>
            </a:r>
            <a:r>
              <a:rPr lang="en-US" sz="3200" b="1" dirty="0" smtClean="0">
                <a:latin typeface="Helvetica"/>
                <a:cs typeface="Helvetica"/>
              </a:rPr>
              <a:t>3. </a:t>
            </a:r>
            <a:r>
              <a:rPr lang="en-US" sz="3200" dirty="0">
                <a:latin typeface="Helvetica"/>
                <a:cs typeface="Helvetica"/>
              </a:rPr>
              <a:t>State of cells after a usual simulation of 200 MCS. Activated T Cells from the co-activation process are present.</a:t>
            </a:r>
            <a:endParaRPr lang="en-US" sz="3200" i="1" dirty="0">
              <a:latin typeface="Helvetica"/>
              <a:cs typeface="Helvetica"/>
            </a:endParaRPr>
          </a:p>
        </p:txBody>
      </p:sp>
      <p:graphicFrame>
        <p:nvGraphicFramePr>
          <p:cNvPr id="108" name="Content Placeholder 4"/>
          <p:cNvGraphicFramePr>
            <a:graphicFrameLocks/>
          </p:cNvGraphicFramePr>
          <p:nvPr>
            <p:extLst>
              <p:ext uri="{D42A27DB-BD31-4B8C-83A1-F6EECF244321}">
                <p14:modId xmlns:p14="http://schemas.microsoft.com/office/powerpoint/2010/main" val="1052156823"/>
              </p:ext>
            </p:extLst>
          </p:nvPr>
        </p:nvGraphicFramePr>
        <p:xfrm>
          <a:off x="26941469" y="21816416"/>
          <a:ext cx="1633531" cy="3786784"/>
        </p:xfrm>
        <a:graphic>
          <a:graphicData uri="http://schemas.openxmlformats.org/drawingml/2006/table">
            <a:tbl>
              <a:tblPr>
                <a:tableStyleId>{5C22544A-7EE6-4342-B048-85BDC9FD1C3A}</a:tableStyleId>
              </a:tblPr>
              <a:tblGrid>
                <a:gridCol w="1633531">
                  <a:extLst>
                    <a:ext uri="{9D8B030D-6E8A-4147-A177-3AD203B41FA5}">
                      <a16:colId xmlns="" xmlns:a16="http://schemas.microsoft.com/office/drawing/2014/main" val="20000"/>
                    </a:ext>
                  </a:extLst>
                </a:gridCol>
              </a:tblGrid>
              <a:tr h="601120">
                <a:tc>
                  <a:txBody>
                    <a:bodyPr/>
                    <a:lstStyle/>
                    <a:p>
                      <a:pPr algn="ctr"/>
                      <a:r>
                        <a:rPr lang="en-US" sz="2500" b="1" i="1" u="sng" dirty="0">
                          <a:solidFill>
                            <a:schemeClr val="bg1"/>
                          </a:solidFill>
                        </a:rPr>
                        <a:t>Legend</a:t>
                      </a:r>
                    </a:p>
                  </a:txBody>
                  <a:tcPr marL="71487" marR="71487" marT="34851" marB="3485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337852">
                <a:tc>
                  <a:txBody>
                    <a:bodyPr/>
                    <a:lstStyle/>
                    <a:p>
                      <a:pPr algn="ctr"/>
                      <a:r>
                        <a:rPr lang="en-US" sz="1900" b="1" dirty="0">
                          <a:solidFill>
                            <a:schemeClr val="bg1"/>
                          </a:solidFill>
                        </a:rPr>
                        <a:t>APC</a:t>
                      </a:r>
                    </a:p>
                  </a:txBody>
                  <a:tcPr marL="71487" marR="71487" marT="34851" marB="34851">
                    <a:lnT w="12700" cap="flat" cmpd="sng" algn="ctr">
                      <a:noFill/>
                      <a:prstDash val="solid"/>
                      <a:round/>
                      <a:headEnd type="none" w="med" len="med"/>
                      <a:tailEnd type="none" w="med" len="med"/>
                    </a:lnT>
                    <a:solidFill>
                      <a:srgbClr val="FF0000"/>
                    </a:solidFill>
                  </a:tcPr>
                </a:tc>
                <a:extLst>
                  <a:ext uri="{0D108BD9-81ED-4DB2-BD59-A6C34878D82A}">
                    <a16:rowId xmlns="" xmlns:a16="http://schemas.microsoft.com/office/drawing/2014/main" val="10001"/>
                  </a:ext>
                </a:extLst>
              </a:tr>
              <a:tr h="471067">
                <a:tc>
                  <a:txBody>
                    <a:bodyPr/>
                    <a:lstStyle/>
                    <a:p>
                      <a:pPr algn="ctr"/>
                      <a:r>
                        <a:rPr lang="en-US" sz="1900" b="1" dirty="0">
                          <a:solidFill>
                            <a:schemeClr val="bg1"/>
                          </a:solidFill>
                        </a:rPr>
                        <a:t>Naïve</a:t>
                      </a:r>
                      <a:r>
                        <a:rPr lang="en-US" sz="1900" b="1" baseline="0" dirty="0">
                          <a:solidFill>
                            <a:schemeClr val="bg1"/>
                          </a:solidFill>
                        </a:rPr>
                        <a:t> Treg</a:t>
                      </a:r>
                      <a:endParaRPr lang="en-US" sz="1900" b="1" dirty="0">
                        <a:solidFill>
                          <a:schemeClr val="bg1"/>
                        </a:solidFill>
                      </a:endParaRPr>
                    </a:p>
                  </a:txBody>
                  <a:tcPr marL="71487" marR="71487" marT="34851" marB="34851">
                    <a:solidFill>
                      <a:srgbClr val="92D050"/>
                    </a:solidFill>
                  </a:tcPr>
                </a:tc>
                <a:extLst>
                  <a:ext uri="{0D108BD9-81ED-4DB2-BD59-A6C34878D82A}">
                    <a16:rowId xmlns="" xmlns:a16="http://schemas.microsoft.com/office/drawing/2014/main" val="10002"/>
                  </a:ext>
                </a:extLst>
              </a:tr>
              <a:tr h="471067">
                <a:tc>
                  <a:txBody>
                    <a:bodyPr/>
                    <a:lstStyle/>
                    <a:p>
                      <a:pPr algn="ctr"/>
                      <a:r>
                        <a:rPr lang="en-US" sz="1900" b="1" dirty="0">
                          <a:solidFill>
                            <a:schemeClr val="tx1"/>
                          </a:solidFill>
                        </a:rPr>
                        <a:t>Active Treg</a:t>
                      </a:r>
                    </a:p>
                  </a:txBody>
                  <a:tcPr marL="71487" marR="71487" marT="34851" marB="34851">
                    <a:solidFill>
                      <a:srgbClr val="FFFF00"/>
                    </a:solidFill>
                  </a:tcPr>
                </a:tc>
                <a:extLst>
                  <a:ext uri="{0D108BD9-81ED-4DB2-BD59-A6C34878D82A}">
                    <a16:rowId xmlns="" xmlns:a16="http://schemas.microsoft.com/office/drawing/2014/main" val="10003"/>
                  </a:ext>
                </a:extLst>
              </a:tr>
              <a:tr h="471067">
                <a:tc>
                  <a:txBody>
                    <a:bodyPr/>
                    <a:lstStyle/>
                    <a:p>
                      <a:pPr algn="ctr"/>
                      <a:r>
                        <a:rPr lang="en-US" sz="1900" b="1" dirty="0">
                          <a:solidFill>
                            <a:schemeClr val="bg1"/>
                          </a:solidFill>
                        </a:rPr>
                        <a:t>Anergic Treg</a:t>
                      </a:r>
                    </a:p>
                  </a:txBody>
                  <a:tcPr marL="71487" marR="71487" marT="34851" marB="34851">
                    <a:solidFill>
                      <a:srgbClr val="996633"/>
                    </a:solidFill>
                  </a:tcPr>
                </a:tc>
                <a:extLst>
                  <a:ext uri="{0D108BD9-81ED-4DB2-BD59-A6C34878D82A}">
                    <a16:rowId xmlns="" xmlns:a16="http://schemas.microsoft.com/office/drawing/2014/main" val="10004"/>
                  </a:ext>
                </a:extLst>
              </a:tr>
              <a:tr h="471067">
                <a:tc>
                  <a:txBody>
                    <a:bodyPr/>
                    <a:lstStyle/>
                    <a:p>
                      <a:pPr algn="ctr"/>
                      <a:r>
                        <a:rPr lang="en-US" sz="1900" b="1" dirty="0">
                          <a:solidFill>
                            <a:schemeClr val="bg1"/>
                          </a:solidFill>
                        </a:rPr>
                        <a:t>Naïve Tconv</a:t>
                      </a:r>
                    </a:p>
                  </a:txBody>
                  <a:tcPr marL="71487" marR="71487" marT="34851" marB="34851">
                    <a:solidFill>
                      <a:schemeClr val="bg1">
                        <a:lumMod val="50000"/>
                      </a:schemeClr>
                    </a:solidFill>
                  </a:tcPr>
                </a:tc>
                <a:extLst>
                  <a:ext uri="{0D108BD9-81ED-4DB2-BD59-A6C34878D82A}">
                    <a16:rowId xmlns="" xmlns:a16="http://schemas.microsoft.com/office/drawing/2014/main" val="10005"/>
                  </a:ext>
                </a:extLst>
              </a:tr>
              <a:tr h="471067">
                <a:tc>
                  <a:txBody>
                    <a:bodyPr/>
                    <a:lstStyle/>
                    <a:p>
                      <a:pPr algn="ctr"/>
                      <a:r>
                        <a:rPr lang="en-US" sz="1900" b="1" dirty="0">
                          <a:solidFill>
                            <a:schemeClr val="bg1"/>
                          </a:solidFill>
                        </a:rPr>
                        <a:t>Active Tconv</a:t>
                      </a:r>
                    </a:p>
                  </a:txBody>
                  <a:tcPr marL="71487" marR="71487" marT="34851" marB="34851">
                    <a:solidFill>
                      <a:srgbClr val="FF00FF"/>
                    </a:solidFill>
                  </a:tcPr>
                </a:tc>
                <a:extLst>
                  <a:ext uri="{0D108BD9-81ED-4DB2-BD59-A6C34878D82A}">
                    <a16:rowId xmlns="" xmlns:a16="http://schemas.microsoft.com/office/drawing/2014/main" val="10006"/>
                  </a:ext>
                </a:extLst>
              </a:tr>
              <a:tr h="471067">
                <a:tc>
                  <a:txBody>
                    <a:bodyPr/>
                    <a:lstStyle/>
                    <a:p>
                      <a:pPr algn="ctr"/>
                      <a:r>
                        <a:rPr lang="en-US" sz="1900" b="1" dirty="0">
                          <a:solidFill>
                            <a:schemeClr val="bg1"/>
                          </a:solidFill>
                        </a:rPr>
                        <a:t>Anergic Tconv</a:t>
                      </a:r>
                    </a:p>
                  </a:txBody>
                  <a:tcPr marL="71487" marR="71487" marT="34851" marB="34851">
                    <a:solidFill>
                      <a:srgbClr val="002060"/>
                    </a:solidFill>
                  </a:tcPr>
                </a:tc>
                <a:extLst>
                  <a:ext uri="{0D108BD9-81ED-4DB2-BD59-A6C34878D82A}">
                    <a16:rowId xmlns="" xmlns:a16="http://schemas.microsoft.com/office/drawing/2014/main" val="10007"/>
                  </a:ext>
                </a:extLst>
              </a:tr>
            </a:tbl>
          </a:graphicData>
        </a:graphic>
      </p:graphicFrame>
      <p:sp>
        <p:nvSpPr>
          <p:cNvPr id="26" name="Arrow: Right 25"/>
          <p:cNvSpPr/>
          <p:nvPr/>
        </p:nvSpPr>
        <p:spPr>
          <a:xfrm flipH="1">
            <a:off x="17699482" y="27894752"/>
            <a:ext cx="7656925" cy="513378"/>
          </a:xfrm>
          <a:prstGeom prst="rightArrow">
            <a:avLst/>
          </a:prstGeom>
          <a:solidFill>
            <a:srgbClr val="DCDC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1" name="Arrow: Right 110"/>
          <p:cNvSpPr/>
          <p:nvPr/>
        </p:nvSpPr>
        <p:spPr>
          <a:xfrm flipH="1">
            <a:off x="19326597" y="29467082"/>
            <a:ext cx="6077243" cy="573819"/>
          </a:xfrm>
          <a:prstGeom prst="rightArrow">
            <a:avLst/>
          </a:prstGeom>
          <a:solidFill>
            <a:srgbClr val="BA00B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2" name="Arrow: Right 111"/>
          <p:cNvSpPr/>
          <p:nvPr/>
        </p:nvSpPr>
        <p:spPr>
          <a:xfrm flipH="1">
            <a:off x="20115155" y="28610592"/>
            <a:ext cx="6330461" cy="513378"/>
          </a:xfrm>
          <a:prstGeom prst="rightArrow">
            <a:avLst/>
          </a:prstGeom>
          <a:solidFill>
            <a:srgbClr val="D02F31"/>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0" name="TextBox 29"/>
          <p:cNvSpPr txBox="1"/>
          <p:nvPr/>
        </p:nvSpPr>
        <p:spPr>
          <a:xfrm>
            <a:off x="25371958" y="27762135"/>
            <a:ext cx="2704715" cy="769441"/>
          </a:xfrm>
          <a:prstGeom prst="rect">
            <a:avLst/>
          </a:prstGeom>
          <a:noFill/>
        </p:spPr>
        <p:txBody>
          <a:bodyPr vert="horz" wrap="none" rtlCol="0">
            <a:spAutoFit/>
          </a:bodyPr>
          <a:lstStyle/>
          <a:p>
            <a:r>
              <a:rPr lang="en-US" sz="4400" dirty="0"/>
              <a:t>Active Treg</a:t>
            </a:r>
          </a:p>
        </p:txBody>
      </p:sp>
      <p:sp>
        <p:nvSpPr>
          <p:cNvPr id="113" name="TextBox 112"/>
          <p:cNvSpPr txBox="1"/>
          <p:nvPr/>
        </p:nvSpPr>
        <p:spPr>
          <a:xfrm>
            <a:off x="26629340" y="28559784"/>
            <a:ext cx="1104790" cy="769441"/>
          </a:xfrm>
          <a:prstGeom prst="rect">
            <a:avLst/>
          </a:prstGeom>
          <a:noFill/>
        </p:spPr>
        <p:txBody>
          <a:bodyPr vert="horz" wrap="none" rtlCol="0">
            <a:spAutoFit/>
          </a:bodyPr>
          <a:lstStyle/>
          <a:p>
            <a:r>
              <a:rPr lang="en-US" sz="4400" dirty="0"/>
              <a:t>APC</a:t>
            </a:r>
          </a:p>
        </p:txBody>
      </p:sp>
      <p:sp>
        <p:nvSpPr>
          <p:cNvPr id="114" name="TextBox 113"/>
          <p:cNvSpPr txBox="1"/>
          <p:nvPr/>
        </p:nvSpPr>
        <p:spPr>
          <a:xfrm>
            <a:off x="25560835" y="29408241"/>
            <a:ext cx="3028971" cy="769441"/>
          </a:xfrm>
          <a:prstGeom prst="rect">
            <a:avLst/>
          </a:prstGeom>
          <a:noFill/>
        </p:spPr>
        <p:txBody>
          <a:bodyPr vert="horz" wrap="none" rtlCol="0">
            <a:spAutoFit/>
          </a:bodyPr>
          <a:lstStyle/>
          <a:p>
            <a:r>
              <a:rPr lang="en-US" sz="4400" dirty="0"/>
              <a:t>Active Tconv</a:t>
            </a:r>
          </a:p>
        </p:txBody>
      </p:sp>
      <p:sp>
        <p:nvSpPr>
          <p:cNvPr id="115" name="Arrow: Right 114"/>
          <p:cNvSpPr/>
          <p:nvPr/>
        </p:nvSpPr>
        <p:spPr>
          <a:xfrm flipH="1">
            <a:off x="18999642" y="27103709"/>
            <a:ext cx="6836899" cy="576072"/>
          </a:xfrm>
          <a:prstGeom prst="rightArrow">
            <a:avLst/>
          </a:prstGeom>
          <a:solidFill>
            <a:srgbClr val="349D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7" name="TextBox 116"/>
          <p:cNvSpPr txBox="1"/>
          <p:nvPr/>
        </p:nvSpPr>
        <p:spPr>
          <a:xfrm>
            <a:off x="25896035" y="27020521"/>
            <a:ext cx="2584490" cy="769441"/>
          </a:xfrm>
          <a:prstGeom prst="rect">
            <a:avLst/>
          </a:prstGeom>
          <a:noFill/>
        </p:spPr>
        <p:txBody>
          <a:bodyPr vert="horz" wrap="none" rtlCol="0">
            <a:spAutoFit/>
          </a:bodyPr>
          <a:lstStyle/>
          <a:p>
            <a:r>
              <a:rPr lang="en-US" sz="4400" dirty="0"/>
              <a:t>Naive Treg</a:t>
            </a:r>
          </a:p>
        </p:txBody>
      </p:sp>
      <p:sp>
        <p:nvSpPr>
          <p:cNvPr id="224" name="Oval 223"/>
          <p:cNvSpPr/>
          <p:nvPr/>
        </p:nvSpPr>
        <p:spPr>
          <a:xfrm>
            <a:off x="703384" y="27374770"/>
            <a:ext cx="2290512" cy="2277459"/>
          </a:xfrm>
          <a:prstGeom prst="ellipse">
            <a:avLst/>
          </a:prstGeom>
          <a:solidFill>
            <a:srgbClr val="FF1D1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3600" dirty="0"/>
              <a:t>APC</a:t>
            </a:r>
          </a:p>
        </p:txBody>
      </p:sp>
      <p:sp>
        <p:nvSpPr>
          <p:cNvPr id="119" name="Oval 118"/>
          <p:cNvSpPr/>
          <p:nvPr/>
        </p:nvSpPr>
        <p:spPr>
          <a:xfrm>
            <a:off x="7051185" y="27363642"/>
            <a:ext cx="2321169" cy="2263140"/>
          </a:xfrm>
          <a:prstGeom prst="ellipse">
            <a:avLst/>
          </a:prstGeom>
          <a:solidFill>
            <a:srgbClr val="236491"/>
          </a:solidFill>
        </p:spPr>
        <p:style>
          <a:lnRef idx="2">
            <a:schemeClr val="accent2">
              <a:shade val="50000"/>
            </a:schemeClr>
          </a:lnRef>
          <a:fillRef idx="1">
            <a:schemeClr val="accent2"/>
          </a:fillRef>
          <a:effectRef idx="0">
            <a:schemeClr val="accent2"/>
          </a:effectRef>
          <a:fontRef idx="minor">
            <a:schemeClr val="lt1"/>
          </a:fontRef>
        </p:style>
        <p:txBody>
          <a:bodyPr vert="horz" rtlCol="0" anchor="ctr"/>
          <a:lstStyle/>
          <a:p>
            <a:pPr algn="ctr"/>
            <a:r>
              <a:rPr lang="en-US" sz="3600" dirty="0"/>
              <a:t>T Cell</a:t>
            </a:r>
          </a:p>
        </p:txBody>
      </p:sp>
      <p:sp>
        <p:nvSpPr>
          <p:cNvPr id="227" name="Left Brace 226"/>
          <p:cNvSpPr/>
          <p:nvPr/>
        </p:nvSpPr>
        <p:spPr>
          <a:xfrm rot="16200000">
            <a:off x="4008221" y="27002194"/>
            <a:ext cx="717509" cy="6177144"/>
          </a:xfrm>
          <a:prstGeom prst="leftBrace">
            <a:avLst/>
          </a:prstGeom>
        </p:spPr>
        <p:style>
          <a:lnRef idx="1">
            <a:schemeClr val="accent1"/>
          </a:lnRef>
          <a:fillRef idx="0">
            <a:schemeClr val="accent1"/>
          </a:fillRef>
          <a:effectRef idx="0">
            <a:schemeClr val="accent1"/>
          </a:effectRef>
          <a:fontRef idx="minor">
            <a:schemeClr val="tx1"/>
          </a:fontRef>
        </p:style>
        <p:txBody>
          <a:bodyPr vert="eaVert" rtlCol="0" anchor="ctr"/>
          <a:lstStyle/>
          <a:p>
            <a:pPr algn="ctr"/>
            <a:r>
              <a:rPr lang="en-US" sz="2400" dirty="0"/>
              <a:t>T Cell co-activation process (Intercellular</a:t>
            </a:r>
            <a:r>
              <a:rPr lang="en-US" sz="2400" dirty="0" smtClean="0"/>
              <a:t>)</a:t>
            </a:r>
            <a:r>
              <a:rPr lang="en-US" sz="2400" baseline="30000" dirty="0" smtClean="0"/>
              <a:t>*</a:t>
            </a:r>
            <a:endParaRPr lang="en-US" sz="2400" dirty="0"/>
          </a:p>
        </p:txBody>
      </p:sp>
      <p:sp>
        <p:nvSpPr>
          <p:cNvPr id="124" name="Left Brace 123"/>
          <p:cNvSpPr/>
          <p:nvPr/>
        </p:nvSpPr>
        <p:spPr>
          <a:xfrm rot="16200000">
            <a:off x="10665488" y="26960578"/>
            <a:ext cx="617073" cy="6246056"/>
          </a:xfrm>
          <a:prstGeom prst="leftBrace">
            <a:avLst/>
          </a:prstGeom>
        </p:spPr>
        <p:style>
          <a:lnRef idx="1">
            <a:schemeClr val="accent1"/>
          </a:lnRef>
          <a:fillRef idx="0">
            <a:schemeClr val="accent1"/>
          </a:fillRef>
          <a:effectRef idx="0">
            <a:schemeClr val="accent1"/>
          </a:effectRef>
          <a:fontRef idx="minor">
            <a:schemeClr val="tx1"/>
          </a:fontRef>
        </p:style>
        <p:txBody>
          <a:bodyPr vert="eaVert" rtlCol="0" anchor="ctr"/>
          <a:lstStyle/>
          <a:p>
            <a:pPr algn="ctr"/>
            <a:r>
              <a:rPr lang="en-US" sz="2800" dirty="0"/>
              <a:t>CTLA-4 recycling process (Intracellular)</a:t>
            </a:r>
            <a:endParaRPr lang="en-US" sz="700" dirty="0"/>
          </a:p>
        </p:txBody>
      </p:sp>
      <p:sp>
        <p:nvSpPr>
          <p:cNvPr id="231" name="Callout: Line 230"/>
          <p:cNvSpPr/>
          <p:nvPr/>
        </p:nvSpPr>
        <p:spPr>
          <a:xfrm>
            <a:off x="2988606" y="27662014"/>
            <a:ext cx="1715447" cy="261338"/>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CD80</a:t>
            </a:r>
          </a:p>
        </p:txBody>
      </p:sp>
      <p:sp>
        <p:nvSpPr>
          <p:cNvPr id="232" name="TextBox 231"/>
          <p:cNvSpPr txBox="1"/>
          <p:nvPr/>
        </p:nvSpPr>
        <p:spPr>
          <a:xfrm>
            <a:off x="3128099" y="27182094"/>
            <a:ext cx="1307493" cy="461665"/>
          </a:xfrm>
          <a:prstGeom prst="rect">
            <a:avLst/>
          </a:prstGeom>
          <a:noFill/>
        </p:spPr>
        <p:txBody>
          <a:bodyPr wrap="square" rtlCol="0">
            <a:spAutoFit/>
          </a:bodyPr>
          <a:lstStyle/>
          <a:p>
            <a:r>
              <a:rPr lang="en-US" sz="2400" dirty="0"/>
              <a:t>Ligands</a:t>
            </a:r>
          </a:p>
        </p:txBody>
      </p:sp>
      <p:sp>
        <p:nvSpPr>
          <p:cNvPr id="133" name="Callout: Line 132"/>
          <p:cNvSpPr/>
          <p:nvPr/>
        </p:nvSpPr>
        <p:spPr>
          <a:xfrm>
            <a:off x="3118378" y="28048388"/>
            <a:ext cx="1715447" cy="261338"/>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Peptide-MHC</a:t>
            </a:r>
          </a:p>
        </p:txBody>
      </p:sp>
      <p:sp>
        <p:nvSpPr>
          <p:cNvPr id="134" name="Callout: Line 133"/>
          <p:cNvSpPr/>
          <p:nvPr/>
        </p:nvSpPr>
        <p:spPr>
          <a:xfrm>
            <a:off x="3128098" y="28434763"/>
            <a:ext cx="1715447" cy="261338"/>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CD86</a:t>
            </a:r>
          </a:p>
        </p:txBody>
      </p:sp>
      <p:sp>
        <p:nvSpPr>
          <p:cNvPr id="135" name="Callout: Line 134"/>
          <p:cNvSpPr/>
          <p:nvPr/>
        </p:nvSpPr>
        <p:spPr>
          <a:xfrm>
            <a:off x="2968614" y="28823759"/>
            <a:ext cx="1715447" cy="261338"/>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dirty="0"/>
          </a:p>
        </p:txBody>
      </p:sp>
      <p:sp>
        <p:nvSpPr>
          <p:cNvPr id="136" name="Callout: Line 135"/>
          <p:cNvSpPr/>
          <p:nvPr/>
        </p:nvSpPr>
        <p:spPr>
          <a:xfrm>
            <a:off x="2826163" y="29195241"/>
            <a:ext cx="1715447" cy="261338"/>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dirty="0"/>
          </a:p>
        </p:txBody>
      </p:sp>
      <p:sp>
        <p:nvSpPr>
          <p:cNvPr id="137" name="Callout: Line 136"/>
          <p:cNvSpPr/>
          <p:nvPr/>
        </p:nvSpPr>
        <p:spPr>
          <a:xfrm flipH="1">
            <a:off x="5435687" y="28398889"/>
            <a:ext cx="1718815" cy="261851"/>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CD28</a:t>
            </a:r>
          </a:p>
        </p:txBody>
      </p:sp>
      <p:sp>
        <p:nvSpPr>
          <p:cNvPr id="139" name="Callout: Line 138"/>
          <p:cNvSpPr/>
          <p:nvPr/>
        </p:nvSpPr>
        <p:spPr>
          <a:xfrm flipH="1">
            <a:off x="5408298" y="28008445"/>
            <a:ext cx="1718815" cy="261851"/>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TCR</a:t>
            </a:r>
          </a:p>
        </p:txBody>
      </p:sp>
      <p:sp>
        <p:nvSpPr>
          <p:cNvPr id="140" name="Callout: Line 139"/>
          <p:cNvSpPr/>
          <p:nvPr/>
        </p:nvSpPr>
        <p:spPr>
          <a:xfrm flipH="1">
            <a:off x="5399110" y="27619678"/>
            <a:ext cx="1718815" cy="261851"/>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CTLA-4</a:t>
            </a:r>
          </a:p>
        </p:txBody>
      </p:sp>
      <p:sp>
        <p:nvSpPr>
          <p:cNvPr id="143" name="Callout: Line 142"/>
          <p:cNvSpPr/>
          <p:nvPr/>
        </p:nvSpPr>
        <p:spPr>
          <a:xfrm flipH="1">
            <a:off x="5736734" y="29128438"/>
            <a:ext cx="1718815" cy="261851"/>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CTLA-4</a:t>
            </a:r>
          </a:p>
        </p:txBody>
      </p:sp>
      <p:sp>
        <p:nvSpPr>
          <p:cNvPr id="144" name="TextBox 143"/>
          <p:cNvSpPr txBox="1"/>
          <p:nvPr/>
        </p:nvSpPr>
        <p:spPr>
          <a:xfrm>
            <a:off x="5503472" y="27094279"/>
            <a:ext cx="1677672" cy="461665"/>
          </a:xfrm>
          <a:prstGeom prst="rect">
            <a:avLst/>
          </a:prstGeom>
          <a:noFill/>
        </p:spPr>
        <p:txBody>
          <a:bodyPr wrap="square" rtlCol="0">
            <a:spAutoFit/>
          </a:bodyPr>
          <a:lstStyle/>
          <a:p>
            <a:r>
              <a:rPr lang="en-US" sz="2400" dirty="0"/>
              <a:t>Receptors</a:t>
            </a:r>
          </a:p>
        </p:txBody>
      </p:sp>
      <p:sp>
        <p:nvSpPr>
          <p:cNvPr id="148" name="Text Box 10"/>
          <p:cNvSpPr txBox="1">
            <a:spLocks noChangeArrowheads="1"/>
          </p:cNvSpPr>
          <p:nvPr/>
        </p:nvSpPr>
        <p:spPr bwMode="auto">
          <a:xfrm>
            <a:off x="815346" y="30471046"/>
            <a:ext cx="13230324" cy="12129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7147" tIns="68573" rIns="137147" bIns="68573"/>
          <a:lstStyle>
            <a:lvl1pPr eaLnBrk="0" hangingPunct="0">
              <a:defRPr sz="8600">
                <a:solidFill>
                  <a:schemeClr val="tx1"/>
                </a:solidFill>
                <a:latin typeface="Arial" charset="0"/>
                <a:ea typeface="ＭＳ Ｐゴシック" pitchFamily="-110" charset="-128"/>
              </a:defRPr>
            </a:lvl1pPr>
            <a:lvl2pPr marL="742950" indent="-285750" eaLnBrk="0" hangingPunct="0">
              <a:defRPr sz="8600">
                <a:solidFill>
                  <a:schemeClr val="tx1"/>
                </a:solidFill>
                <a:latin typeface="Arial" charset="0"/>
                <a:ea typeface="ＭＳ Ｐゴシック" pitchFamily="-110" charset="-128"/>
              </a:defRPr>
            </a:lvl2pPr>
            <a:lvl3pPr marL="1143000" indent="-228600" eaLnBrk="0" hangingPunct="0">
              <a:defRPr sz="8600">
                <a:solidFill>
                  <a:schemeClr val="tx1"/>
                </a:solidFill>
                <a:latin typeface="Arial" charset="0"/>
                <a:ea typeface="ＭＳ Ｐゴシック" pitchFamily="-110" charset="-128"/>
              </a:defRPr>
            </a:lvl3pPr>
            <a:lvl4pPr marL="1600200" indent="-228600" eaLnBrk="0" hangingPunct="0">
              <a:defRPr sz="8600">
                <a:solidFill>
                  <a:schemeClr val="tx1"/>
                </a:solidFill>
                <a:latin typeface="Arial" charset="0"/>
                <a:ea typeface="ＭＳ Ｐゴシック" pitchFamily="-110" charset="-128"/>
              </a:defRPr>
            </a:lvl4pPr>
            <a:lvl5pPr marL="2057400" indent="-228600" eaLnBrk="0" hangingPunct="0">
              <a:defRPr sz="8600">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sz="8600">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sz="8600">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sz="8600">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sz="8600">
                <a:solidFill>
                  <a:schemeClr val="tx1"/>
                </a:solidFill>
                <a:latin typeface="Arial" charset="0"/>
                <a:ea typeface="ＭＳ Ｐゴシック" pitchFamily="-110" charset="-128"/>
              </a:defRPr>
            </a:lvl9pPr>
          </a:lstStyle>
          <a:p>
            <a:pPr defTabSz="1371464" eaLnBrk="1" hangingPunct="1"/>
            <a:r>
              <a:rPr lang="en-US" sz="2400" b="1" dirty="0">
                <a:latin typeface="Helvetica"/>
                <a:cs typeface="Helvetica"/>
              </a:rPr>
              <a:t>Figure 1. </a:t>
            </a:r>
            <a:r>
              <a:rPr lang="en-US" sz="2400" dirty="0">
                <a:latin typeface="Helvetica"/>
                <a:cs typeface="Helvetica"/>
              </a:rPr>
              <a:t>Multi-scale interaction comprising intercellular and intracellular processes. CTLA-4 is a key player of immune checkpoint-blocking therapy</a:t>
            </a:r>
            <a:r>
              <a:rPr lang="en-US" sz="2400" dirty="0" smtClean="0">
                <a:latin typeface="Helvetica"/>
                <a:cs typeface="Helvetica"/>
              </a:rPr>
              <a:t>.</a:t>
            </a:r>
          </a:p>
          <a:p>
            <a:pPr defTabSz="1371464" eaLnBrk="1" hangingPunct="1"/>
            <a:r>
              <a:rPr lang="en-US" sz="2400" i="1" dirty="0">
                <a:latin typeface="Helvetica"/>
                <a:cs typeface="Helvetica"/>
              </a:rPr>
              <a:t>*</a:t>
            </a:r>
            <a:r>
              <a:rPr lang="en-US" sz="1600" i="1" dirty="0">
                <a:latin typeface="Helvetica"/>
                <a:cs typeface="Helvetica"/>
              </a:rPr>
              <a:t>T cell activation involves at least two signals: one via engagement of the T cell receptor (TCR) and another through a co-receptor.</a:t>
            </a:r>
          </a:p>
        </p:txBody>
      </p:sp>
      <p:sp>
        <p:nvSpPr>
          <p:cNvPr id="149" name="Callout: Line 148"/>
          <p:cNvSpPr/>
          <p:nvPr/>
        </p:nvSpPr>
        <p:spPr>
          <a:xfrm flipH="1">
            <a:off x="5597366" y="28785538"/>
            <a:ext cx="1718815" cy="261851"/>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dirty="0"/>
          </a:p>
        </p:txBody>
      </p:sp>
      <p:sp>
        <p:nvSpPr>
          <p:cNvPr id="233" name="Arrow: Right 232"/>
          <p:cNvSpPr/>
          <p:nvPr/>
        </p:nvSpPr>
        <p:spPr>
          <a:xfrm rot="340553">
            <a:off x="7517760" y="27640564"/>
            <a:ext cx="4051496" cy="660930"/>
          </a:xfrm>
          <a:prstGeom prst="rightArrow">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CTLA-4 is internalized</a:t>
            </a:r>
          </a:p>
        </p:txBody>
      </p:sp>
      <p:sp>
        <p:nvSpPr>
          <p:cNvPr id="151" name="Callout: Line 150"/>
          <p:cNvSpPr/>
          <p:nvPr/>
        </p:nvSpPr>
        <p:spPr>
          <a:xfrm flipH="1">
            <a:off x="11673912" y="28118666"/>
            <a:ext cx="1464848" cy="241037"/>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CTLA-4</a:t>
            </a:r>
            <a:r>
              <a:rPr lang="en-US" sz="2400" baseline="30000" dirty="0"/>
              <a:t>*</a:t>
            </a:r>
            <a:endParaRPr lang="en-US" sz="2400" dirty="0"/>
          </a:p>
        </p:txBody>
      </p:sp>
      <p:sp>
        <p:nvSpPr>
          <p:cNvPr id="152" name="Callout: Line 151"/>
          <p:cNvSpPr/>
          <p:nvPr/>
        </p:nvSpPr>
        <p:spPr>
          <a:xfrm flipH="1">
            <a:off x="11851903" y="27683476"/>
            <a:ext cx="1464848" cy="241037"/>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CTLA-4</a:t>
            </a:r>
            <a:r>
              <a:rPr lang="en-US" sz="2400" baseline="30000" dirty="0"/>
              <a:t>*</a:t>
            </a:r>
            <a:endParaRPr lang="en-US" sz="2400" dirty="0"/>
          </a:p>
        </p:txBody>
      </p:sp>
      <p:sp>
        <p:nvSpPr>
          <p:cNvPr id="153" name="Arrow: Right 152"/>
          <p:cNvSpPr/>
          <p:nvPr/>
        </p:nvSpPr>
        <p:spPr>
          <a:xfrm rot="20983919" flipH="1">
            <a:off x="7722851" y="28648720"/>
            <a:ext cx="4051496" cy="660930"/>
          </a:xfrm>
          <a:prstGeom prst="rightArrow">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CTLA-4 is recycled</a:t>
            </a:r>
          </a:p>
        </p:txBody>
      </p:sp>
      <p:sp>
        <p:nvSpPr>
          <p:cNvPr id="154" name="Callout: Line 153"/>
          <p:cNvSpPr/>
          <p:nvPr/>
        </p:nvSpPr>
        <p:spPr>
          <a:xfrm flipH="1">
            <a:off x="11912592" y="28562570"/>
            <a:ext cx="1464848" cy="241037"/>
          </a:xfrm>
          <a:prstGeom prst="borderCallout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CTLA-4</a:t>
            </a:r>
            <a:r>
              <a:rPr lang="en-US" sz="2400" baseline="30000" dirty="0"/>
              <a:t>*</a:t>
            </a:r>
            <a:endParaRPr lang="en-US" sz="2400" dirty="0"/>
          </a:p>
        </p:txBody>
      </p:sp>
      <p:sp>
        <p:nvSpPr>
          <p:cNvPr id="234" name="TextBox 233"/>
          <p:cNvSpPr txBox="1"/>
          <p:nvPr/>
        </p:nvSpPr>
        <p:spPr>
          <a:xfrm>
            <a:off x="11768743" y="29064712"/>
            <a:ext cx="2265364" cy="523220"/>
          </a:xfrm>
          <a:prstGeom prst="rect">
            <a:avLst/>
          </a:prstGeom>
          <a:noFill/>
        </p:spPr>
        <p:txBody>
          <a:bodyPr wrap="none" rtlCol="0">
            <a:spAutoFit/>
          </a:bodyPr>
          <a:lstStyle/>
          <a:p>
            <a:r>
              <a:rPr lang="en-US" sz="2800" dirty="0">
                <a:solidFill>
                  <a:schemeClr val="bg1"/>
                </a:solidFill>
              </a:rPr>
              <a:t>Inside of T cell</a:t>
            </a:r>
          </a:p>
        </p:txBody>
      </p:sp>
      <p:sp>
        <p:nvSpPr>
          <p:cNvPr id="155" name="Text Box 10"/>
          <p:cNvSpPr txBox="1">
            <a:spLocks noChangeArrowheads="1"/>
          </p:cNvSpPr>
          <p:nvPr/>
        </p:nvSpPr>
        <p:spPr bwMode="auto">
          <a:xfrm>
            <a:off x="29542154" y="12207241"/>
            <a:ext cx="13440469" cy="8526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7147" tIns="68573" rIns="137147" bIns="68573"/>
          <a:lstStyle>
            <a:lvl1pPr eaLnBrk="0" hangingPunct="0">
              <a:defRPr sz="8600">
                <a:solidFill>
                  <a:schemeClr val="tx1"/>
                </a:solidFill>
                <a:latin typeface="Arial" charset="0"/>
                <a:ea typeface="ＭＳ Ｐゴシック" pitchFamily="-110" charset="-128"/>
              </a:defRPr>
            </a:lvl1pPr>
            <a:lvl2pPr marL="742950" indent="-285750" eaLnBrk="0" hangingPunct="0">
              <a:defRPr sz="8600">
                <a:solidFill>
                  <a:schemeClr val="tx1"/>
                </a:solidFill>
                <a:latin typeface="Arial" charset="0"/>
                <a:ea typeface="ＭＳ Ｐゴシック" pitchFamily="-110" charset="-128"/>
              </a:defRPr>
            </a:lvl2pPr>
            <a:lvl3pPr marL="1143000" indent="-228600" eaLnBrk="0" hangingPunct="0">
              <a:defRPr sz="8600">
                <a:solidFill>
                  <a:schemeClr val="tx1"/>
                </a:solidFill>
                <a:latin typeface="Arial" charset="0"/>
                <a:ea typeface="ＭＳ Ｐゴシック" pitchFamily="-110" charset="-128"/>
              </a:defRPr>
            </a:lvl3pPr>
            <a:lvl4pPr marL="1600200" indent="-228600" eaLnBrk="0" hangingPunct="0">
              <a:defRPr sz="8600">
                <a:solidFill>
                  <a:schemeClr val="tx1"/>
                </a:solidFill>
                <a:latin typeface="Arial" charset="0"/>
                <a:ea typeface="ＭＳ Ｐゴシック" pitchFamily="-110" charset="-128"/>
              </a:defRPr>
            </a:lvl4pPr>
            <a:lvl5pPr marL="2057400" indent="-228600" eaLnBrk="0" hangingPunct="0">
              <a:defRPr sz="8600">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sz="8600">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sz="8600">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sz="8600">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sz="8600">
                <a:solidFill>
                  <a:schemeClr val="tx1"/>
                </a:solidFill>
                <a:latin typeface="Arial" charset="0"/>
                <a:ea typeface="ＭＳ Ｐゴシック" pitchFamily="-110" charset="-128"/>
              </a:defRPr>
            </a:lvl9pPr>
          </a:lstStyle>
          <a:p>
            <a:pPr defTabSz="1371464" eaLnBrk="1" hangingPunct="1"/>
            <a:r>
              <a:rPr lang="en-US" sz="3200" b="1" dirty="0">
                <a:latin typeface="Helvetica"/>
                <a:cs typeface="Helvetica"/>
              </a:rPr>
              <a:t>Figure </a:t>
            </a:r>
            <a:r>
              <a:rPr lang="en-US" sz="3200" b="1" dirty="0" smtClean="0">
                <a:latin typeface="Helvetica"/>
                <a:cs typeface="Helvetica"/>
              </a:rPr>
              <a:t>4. </a:t>
            </a:r>
            <a:r>
              <a:rPr lang="en-US" sz="3200" dirty="0">
                <a:latin typeface="Helvetica"/>
                <a:cs typeface="Helvetica"/>
              </a:rPr>
              <a:t>CTLA-4 recycling can be observed by the inverse relationship between internal and external CTLA-4 over time.</a:t>
            </a:r>
            <a:endParaRPr lang="en-US" sz="3200" i="1" dirty="0">
              <a:latin typeface="Helvetica"/>
              <a:cs typeface="Helvetica"/>
            </a:endParaRPr>
          </a:p>
        </p:txBody>
      </p:sp>
      <p:graphicFrame>
        <p:nvGraphicFramePr>
          <p:cNvPr id="156" name="Chart 155"/>
          <p:cNvGraphicFramePr>
            <a:graphicFrameLocks/>
          </p:cNvGraphicFramePr>
          <p:nvPr>
            <p:extLst>
              <p:ext uri="{D42A27DB-BD31-4B8C-83A1-F6EECF244321}">
                <p14:modId xmlns:p14="http://schemas.microsoft.com/office/powerpoint/2010/main" val="3099678901"/>
              </p:ext>
            </p:extLst>
          </p:nvPr>
        </p:nvGraphicFramePr>
        <p:xfrm>
          <a:off x="29781921" y="7339048"/>
          <a:ext cx="13251241" cy="4662452"/>
        </p:xfrm>
        <a:graphic>
          <a:graphicData uri="http://schemas.openxmlformats.org/drawingml/2006/chart">
            <c:chart xmlns:c="http://schemas.openxmlformats.org/drawingml/2006/chart" xmlns:r="http://schemas.openxmlformats.org/officeDocument/2006/relationships" r:id="rId12"/>
          </a:graphicData>
        </a:graphic>
      </p:graphicFrame>
      <p:sp>
        <p:nvSpPr>
          <p:cNvPr id="157" name="Text Box 10"/>
          <p:cNvSpPr txBox="1">
            <a:spLocks noChangeArrowheads="1"/>
          </p:cNvSpPr>
          <p:nvPr/>
        </p:nvSpPr>
        <p:spPr bwMode="auto">
          <a:xfrm>
            <a:off x="29575596" y="19819621"/>
            <a:ext cx="13425533" cy="115352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37147" tIns="68573" rIns="137147" bIns="68573"/>
          <a:lstStyle>
            <a:lvl1pPr eaLnBrk="0" hangingPunct="0">
              <a:defRPr sz="8600">
                <a:solidFill>
                  <a:schemeClr val="tx1"/>
                </a:solidFill>
                <a:latin typeface="Arial" charset="0"/>
                <a:ea typeface="ＭＳ Ｐゴシック" pitchFamily="-110" charset="-128"/>
              </a:defRPr>
            </a:lvl1pPr>
            <a:lvl2pPr marL="742950" indent="-285750" eaLnBrk="0" hangingPunct="0">
              <a:defRPr sz="8600">
                <a:solidFill>
                  <a:schemeClr val="tx1"/>
                </a:solidFill>
                <a:latin typeface="Arial" charset="0"/>
                <a:ea typeface="ＭＳ Ｐゴシック" pitchFamily="-110" charset="-128"/>
              </a:defRPr>
            </a:lvl2pPr>
            <a:lvl3pPr marL="1143000" indent="-228600" eaLnBrk="0" hangingPunct="0">
              <a:defRPr sz="8600">
                <a:solidFill>
                  <a:schemeClr val="tx1"/>
                </a:solidFill>
                <a:latin typeface="Arial" charset="0"/>
                <a:ea typeface="ＭＳ Ｐゴシック" pitchFamily="-110" charset="-128"/>
              </a:defRPr>
            </a:lvl3pPr>
            <a:lvl4pPr marL="1600200" indent="-228600" eaLnBrk="0" hangingPunct="0">
              <a:defRPr sz="8600">
                <a:solidFill>
                  <a:schemeClr val="tx1"/>
                </a:solidFill>
                <a:latin typeface="Arial" charset="0"/>
                <a:ea typeface="ＭＳ Ｐゴシック" pitchFamily="-110" charset="-128"/>
              </a:defRPr>
            </a:lvl4pPr>
            <a:lvl5pPr marL="2057400" indent="-228600" eaLnBrk="0" hangingPunct="0">
              <a:defRPr sz="8600">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sz="8600">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sz="8600">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sz="8600">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sz="8600">
                <a:solidFill>
                  <a:schemeClr val="tx1"/>
                </a:solidFill>
                <a:latin typeface="Arial" charset="0"/>
                <a:ea typeface="ＭＳ Ｐゴシック" pitchFamily="-110" charset="-128"/>
              </a:defRPr>
            </a:lvl9pPr>
          </a:lstStyle>
          <a:p>
            <a:pPr defTabSz="1371464" eaLnBrk="1" hangingPunct="1"/>
            <a:r>
              <a:rPr lang="en-US" sz="3200" b="1" dirty="0">
                <a:latin typeface="Helvetica"/>
                <a:cs typeface="Helvetica"/>
              </a:rPr>
              <a:t>Figure </a:t>
            </a:r>
            <a:r>
              <a:rPr lang="en-US" sz="3200" b="1" dirty="0" smtClean="0">
                <a:latin typeface="Helvetica"/>
                <a:cs typeface="Helvetica"/>
              </a:rPr>
              <a:t>5. </a:t>
            </a:r>
            <a:r>
              <a:rPr lang="en-US" sz="3200" dirty="0" smtClean="0">
                <a:latin typeface="Helvetica"/>
                <a:cs typeface="Helvetica"/>
              </a:rPr>
              <a:t>Simulation data which recapitulates CTLA-4 </a:t>
            </a:r>
            <a:r>
              <a:rPr lang="en-US" sz="3200" dirty="0">
                <a:latin typeface="Helvetica"/>
                <a:cs typeface="Helvetica"/>
              </a:rPr>
              <a:t>has a higher affinity to bind compared to </a:t>
            </a:r>
            <a:r>
              <a:rPr lang="en-US" sz="3200" dirty="0" smtClean="0">
                <a:latin typeface="Helvetica"/>
                <a:cs typeface="Helvetica"/>
              </a:rPr>
              <a:t>CD28 and competes for </a:t>
            </a:r>
            <a:r>
              <a:rPr lang="en-US" sz="3200" dirty="0">
                <a:latin typeface="Helvetica"/>
                <a:cs typeface="Helvetica"/>
              </a:rPr>
              <a:t>ligand </a:t>
            </a:r>
            <a:r>
              <a:rPr lang="en-US" sz="3200" dirty="0" smtClean="0">
                <a:latin typeface="Helvetica"/>
                <a:cs typeface="Helvetica"/>
              </a:rPr>
              <a:t>engagement</a:t>
            </a:r>
            <a:r>
              <a:rPr lang="en-US" sz="3200" baseline="30000" dirty="0" smtClean="0">
                <a:latin typeface="Helvetica"/>
                <a:cs typeface="Helvetica"/>
              </a:rPr>
              <a:t>2.</a:t>
            </a:r>
            <a:endParaRPr lang="en-US" sz="3200" i="1" dirty="0">
              <a:latin typeface="Helvetica"/>
              <a:cs typeface="Helvetica"/>
            </a:endParaRPr>
          </a:p>
        </p:txBody>
      </p:sp>
      <p:cxnSp>
        <p:nvCxnSpPr>
          <p:cNvPr id="241" name="Straight Connector 240"/>
          <p:cNvCxnSpPr/>
          <p:nvPr/>
        </p:nvCxnSpPr>
        <p:spPr>
          <a:xfrm>
            <a:off x="29398691" y="13373100"/>
            <a:ext cx="13856677" cy="0"/>
          </a:xfrm>
          <a:prstGeom prst="line">
            <a:avLst/>
          </a:prstGeom>
          <a:ln w="57150">
            <a:solidFill>
              <a:srgbClr val="120F1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4911755" y="26677620"/>
            <a:ext cx="13925623" cy="0"/>
          </a:xfrm>
          <a:prstGeom prst="line">
            <a:avLst/>
          </a:prstGeom>
          <a:ln w="57150">
            <a:solidFill>
              <a:srgbClr val="29343E"/>
            </a:solidFill>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29390657" y="26607156"/>
            <a:ext cx="13927016" cy="1167745"/>
          </a:xfrm>
          <a:prstGeom prst="rect">
            <a:avLst/>
          </a:prstGeom>
          <a:solidFill>
            <a:schemeClr val="tx1">
              <a:lumMod val="90000"/>
              <a:lumOff val="10000"/>
            </a:schemeClr>
          </a:solid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spc="300" dirty="0">
                <a:latin typeface="Helvetica"/>
                <a:cs typeface="Helvetica"/>
              </a:rPr>
              <a:t>References</a:t>
            </a:r>
          </a:p>
        </p:txBody>
      </p:sp>
      <p:sp>
        <p:nvSpPr>
          <p:cNvPr id="162" name="Rectangle 161"/>
          <p:cNvSpPr/>
          <p:nvPr/>
        </p:nvSpPr>
        <p:spPr>
          <a:xfrm>
            <a:off x="29359620" y="26609041"/>
            <a:ext cx="13927016" cy="2606041"/>
          </a:xfrm>
          <a:prstGeom prst="rect">
            <a:avLst/>
          </a:prstGeom>
          <a:noFill/>
          <a:ln w="76200" cmpd="sng">
            <a:solidFill>
              <a:schemeClr val="tx1">
                <a:lumMod val="90000"/>
                <a:lumOff val="10000"/>
              </a:schemeClr>
            </a:solidFill>
            <a:miter lim="800000"/>
          </a:ln>
          <a:effectLst/>
        </p:spPr>
        <p:style>
          <a:lnRef idx="1">
            <a:schemeClr val="accent1"/>
          </a:lnRef>
          <a:fillRef idx="3">
            <a:schemeClr val="accent1"/>
          </a:fillRef>
          <a:effectRef idx="2">
            <a:schemeClr val="accent1"/>
          </a:effectRef>
          <a:fontRef idx="minor">
            <a:schemeClr val="lt1"/>
          </a:fontRef>
        </p:style>
        <p:txBody>
          <a:bodyPr lIns="274320" tIns="914400" rIns="274320" rtlCol="0" anchor="t" anchorCtr="0">
            <a:noAutofit/>
          </a:bodyPr>
          <a:lstStyle/>
          <a:p>
            <a:endParaRPr lang="en-US" sz="3200" dirty="0">
              <a:solidFill>
                <a:schemeClr val="tx1"/>
              </a:solidFill>
              <a:latin typeface="Helvetica"/>
              <a:cs typeface="Helvetica"/>
            </a:endParaRPr>
          </a:p>
        </p:txBody>
      </p:sp>
      <p:sp>
        <p:nvSpPr>
          <p:cNvPr id="36" name="Rectangle 35"/>
          <p:cNvSpPr/>
          <p:nvPr/>
        </p:nvSpPr>
        <p:spPr>
          <a:xfrm>
            <a:off x="15122769" y="7269480"/>
            <a:ext cx="13504984" cy="740664"/>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376" tIns="341377" rIns="341376" bIns="2030454"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sp>
        <p:nvSpPr>
          <p:cNvPr id="38" name="Freeform: Shape 37"/>
          <p:cNvSpPr/>
          <p:nvPr/>
        </p:nvSpPr>
        <p:spPr>
          <a:xfrm>
            <a:off x="15139887" y="8047729"/>
            <a:ext cx="6668087" cy="1399032"/>
          </a:xfrm>
          <a:custGeom>
            <a:avLst/>
            <a:gdLst>
              <a:gd name="connsiteX0" fmla="*/ 0 w 7269702"/>
              <a:gd name="connsiteY0" fmla="*/ 0 h 938877"/>
              <a:gd name="connsiteX1" fmla="*/ 7269702 w 7269702"/>
              <a:gd name="connsiteY1" fmla="*/ 0 h 938877"/>
              <a:gd name="connsiteX2" fmla="*/ 7269702 w 7269702"/>
              <a:gd name="connsiteY2" fmla="*/ 938877 h 938877"/>
              <a:gd name="connsiteX3" fmla="*/ 0 w 7269702"/>
              <a:gd name="connsiteY3" fmla="*/ 938877 h 938877"/>
              <a:gd name="connsiteX4" fmla="*/ 0 w 7269702"/>
              <a:gd name="connsiteY4" fmla="*/ 0 h 9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9702" h="938877">
                <a:moveTo>
                  <a:pt x="0" y="0"/>
                </a:moveTo>
                <a:lnTo>
                  <a:pt x="7269702" y="0"/>
                </a:lnTo>
                <a:lnTo>
                  <a:pt x="7269702" y="938877"/>
                </a:lnTo>
                <a:lnTo>
                  <a:pt x="0" y="938877"/>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t" anchorCtr="0">
            <a:noAutofit/>
          </a:bodyPr>
          <a:lstStyle/>
          <a:p>
            <a:pPr marL="0" lvl="0" indent="0" algn="l" defTabSz="1244600">
              <a:lnSpc>
                <a:spcPct val="90000"/>
              </a:lnSpc>
              <a:spcBef>
                <a:spcPct val="0"/>
              </a:spcBef>
              <a:spcAft>
                <a:spcPct val="35000"/>
              </a:spcAft>
              <a:buNone/>
            </a:pPr>
            <a:r>
              <a:rPr lang="en-US" sz="3600" kern="1200" dirty="0">
                <a:latin typeface="Helvetica" panose="020B0604020202020204" pitchFamily="34" charset="0"/>
                <a:cs typeface="Helvetica" panose="020B0604020202020204" pitchFamily="34" charset="0"/>
              </a:rPr>
              <a:t>Extracellular</a:t>
            </a:r>
            <a:endParaRPr lang="en-US" sz="2800" kern="1200" dirty="0">
              <a:latin typeface="Helvetica" panose="020B0604020202020204" pitchFamily="34" charset="0"/>
              <a:cs typeface="Helvetica" panose="020B0604020202020204" pitchFamily="34" charset="0"/>
            </a:endParaRPr>
          </a:p>
          <a:p>
            <a:pPr marL="228600" lvl="1" indent="-228600" algn="l" defTabSz="1066800">
              <a:lnSpc>
                <a:spcPct val="90000"/>
              </a:lnSpc>
              <a:spcBef>
                <a:spcPct val="0"/>
              </a:spcBef>
              <a:spcAft>
                <a:spcPct val="15000"/>
              </a:spcAft>
              <a:buChar char="•"/>
            </a:pPr>
            <a:r>
              <a:rPr lang="en-US" sz="2000" kern="1200" dirty="0">
                <a:latin typeface="Helvetica" panose="020B0604020202020204" pitchFamily="34" charset="0"/>
                <a:cs typeface="Helvetica" panose="020B0604020202020204" pitchFamily="34" charset="0"/>
              </a:rPr>
              <a:t>Movement</a:t>
            </a:r>
          </a:p>
          <a:p>
            <a:pPr marL="228600" lvl="1" indent="-228600" algn="l" defTabSz="1066800">
              <a:lnSpc>
                <a:spcPct val="90000"/>
              </a:lnSpc>
              <a:spcBef>
                <a:spcPct val="0"/>
              </a:spcBef>
              <a:spcAft>
                <a:spcPct val="15000"/>
              </a:spcAft>
              <a:buChar char="•"/>
            </a:pPr>
            <a:r>
              <a:rPr lang="en-US" sz="2000" kern="1200" dirty="0">
                <a:latin typeface="Helvetica" panose="020B0604020202020204" pitchFamily="34" charset="0"/>
                <a:cs typeface="Helvetica" panose="020B0604020202020204" pitchFamily="34" charset="0"/>
              </a:rPr>
              <a:t>T Cell Activation</a:t>
            </a:r>
          </a:p>
        </p:txBody>
      </p:sp>
      <p:sp>
        <p:nvSpPr>
          <p:cNvPr id="39" name="Freeform: Shape 38"/>
          <p:cNvSpPr/>
          <p:nvPr/>
        </p:nvSpPr>
        <p:spPr>
          <a:xfrm>
            <a:off x="21804925" y="8047731"/>
            <a:ext cx="6792865" cy="1399032"/>
          </a:xfrm>
          <a:custGeom>
            <a:avLst/>
            <a:gdLst>
              <a:gd name="connsiteX0" fmla="*/ 0 w 7269702"/>
              <a:gd name="connsiteY0" fmla="*/ 0 h 938877"/>
              <a:gd name="connsiteX1" fmla="*/ 7269702 w 7269702"/>
              <a:gd name="connsiteY1" fmla="*/ 0 h 938877"/>
              <a:gd name="connsiteX2" fmla="*/ 7269702 w 7269702"/>
              <a:gd name="connsiteY2" fmla="*/ 938877 h 938877"/>
              <a:gd name="connsiteX3" fmla="*/ 0 w 7269702"/>
              <a:gd name="connsiteY3" fmla="*/ 938877 h 938877"/>
              <a:gd name="connsiteX4" fmla="*/ 0 w 7269702"/>
              <a:gd name="connsiteY4" fmla="*/ 0 h 9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9702" h="938877">
                <a:moveTo>
                  <a:pt x="0" y="0"/>
                </a:moveTo>
                <a:lnTo>
                  <a:pt x="7269702" y="0"/>
                </a:lnTo>
                <a:lnTo>
                  <a:pt x="7269702" y="938877"/>
                </a:lnTo>
                <a:lnTo>
                  <a:pt x="0" y="938877"/>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7584" tIns="40640" rIns="227584" bIns="40640" numCol="1" spcCol="1270" anchor="t" anchorCtr="0">
            <a:noAutofit/>
          </a:bodyPr>
          <a:lstStyle/>
          <a:p>
            <a:pPr marL="0" lvl="0" indent="0" algn="l" defTabSz="1422400">
              <a:lnSpc>
                <a:spcPct val="90000"/>
              </a:lnSpc>
              <a:spcBef>
                <a:spcPct val="0"/>
              </a:spcBef>
              <a:spcAft>
                <a:spcPct val="35000"/>
              </a:spcAft>
              <a:buNone/>
            </a:pPr>
            <a:r>
              <a:rPr lang="en-US" sz="3600" kern="1200" dirty="0">
                <a:latin typeface="Helvetica" panose="020B0604020202020204" pitchFamily="34" charset="0"/>
                <a:cs typeface="Helvetica" panose="020B0604020202020204" pitchFamily="34" charset="0"/>
              </a:rPr>
              <a:t>Intracellular</a:t>
            </a:r>
            <a:endParaRPr lang="en-US" sz="2800" kern="1200" dirty="0">
              <a:latin typeface="Helvetica" panose="020B0604020202020204" pitchFamily="34" charset="0"/>
              <a:cs typeface="Helvetica" panose="020B0604020202020204" pitchFamily="34" charset="0"/>
            </a:endParaRPr>
          </a:p>
          <a:p>
            <a:pPr marL="228600" lvl="1" indent="-228600" algn="l" defTabSz="1066800">
              <a:lnSpc>
                <a:spcPct val="90000"/>
              </a:lnSpc>
              <a:spcBef>
                <a:spcPct val="0"/>
              </a:spcBef>
              <a:spcAft>
                <a:spcPct val="15000"/>
              </a:spcAft>
              <a:buChar char="•"/>
            </a:pPr>
            <a:r>
              <a:rPr lang="en-US" sz="2000" kern="1200" dirty="0">
                <a:latin typeface="Helvetica" panose="020B0604020202020204" pitchFamily="34" charset="0"/>
                <a:cs typeface="Helvetica" panose="020B0604020202020204" pitchFamily="34" charset="0"/>
              </a:rPr>
              <a:t>CTLA-4 Recycling</a:t>
            </a:r>
          </a:p>
        </p:txBody>
      </p:sp>
      <p:sp>
        <p:nvSpPr>
          <p:cNvPr id="41" name="Rectangle 40"/>
          <p:cNvSpPr/>
          <p:nvPr/>
        </p:nvSpPr>
        <p:spPr>
          <a:xfrm>
            <a:off x="16908208" y="7367858"/>
            <a:ext cx="9942145" cy="701731"/>
          </a:xfrm>
          <a:prstGeom prst="rect">
            <a:avLst/>
          </a:prstGeom>
        </p:spPr>
        <p:txBody>
          <a:bodyPr wrap="none">
            <a:spAutoFit/>
          </a:bodyPr>
          <a:lstStyle/>
          <a:p>
            <a:pPr lvl="0" algn="ctr" defTabSz="2133600">
              <a:lnSpc>
                <a:spcPct val="90000"/>
              </a:lnSpc>
              <a:spcBef>
                <a:spcPct val="0"/>
              </a:spcBef>
              <a:spcAft>
                <a:spcPct val="35000"/>
              </a:spcAft>
            </a:pPr>
            <a:r>
              <a:rPr lang="en-US" sz="4400" dirty="0">
                <a:solidFill>
                  <a:schemeClr val="bg1"/>
                </a:solidFill>
                <a:latin typeface="Helvetica" panose="020B0604020202020204" pitchFamily="34" charset="0"/>
                <a:cs typeface="Helvetica" panose="020B0604020202020204" pitchFamily="34" charset="0"/>
              </a:rPr>
              <a:t>Multi-Scale Model Processes Selection</a:t>
            </a:r>
          </a:p>
        </p:txBody>
      </p:sp>
      <p:sp>
        <p:nvSpPr>
          <p:cNvPr id="188" name="Rectangle 187"/>
          <p:cNvSpPr/>
          <p:nvPr/>
        </p:nvSpPr>
        <p:spPr>
          <a:xfrm>
            <a:off x="15122769" y="9601200"/>
            <a:ext cx="13504984" cy="740664"/>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376" tIns="341377" rIns="341376" bIns="2030454"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sp>
        <p:nvSpPr>
          <p:cNvPr id="190" name="Freeform: Shape 189"/>
          <p:cNvSpPr/>
          <p:nvPr/>
        </p:nvSpPr>
        <p:spPr>
          <a:xfrm>
            <a:off x="15139887" y="10396728"/>
            <a:ext cx="6668087" cy="1879092"/>
          </a:xfrm>
          <a:custGeom>
            <a:avLst/>
            <a:gdLst>
              <a:gd name="connsiteX0" fmla="*/ 0 w 7269702"/>
              <a:gd name="connsiteY0" fmla="*/ 0 h 938877"/>
              <a:gd name="connsiteX1" fmla="*/ 7269702 w 7269702"/>
              <a:gd name="connsiteY1" fmla="*/ 0 h 938877"/>
              <a:gd name="connsiteX2" fmla="*/ 7269702 w 7269702"/>
              <a:gd name="connsiteY2" fmla="*/ 938877 h 938877"/>
              <a:gd name="connsiteX3" fmla="*/ 0 w 7269702"/>
              <a:gd name="connsiteY3" fmla="*/ 938877 h 938877"/>
              <a:gd name="connsiteX4" fmla="*/ 0 w 7269702"/>
              <a:gd name="connsiteY4" fmla="*/ 0 h 9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9702" h="938877">
                <a:moveTo>
                  <a:pt x="0" y="0"/>
                </a:moveTo>
                <a:lnTo>
                  <a:pt x="7269702" y="0"/>
                </a:lnTo>
                <a:lnTo>
                  <a:pt x="7269702" y="938877"/>
                </a:lnTo>
                <a:lnTo>
                  <a:pt x="0" y="938877"/>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t" anchorCtr="0">
            <a:noAutofit/>
          </a:bodyPr>
          <a:lstStyle/>
          <a:p>
            <a:pPr marL="0" lvl="0" indent="0" algn="l" defTabSz="1244600">
              <a:lnSpc>
                <a:spcPct val="90000"/>
              </a:lnSpc>
              <a:spcBef>
                <a:spcPct val="0"/>
              </a:spcBef>
              <a:spcAft>
                <a:spcPct val="35000"/>
              </a:spcAft>
              <a:buNone/>
            </a:pPr>
            <a:r>
              <a:rPr lang="en-US" sz="3600" kern="1200" dirty="0">
                <a:latin typeface="Helvetica" panose="020B0604020202020204" pitchFamily="34" charset="0"/>
                <a:cs typeface="Helvetica" panose="020B0604020202020204" pitchFamily="34" charset="0"/>
              </a:rPr>
              <a:t>Extracellular</a:t>
            </a:r>
            <a:endParaRPr lang="en-US" sz="2800" kern="1200" dirty="0">
              <a:latin typeface="Helvetica" panose="020B0604020202020204" pitchFamily="34" charset="0"/>
              <a:cs typeface="Helvetica" panose="020B0604020202020204" pitchFamily="34" charset="0"/>
            </a:endParaRPr>
          </a:p>
          <a:p>
            <a:pPr marL="228600" lvl="1" indent="-228600" defTabSz="10668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Agent-based approach</a:t>
            </a:r>
          </a:p>
          <a:p>
            <a:pPr marL="228600" lvl="1" indent="-228600" defTabSz="10668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CompuCell3D modeling environment</a:t>
            </a:r>
          </a:p>
        </p:txBody>
      </p:sp>
      <p:sp>
        <p:nvSpPr>
          <p:cNvPr id="191" name="Freeform: Shape 190"/>
          <p:cNvSpPr/>
          <p:nvPr/>
        </p:nvSpPr>
        <p:spPr>
          <a:xfrm>
            <a:off x="21804923" y="10383012"/>
            <a:ext cx="6792867" cy="1892808"/>
          </a:xfrm>
          <a:custGeom>
            <a:avLst/>
            <a:gdLst>
              <a:gd name="connsiteX0" fmla="*/ 0 w 7269702"/>
              <a:gd name="connsiteY0" fmla="*/ 0 h 938877"/>
              <a:gd name="connsiteX1" fmla="*/ 7269702 w 7269702"/>
              <a:gd name="connsiteY1" fmla="*/ 0 h 938877"/>
              <a:gd name="connsiteX2" fmla="*/ 7269702 w 7269702"/>
              <a:gd name="connsiteY2" fmla="*/ 938877 h 938877"/>
              <a:gd name="connsiteX3" fmla="*/ 0 w 7269702"/>
              <a:gd name="connsiteY3" fmla="*/ 938877 h 938877"/>
              <a:gd name="connsiteX4" fmla="*/ 0 w 7269702"/>
              <a:gd name="connsiteY4" fmla="*/ 0 h 9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9702" h="938877">
                <a:moveTo>
                  <a:pt x="0" y="0"/>
                </a:moveTo>
                <a:lnTo>
                  <a:pt x="7269702" y="0"/>
                </a:lnTo>
                <a:lnTo>
                  <a:pt x="7269702" y="938877"/>
                </a:lnTo>
                <a:lnTo>
                  <a:pt x="0" y="938877"/>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7584" tIns="40640" rIns="227584" bIns="40640" numCol="1" spcCol="1270" anchor="t" anchorCtr="0">
            <a:noAutofit/>
          </a:bodyPr>
          <a:lstStyle/>
          <a:p>
            <a:pPr marL="0" lvl="0" indent="0" algn="l" defTabSz="1422400">
              <a:lnSpc>
                <a:spcPct val="90000"/>
              </a:lnSpc>
              <a:spcBef>
                <a:spcPct val="0"/>
              </a:spcBef>
              <a:spcAft>
                <a:spcPct val="35000"/>
              </a:spcAft>
              <a:buNone/>
            </a:pPr>
            <a:r>
              <a:rPr lang="en-US" sz="3600" kern="1200" dirty="0">
                <a:latin typeface="Helvetica" panose="020B0604020202020204" pitchFamily="34" charset="0"/>
                <a:cs typeface="Helvetica" panose="020B0604020202020204" pitchFamily="34" charset="0"/>
              </a:rPr>
              <a:t>Intracellular</a:t>
            </a:r>
            <a:endParaRPr lang="en-US" sz="2800" kern="1200" dirty="0">
              <a:latin typeface="Helvetica" panose="020B0604020202020204" pitchFamily="34" charset="0"/>
              <a:cs typeface="Helvetica" panose="020B0604020202020204" pitchFamily="34" charset="0"/>
            </a:endParaRPr>
          </a:p>
          <a:p>
            <a:pPr marL="228600" lvl="1" indent="-228600" defTabSz="1066800">
              <a:lnSpc>
                <a:spcPct val="90000"/>
              </a:lnSpc>
              <a:spcBef>
                <a:spcPct val="0"/>
              </a:spcBef>
              <a:spcAft>
                <a:spcPct val="15000"/>
              </a:spcAft>
              <a:buChar char="•"/>
            </a:pPr>
            <a:r>
              <a:rPr lang="en-US" sz="2000" dirty="0" smtClean="0">
                <a:latin typeface="Helvetica" panose="020B0604020202020204" pitchFamily="34" charset="0"/>
                <a:cs typeface="Helvetica" panose="020B0604020202020204" pitchFamily="34" charset="0"/>
              </a:rPr>
              <a:t>Biochemical system </a:t>
            </a:r>
            <a:r>
              <a:rPr lang="en-US" sz="2000" dirty="0">
                <a:latin typeface="Helvetica" panose="020B0604020202020204" pitchFamily="34" charset="0"/>
                <a:cs typeface="Helvetica" panose="020B0604020202020204" pitchFamily="34" charset="0"/>
              </a:rPr>
              <a:t>simulated as systems of Ordinary Differential Equations</a:t>
            </a:r>
          </a:p>
          <a:p>
            <a:pPr marL="228600" lvl="1" indent="-228600" defTabSz="1066800">
              <a:lnSpc>
                <a:spcPct val="90000"/>
              </a:lnSpc>
              <a:spcBef>
                <a:spcPct val="0"/>
              </a:spcBef>
              <a:spcAft>
                <a:spcPct val="15000"/>
              </a:spcAft>
              <a:buChar char="•"/>
            </a:pPr>
            <a:r>
              <a:rPr lang="en-US" sz="2000" dirty="0" smtClean="0">
                <a:latin typeface="Helvetica" panose="020B0604020202020204" pitchFamily="34" charset="0"/>
                <a:cs typeface="Helvetica" panose="020B0604020202020204" pitchFamily="34" charset="0"/>
              </a:rPr>
              <a:t>BioNetGen rule-based </a:t>
            </a:r>
            <a:r>
              <a:rPr lang="en-US" sz="2000" dirty="0">
                <a:latin typeface="Helvetica" panose="020B0604020202020204" pitchFamily="34" charset="0"/>
                <a:cs typeface="Helvetica" panose="020B0604020202020204" pitchFamily="34" charset="0"/>
              </a:rPr>
              <a:t>environment</a:t>
            </a:r>
          </a:p>
        </p:txBody>
      </p:sp>
      <p:sp>
        <p:nvSpPr>
          <p:cNvPr id="192" name="Rectangle 191"/>
          <p:cNvSpPr/>
          <p:nvPr/>
        </p:nvSpPr>
        <p:spPr>
          <a:xfrm>
            <a:off x="19369973" y="9655444"/>
            <a:ext cx="5018617" cy="701731"/>
          </a:xfrm>
          <a:prstGeom prst="rect">
            <a:avLst/>
          </a:prstGeom>
        </p:spPr>
        <p:txBody>
          <a:bodyPr wrap="none">
            <a:spAutoFit/>
          </a:bodyPr>
          <a:lstStyle/>
          <a:p>
            <a:pPr lvl="0" algn="ctr" defTabSz="2133600">
              <a:lnSpc>
                <a:spcPct val="90000"/>
              </a:lnSpc>
              <a:spcBef>
                <a:spcPct val="0"/>
              </a:spcBef>
              <a:spcAft>
                <a:spcPct val="35000"/>
              </a:spcAft>
            </a:pPr>
            <a:r>
              <a:rPr lang="en-US" sz="4400" dirty="0" smtClean="0">
                <a:solidFill>
                  <a:schemeClr val="bg1"/>
                </a:solidFill>
                <a:latin typeface="Helvetica" panose="020B0604020202020204" pitchFamily="34" charset="0"/>
                <a:cs typeface="Helvetica" panose="020B0604020202020204" pitchFamily="34" charset="0"/>
              </a:rPr>
              <a:t>Modeling Approach</a:t>
            </a:r>
            <a:endParaRPr lang="en-US" sz="4400" dirty="0">
              <a:solidFill>
                <a:schemeClr val="bg1"/>
              </a:solidFill>
              <a:latin typeface="Helvetica" panose="020B0604020202020204" pitchFamily="34" charset="0"/>
              <a:cs typeface="Helvetica" panose="020B0604020202020204" pitchFamily="34" charset="0"/>
            </a:endParaRPr>
          </a:p>
        </p:txBody>
      </p:sp>
      <p:sp>
        <p:nvSpPr>
          <p:cNvPr id="204" name="Rectangle 203"/>
          <p:cNvSpPr/>
          <p:nvPr/>
        </p:nvSpPr>
        <p:spPr>
          <a:xfrm>
            <a:off x="15092805" y="12412980"/>
            <a:ext cx="13504984" cy="740664"/>
          </a:xfrm>
          <a:prstGeom prst="rect">
            <a:avLst/>
          </a:pr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41376" tIns="341377" rIns="341376" bIns="2030454" numCol="1" spcCol="1270" anchor="ctr" anchorCtr="0">
            <a:noAutofit/>
          </a:bodyPr>
          <a:lstStyle/>
          <a:p>
            <a:pPr marL="0" lvl="0" indent="0" algn="ctr" defTabSz="2133600">
              <a:lnSpc>
                <a:spcPct val="90000"/>
              </a:lnSpc>
              <a:spcBef>
                <a:spcPct val="0"/>
              </a:spcBef>
              <a:spcAft>
                <a:spcPct val="35000"/>
              </a:spcAft>
              <a:buNone/>
            </a:pPr>
            <a:endParaRPr lang="en-US" sz="4800" kern="1200" dirty="0"/>
          </a:p>
        </p:txBody>
      </p:sp>
      <p:sp>
        <p:nvSpPr>
          <p:cNvPr id="206" name="Freeform: Shape 205"/>
          <p:cNvSpPr/>
          <p:nvPr/>
        </p:nvSpPr>
        <p:spPr>
          <a:xfrm>
            <a:off x="15109923" y="13235941"/>
            <a:ext cx="6752492" cy="2420655"/>
          </a:xfrm>
          <a:custGeom>
            <a:avLst/>
            <a:gdLst>
              <a:gd name="connsiteX0" fmla="*/ 0 w 7269702"/>
              <a:gd name="connsiteY0" fmla="*/ 0 h 938877"/>
              <a:gd name="connsiteX1" fmla="*/ 7269702 w 7269702"/>
              <a:gd name="connsiteY1" fmla="*/ 0 h 938877"/>
              <a:gd name="connsiteX2" fmla="*/ 7269702 w 7269702"/>
              <a:gd name="connsiteY2" fmla="*/ 938877 h 938877"/>
              <a:gd name="connsiteX3" fmla="*/ 0 w 7269702"/>
              <a:gd name="connsiteY3" fmla="*/ 938877 h 938877"/>
              <a:gd name="connsiteX4" fmla="*/ 0 w 7269702"/>
              <a:gd name="connsiteY4" fmla="*/ 0 h 9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9702" h="938877">
                <a:moveTo>
                  <a:pt x="0" y="0"/>
                </a:moveTo>
                <a:lnTo>
                  <a:pt x="7269702" y="0"/>
                </a:lnTo>
                <a:lnTo>
                  <a:pt x="7269702" y="938877"/>
                </a:lnTo>
                <a:lnTo>
                  <a:pt x="0" y="938877"/>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t" anchorCtr="0">
            <a:noAutofit/>
          </a:bodyPr>
          <a:lstStyle/>
          <a:p>
            <a:pPr lvl="0" defTabSz="889000">
              <a:lnSpc>
                <a:spcPct val="90000"/>
              </a:lnSpc>
              <a:spcBef>
                <a:spcPct val="0"/>
              </a:spcBef>
              <a:spcAft>
                <a:spcPct val="35000"/>
              </a:spcAft>
            </a:pPr>
            <a:r>
              <a:rPr lang="en-US" sz="3600" dirty="0">
                <a:latin typeface="Helvetica" panose="020B0604020202020204" pitchFamily="34" charset="0"/>
                <a:cs typeface="Helvetica" panose="020B0604020202020204" pitchFamily="34" charset="0"/>
              </a:rPr>
              <a:t>Movement</a:t>
            </a:r>
          </a:p>
          <a:p>
            <a:pPr marL="114300" lvl="1" indent="-114300" defTabSz="5334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T Cells move at a rate of ~0.75um/min while APCs move at ~0.1um/min </a:t>
            </a:r>
          </a:p>
          <a:p>
            <a:pPr marL="114300" lvl="1" indent="-114300" defTabSz="5334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Scale by 1 pixel = 1 um</a:t>
            </a:r>
          </a:p>
          <a:p>
            <a:pPr marL="114300" lvl="1" indent="-114300" defTabSz="5334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Move cells pseudorandomly (APCs secrete chemical to attract T Cells)</a:t>
            </a:r>
          </a:p>
        </p:txBody>
      </p:sp>
      <p:sp>
        <p:nvSpPr>
          <p:cNvPr id="213" name="Freeform: Shape 212"/>
          <p:cNvSpPr/>
          <p:nvPr/>
        </p:nvSpPr>
        <p:spPr>
          <a:xfrm>
            <a:off x="21862415" y="13235940"/>
            <a:ext cx="6695000" cy="2420657"/>
          </a:xfrm>
          <a:custGeom>
            <a:avLst/>
            <a:gdLst>
              <a:gd name="connsiteX0" fmla="*/ 0 w 7269702"/>
              <a:gd name="connsiteY0" fmla="*/ 0 h 938877"/>
              <a:gd name="connsiteX1" fmla="*/ 7269702 w 7269702"/>
              <a:gd name="connsiteY1" fmla="*/ 0 h 938877"/>
              <a:gd name="connsiteX2" fmla="*/ 7269702 w 7269702"/>
              <a:gd name="connsiteY2" fmla="*/ 938877 h 938877"/>
              <a:gd name="connsiteX3" fmla="*/ 0 w 7269702"/>
              <a:gd name="connsiteY3" fmla="*/ 938877 h 938877"/>
              <a:gd name="connsiteX4" fmla="*/ 0 w 7269702"/>
              <a:gd name="connsiteY4" fmla="*/ 0 h 9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9702" h="938877">
                <a:moveTo>
                  <a:pt x="0" y="0"/>
                </a:moveTo>
                <a:lnTo>
                  <a:pt x="7269702" y="0"/>
                </a:lnTo>
                <a:lnTo>
                  <a:pt x="7269702" y="938877"/>
                </a:lnTo>
                <a:lnTo>
                  <a:pt x="0" y="938877"/>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7584" tIns="40640" rIns="227584" bIns="40640" numCol="1" spcCol="1270" anchor="t" anchorCtr="0">
            <a:noAutofit/>
          </a:bodyPr>
          <a:lstStyle/>
          <a:p>
            <a:pPr lvl="0" defTabSz="1244600">
              <a:lnSpc>
                <a:spcPct val="90000"/>
              </a:lnSpc>
              <a:spcBef>
                <a:spcPct val="0"/>
              </a:spcBef>
              <a:spcAft>
                <a:spcPct val="35000"/>
              </a:spcAft>
            </a:pPr>
            <a:r>
              <a:rPr lang="en-US" sz="3600" dirty="0">
                <a:latin typeface="Helvetica" panose="020B0604020202020204" pitchFamily="34" charset="0"/>
                <a:cs typeface="Helvetica" panose="020B0604020202020204" pitchFamily="34" charset="0"/>
              </a:rPr>
              <a:t>CTLA-4 Recycling</a:t>
            </a:r>
          </a:p>
          <a:p>
            <a:pPr marL="171450" lvl="1" indent="-171450" defTabSz="7112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Mass-action kinetics equations</a:t>
            </a:r>
          </a:p>
        </p:txBody>
      </p:sp>
      <p:sp>
        <p:nvSpPr>
          <p:cNvPr id="216" name="Rectangle 215"/>
          <p:cNvSpPr/>
          <p:nvPr/>
        </p:nvSpPr>
        <p:spPr>
          <a:xfrm>
            <a:off x="18979784" y="12481561"/>
            <a:ext cx="5739072" cy="701731"/>
          </a:xfrm>
          <a:prstGeom prst="rect">
            <a:avLst/>
          </a:prstGeom>
        </p:spPr>
        <p:txBody>
          <a:bodyPr wrap="none">
            <a:spAutoFit/>
          </a:bodyPr>
          <a:lstStyle/>
          <a:p>
            <a:pPr lvl="0" algn="ctr" defTabSz="2133600">
              <a:lnSpc>
                <a:spcPct val="90000"/>
              </a:lnSpc>
              <a:spcBef>
                <a:spcPct val="0"/>
              </a:spcBef>
              <a:spcAft>
                <a:spcPct val="35000"/>
              </a:spcAft>
            </a:pPr>
            <a:r>
              <a:rPr lang="en-US" sz="4400" dirty="0" smtClean="0">
                <a:solidFill>
                  <a:schemeClr val="bg1"/>
                </a:solidFill>
                <a:latin typeface="Helvetica" panose="020B0604020202020204" pitchFamily="34" charset="0"/>
                <a:cs typeface="Helvetica" panose="020B0604020202020204" pitchFamily="34" charset="0"/>
              </a:rPr>
              <a:t>Model Implementation</a:t>
            </a:r>
            <a:endParaRPr lang="en-US" sz="4400" dirty="0">
              <a:solidFill>
                <a:schemeClr val="bg1"/>
              </a:solidFill>
              <a:latin typeface="Helvetica" panose="020B0604020202020204" pitchFamily="34" charset="0"/>
              <a:cs typeface="Helvetica" panose="020B0604020202020204" pitchFamily="34" charset="0"/>
            </a:endParaRPr>
          </a:p>
        </p:txBody>
      </p:sp>
      <p:sp>
        <p:nvSpPr>
          <p:cNvPr id="217" name="Freeform: Shape 216"/>
          <p:cNvSpPr/>
          <p:nvPr/>
        </p:nvSpPr>
        <p:spPr>
          <a:xfrm>
            <a:off x="15109923" y="15656596"/>
            <a:ext cx="13447492" cy="2068761"/>
          </a:xfrm>
          <a:custGeom>
            <a:avLst/>
            <a:gdLst>
              <a:gd name="connsiteX0" fmla="*/ 0 w 7269702"/>
              <a:gd name="connsiteY0" fmla="*/ 0 h 938877"/>
              <a:gd name="connsiteX1" fmla="*/ 7269702 w 7269702"/>
              <a:gd name="connsiteY1" fmla="*/ 0 h 938877"/>
              <a:gd name="connsiteX2" fmla="*/ 7269702 w 7269702"/>
              <a:gd name="connsiteY2" fmla="*/ 938877 h 938877"/>
              <a:gd name="connsiteX3" fmla="*/ 0 w 7269702"/>
              <a:gd name="connsiteY3" fmla="*/ 938877 h 938877"/>
              <a:gd name="connsiteX4" fmla="*/ 0 w 7269702"/>
              <a:gd name="connsiteY4" fmla="*/ 0 h 93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9702" h="938877">
                <a:moveTo>
                  <a:pt x="0" y="0"/>
                </a:moveTo>
                <a:lnTo>
                  <a:pt x="7269702" y="0"/>
                </a:lnTo>
                <a:lnTo>
                  <a:pt x="7269702" y="938877"/>
                </a:lnTo>
                <a:lnTo>
                  <a:pt x="0" y="938877"/>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t" anchorCtr="0">
            <a:noAutofit/>
          </a:bodyPr>
          <a:lstStyle/>
          <a:p>
            <a:pPr lvl="0" defTabSz="1600200">
              <a:lnSpc>
                <a:spcPct val="90000"/>
              </a:lnSpc>
              <a:spcBef>
                <a:spcPct val="0"/>
              </a:spcBef>
              <a:spcAft>
                <a:spcPct val="35000"/>
              </a:spcAft>
            </a:pPr>
            <a:r>
              <a:rPr lang="en-US" sz="3600" dirty="0"/>
              <a:t>T Cell Activation</a:t>
            </a:r>
          </a:p>
          <a:p>
            <a:pPr marL="114300" lvl="1" indent="-114300" defTabSz="5334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T Cell activated by co-activation process and by CD28 engagement passing a </a:t>
            </a:r>
            <a:r>
              <a:rPr lang="en-US" sz="2000" dirty="0" smtClean="0">
                <a:latin typeface="Helvetica" panose="020B0604020202020204" pitchFamily="34" charset="0"/>
                <a:cs typeface="Helvetica" panose="020B0604020202020204" pitchFamily="34" charset="0"/>
              </a:rPr>
              <a:t>threshold</a:t>
            </a:r>
            <a:endParaRPr lang="en-US" sz="2000" dirty="0">
              <a:latin typeface="Helvetica" panose="020B0604020202020204" pitchFamily="34" charset="0"/>
              <a:cs typeface="Helvetica" panose="020B0604020202020204" pitchFamily="34" charset="0"/>
            </a:endParaRPr>
          </a:p>
          <a:p>
            <a:pPr marL="114300" lvl="1" indent="-114300" defTabSz="5334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Regulatory T Cells (Tregs) and Conventional T Cells (Tconvs) </a:t>
            </a:r>
            <a:r>
              <a:rPr lang="en-US" sz="2000" dirty="0" smtClean="0">
                <a:latin typeface="Helvetica" panose="020B0604020202020204" pitchFamily="34" charset="0"/>
                <a:cs typeface="Helvetica" panose="020B0604020202020204" pitchFamily="34" charset="0"/>
              </a:rPr>
              <a:t>simulated</a:t>
            </a:r>
            <a:endParaRPr lang="en-US" sz="2000" dirty="0">
              <a:latin typeface="Helvetica" panose="020B0604020202020204" pitchFamily="34" charset="0"/>
              <a:cs typeface="Helvetica" panose="020B0604020202020204" pitchFamily="34" charset="0"/>
            </a:endParaRPr>
          </a:p>
          <a:p>
            <a:pPr marL="114300" lvl="1" indent="-114300" defTabSz="5334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Tregs have both CD28 and CTLA-4 surface expression</a:t>
            </a:r>
          </a:p>
          <a:p>
            <a:pPr marL="114300" lvl="1" indent="-114300" defTabSz="533400">
              <a:lnSpc>
                <a:spcPct val="90000"/>
              </a:lnSpc>
              <a:spcBef>
                <a:spcPct val="0"/>
              </a:spcBef>
              <a:spcAft>
                <a:spcPct val="15000"/>
              </a:spcAft>
              <a:buChar char="•"/>
            </a:pPr>
            <a:r>
              <a:rPr lang="en-US" sz="2000" dirty="0">
                <a:latin typeface="Helvetica" panose="020B0604020202020204" pitchFamily="34" charset="0"/>
                <a:cs typeface="Helvetica" panose="020B0604020202020204" pitchFamily="34" charset="0"/>
              </a:rPr>
              <a:t>Tconvs only express surface CTLA-4 when activated</a:t>
            </a:r>
          </a:p>
        </p:txBody>
      </p:sp>
      <p:sp>
        <p:nvSpPr>
          <p:cNvPr id="257" name="Rectangle 256"/>
          <p:cNvSpPr/>
          <p:nvPr/>
        </p:nvSpPr>
        <p:spPr>
          <a:xfrm>
            <a:off x="19559044" y="17899381"/>
            <a:ext cx="4548040" cy="701731"/>
          </a:xfrm>
          <a:prstGeom prst="rect">
            <a:avLst/>
          </a:prstGeom>
        </p:spPr>
        <p:txBody>
          <a:bodyPr wrap="none">
            <a:spAutoFit/>
          </a:bodyPr>
          <a:lstStyle/>
          <a:p>
            <a:pPr lvl="0" algn="ctr" defTabSz="2133600">
              <a:lnSpc>
                <a:spcPct val="90000"/>
              </a:lnSpc>
              <a:spcBef>
                <a:spcPct val="0"/>
              </a:spcBef>
              <a:spcAft>
                <a:spcPct val="35000"/>
              </a:spcAft>
            </a:pPr>
            <a:r>
              <a:rPr lang="en-US" sz="4400" dirty="0" smtClean="0">
                <a:solidFill>
                  <a:schemeClr val="bg1"/>
                </a:solidFill>
                <a:latin typeface="Helvetica" panose="020B0604020202020204" pitchFamily="34" charset="0"/>
                <a:cs typeface="Helvetica" panose="020B0604020202020204" pitchFamily="34" charset="0"/>
              </a:rPr>
              <a:t>Model Integration</a:t>
            </a:r>
            <a:endParaRPr lang="en-US" sz="4400" dirty="0">
              <a:solidFill>
                <a:schemeClr val="bg1"/>
              </a:solidFill>
              <a:latin typeface="Helvetica" panose="020B0604020202020204" pitchFamily="34" charset="0"/>
              <a:cs typeface="Helvetica" panose="020B0604020202020204" pitchFamily="34" charset="0"/>
            </a:endParaRPr>
          </a:p>
        </p:txBody>
      </p:sp>
      <p:sp>
        <p:nvSpPr>
          <p:cNvPr id="259" name="Freeform: Shape 258"/>
          <p:cNvSpPr/>
          <p:nvPr/>
        </p:nvSpPr>
        <p:spPr>
          <a:xfrm>
            <a:off x="15122771" y="18566443"/>
            <a:ext cx="4460904" cy="1095215"/>
          </a:xfrm>
          <a:custGeom>
            <a:avLst/>
            <a:gdLst>
              <a:gd name="connsiteX0" fmla="*/ 0 w 4841735"/>
              <a:gd name="connsiteY0" fmla="*/ 0 h 1216906"/>
              <a:gd name="connsiteX1" fmla="*/ 4841735 w 4841735"/>
              <a:gd name="connsiteY1" fmla="*/ 0 h 1216906"/>
              <a:gd name="connsiteX2" fmla="*/ 4841735 w 4841735"/>
              <a:gd name="connsiteY2" fmla="*/ 1216906 h 1216906"/>
              <a:gd name="connsiteX3" fmla="*/ 0 w 4841735"/>
              <a:gd name="connsiteY3" fmla="*/ 1216906 h 1216906"/>
              <a:gd name="connsiteX4" fmla="*/ 0 w 4841735"/>
              <a:gd name="connsiteY4" fmla="*/ 0 h 1216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735" h="1216906">
                <a:moveTo>
                  <a:pt x="0" y="0"/>
                </a:moveTo>
                <a:lnTo>
                  <a:pt x="4841735" y="0"/>
                </a:lnTo>
                <a:lnTo>
                  <a:pt x="4841735" y="1216906"/>
                </a:lnTo>
                <a:lnTo>
                  <a:pt x="0" y="1216906"/>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Helvetica" panose="020B0604020202020204" pitchFamily="34" charset="0"/>
                <a:cs typeface="Helvetica" panose="020B0604020202020204" pitchFamily="34" charset="0"/>
              </a:rPr>
              <a:t>Run inter- and intra-cellular models </a:t>
            </a:r>
            <a:r>
              <a:rPr lang="en-US" sz="2400" kern="1200" dirty="0" smtClean="0">
                <a:latin typeface="Helvetica" panose="020B0604020202020204" pitchFamily="34" charset="0"/>
                <a:cs typeface="Helvetica" panose="020B0604020202020204" pitchFamily="34" charset="0"/>
              </a:rPr>
              <a:t>sequentially</a:t>
            </a:r>
            <a:endParaRPr lang="en-US" sz="2400" kern="1200" dirty="0">
              <a:latin typeface="Helvetica" panose="020B0604020202020204" pitchFamily="34" charset="0"/>
              <a:cs typeface="Helvetica" panose="020B0604020202020204" pitchFamily="34" charset="0"/>
            </a:endParaRPr>
          </a:p>
        </p:txBody>
      </p:sp>
      <p:sp>
        <p:nvSpPr>
          <p:cNvPr id="260" name="Freeform: Shape 259"/>
          <p:cNvSpPr/>
          <p:nvPr/>
        </p:nvSpPr>
        <p:spPr>
          <a:xfrm>
            <a:off x="19586461" y="18566443"/>
            <a:ext cx="4498876" cy="1095215"/>
          </a:xfrm>
          <a:custGeom>
            <a:avLst/>
            <a:gdLst>
              <a:gd name="connsiteX0" fmla="*/ 0 w 4841735"/>
              <a:gd name="connsiteY0" fmla="*/ 0 h 1216906"/>
              <a:gd name="connsiteX1" fmla="*/ 4841735 w 4841735"/>
              <a:gd name="connsiteY1" fmla="*/ 0 h 1216906"/>
              <a:gd name="connsiteX2" fmla="*/ 4841735 w 4841735"/>
              <a:gd name="connsiteY2" fmla="*/ 1216906 h 1216906"/>
              <a:gd name="connsiteX3" fmla="*/ 0 w 4841735"/>
              <a:gd name="connsiteY3" fmla="*/ 1216906 h 1216906"/>
              <a:gd name="connsiteX4" fmla="*/ 0 w 4841735"/>
              <a:gd name="connsiteY4" fmla="*/ 0 h 1216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735" h="1216906">
                <a:moveTo>
                  <a:pt x="0" y="0"/>
                </a:moveTo>
                <a:lnTo>
                  <a:pt x="4841735" y="0"/>
                </a:lnTo>
                <a:lnTo>
                  <a:pt x="4841735" y="1216906"/>
                </a:lnTo>
                <a:lnTo>
                  <a:pt x="0" y="1216906"/>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Helvetica" panose="020B0604020202020204" pitchFamily="34" charset="0"/>
                <a:cs typeface="Helvetica" panose="020B0604020202020204" pitchFamily="34" charset="0"/>
              </a:rPr>
              <a:t>Biochemical model updated 10 times every Monte Carlo step</a:t>
            </a:r>
          </a:p>
        </p:txBody>
      </p:sp>
      <p:sp>
        <p:nvSpPr>
          <p:cNvPr id="261" name="Freeform: Shape 260"/>
          <p:cNvSpPr/>
          <p:nvPr/>
        </p:nvSpPr>
        <p:spPr>
          <a:xfrm>
            <a:off x="24088122" y="18566443"/>
            <a:ext cx="4509668" cy="1095215"/>
          </a:xfrm>
          <a:custGeom>
            <a:avLst/>
            <a:gdLst>
              <a:gd name="connsiteX0" fmla="*/ 0 w 4841735"/>
              <a:gd name="connsiteY0" fmla="*/ 0 h 1216906"/>
              <a:gd name="connsiteX1" fmla="*/ 4841735 w 4841735"/>
              <a:gd name="connsiteY1" fmla="*/ 0 h 1216906"/>
              <a:gd name="connsiteX2" fmla="*/ 4841735 w 4841735"/>
              <a:gd name="connsiteY2" fmla="*/ 1216906 h 1216906"/>
              <a:gd name="connsiteX3" fmla="*/ 0 w 4841735"/>
              <a:gd name="connsiteY3" fmla="*/ 1216906 h 1216906"/>
              <a:gd name="connsiteX4" fmla="*/ 0 w 4841735"/>
              <a:gd name="connsiteY4" fmla="*/ 0 h 1216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735" h="1216906">
                <a:moveTo>
                  <a:pt x="0" y="0"/>
                </a:moveTo>
                <a:lnTo>
                  <a:pt x="4841735" y="0"/>
                </a:lnTo>
                <a:lnTo>
                  <a:pt x="4841735" y="1216906"/>
                </a:lnTo>
                <a:lnTo>
                  <a:pt x="0" y="1216906"/>
                </a:lnTo>
                <a:lnTo>
                  <a:pt x="0" y="0"/>
                </a:lnTo>
                <a:close/>
              </a:path>
            </a:pathLst>
          </a:custGeom>
          <a:noFill/>
          <a:ln>
            <a:solidFill>
              <a:srgbClr val="00B05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2400" kern="1200" dirty="0">
                <a:latin typeface="Helvetica" panose="020B0604020202020204" pitchFamily="34" charset="0"/>
                <a:cs typeface="Helvetica" panose="020B0604020202020204" pitchFamily="34" charset="0"/>
              </a:rPr>
              <a:t>Simulations typically run for 200 model </a:t>
            </a:r>
            <a:r>
              <a:rPr lang="en-US" sz="2400" kern="1200" dirty="0" smtClean="0">
                <a:latin typeface="Helvetica" panose="020B0604020202020204" pitchFamily="34" charset="0"/>
                <a:cs typeface="Helvetica" panose="020B0604020202020204" pitchFamily="34" charset="0"/>
              </a:rPr>
              <a:t>hours</a:t>
            </a:r>
            <a:endParaRPr lang="en-US" sz="2400" kern="1200"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44" name="TextBox 43"/>
              <p:cNvSpPr txBox="1"/>
              <p:nvPr/>
            </p:nvSpPr>
            <p:spPr>
              <a:xfrm>
                <a:off x="22143435" y="14305788"/>
                <a:ext cx="5765681" cy="592085"/>
              </a:xfrm>
              <a:prstGeom prst="rect">
                <a:avLst/>
              </a:prstGeom>
              <a:solidFill>
                <a:srgbClr val="120F1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bg1"/>
                              </a:solidFill>
                              <a:latin typeface="Cambria Math"/>
                            </a:rPr>
                          </m:ctrlPr>
                        </m:sSubPr>
                        <m:e>
                          <m:r>
                            <a:rPr lang="en-US" sz="2800" b="0" i="1" smtClean="0">
                              <a:solidFill>
                                <a:schemeClr val="bg1"/>
                              </a:solidFill>
                              <a:latin typeface="Cambria Math" panose="02040503050406030204" pitchFamily="18" charset="0"/>
                            </a:rPr>
                            <m:t>𝐼𝑛𝑡𝑒𝑟𝑛𝑎𝑙𝑖𝑧𝑎𝑡𝑖𝑜𝑛</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𝑅</m:t>
                          </m:r>
                        </m:e>
                        <m:sub>
                          <m:r>
                            <a:rPr lang="en-US" sz="2800" b="0" i="1" smtClean="0">
                              <a:solidFill>
                                <a:schemeClr val="bg1"/>
                              </a:solidFill>
                              <a:latin typeface="Cambria Math" panose="02040503050406030204" pitchFamily="18" charset="0"/>
                            </a:rPr>
                            <m:t>𝐶𝑇𝐿𝐴</m:t>
                          </m:r>
                          <m:r>
                            <a:rPr lang="en-US" sz="2800" b="0" i="1" smtClean="0">
                              <a:solidFill>
                                <a:schemeClr val="bg1"/>
                              </a:solidFill>
                              <a:latin typeface="Cambria Math" panose="02040503050406030204" pitchFamily="18" charset="0"/>
                            </a:rPr>
                            <m:t>−4</m:t>
                          </m:r>
                        </m:sub>
                      </m:sSub>
                      <m:groupChr>
                        <m:groupChrPr>
                          <m:chr m:val="→"/>
                          <m:vertJc m:val="bot"/>
                          <m:ctrlPr>
                            <a:rPr lang="en-US" sz="2800" b="0" i="1" smtClean="0">
                              <a:solidFill>
                                <a:schemeClr val="bg1"/>
                              </a:solidFill>
                              <a:latin typeface="Cambria Math"/>
                            </a:rPr>
                          </m:ctrlPr>
                        </m:groupChrPr>
                        <m:e>
                          <m:r>
                            <m:rPr>
                              <m:brk m:alnAt="2"/>
                            </m:rPr>
                            <a:rPr lang="en-US" sz="2800" b="0" i="1" smtClean="0">
                              <a:solidFill>
                                <a:schemeClr val="bg1"/>
                              </a:solidFill>
                              <a:latin typeface="Cambria Math" panose="02040503050406030204" pitchFamily="18" charset="0"/>
                            </a:rPr>
                            <m:t>𝑘</m:t>
                          </m:r>
                          <m:r>
                            <a:rPr lang="en-US" sz="2800" b="0" i="1" smtClean="0">
                              <a:solidFill>
                                <a:schemeClr val="bg1"/>
                              </a:solidFill>
                              <a:latin typeface="Cambria Math" panose="02040503050406030204" pitchFamily="18" charset="0"/>
                            </a:rPr>
                            <m:t>1</m:t>
                          </m:r>
                        </m:e>
                      </m:groupChr>
                      <m:r>
                        <a:rPr lang="en-US" sz="2800" b="0" i="1" smtClean="0">
                          <a:solidFill>
                            <a:schemeClr val="bg1"/>
                          </a:solidFill>
                          <a:latin typeface="Cambria Math" panose="02040503050406030204" pitchFamily="18" charset="0"/>
                        </a:rPr>
                        <m:t> </m:t>
                      </m:r>
                      <m:sSubSup>
                        <m:sSubSupPr>
                          <m:ctrlPr>
                            <a:rPr lang="en-US" sz="2800" b="0" i="1" smtClean="0">
                              <a:solidFill>
                                <a:schemeClr val="bg1"/>
                              </a:solidFill>
                              <a:latin typeface="Cambria Math"/>
                            </a:rPr>
                          </m:ctrlPr>
                        </m:sSubSupPr>
                        <m:e>
                          <m:r>
                            <a:rPr lang="en-US" sz="2800" b="0" i="1" smtClean="0">
                              <a:solidFill>
                                <a:schemeClr val="bg1"/>
                              </a:solidFill>
                              <a:latin typeface="Cambria Math" panose="02040503050406030204" pitchFamily="18" charset="0"/>
                            </a:rPr>
                            <m:t>𝑅</m:t>
                          </m:r>
                        </m:e>
                        <m:sub>
                          <m:r>
                            <a:rPr lang="en-US" sz="2800" b="0" i="1" smtClean="0">
                              <a:solidFill>
                                <a:schemeClr val="bg1"/>
                              </a:solidFill>
                              <a:latin typeface="Cambria Math" panose="02040503050406030204" pitchFamily="18" charset="0"/>
                            </a:rPr>
                            <m:t>𝐶𝑇𝐿𝐴</m:t>
                          </m:r>
                          <m:r>
                            <a:rPr lang="en-US" sz="2800" b="0" i="1" smtClean="0">
                              <a:solidFill>
                                <a:schemeClr val="bg1"/>
                              </a:solidFill>
                              <a:latin typeface="Cambria Math" panose="02040503050406030204" pitchFamily="18" charset="0"/>
                            </a:rPr>
                            <m:t>−4</m:t>
                          </m:r>
                        </m:sub>
                        <m:sup>
                          <m:r>
                            <a:rPr lang="en-US" sz="2800" b="0" i="1" smtClean="0">
                              <a:solidFill>
                                <a:schemeClr val="bg1"/>
                              </a:solidFill>
                              <a:latin typeface="Cambria Math" panose="02040503050406030204" pitchFamily="18" charset="0"/>
                            </a:rPr>
                            <m:t>∗</m:t>
                          </m:r>
                        </m:sup>
                      </m:sSubSup>
                    </m:oMath>
                  </m:oMathPara>
                </a14:m>
                <a:endParaRPr lang="en-US" sz="3600" dirty="0">
                  <a:solidFill>
                    <a:schemeClr val="bg1"/>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3988720" y="15895320"/>
                <a:ext cx="5852160" cy="64008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2" name="TextBox 261"/>
              <p:cNvSpPr txBox="1"/>
              <p:nvPr/>
            </p:nvSpPr>
            <p:spPr>
              <a:xfrm>
                <a:off x="22143433" y="14966202"/>
                <a:ext cx="4784643" cy="592085"/>
              </a:xfrm>
              <a:prstGeom prst="rect">
                <a:avLst/>
              </a:prstGeom>
              <a:solidFill>
                <a:srgbClr val="120F10"/>
              </a:solid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𝑅𝑒𝑐𝑦𝑐𝑙𝑖𝑛𝑔</m:t>
                      </m:r>
                      <m:r>
                        <a:rPr lang="en-US" sz="2800" b="0" i="1" smtClean="0">
                          <a:solidFill>
                            <a:schemeClr val="bg1"/>
                          </a:solidFill>
                          <a:latin typeface="Cambria Math" panose="02040503050406030204" pitchFamily="18" charset="0"/>
                        </a:rPr>
                        <m:t>: </m:t>
                      </m:r>
                      <m:sSubSup>
                        <m:sSubSupPr>
                          <m:ctrlPr>
                            <a:rPr lang="en-US" sz="2800" b="0" i="1" smtClean="0">
                              <a:solidFill>
                                <a:schemeClr val="bg1"/>
                              </a:solidFill>
                              <a:latin typeface="Cambria Math"/>
                            </a:rPr>
                          </m:ctrlPr>
                        </m:sSubSupPr>
                        <m:e>
                          <m:r>
                            <a:rPr lang="en-US" sz="2800" b="0" i="1" smtClean="0">
                              <a:solidFill>
                                <a:schemeClr val="bg1"/>
                              </a:solidFill>
                              <a:latin typeface="Cambria Math" panose="02040503050406030204" pitchFamily="18" charset="0"/>
                            </a:rPr>
                            <m:t>𝑅</m:t>
                          </m:r>
                        </m:e>
                        <m:sub>
                          <m:r>
                            <a:rPr lang="en-US" sz="2800" b="0" i="1" smtClean="0">
                              <a:solidFill>
                                <a:schemeClr val="bg1"/>
                              </a:solidFill>
                              <a:latin typeface="Cambria Math" panose="02040503050406030204" pitchFamily="18" charset="0"/>
                            </a:rPr>
                            <m:t>𝐶𝑇𝐿𝐴</m:t>
                          </m:r>
                          <m:r>
                            <a:rPr lang="en-US" sz="2800" b="0" i="1" smtClean="0">
                              <a:solidFill>
                                <a:schemeClr val="bg1"/>
                              </a:solidFill>
                              <a:latin typeface="Cambria Math" panose="02040503050406030204" pitchFamily="18" charset="0"/>
                            </a:rPr>
                            <m:t>−4</m:t>
                          </m:r>
                        </m:sub>
                        <m:sup>
                          <m:r>
                            <a:rPr lang="en-US" sz="2800" b="0" i="1" smtClean="0">
                              <a:solidFill>
                                <a:schemeClr val="bg1"/>
                              </a:solidFill>
                              <a:latin typeface="Cambria Math" panose="02040503050406030204" pitchFamily="18" charset="0"/>
                            </a:rPr>
                            <m:t>∗</m:t>
                          </m:r>
                        </m:sup>
                      </m:sSubSup>
                      <m:groupChr>
                        <m:groupChrPr>
                          <m:chr m:val="→"/>
                          <m:vertJc m:val="bot"/>
                          <m:ctrlPr>
                            <a:rPr lang="en-US" sz="2800" b="0" i="1" smtClean="0">
                              <a:solidFill>
                                <a:schemeClr val="bg1"/>
                              </a:solidFill>
                              <a:latin typeface="Cambria Math"/>
                            </a:rPr>
                          </m:ctrlPr>
                        </m:groupChrPr>
                        <m:e>
                          <m:r>
                            <m:rPr>
                              <m:brk m:alnAt="2"/>
                            </m:rPr>
                            <a:rPr lang="en-US" sz="2800" b="0" i="1" smtClean="0">
                              <a:solidFill>
                                <a:schemeClr val="bg1"/>
                              </a:solidFill>
                              <a:latin typeface="Cambria Math" panose="02040503050406030204" pitchFamily="18" charset="0"/>
                            </a:rPr>
                            <m:t>𝑘</m:t>
                          </m:r>
                          <m:r>
                            <a:rPr lang="en-US" sz="2800" b="0" i="1" smtClean="0">
                              <a:solidFill>
                                <a:schemeClr val="bg1"/>
                              </a:solidFill>
                              <a:latin typeface="Cambria Math" panose="02040503050406030204" pitchFamily="18" charset="0"/>
                            </a:rPr>
                            <m:t>2</m:t>
                          </m:r>
                        </m:e>
                      </m:groupChr>
                      <m:sSub>
                        <m:sSubPr>
                          <m:ctrlPr>
                            <a:rPr lang="en-US" sz="2800" b="0" i="1" smtClean="0">
                              <a:solidFill>
                                <a:schemeClr val="bg1"/>
                              </a:solidFill>
                              <a:latin typeface="Cambria Math"/>
                            </a:rPr>
                          </m:ctrlPr>
                        </m:sSubPr>
                        <m:e>
                          <m:r>
                            <a:rPr lang="en-US" sz="2800" b="0" i="1" smtClean="0">
                              <a:solidFill>
                                <a:schemeClr val="bg1"/>
                              </a:solidFill>
                              <a:latin typeface="Cambria Math" panose="02040503050406030204" pitchFamily="18" charset="0"/>
                            </a:rPr>
                            <m:t>𝑅</m:t>
                          </m:r>
                        </m:e>
                        <m:sub>
                          <m:r>
                            <a:rPr lang="en-US" sz="2800" b="0" i="1" smtClean="0">
                              <a:solidFill>
                                <a:schemeClr val="bg1"/>
                              </a:solidFill>
                              <a:latin typeface="Cambria Math" panose="02040503050406030204" pitchFamily="18" charset="0"/>
                            </a:rPr>
                            <m:t>𝐶𝑇𝐿𝐴</m:t>
                          </m:r>
                          <m:r>
                            <a:rPr lang="en-US" sz="2800" b="0" i="1" smtClean="0">
                              <a:solidFill>
                                <a:schemeClr val="bg1"/>
                              </a:solidFill>
                              <a:latin typeface="Cambria Math" panose="02040503050406030204" pitchFamily="18" charset="0"/>
                            </a:rPr>
                            <m:t>−4</m:t>
                          </m:r>
                        </m:sub>
                      </m:sSub>
                    </m:oMath>
                  </m:oMathPara>
                </a14:m>
                <a:endParaRPr lang="en-US" sz="3600" dirty="0">
                  <a:solidFill>
                    <a:schemeClr val="bg1"/>
                  </a:solidFill>
                </a:endParaRPr>
              </a:p>
            </p:txBody>
          </p:sp>
        </mc:Choice>
        <mc:Fallback xmlns="">
          <p:sp>
            <p:nvSpPr>
              <p:cNvPr id="262" name="TextBox 261"/>
              <p:cNvSpPr txBox="1">
                <a:spLocks noRot="1" noChangeAspect="1" noMove="1" noResize="1" noEditPoints="1" noAdjustHandles="1" noChangeArrowheads="1" noChangeShapeType="1" noTextEdit="1"/>
              </p:cNvSpPr>
              <p:nvPr/>
            </p:nvSpPr>
            <p:spPr>
              <a:xfrm>
                <a:off x="23988718" y="16629113"/>
                <a:ext cx="5852160" cy="640080"/>
              </a:xfrm>
              <a:prstGeom prst="rect">
                <a:avLst/>
              </a:prstGeom>
              <a:blipFill>
                <a:blip r:embed="rId14"/>
                <a:stretch>
                  <a:fillRect/>
                </a:stretch>
              </a:blipFill>
              <a:ln>
                <a:noFill/>
              </a:ln>
            </p:spPr>
            <p:txBody>
              <a:bodyPr/>
              <a:lstStyle/>
              <a:p>
                <a:r>
                  <a:rPr lang="en-US">
                    <a:noFill/>
                  </a:rPr>
                  <a:t> </a:t>
                </a:r>
              </a:p>
            </p:txBody>
          </p:sp>
        </mc:Fallback>
      </mc:AlternateContent>
      <p:pic>
        <p:nvPicPr>
          <p:cNvPr id="263" name="Picture 262"/>
          <p:cNvPicPr>
            <a:picLocks noChangeAspect="1"/>
          </p:cNvPicPr>
          <p:nvPr/>
        </p:nvPicPr>
        <p:blipFill rotWithShape="1">
          <a:blip r:embed="rId15">
            <a:extLst>
              <a:ext uri="{28A0092B-C50C-407E-A947-70E740481C1C}">
                <a14:useLocalDpi xmlns:a14="http://schemas.microsoft.com/office/drawing/2010/main" val="0"/>
              </a:ext>
            </a:extLst>
          </a:blip>
          <a:srcRect l="7182" t="32324" r="4992" b="28283"/>
          <a:stretch/>
        </p:blipFill>
        <p:spPr>
          <a:xfrm>
            <a:off x="31208065" y="274320"/>
            <a:ext cx="8462828" cy="4789628"/>
          </a:xfrm>
          <a:prstGeom prst="rect">
            <a:avLst/>
          </a:prstGeom>
          <a:solidFill>
            <a:schemeClr val="bg1"/>
          </a:solidFill>
          <a:ln>
            <a:solidFill>
              <a:schemeClr val="tx1"/>
            </a:solidFill>
          </a:ln>
        </p:spPr>
      </p:pic>
      <p:sp>
        <p:nvSpPr>
          <p:cNvPr id="103" name="TextBox 102"/>
          <p:cNvSpPr txBox="1"/>
          <p:nvPr/>
        </p:nvSpPr>
        <p:spPr>
          <a:xfrm>
            <a:off x="29473968" y="28028752"/>
            <a:ext cx="13781400" cy="1000274"/>
          </a:xfrm>
          <a:prstGeom prst="rect">
            <a:avLst/>
          </a:prstGeom>
          <a:noFill/>
        </p:spPr>
        <p:txBody>
          <a:bodyPr wrap="square" rtlCol="0">
            <a:spAutoFit/>
          </a:bodyPr>
          <a:lstStyle/>
          <a:p>
            <a:pPr marL="514350" indent="-514350">
              <a:spcAft>
                <a:spcPts val="600"/>
              </a:spcAft>
              <a:buAutoNum type="arabicPeriod"/>
            </a:pPr>
            <a:r>
              <a:rPr lang="en-US" sz="1800" dirty="0" smtClean="0">
                <a:latin typeface="Helvetica" panose="020B0604020202020204" pitchFamily="34" charset="0"/>
                <a:cs typeface="Helvetica" panose="020B0604020202020204" pitchFamily="34" charset="0"/>
              </a:rPr>
              <a:t>Postow</a:t>
            </a:r>
            <a:r>
              <a:rPr lang="en-US" sz="1800" dirty="0">
                <a:latin typeface="Helvetica" panose="020B0604020202020204" pitchFamily="34" charset="0"/>
                <a:cs typeface="Helvetica" panose="020B0604020202020204" pitchFamily="34" charset="0"/>
              </a:rPr>
              <a:t>, M. A., Callahan, M. K. &amp; Wolchok, J. D. Immune Checkpoint Blockade in Cancer Therapy. </a:t>
            </a:r>
            <a:r>
              <a:rPr lang="en-US" sz="1800" i="1" dirty="0">
                <a:latin typeface="Helvetica" panose="020B0604020202020204" pitchFamily="34" charset="0"/>
                <a:cs typeface="Helvetica" panose="020B0604020202020204" pitchFamily="34" charset="0"/>
              </a:rPr>
              <a:t>J. Clin. Oncol.</a:t>
            </a:r>
            <a:r>
              <a:rPr lang="en-US" sz="1800" dirty="0">
                <a:latin typeface="Helvetica" panose="020B0604020202020204" pitchFamily="34" charset="0"/>
                <a:cs typeface="Helvetica" panose="020B0604020202020204" pitchFamily="34" charset="0"/>
              </a:rPr>
              <a:t> JCO.2014.59.4358 (2015). </a:t>
            </a:r>
            <a:r>
              <a:rPr lang="en-US" sz="1800" dirty="0" smtClean="0">
                <a:latin typeface="Helvetica" panose="020B0604020202020204" pitchFamily="34" charset="0"/>
                <a:cs typeface="Helvetica" panose="020B0604020202020204" pitchFamily="34" charset="0"/>
              </a:rPr>
              <a:t>doi:10.1200/JCO.2014.59.4358</a:t>
            </a:r>
          </a:p>
          <a:p>
            <a:pPr marL="514350" indent="-514350">
              <a:spcAft>
                <a:spcPts val="600"/>
              </a:spcAft>
              <a:buAutoNum type="arabicPeriod"/>
            </a:pPr>
            <a:r>
              <a:rPr lang="en-US" sz="1800" dirty="0">
                <a:latin typeface="Helvetica" panose="020B0604020202020204" pitchFamily="34" charset="0"/>
                <a:cs typeface="Helvetica" panose="020B0604020202020204" pitchFamily="34" charset="0"/>
              </a:rPr>
              <a:t>Walker, L. S. K. &amp; Sansom, D. M. Confusing signals: Recent progress in CTLA-4 biology. </a:t>
            </a:r>
            <a:r>
              <a:rPr lang="en-US" sz="1800" i="1" dirty="0">
                <a:latin typeface="Helvetica" panose="020B0604020202020204" pitchFamily="34" charset="0"/>
                <a:cs typeface="Helvetica" panose="020B0604020202020204" pitchFamily="34" charset="0"/>
              </a:rPr>
              <a:t>Trends Immunol.</a:t>
            </a:r>
            <a:r>
              <a:rPr lang="en-US" sz="1800" dirty="0">
                <a:latin typeface="Helvetica" panose="020B0604020202020204" pitchFamily="34" charset="0"/>
                <a:cs typeface="Helvetica" panose="020B0604020202020204" pitchFamily="34" charset="0"/>
              </a:rPr>
              <a:t> </a:t>
            </a:r>
            <a:r>
              <a:rPr lang="en-US" sz="1800" b="1" dirty="0">
                <a:latin typeface="Helvetica" panose="020B0604020202020204" pitchFamily="34" charset="0"/>
                <a:cs typeface="Helvetica" panose="020B0604020202020204" pitchFamily="34" charset="0"/>
              </a:rPr>
              <a:t>36,</a:t>
            </a:r>
            <a:r>
              <a:rPr lang="en-US" sz="1800" dirty="0">
                <a:latin typeface="Helvetica" panose="020B0604020202020204" pitchFamily="34" charset="0"/>
                <a:cs typeface="Helvetica" panose="020B0604020202020204" pitchFamily="34" charset="0"/>
              </a:rPr>
              <a:t> 63–70 (2015</a:t>
            </a:r>
            <a:r>
              <a:rPr lang="en-US" sz="1800" dirty="0" smtClean="0">
                <a:latin typeface="Helvetica" panose="020B0604020202020204" pitchFamily="34" charset="0"/>
                <a:cs typeface="Helvetica" panose="020B0604020202020204" pitchFamily="34" charset="0"/>
              </a:rPr>
              <a:t>).</a:t>
            </a:r>
          </a:p>
        </p:txBody>
      </p:sp>
      <p:cxnSp>
        <p:nvCxnSpPr>
          <p:cNvPr id="6" name="Straight Arrow Connector 5"/>
          <p:cNvCxnSpPr>
            <a:endCxn id="144" idx="1"/>
          </p:cNvCxnSpPr>
          <p:nvPr/>
        </p:nvCxnSpPr>
        <p:spPr>
          <a:xfrm flipV="1">
            <a:off x="4115965" y="27325112"/>
            <a:ext cx="1387507" cy="7305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buildingscholars.utep.edu/web/images/Resources/DPC_Logo_vertical.jpg"/>
          <p:cNvPicPr>
            <a:picLocks noChangeAspect="1" noChangeArrowheads="1"/>
          </p:cNvPicPr>
          <p:nvPr/>
        </p:nvPicPr>
        <p:blipFill rotWithShape="1">
          <a:blip r:embed="rId16">
            <a:extLst>
              <a:ext uri="{28A0092B-C50C-407E-A947-70E740481C1C}">
                <a14:useLocalDpi xmlns:a14="http://schemas.microsoft.com/office/drawing/2010/main" val="0"/>
              </a:ext>
            </a:extLst>
          </a:blip>
          <a:srcRect l="16259" r="17437" b="14088"/>
          <a:stretch/>
        </p:blipFill>
        <p:spPr bwMode="auto">
          <a:xfrm>
            <a:off x="39683066" y="274320"/>
            <a:ext cx="3645428" cy="4789628"/>
          </a:xfrm>
          <a:prstGeom prst="rect">
            <a:avLst/>
          </a:prstGeom>
          <a:solidFill>
            <a:schemeClr val="bg1"/>
          </a:solidFill>
          <a:ln>
            <a:solidFill>
              <a:schemeClr val="tx1"/>
            </a:solidFill>
          </a:ln>
          <a:extLst/>
        </p:spPr>
      </p:pic>
      <p:sp>
        <p:nvSpPr>
          <p:cNvPr id="13" name="Rectangle 12"/>
          <p:cNvSpPr/>
          <p:nvPr/>
        </p:nvSpPr>
        <p:spPr>
          <a:xfrm>
            <a:off x="422031" y="5074920"/>
            <a:ext cx="42906461" cy="274320"/>
          </a:xfrm>
          <a:prstGeom prst="rect">
            <a:avLst/>
          </a:prstGeom>
          <a:solidFill>
            <a:schemeClr val="tx1">
              <a:lumMod val="90000"/>
              <a:lumOff val="10000"/>
            </a:schemeClr>
          </a:solidFill>
          <a:ln>
            <a:solidFill>
              <a:schemeClr val="tx1">
                <a:lumMod val="90000"/>
                <a:lumOff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8" name="Rectangle 167"/>
          <p:cNvSpPr/>
          <p:nvPr/>
        </p:nvSpPr>
        <p:spPr>
          <a:xfrm>
            <a:off x="29398691" y="5692141"/>
            <a:ext cx="13927016" cy="15281005"/>
          </a:xfrm>
          <a:prstGeom prst="rect">
            <a:avLst/>
          </a:prstGeom>
          <a:noFill/>
          <a:ln w="76200" cmpd="sng">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lIns="274320" tIns="914400" rIns="274320" rtlCol="0" anchor="t" anchorCtr="0">
            <a:noAutofit/>
          </a:bodyPr>
          <a:lstStyle/>
          <a:p>
            <a:pPr algn="just"/>
            <a:endParaRPr lang="en-US" sz="3200" dirty="0">
              <a:solidFill>
                <a:schemeClr val="tx1"/>
              </a:solidFill>
              <a:latin typeface="Helvetica"/>
              <a:cs typeface="Helvetica"/>
            </a:endParaRPr>
          </a:p>
        </p:txBody>
      </p:sp>
    </p:spTree>
    <p:extLst>
      <p:ext uri="{BB962C8B-B14F-4D97-AF65-F5344CB8AC3E}">
        <p14:creationId xmlns:p14="http://schemas.microsoft.com/office/powerpoint/2010/main" val="2792610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2015 Print">
      <a:dk1>
        <a:srgbClr val="171D23"/>
      </a:dk1>
      <a:lt1>
        <a:sysClr val="window" lastClr="FFFFFF"/>
      </a:lt1>
      <a:dk2>
        <a:srgbClr val="120F10"/>
      </a:dk2>
      <a:lt2>
        <a:srgbClr val="DFD7BC"/>
      </a:lt2>
      <a:accent1>
        <a:srgbClr val="C3531F"/>
      </a:accent1>
      <a:accent2>
        <a:srgbClr val="17425E"/>
      </a:accent2>
      <a:accent3>
        <a:srgbClr val="2B493E"/>
      </a:accent3>
      <a:accent4>
        <a:srgbClr val="E19C1E"/>
      </a:accent4>
      <a:accent5>
        <a:srgbClr val="171D23"/>
      </a:accent5>
      <a:accent6>
        <a:srgbClr val="120F10"/>
      </a:accent6>
      <a:hlink>
        <a:srgbClr val="005F84"/>
      </a:hlink>
      <a:folHlink>
        <a:srgbClr val="005E8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4790</TotalTime>
  <Words>893</Words>
  <Application>Microsoft Office PowerPoint</Application>
  <PresentationFormat>Custom</PresentationFormat>
  <Paragraphs>114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Gunjan</dc:creator>
  <cp:lastModifiedBy>jose perez</cp:lastModifiedBy>
  <cp:revision>240</cp:revision>
  <cp:lastPrinted>2015-07-24T14:22:25Z</cp:lastPrinted>
  <dcterms:created xsi:type="dcterms:W3CDTF">2012-11-30T21:47:46Z</dcterms:created>
  <dcterms:modified xsi:type="dcterms:W3CDTF">2016-10-17T17:08:36Z</dcterms:modified>
</cp:coreProperties>
</file>