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42" r:id="rId4"/>
  </p:sldMasterIdLst>
  <p:notesMasterIdLst>
    <p:notesMasterId r:id="rId6"/>
  </p:notesMasterIdLst>
  <p:sldIdLst>
    <p:sldId id="256" r:id="rId5"/>
  </p:sldIdLst>
  <p:sldSz cx="21396325" cy="30267275"/>
  <p:notesSz cx="6858000" cy="9144000"/>
  <p:defaultTextStyle>
    <a:defPPr>
      <a:defRPr lang="en-US"/>
    </a:defPPr>
    <a:lvl1pPr marL="0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1pPr>
    <a:lvl2pPr marL="1475967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2pPr>
    <a:lvl3pPr marL="2951935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3pPr>
    <a:lvl4pPr marL="4427903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4pPr>
    <a:lvl5pPr marL="5903871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5pPr>
    <a:lvl6pPr marL="7379838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6pPr>
    <a:lvl7pPr marL="8855805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7pPr>
    <a:lvl8pPr marL="10331773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8pPr>
    <a:lvl9pPr marL="11807741" algn="l" defTabSz="1475967" rtl="0" eaLnBrk="1" latinLnBrk="0" hangingPunct="1">
      <a:defRPr sz="5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 autoAdjust="0"/>
    <p:restoredTop sz="94643"/>
  </p:normalViewPr>
  <p:slideViewPr>
    <p:cSldViewPr snapToGrid="0" snapToObjects="1">
      <p:cViewPr>
        <p:scale>
          <a:sx n="50" d="100"/>
          <a:sy n="50" d="100"/>
        </p:scale>
        <p:origin x="736" y="-5216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/>
              <a:t>Agreement Rate of the Tools </a:t>
            </a:r>
            <a:br>
              <a:rPr lang="en-US" sz="2200" dirty="0"/>
            </a:br>
            <a:r>
              <a:rPr lang="en-US" sz="2200" dirty="0"/>
              <a:t>With Human Rating (𝜿)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alpha val="0"/>
                </a:schemeClr>
              </a:solidFill>
            </a:ln>
            <a:effectLst>
              <a:outerShdw blurRad="1270000" dist="50800" dir="5400000" algn="ctr" rotWithShape="0">
                <a:srgbClr val="000000">
                  <a:alpha val="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048-4D49-AD0C-760993CCDBB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048-4D49-AD0C-760993CCDBB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1270000" dist="50800" dir="5400000" algn="ctr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48-4D49-AD0C-760993CCDB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SentiStrength</c:v>
                </c:pt>
                <c:pt idx="1">
                  <c:v>NLTK</c:v>
                </c:pt>
                <c:pt idx="2">
                  <c:v>Alchemy</c:v>
                </c:pt>
                <c:pt idx="3">
                  <c:v>Stanford NLP</c:v>
                </c:pt>
                <c:pt idx="4">
                  <c:v>Senti4SD (SE trained)</c:v>
                </c:pt>
                <c:pt idx="5">
                  <c:v>SentiCR (SE trained)</c:v>
                </c:pt>
                <c:pt idx="6">
                  <c:v>Politeness tool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0.24</c:v>
                </c:pt>
                <c:pt idx="1">
                  <c:v>0.24</c:v>
                </c:pt>
                <c:pt idx="2">
                  <c:v>0.23</c:v>
                </c:pt>
                <c:pt idx="3">
                  <c:v>0.16</c:v>
                </c:pt>
                <c:pt idx="4">
                  <c:v>0.33</c:v>
                </c:pt>
                <c:pt idx="5">
                  <c:v>0.24</c:v>
                </c:pt>
                <c:pt idx="6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48-4D49-AD0C-760993CCDB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-24"/>
        <c:axId val="879719599"/>
        <c:axId val="997208943"/>
      </c:barChart>
      <c:catAx>
        <c:axId val="87971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208943"/>
        <c:crosses val="autoZero"/>
        <c:auto val="1"/>
        <c:lblAlgn val="ctr"/>
        <c:lblOffset val="100"/>
        <c:noMultiLvlLbl val="0"/>
      </c:catAx>
      <c:valAx>
        <c:axId val="99720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1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/>
              <a:t>Agreement Rate Between </a:t>
            </a:r>
            <a:br>
              <a:rPr lang="en-US" sz="2200" dirty="0"/>
            </a:br>
            <a:r>
              <a:rPr lang="en-US" sz="2200" dirty="0"/>
              <a:t>Human Raters (𝜿)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Sentiment 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Sheet1!$B$12:$C$12</c:f>
              <c:strCache>
                <c:ptCount val="2"/>
                <c:pt idx="0">
                  <c:v>Coder 1 &amp; Coder 2</c:v>
                </c:pt>
                <c:pt idx="1">
                  <c:v>Coder 1 &amp; Coder 3</c:v>
                </c:pt>
              </c:strCache>
            </c:strRef>
          </c:cat>
          <c:val>
            <c:numRef>
              <c:f>Sheet1!$B$13:$C$13</c:f>
              <c:numCache>
                <c:formatCode>General</c:formatCode>
                <c:ptCount val="2"/>
                <c:pt idx="0">
                  <c:v>0.38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7-CB48-854B-2F3FFDD155C9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Politeness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Sheet1!$B$12:$C$12</c:f>
              <c:strCache>
                <c:ptCount val="2"/>
                <c:pt idx="0">
                  <c:v>Coder 1 &amp; Coder 2</c:v>
                </c:pt>
                <c:pt idx="1">
                  <c:v>Coder 1 &amp; Coder 3</c:v>
                </c:pt>
              </c:strCache>
            </c:strRef>
          </c:cat>
          <c:val>
            <c:numRef>
              <c:f>Sheet1!$B$14:$C$14</c:f>
              <c:numCache>
                <c:formatCode>General</c:formatCode>
                <c:ptCount val="2"/>
                <c:pt idx="0">
                  <c:v>0.48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7-CB48-854B-2F3FFDD15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995557039"/>
        <c:axId val="994743871"/>
      </c:barChart>
      <c:catAx>
        <c:axId val="99555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743871"/>
        <c:crosses val="autoZero"/>
        <c:auto val="1"/>
        <c:lblAlgn val="ctr"/>
        <c:lblOffset val="100"/>
        <c:noMultiLvlLbl val="0"/>
      </c:catAx>
      <c:valAx>
        <c:axId val="99474387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557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1pPr>
    <a:lvl2pPr marL="1475967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2pPr>
    <a:lvl3pPr marL="2951935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3pPr>
    <a:lvl4pPr marL="4427903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4pPr>
    <a:lvl5pPr marL="5903871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5pPr>
    <a:lvl6pPr marL="7379838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6pPr>
    <a:lvl7pPr marL="8855805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7pPr>
    <a:lvl8pPr marL="10331773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8pPr>
    <a:lvl9pPr marL="11807741" algn="l" defTabSz="1475967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AE62-05ED-E645-8DBD-820ACEB9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541" y="4953466"/>
            <a:ext cx="16047244" cy="10537496"/>
          </a:xfrm>
        </p:spPr>
        <p:txBody>
          <a:bodyPr anchor="b"/>
          <a:lstStyle>
            <a:lvl1pPr algn="ctr">
              <a:defRPr sz="10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0B954-06BA-CB4D-A0FE-EE579816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4212"/>
            </a:lvl1pPr>
            <a:lvl2pPr marL="802340" indent="0" algn="ctr">
              <a:buNone/>
              <a:defRPr sz="3510"/>
            </a:lvl2pPr>
            <a:lvl3pPr marL="1604681" indent="0" algn="ctr">
              <a:buNone/>
              <a:defRPr sz="3159"/>
            </a:lvl3pPr>
            <a:lvl4pPr marL="2407021" indent="0" algn="ctr">
              <a:buNone/>
              <a:defRPr sz="2808"/>
            </a:lvl4pPr>
            <a:lvl5pPr marL="3209361" indent="0" algn="ctr">
              <a:buNone/>
              <a:defRPr sz="2808"/>
            </a:lvl5pPr>
            <a:lvl6pPr marL="4011701" indent="0" algn="ctr">
              <a:buNone/>
              <a:defRPr sz="2808"/>
            </a:lvl6pPr>
            <a:lvl7pPr marL="4814042" indent="0" algn="ctr">
              <a:buNone/>
              <a:defRPr sz="2808"/>
            </a:lvl7pPr>
            <a:lvl8pPr marL="5616382" indent="0" algn="ctr">
              <a:buNone/>
              <a:defRPr sz="2808"/>
            </a:lvl8pPr>
            <a:lvl9pPr marL="6418722" indent="0" algn="ctr">
              <a:buNone/>
              <a:defRPr sz="280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A346-668C-3549-90A5-AF2A077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A7DC-C3CC-0942-8B33-FCA86011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2AB8-4D96-9941-A6CD-E09FEFC1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C436-E9E5-C643-B189-0B7B971E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5CB32-E302-3844-8AC6-2F1EC3A12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1782-DE65-7549-A074-4468928F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6885-CA1A-8048-B102-C2D03712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88C9-E876-3C4D-90E3-3669B14E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EC7F-C412-134E-A44E-6C638C996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11745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43DD7-FB36-9B43-B977-F71C0D95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997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B1FE-12C4-A04D-996C-D41A9713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87DD-6A84-214B-8806-31817AAF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EF9-C920-D141-9A50-2127D08C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6C07-B0BA-B844-BB20-61B04FA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8661-7FB7-7D45-8C6C-C2EAFFEF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1B25-DE51-5440-A276-406D1EC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347-5B1C-A842-8B0B-4B5C6355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EF1F-C66D-1B49-896D-EB46BB8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3669-2A83-2D45-8D4B-5344DE74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54" y="7545804"/>
            <a:ext cx="18454330" cy="12590343"/>
          </a:xfrm>
        </p:spPr>
        <p:txBody>
          <a:bodyPr anchor="b"/>
          <a:lstStyle>
            <a:lvl1pPr>
              <a:defRPr sz="10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7020-683B-E042-B746-294F0DED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854" y="20255257"/>
            <a:ext cx="18454330" cy="6620964"/>
          </a:xfrm>
        </p:spPr>
        <p:txBody>
          <a:bodyPr/>
          <a:lstStyle>
            <a:lvl1pPr marL="0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1pPr>
            <a:lvl2pPr marL="80234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2pPr>
            <a:lvl3pPr marL="160468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3pPr>
            <a:lvl4pPr marL="240702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4pPr>
            <a:lvl5pPr marL="320936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5pPr>
            <a:lvl6pPr marL="4011701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6pPr>
            <a:lvl7pPr marL="481404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7pPr>
            <a:lvl8pPr marL="561638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8pPr>
            <a:lvl9pPr marL="6418722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12F6-AD0C-B74E-91E1-21A0F787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5A3F-6F93-0042-9867-F1A2CB70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D972-D855-0445-8A7A-BFBD50E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981F-9F67-F94D-9D47-D43138C7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B25-6E2D-E847-AEB1-C02E323AD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705B-D52A-814D-AC06-25CE8761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6B25-C4E0-EF42-87D0-7EA2EDA4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3874-95E4-FE4D-9C49-F3F79574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D543-5D71-8D44-B00E-00F8E307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C11A-8E72-8747-AF16-6562C39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84" y="1611454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2C29-F15D-4A45-B55C-FB005BD8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785" y="7419688"/>
            <a:ext cx="9051648" cy="3636275"/>
          </a:xfrm>
        </p:spPr>
        <p:txBody>
          <a:bodyPr anchor="b"/>
          <a:lstStyle>
            <a:lvl1pPr marL="0" indent="0">
              <a:buNone/>
              <a:defRPr sz="4212" b="1"/>
            </a:lvl1pPr>
            <a:lvl2pPr marL="802340" indent="0">
              <a:buNone/>
              <a:defRPr sz="3510" b="1"/>
            </a:lvl2pPr>
            <a:lvl3pPr marL="1604681" indent="0">
              <a:buNone/>
              <a:defRPr sz="3159" b="1"/>
            </a:lvl3pPr>
            <a:lvl4pPr marL="2407021" indent="0">
              <a:buNone/>
              <a:defRPr sz="2808" b="1"/>
            </a:lvl4pPr>
            <a:lvl5pPr marL="3209361" indent="0">
              <a:buNone/>
              <a:defRPr sz="2808" b="1"/>
            </a:lvl5pPr>
            <a:lvl6pPr marL="4011701" indent="0">
              <a:buNone/>
              <a:defRPr sz="2808" b="1"/>
            </a:lvl6pPr>
            <a:lvl7pPr marL="4814042" indent="0">
              <a:buNone/>
              <a:defRPr sz="2808" b="1"/>
            </a:lvl7pPr>
            <a:lvl8pPr marL="5616382" indent="0">
              <a:buNone/>
              <a:defRPr sz="2808" b="1"/>
            </a:lvl8pPr>
            <a:lvl9pPr marL="6418722" indent="0">
              <a:buNone/>
              <a:defRPr sz="28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3A865-2078-3346-9F0D-38EEA63C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3785" y="11055963"/>
            <a:ext cx="9051648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C4C3A-9A91-2C43-9CFC-1DAB0918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31890" y="7419688"/>
            <a:ext cx="9096225" cy="3636275"/>
          </a:xfrm>
        </p:spPr>
        <p:txBody>
          <a:bodyPr anchor="b"/>
          <a:lstStyle>
            <a:lvl1pPr marL="0" indent="0">
              <a:buNone/>
              <a:defRPr sz="4212" b="1"/>
            </a:lvl1pPr>
            <a:lvl2pPr marL="802340" indent="0">
              <a:buNone/>
              <a:defRPr sz="3510" b="1"/>
            </a:lvl2pPr>
            <a:lvl3pPr marL="1604681" indent="0">
              <a:buNone/>
              <a:defRPr sz="3159" b="1"/>
            </a:lvl3pPr>
            <a:lvl4pPr marL="2407021" indent="0">
              <a:buNone/>
              <a:defRPr sz="2808" b="1"/>
            </a:lvl4pPr>
            <a:lvl5pPr marL="3209361" indent="0">
              <a:buNone/>
              <a:defRPr sz="2808" b="1"/>
            </a:lvl5pPr>
            <a:lvl6pPr marL="4011701" indent="0">
              <a:buNone/>
              <a:defRPr sz="2808" b="1"/>
            </a:lvl6pPr>
            <a:lvl7pPr marL="4814042" indent="0">
              <a:buNone/>
              <a:defRPr sz="2808" b="1"/>
            </a:lvl7pPr>
            <a:lvl8pPr marL="5616382" indent="0">
              <a:buNone/>
              <a:defRPr sz="2808" b="1"/>
            </a:lvl8pPr>
            <a:lvl9pPr marL="6418722" indent="0">
              <a:buNone/>
              <a:defRPr sz="28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2E4AF-3EDC-A144-A59A-DB2C2A384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31890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E9F57-87D0-0442-AEFD-572EAC14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D2791-1B01-E747-8A43-42920461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1CF1-A0D2-924E-8E50-5B34D39F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285B-E5AA-8D49-9937-DBF28A5B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1A202-F1EA-8449-AAC7-FA71D986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A11A-96A7-524F-8EB3-A6779680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0BEC6-1B90-C648-83DA-1EBF2A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EED5B-F25E-2A46-BC8A-61C7E166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06A62-CE75-9443-8EFA-F2C1751C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1E7E-A3E0-0C44-8BB4-33918878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74A6-9D34-1B47-A20C-3201B33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56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C3D8-E99B-8D4E-83EC-AEDE0B5D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>
              <a:defRPr sz="5616"/>
            </a:lvl1pPr>
            <a:lvl2pPr>
              <a:defRPr sz="4914"/>
            </a:lvl2pPr>
            <a:lvl3pPr>
              <a:defRPr sz="4212"/>
            </a:lvl3pPr>
            <a:lvl4pPr>
              <a:defRPr sz="3510"/>
            </a:lvl4pPr>
            <a:lvl5pPr>
              <a:defRPr sz="3510"/>
            </a:lvl5pPr>
            <a:lvl6pPr>
              <a:defRPr sz="3510"/>
            </a:lvl6pPr>
            <a:lvl7pPr>
              <a:defRPr sz="3510"/>
            </a:lvl7pPr>
            <a:lvl8pPr>
              <a:defRPr sz="3510"/>
            </a:lvl8pPr>
            <a:lvl9pPr>
              <a:defRPr sz="35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2C6CD-74D6-9D40-93B4-8C3DBA3D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2808"/>
            </a:lvl1pPr>
            <a:lvl2pPr marL="802340" indent="0">
              <a:buNone/>
              <a:defRPr sz="2457"/>
            </a:lvl2pPr>
            <a:lvl3pPr marL="1604681" indent="0">
              <a:buNone/>
              <a:defRPr sz="2106"/>
            </a:lvl3pPr>
            <a:lvl4pPr marL="2407021" indent="0">
              <a:buNone/>
              <a:defRPr sz="1755"/>
            </a:lvl4pPr>
            <a:lvl5pPr marL="3209361" indent="0">
              <a:buNone/>
              <a:defRPr sz="1755"/>
            </a:lvl5pPr>
            <a:lvl6pPr marL="4011701" indent="0">
              <a:buNone/>
              <a:defRPr sz="1755"/>
            </a:lvl6pPr>
            <a:lvl7pPr marL="4814042" indent="0">
              <a:buNone/>
              <a:defRPr sz="1755"/>
            </a:lvl7pPr>
            <a:lvl8pPr marL="5616382" indent="0">
              <a:buNone/>
              <a:defRPr sz="1755"/>
            </a:lvl8pPr>
            <a:lvl9pPr marL="6418722" indent="0">
              <a:buNone/>
              <a:defRPr sz="17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2711E-CBF1-F449-A8CE-87A4447F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C64C-F801-384B-AE80-82C80670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E7058-CDE6-0840-8C4B-56849583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0EE-DF10-2A45-983C-3CF09F0A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85" y="2017818"/>
            <a:ext cx="6900871" cy="7062364"/>
          </a:xfrm>
        </p:spPr>
        <p:txBody>
          <a:bodyPr anchor="b"/>
          <a:lstStyle>
            <a:lvl1pPr>
              <a:defRPr sz="56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50130-1A33-8C4E-91AE-1C8D54FC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6225" y="4357929"/>
            <a:ext cx="10831890" cy="21509383"/>
          </a:xfrm>
        </p:spPr>
        <p:txBody>
          <a:bodyPr/>
          <a:lstStyle>
            <a:lvl1pPr marL="0" indent="0">
              <a:buNone/>
              <a:defRPr sz="5616"/>
            </a:lvl1pPr>
            <a:lvl2pPr marL="802340" indent="0">
              <a:buNone/>
              <a:defRPr sz="4914"/>
            </a:lvl2pPr>
            <a:lvl3pPr marL="1604681" indent="0">
              <a:buNone/>
              <a:defRPr sz="4212"/>
            </a:lvl3pPr>
            <a:lvl4pPr marL="2407021" indent="0">
              <a:buNone/>
              <a:defRPr sz="3510"/>
            </a:lvl4pPr>
            <a:lvl5pPr marL="3209361" indent="0">
              <a:buNone/>
              <a:defRPr sz="3510"/>
            </a:lvl5pPr>
            <a:lvl6pPr marL="4011701" indent="0">
              <a:buNone/>
              <a:defRPr sz="3510"/>
            </a:lvl6pPr>
            <a:lvl7pPr marL="4814042" indent="0">
              <a:buNone/>
              <a:defRPr sz="3510"/>
            </a:lvl7pPr>
            <a:lvl8pPr marL="5616382" indent="0">
              <a:buNone/>
              <a:defRPr sz="3510"/>
            </a:lvl8pPr>
            <a:lvl9pPr marL="6418722" indent="0">
              <a:buNone/>
              <a:defRPr sz="351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DB12-F15E-7347-A0FA-71FB76A7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785" y="9080183"/>
            <a:ext cx="6900871" cy="16822161"/>
          </a:xfrm>
        </p:spPr>
        <p:txBody>
          <a:bodyPr/>
          <a:lstStyle>
            <a:lvl1pPr marL="0" indent="0">
              <a:buNone/>
              <a:defRPr sz="2808"/>
            </a:lvl1pPr>
            <a:lvl2pPr marL="802340" indent="0">
              <a:buNone/>
              <a:defRPr sz="2457"/>
            </a:lvl2pPr>
            <a:lvl3pPr marL="1604681" indent="0">
              <a:buNone/>
              <a:defRPr sz="2106"/>
            </a:lvl3pPr>
            <a:lvl4pPr marL="2407021" indent="0">
              <a:buNone/>
              <a:defRPr sz="1755"/>
            </a:lvl4pPr>
            <a:lvl5pPr marL="3209361" indent="0">
              <a:buNone/>
              <a:defRPr sz="1755"/>
            </a:lvl5pPr>
            <a:lvl6pPr marL="4011701" indent="0">
              <a:buNone/>
              <a:defRPr sz="1755"/>
            </a:lvl6pPr>
            <a:lvl7pPr marL="4814042" indent="0">
              <a:buNone/>
              <a:defRPr sz="1755"/>
            </a:lvl7pPr>
            <a:lvl8pPr marL="5616382" indent="0">
              <a:buNone/>
              <a:defRPr sz="1755"/>
            </a:lvl8pPr>
            <a:lvl9pPr marL="6418722" indent="0">
              <a:buNone/>
              <a:defRPr sz="17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107ED-BC6C-BF48-AEF1-99A97C3E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4D313-87D0-FF40-AB69-412BFC8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CEAE-5775-344D-967C-C0BC4259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6F689-7E1E-8842-AB14-40CA4E36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8" y="1611454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40AF-0046-E04B-AD40-87BF838C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292B-96A8-AC41-A2F7-E80465A4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997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pPr/>
              <a:t>5/5/18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581-140F-FE46-9D6B-FA99E5B3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7533" y="28053282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47AB-6CBF-6E48-94E0-76ABABF1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11155" y="28053282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3" r:id="rId1"/>
    <p:sldLayoutId id="2147493544" r:id="rId2"/>
    <p:sldLayoutId id="2147493545" r:id="rId3"/>
    <p:sldLayoutId id="2147493546" r:id="rId4"/>
    <p:sldLayoutId id="2147493547" r:id="rId5"/>
    <p:sldLayoutId id="2147493548" r:id="rId6"/>
    <p:sldLayoutId id="2147493549" r:id="rId7"/>
    <p:sldLayoutId id="2147493550" r:id="rId8"/>
    <p:sldLayoutId id="2147493551" r:id="rId9"/>
    <p:sldLayoutId id="2147493552" r:id="rId10"/>
    <p:sldLayoutId id="2147493553" r:id="rId11"/>
  </p:sldLayoutIdLst>
  <p:txStyles>
    <p:titleStyle>
      <a:lvl1pPr algn="l" defTabSz="1604681" rtl="0" eaLnBrk="1" latinLnBrk="0" hangingPunct="1">
        <a:lnSpc>
          <a:spcPct val="90000"/>
        </a:lnSpc>
        <a:spcBef>
          <a:spcPct val="0"/>
        </a:spcBef>
        <a:buNone/>
        <a:defRPr sz="77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70" indent="-401170" algn="l" defTabSz="1604681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4914" kern="1200">
          <a:solidFill>
            <a:schemeClr val="tx1"/>
          </a:solidFill>
          <a:latin typeface="+mn-lt"/>
          <a:ea typeface="+mn-ea"/>
          <a:cs typeface="+mn-cs"/>
        </a:defRPr>
      </a:lvl1pPr>
      <a:lvl2pPr marL="1203510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00585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80819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4pPr>
      <a:lvl5pPr marL="3610531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5pPr>
      <a:lvl6pPr marL="441287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6pPr>
      <a:lvl7pPr marL="521521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7pPr>
      <a:lvl8pPr marL="601755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8pPr>
      <a:lvl9pPr marL="6819892" indent="-401170" algn="l" defTabSz="1604681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1pPr>
      <a:lvl2pPr marL="802340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2pPr>
      <a:lvl3pPr marL="160468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3pPr>
      <a:lvl4pPr marL="240702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4pPr>
      <a:lvl5pPr marL="320936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5pPr>
      <a:lvl6pPr marL="4011701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6pPr>
      <a:lvl7pPr marL="481404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7pPr>
      <a:lvl8pPr marL="561638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8pPr>
      <a:lvl9pPr marL="6418722" algn="l" defTabSz="1604681" rtl="0" eaLnBrk="1" latinLnBrk="0" hangingPunct="1">
        <a:defRPr sz="31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4981" y="917775"/>
            <a:ext cx="21915051" cy="1796237"/>
          </a:xfrm>
        </p:spPr>
        <p:txBody>
          <a:bodyPr>
            <a:noAutofit/>
          </a:bodyPr>
          <a:lstStyle/>
          <a:p>
            <a:r>
              <a:rPr lang="en-US" sz="7200" b="1" dirty="0"/>
              <a:t>Sentiment and Politeness Analysis Tools on Developer Discussions Are Unreliable, but so Are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9" y="3000307"/>
            <a:ext cx="18484849" cy="724171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Nasif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Imtiaz, Justin Middleton, Peter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Girouard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Emerson Murphy-Hill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simtiaz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jamiddl2,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plgiroua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ermurph3}@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ncsu.edu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04" y="28294011"/>
            <a:ext cx="6367284" cy="10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D2086-ED9C-034D-8386-56B2C5E7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3419" y="27823134"/>
            <a:ext cx="1577162" cy="1577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C5DF7E-9F80-BD49-ACF6-EC543834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23" y="27918953"/>
            <a:ext cx="1385524" cy="13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54D6E-99A6-5C49-B6D5-59CF694951BE}"/>
              </a:ext>
            </a:extLst>
          </p:cNvPr>
          <p:cNvSpPr txBox="1"/>
          <p:nvPr/>
        </p:nvSpPr>
        <p:spPr>
          <a:xfrm>
            <a:off x="12661632" y="2057400"/>
            <a:ext cx="5880368" cy="990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F8A6E6-9A8F-A448-9845-C6360889BB32}"/>
              </a:ext>
            </a:extLst>
          </p:cNvPr>
          <p:cNvSpPr txBox="1">
            <a:spLocks/>
          </p:cNvSpPr>
          <p:nvPr/>
        </p:nvSpPr>
        <p:spPr>
          <a:xfrm>
            <a:off x="7813201" y="29304477"/>
            <a:ext cx="5858689" cy="857079"/>
          </a:xfrm>
          <a:prstGeom prst="rect">
            <a:avLst/>
          </a:prstGeom>
        </p:spPr>
        <p:txBody>
          <a:bodyPr vert="horz" lIns="403555" tIns="201777" rIns="403555" bIns="201777" rtlCol="0">
            <a:normAutofit fontScale="925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5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6538437-A354-4D4C-ABF0-3456CEF4FF6C}"/>
              </a:ext>
            </a:extLst>
          </p:cNvPr>
          <p:cNvSpPr txBox="1">
            <a:spLocks/>
          </p:cNvSpPr>
          <p:nvPr/>
        </p:nvSpPr>
        <p:spPr>
          <a:xfrm>
            <a:off x="420675" y="29304476"/>
            <a:ext cx="5209949" cy="857079"/>
          </a:xfrm>
          <a:prstGeom prst="rect">
            <a:avLst/>
          </a:prstGeom>
        </p:spPr>
        <p:txBody>
          <a:bodyPr vert="horz" lIns="403555" tIns="201777" rIns="403555" bIns="201777" rtlCol="0">
            <a:no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Liberation Front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A1784A5-5796-3945-9A75-95EDDE99C263}"/>
              </a:ext>
            </a:extLst>
          </p:cNvPr>
          <p:cNvSpPr txBox="1">
            <a:spLocks/>
          </p:cNvSpPr>
          <p:nvPr/>
        </p:nvSpPr>
        <p:spPr>
          <a:xfrm>
            <a:off x="15937025" y="29304475"/>
            <a:ext cx="5209949" cy="857079"/>
          </a:xfrm>
          <a:prstGeom prst="rect">
            <a:avLst/>
          </a:prstGeom>
        </p:spPr>
        <p:txBody>
          <a:bodyPr vert="horz" lIns="403555" tIns="201777" rIns="403555" bIns="201777" rtlCol="0">
            <a:no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Science Foundation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829B448-8859-0046-9000-7E9732C87873}"/>
              </a:ext>
            </a:extLst>
          </p:cNvPr>
          <p:cNvSpPr txBox="1">
            <a:spLocks/>
          </p:cNvSpPr>
          <p:nvPr/>
        </p:nvSpPr>
        <p:spPr>
          <a:xfrm>
            <a:off x="8399524" y="29464941"/>
            <a:ext cx="5209949" cy="857079"/>
          </a:xfrm>
          <a:prstGeom prst="rect">
            <a:avLst/>
          </a:prstGeom>
        </p:spPr>
        <p:txBody>
          <a:bodyPr vert="horz" lIns="403555" tIns="201777" rIns="403555" bIns="201777" rtlCol="0">
            <a:noAutofit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nip Diagonal Corner Rectangle 47">
            <a:extLst>
              <a:ext uri="{FF2B5EF4-FFF2-40B4-BE49-F238E27FC236}">
                <a16:creationId xmlns:a16="http://schemas.microsoft.com/office/drawing/2014/main" id="{3002025C-E270-8F44-993A-A8A40749C3C9}"/>
              </a:ext>
            </a:extLst>
          </p:cNvPr>
          <p:cNvSpPr/>
          <p:nvPr/>
        </p:nvSpPr>
        <p:spPr>
          <a:xfrm>
            <a:off x="1500119" y="5205819"/>
            <a:ext cx="18484849" cy="2873828"/>
          </a:xfrm>
          <a:prstGeom prst="snip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nip Diagonal Corner Rectangle 48">
            <a:extLst>
              <a:ext uri="{FF2B5EF4-FFF2-40B4-BE49-F238E27FC236}">
                <a16:creationId xmlns:a16="http://schemas.microsoft.com/office/drawing/2014/main" id="{9196BE45-E40B-C743-84A3-3E67F2376FEA}"/>
              </a:ext>
            </a:extLst>
          </p:cNvPr>
          <p:cNvSpPr/>
          <p:nvPr/>
        </p:nvSpPr>
        <p:spPr>
          <a:xfrm>
            <a:off x="1500119" y="9090113"/>
            <a:ext cx="18484849" cy="2873828"/>
          </a:xfrm>
          <a:prstGeom prst="snip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nip Diagonal Corner Rectangle 49">
            <a:extLst>
              <a:ext uri="{FF2B5EF4-FFF2-40B4-BE49-F238E27FC236}">
                <a16:creationId xmlns:a16="http://schemas.microsoft.com/office/drawing/2014/main" id="{74F93DA2-30AF-9F41-8F15-55FB721A93DD}"/>
              </a:ext>
            </a:extLst>
          </p:cNvPr>
          <p:cNvSpPr/>
          <p:nvPr/>
        </p:nvSpPr>
        <p:spPr>
          <a:xfrm>
            <a:off x="1500118" y="12974406"/>
            <a:ext cx="18484849" cy="5694617"/>
          </a:xfrm>
          <a:prstGeom prst="snip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nip Diagonal Corner Rectangle 50">
            <a:extLst>
              <a:ext uri="{FF2B5EF4-FFF2-40B4-BE49-F238E27FC236}">
                <a16:creationId xmlns:a16="http://schemas.microsoft.com/office/drawing/2014/main" id="{15138C45-699A-8646-9D4A-8502E5DDFC2A}"/>
              </a:ext>
            </a:extLst>
          </p:cNvPr>
          <p:cNvSpPr/>
          <p:nvPr/>
        </p:nvSpPr>
        <p:spPr>
          <a:xfrm>
            <a:off x="1500118" y="19676007"/>
            <a:ext cx="18484849" cy="2873828"/>
          </a:xfrm>
          <a:prstGeom prst="snip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Snip Diagonal Corner Rectangle 51">
            <a:extLst>
              <a:ext uri="{FF2B5EF4-FFF2-40B4-BE49-F238E27FC236}">
                <a16:creationId xmlns:a16="http://schemas.microsoft.com/office/drawing/2014/main" id="{B3F9C1E0-3882-7545-9024-A639443F1C75}"/>
              </a:ext>
            </a:extLst>
          </p:cNvPr>
          <p:cNvSpPr/>
          <p:nvPr/>
        </p:nvSpPr>
        <p:spPr>
          <a:xfrm>
            <a:off x="1459163" y="23749570"/>
            <a:ext cx="18484849" cy="2873828"/>
          </a:xfrm>
          <a:prstGeom prst="snip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6E1124-8C16-A045-854E-AF1BF1724E41}"/>
              </a:ext>
            </a:extLst>
          </p:cNvPr>
          <p:cNvSpPr/>
          <p:nvPr/>
        </p:nvSpPr>
        <p:spPr>
          <a:xfrm>
            <a:off x="0" y="-43800"/>
            <a:ext cx="21396325" cy="285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D555D9-9663-6145-8729-6A01AA66DCF7}"/>
              </a:ext>
            </a:extLst>
          </p:cNvPr>
          <p:cNvSpPr/>
          <p:nvPr/>
        </p:nvSpPr>
        <p:spPr>
          <a:xfrm>
            <a:off x="-1" y="29956569"/>
            <a:ext cx="21396325" cy="285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C1C447-4579-7848-964D-11DD71E29952}"/>
              </a:ext>
            </a:extLst>
          </p:cNvPr>
          <p:cNvSpPr/>
          <p:nvPr/>
        </p:nvSpPr>
        <p:spPr>
          <a:xfrm>
            <a:off x="9319869" y="4762654"/>
            <a:ext cx="2756582" cy="84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A5FE73-412B-CE4E-8BE9-8CC52F755A59}"/>
              </a:ext>
            </a:extLst>
          </p:cNvPr>
          <p:cNvSpPr/>
          <p:nvPr/>
        </p:nvSpPr>
        <p:spPr>
          <a:xfrm>
            <a:off x="7948005" y="8665949"/>
            <a:ext cx="6112986" cy="84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Annotation Scheme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F5C767-89B7-C149-8BBF-675E5EF5FF38}"/>
              </a:ext>
            </a:extLst>
          </p:cNvPr>
          <p:cNvSpPr/>
          <p:nvPr/>
        </p:nvSpPr>
        <p:spPr>
          <a:xfrm>
            <a:off x="6615404" y="12500685"/>
            <a:ext cx="8165514" cy="84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Results: Tools are Unreliable!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EC2CF5-2180-BC44-A862-F71DB3C97D4A}"/>
              </a:ext>
            </a:extLst>
          </p:cNvPr>
          <p:cNvSpPr/>
          <p:nvPr/>
        </p:nvSpPr>
        <p:spPr>
          <a:xfrm>
            <a:off x="5580319" y="19225296"/>
            <a:ext cx="10235683" cy="84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Results:  Even Humans are Unreliable!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006D37-0361-4A42-8722-F15BA7C2E1FC}"/>
              </a:ext>
            </a:extLst>
          </p:cNvPr>
          <p:cNvSpPr/>
          <p:nvPr/>
        </p:nvSpPr>
        <p:spPr>
          <a:xfrm>
            <a:off x="9100692" y="23328888"/>
            <a:ext cx="3194936" cy="84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F81D1F-99BB-DD47-A8ED-0D729B4B44CA}"/>
              </a:ext>
            </a:extLst>
          </p:cNvPr>
          <p:cNvSpPr txBox="1"/>
          <p:nvPr/>
        </p:nvSpPr>
        <p:spPr>
          <a:xfrm>
            <a:off x="1848844" y="5729240"/>
            <a:ext cx="9533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Emotions affect developers’ productivity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Developers interact over online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Researchers study emotion in the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domain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D61EC9-77B9-4941-A97B-8CB15D8F79E5}"/>
              </a:ext>
            </a:extLst>
          </p:cNvPr>
          <p:cNvSpPr txBox="1"/>
          <p:nvPr/>
        </p:nvSpPr>
        <p:spPr>
          <a:xfrm>
            <a:off x="11381958" y="5729240"/>
            <a:ext cx="9533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Sentiment and Politeness analysis tools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common approaches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reliable are these tools?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reliable are the study?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6580E9-13DB-E94C-B495-C8092DAF43BC}"/>
              </a:ext>
            </a:extLst>
          </p:cNvPr>
          <p:cNvSpPr txBox="1"/>
          <p:nvPr/>
        </p:nvSpPr>
        <p:spPr>
          <a:xfrm>
            <a:off x="1848845" y="9401122"/>
            <a:ext cx="1019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Prior studies use different or no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annotation schemes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use a simple sentiment annotation scheme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(positive, neutral, negative) developed by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Mohammad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4394D9-653F-5B41-BE51-86A2933EC8F7}"/>
              </a:ext>
            </a:extLst>
          </p:cNvPr>
          <p:cNvSpPr txBox="1"/>
          <p:nvPr/>
        </p:nvSpPr>
        <p:spPr>
          <a:xfrm>
            <a:off x="11381959" y="9419620"/>
            <a:ext cx="9533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developed a scheme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on how to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rate politeness (polite, neutral, impolite)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textual conversations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Based on Brown &amp; Levinson’s Politeness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Culpeper’s Impoliteness theory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C4BAA6-D4FE-6E4B-9546-A98E4D7FE452}"/>
              </a:ext>
            </a:extLst>
          </p:cNvPr>
          <p:cNvSpPr txBox="1"/>
          <p:nvPr/>
        </p:nvSpPr>
        <p:spPr>
          <a:xfrm>
            <a:off x="1848844" y="24175404"/>
            <a:ext cx="17900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Iftikhar Ahmed Khan, Willem-Paul Brinkman, and Robert M </a:t>
            </a:r>
            <a:r>
              <a:rPr lang="en-US" sz="1800" dirty="0" err="1"/>
              <a:t>Hierons</a:t>
            </a:r>
            <a:r>
              <a:rPr lang="en-US" sz="1800" dirty="0"/>
              <a:t>. 2011. Do moods affect </a:t>
            </a:r>
            <a:r>
              <a:rPr lang="en-US" sz="1800" dirty="0" err="1"/>
              <a:t>programmersâĂŹ</a:t>
            </a:r>
            <a:r>
              <a:rPr lang="en-US" sz="1800" dirty="0"/>
              <a:t> debug performance? Cognition, Technology &amp; Work 13, 4 (2011), 245–258.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Robbert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Jongeling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Proshanta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Sarkar,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Subhajit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Alexander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Serebrenik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2017. On negative results when using sentiment analysis tools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software engineering research. Empirical Software Engineering (2017), 1–42.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Marco </a:t>
            </a:r>
            <a:r>
              <a:rPr lang="en-US" sz="1800" dirty="0" err="1"/>
              <a:t>Ortu</a:t>
            </a:r>
            <a:r>
              <a:rPr lang="en-US" sz="1800" dirty="0"/>
              <a:t>, Bram Adams, Giuseppe </a:t>
            </a:r>
            <a:r>
              <a:rPr lang="en-US" sz="1800" dirty="0" err="1"/>
              <a:t>Destefanis</a:t>
            </a:r>
            <a:r>
              <a:rPr lang="en-US" sz="1800" dirty="0"/>
              <a:t>, </a:t>
            </a:r>
            <a:r>
              <a:rPr lang="en-US" sz="1800" dirty="0" err="1"/>
              <a:t>Parastou</a:t>
            </a:r>
            <a:r>
              <a:rPr lang="en-US" sz="1800" dirty="0"/>
              <a:t> </a:t>
            </a:r>
            <a:r>
              <a:rPr lang="en-US" sz="1800" dirty="0" err="1"/>
              <a:t>Tourani</a:t>
            </a:r>
            <a:r>
              <a:rPr lang="en-US" sz="1800" dirty="0"/>
              <a:t>, Michele </a:t>
            </a:r>
            <a:r>
              <a:rPr lang="en-US" sz="1800" dirty="0" err="1"/>
              <a:t>Marchesi</a:t>
            </a:r>
            <a:r>
              <a:rPr lang="en-US" sz="1800" dirty="0"/>
              <a:t>, and Roberto Tonelli. 2015. Are bullies more productive?: empirical study of </a:t>
            </a:r>
            <a:r>
              <a:rPr lang="en-US" sz="1800" dirty="0" err="1"/>
              <a:t>affectiveness</a:t>
            </a:r>
            <a:r>
              <a:rPr lang="en-US" sz="1800" dirty="0"/>
              <a:t> vs. issue fixing time. In Proceedings of the 12th Working Conference on Mining Software Repositories. IEEE Press, 303–313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Mohammad. 2016. A Practical Guide to Sentiment Annotation: Challenges and Solutions.. In WASSA@ NAACL-HLT. 174–179.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git.io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vpVKO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A20E2-A016-8D4A-9736-15B58A67E867}"/>
              </a:ext>
            </a:extLst>
          </p:cNvPr>
          <p:cNvSpPr txBox="1"/>
          <p:nvPr/>
        </p:nvSpPr>
        <p:spPr>
          <a:xfrm>
            <a:off x="1848844" y="13733801"/>
            <a:ext cx="4473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589 comments from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 sentiment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 politeness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Tools compared against human 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Cohen’s kappa to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measure tools’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agreement with humans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D14D4-BDDA-6F42-9059-A8AE4FC96C30}"/>
              </a:ext>
            </a:extLst>
          </p:cNvPr>
          <p:cNvSpPr txBox="1"/>
          <p:nvPr/>
        </p:nvSpPr>
        <p:spPr>
          <a:xfrm>
            <a:off x="1848844" y="19894916"/>
            <a:ext cx="5040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comment  rated individually by 2 coders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Coders had fair and moderate agreements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Unreliable consistency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4CF267-E8E3-854A-ACBC-25D67CF86987}"/>
              </a:ext>
            </a:extLst>
          </p:cNvPr>
          <p:cNvSpPr txBox="1"/>
          <p:nvPr/>
        </p:nvSpPr>
        <p:spPr>
          <a:xfrm>
            <a:off x="15178900" y="19894915"/>
            <a:ext cx="479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Disputed ratings resolved through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domain specific standardized annotation scheme for consistency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9E6ED39-C476-F948-A465-28B4CDF78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286387"/>
              </p:ext>
            </p:extLst>
          </p:nvPr>
        </p:nvGraphicFramePr>
        <p:xfrm>
          <a:off x="6505461" y="13337723"/>
          <a:ext cx="8385397" cy="4800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69870BEF-78E6-154B-A069-50AE92278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43730"/>
              </p:ext>
            </p:extLst>
          </p:nvPr>
        </p:nvGraphicFramePr>
        <p:xfrm>
          <a:off x="7490718" y="20052837"/>
          <a:ext cx="6414881" cy="249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C8E4877-43FF-DC40-981C-28B844ACABFF}"/>
              </a:ext>
            </a:extLst>
          </p:cNvPr>
          <p:cNvSpPr txBox="1"/>
          <p:nvPr/>
        </p:nvSpPr>
        <p:spPr>
          <a:xfrm>
            <a:off x="15178900" y="13757678"/>
            <a:ext cx="4151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tools but one have fair agreement (0.2-0.4)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“Not Reliable” as per the community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Tools have varying precision and recall over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E91CFC6-AFCD-AB43-8841-C3B947325965}">
  <we:reference id="wa104178141" version="3.10.0.19" store="en-US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232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Sentiment and Politeness Analysis Tools on Developer Discussions Are Unreliable, but so Are People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Politeness Analysis Tools on Developer Discussions Are Unreliable, but so Are People</dc:title>
  <dc:subject/>
  <dc:creator>Nasif Imtiaz</dc:creator>
  <cp:keywords/>
  <dc:description/>
  <cp:lastModifiedBy>Nasif Imtiaz</cp:lastModifiedBy>
  <cp:revision>29</cp:revision>
  <cp:lastPrinted>2018-05-07T18:46:55Z</cp:lastPrinted>
  <dcterms:created xsi:type="dcterms:W3CDTF">2018-05-03T19:03:05Z</dcterms:created>
  <dcterms:modified xsi:type="dcterms:W3CDTF">2018-05-07T19:52:27Z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