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875838" cy="4754563"/>
  <p:notesSz cx="6858000" cy="9144000"/>
  <p:defaultTextStyle>
    <a:defPPr>
      <a:defRPr lang="en-US"/>
    </a:defPPr>
    <a:lvl1pPr marL="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1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2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3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44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55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66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77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8880" algn="l" defTabSz="702220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85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E5FED-F865-4985-935B-99FB1FA64E45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" y="1143000"/>
            <a:ext cx="6407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B3E60-23B9-4895-BA16-8C2392A23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3E60-23B9-4895-BA16-8C2392A23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7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3E60-23B9-4895-BA16-8C2392A23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B3E60-23B9-4895-BA16-8C2392A23D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80" y="778120"/>
            <a:ext cx="7406879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2497247"/>
            <a:ext cx="7406879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6" y="253137"/>
            <a:ext cx="2129478" cy="4029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253137"/>
            <a:ext cx="6264985" cy="4029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0" y="1185340"/>
            <a:ext cx="8517910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0" y="3181816"/>
            <a:ext cx="8517910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1265682"/>
            <a:ext cx="4197231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1265682"/>
            <a:ext cx="4197231" cy="30167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253137"/>
            <a:ext cx="8517910" cy="9189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1165528"/>
            <a:ext cx="4177942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1736736"/>
            <a:ext cx="4177942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3" y="1165528"/>
            <a:ext cx="4198517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3" y="1736736"/>
            <a:ext cx="4198517" cy="25544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316971"/>
            <a:ext cx="3185215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684570"/>
            <a:ext cx="4999643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1426369"/>
            <a:ext cx="3185215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316971"/>
            <a:ext cx="3185215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684570"/>
            <a:ext cx="4999643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1426369"/>
            <a:ext cx="3185215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253137"/>
            <a:ext cx="8517910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1265682"/>
            <a:ext cx="8517910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4406776"/>
            <a:ext cx="2222064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7574-EAC9-4726-B126-F1796D4AAC1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4406776"/>
            <a:ext cx="333309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4406776"/>
            <a:ext cx="2222064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4D625-0624-4E5D-8474-75EC87A99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0" y="-6281"/>
            <a:ext cx="10387584" cy="308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20" indent="-285720">
              <a:buFont typeface="Calibri" panose="020F0502020204030204" pitchFamily="34" charset="0"/>
              <a:buChar char="•"/>
            </a:pPr>
            <a:r>
              <a:rPr lang="en-US" sz="1389" dirty="0"/>
              <a:t>Resolve the defect</a:t>
            </a:r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1389" dirty="0"/>
              <a:t>Search for more information on the web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/>
              <a:t>Open the web browser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/>
              <a:t>Enter search terms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/>
              <a:t>...</a:t>
            </a:r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1389" dirty="0"/>
              <a:t>Determine which branches can execute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/>
              <a:t>Select a code navigation tool to use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/>
              <a:t>Run tests that might expose the null dereference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389" dirty="0" smtClean="0"/>
              <a:t>...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+</a:t>
            </a:r>
            <a:r>
              <a:rPr lang="en-US" sz="1400" i="1" dirty="0">
                <a:solidFill>
                  <a:schemeClr val="accent6"/>
                </a:solidFill>
              </a:rPr>
              <a:t> Correctly identifies input that causes the branch to execute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endParaRPr lang="en-US" sz="1389" dirty="0"/>
          </a:p>
          <a:p>
            <a:pPr marL="742873" lvl="1" indent="-285720">
              <a:buFont typeface="Arial" panose="020B0604020202020204" pitchFamily="34" charset="0"/>
              <a:buChar char="•"/>
            </a:pPr>
            <a:r>
              <a:rPr lang="en-US" sz="1389" dirty="0"/>
              <a:t>Fix the defect</a:t>
            </a:r>
          </a:p>
          <a:p>
            <a:pPr marL="1200026" lvl="2" indent="-285720">
              <a:buFont typeface="Arial" panose="020B0604020202020204" pitchFamily="34" charset="0"/>
              <a:buChar char="•"/>
            </a:pPr>
            <a:r>
              <a:rPr lang="en-US" sz="1389" dirty="0"/>
              <a:t>Add a null check before the pointer is dereferenced</a:t>
            </a:r>
          </a:p>
          <a:p>
            <a:r>
              <a:rPr lang="en-US" sz="1389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70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28" y="-32078"/>
            <a:ext cx="9875520" cy="4832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20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Participant 1: Resolve FindBugs NPE defect</a:t>
            </a:r>
            <a:endParaRPr lang="en-US" sz="2800" dirty="0"/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Search web for causes of </a:t>
            </a:r>
            <a:r>
              <a:rPr lang="en-US" sz="2800" dirty="0" err="1" smtClean="0"/>
              <a:t>NullPointerExceptions</a:t>
            </a:r>
            <a:endParaRPr lang="en-US" sz="2800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Open the web browser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/>
              <a:t>Determine which branches can execute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smtClean="0"/>
              <a:t>`Call Hierarchy’ to </a:t>
            </a:r>
            <a:r>
              <a:rPr lang="en-US" sz="2800" dirty="0"/>
              <a:t>navigate to conditional statements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lvl="2"/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i="1" dirty="0">
                <a:solidFill>
                  <a:schemeClr val="accent6"/>
                </a:solidFill>
              </a:rPr>
              <a:t> Correctly identifies input that causes the branch to execute</a:t>
            </a:r>
          </a:p>
          <a:p>
            <a:pPr marL="742873" lvl="1" indent="-285720">
              <a:buFont typeface="Arial" panose="020B0604020202020204" pitchFamily="34" charset="0"/>
              <a:buChar char="•"/>
            </a:pPr>
            <a:r>
              <a:rPr lang="en-US" sz="2800" dirty="0"/>
              <a:t>Fix the </a:t>
            </a:r>
            <a:r>
              <a:rPr lang="en-US" sz="2800" dirty="0" smtClean="0"/>
              <a:t>defect by modifying the code</a:t>
            </a:r>
            <a:endParaRPr lang="en-US" sz="2800" dirty="0"/>
          </a:p>
          <a:p>
            <a:pPr marL="1200026" lvl="2" indent="-285720">
              <a:buFont typeface="Arial" panose="020B0604020202020204" pitchFamily="34" charset="0"/>
              <a:buChar char="•"/>
            </a:pPr>
            <a:r>
              <a:rPr lang="en-US" sz="2800" dirty="0"/>
              <a:t>Add a null check before the pointer is dereferenced</a:t>
            </a:r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−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Code modification introduces a compilation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7633" y="65600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157" y="363161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33" y="1930834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0587" y="268150"/>
            <a:ext cx="0" cy="3363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50929" y="656008"/>
            <a:ext cx="0" cy="859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5313" y="1926767"/>
            <a:ext cx="0" cy="870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57026" y="3631617"/>
            <a:ext cx="0" cy="434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4834" y="107663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7025" y="151554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93601" y="23405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5314" y="27977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0929" y="406570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35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28" y="-32078"/>
            <a:ext cx="9875520" cy="4832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20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Participant 1: Resolve FindBugs SQL Injection Defect</a:t>
            </a:r>
            <a:endParaRPr lang="en-US" sz="2800" dirty="0"/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Search web for definition of SQL injection</a:t>
            </a:r>
            <a:endParaRPr lang="en-US" sz="2800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Open the web browser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Find examples of </a:t>
            </a:r>
            <a:r>
              <a:rPr lang="en-US" sz="2800" i="1" dirty="0" smtClean="0"/>
              <a:t>Prepared Statements</a:t>
            </a:r>
            <a:endParaRPr lang="en-US" sz="2800" i="1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smtClean="0"/>
              <a:t>`Search’ to locate code in the current project</a:t>
            </a:r>
            <a:endParaRPr lang="en-US" sz="2800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lvl="2"/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i="1" dirty="0">
                <a:solidFill>
                  <a:schemeClr val="accent6"/>
                </a:solidFill>
              </a:rPr>
              <a:t> </a:t>
            </a:r>
            <a:r>
              <a:rPr lang="en-US" sz="2800" i="1" dirty="0" smtClean="0">
                <a:solidFill>
                  <a:schemeClr val="accent6"/>
                </a:solidFill>
              </a:rPr>
              <a:t>Locates a correct example</a:t>
            </a:r>
            <a:endParaRPr lang="en-US" sz="2800" i="1" dirty="0">
              <a:solidFill>
                <a:schemeClr val="accent6"/>
              </a:solidFill>
            </a:endParaRPr>
          </a:p>
          <a:p>
            <a:pPr marL="742873" lvl="1" indent="-285720">
              <a:buFont typeface="Arial" panose="020B0604020202020204" pitchFamily="34" charset="0"/>
              <a:buChar char="•"/>
            </a:pPr>
            <a:r>
              <a:rPr lang="en-US" sz="2800" dirty="0" smtClean="0"/>
              <a:t>Modify the code</a:t>
            </a:r>
            <a:endParaRPr lang="en-US" sz="2800" dirty="0"/>
          </a:p>
          <a:p>
            <a:pPr marL="1200026" lvl="2" indent="-285720">
              <a:buFont typeface="Arial" panose="020B0604020202020204" pitchFamily="34" charset="0"/>
              <a:buChar char="•"/>
            </a:pPr>
            <a:r>
              <a:rPr lang="en-US" sz="2800" dirty="0" smtClean="0"/>
              <a:t>Refactor the code to use </a:t>
            </a:r>
            <a:r>
              <a:rPr lang="en-US" sz="2800" i="1" dirty="0" smtClean="0"/>
              <a:t>Prepared Statements</a:t>
            </a:r>
            <a:endParaRPr lang="en-US" sz="2800" i="1" dirty="0"/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−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Code modification introduces a compilation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7633" y="65600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157" y="363161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33" y="1930834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0587" y="268150"/>
            <a:ext cx="0" cy="3363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50929" y="656008"/>
            <a:ext cx="0" cy="859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5313" y="1926767"/>
            <a:ext cx="0" cy="870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57026" y="3631617"/>
            <a:ext cx="0" cy="434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4834" y="107663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7025" y="151554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93601" y="23405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5314" y="27977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0929" y="406570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28" y="-32078"/>
            <a:ext cx="8602622" cy="48320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20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Participant 1: Resolve FindBugs Path Traversal Defect</a:t>
            </a:r>
            <a:endParaRPr lang="en-US" sz="2800" dirty="0"/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Search web for definition of Path Traversal</a:t>
            </a:r>
            <a:endParaRPr lang="en-US" sz="2800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Open the web browser</a:t>
            </a:r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marL="742873" lvl="1" indent="-285720">
              <a:buFont typeface="Calibri" panose="020F0502020204030204" pitchFamily="34" charset="0"/>
              <a:buChar char="•"/>
            </a:pPr>
            <a:r>
              <a:rPr lang="en-US" sz="2800" dirty="0" smtClean="0"/>
              <a:t>Find examples of path sanitization methods</a:t>
            </a:r>
            <a:r>
              <a:rPr lang="en-US" sz="2800" i="1" dirty="0" smtClean="0"/>
              <a:t> </a:t>
            </a:r>
            <a:endParaRPr lang="en-US" sz="2800" i="1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dirty="0" smtClean="0"/>
              <a:t>`Search’ to locate code in the current project</a:t>
            </a:r>
            <a:endParaRPr lang="en-US" sz="2800" dirty="0"/>
          </a:p>
          <a:p>
            <a:pPr marL="1200026" lvl="2" indent="-285720">
              <a:buFont typeface="Calibri" panose="020F0502020204030204" pitchFamily="34" charset="0"/>
              <a:buChar char="•"/>
            </a:pPr>
            <a:r>
              <a:rPr lang="en-US" sz="2800" dirty="0"/>
              <a:t>...</a:t>
            </a:r>
          </a:p>
          <a:p>
            <a:pPr lvl="2"/>
            <a:r>
              <a:rPr lang="en-US" sz="2800" dirty="0">
                <a:solidFill>
                  <a:schemeClr val="accent6"/>
                </a:solidFill>
              </a:rPr>
              <a:t>+</a:t>
            </a:r>
            <a:r>
              <a:rPr lang="en-US" sz="2800" i="1" dirty="0">
                <a:solidFill>
                  <a:schemeClr val="accent6"/>
                </a:solidFill>
              </a:rPr>
              <a:t> </a:t>
            </a:r>
            <a:r>
              <a:rPr lang="en-US" sz="2800" i="1" dirty="0" smtClean="0">
                <a:solidFill>
                  <a:schemeClr val="accent6"/>
                </a:solidFill>
              </a:rPr>
              <a:t>Locates a correct example</a:t>
            </a:r>
            <a:endParaRPr lang="en-US" sz="2800" i="1" dirty="0">
              <a:solidFill>
                <a:schemeClr val="accent6"/>
              </a:solidFill>
            </a:endParaRPr>
          </a:p>
          <a:p>
            <a:pPr marL="742873" lvl="1" indent="-285720">
              <a:buFont typeface="Arial" panose="020B0604020202020204" pitchFamily="34" charset="0"/>
              <a:buChar char="•"/>
            </a:pPr>
            <a:r>
              <a:rPr lang="en-US" sz="2800" dirty="0" smtClean="0"/>
              <a:t>Modify the code</a:t>
            </a:r>
            <a:endParaRPr lang="en-US" sz="2800" dirty="0"/>
          </a:p>
          <a:p>
            <a:pPr marL="1200026" lvl="2" indent="-285720">
              <a:buFont typeface="Arial" panose="020B0604020202020204" pitchFamily="34" charset="0"/>
              <a:buChar char="•"/>
            </a:pPr>
            <a:r>
              <a:rPr lang="en-US" sz="2800" dirty="0" smtClean="0"/>
              <a:t>Refactor the </a:t>
            </a:r>
            <a:r>
              <a:rPr lang="en-US" sz="2800" dirty="0" smtClean="0"/>
              <a:t>code to </a:t>
            </a:r>
            <a:r>
              <a:rPr lang="en-US" sz="2800" dirty="0" smtClean="0"/>
              <a:t>sanitize the path</a:t>
            </a:r>
            <a:endParaRPr lang="en-US" sz="2800" i="1" dirty="0"/>
          </a:p>
          <a:p>
            <a:pPr lvl="2"/>
            <a:r>
              <a:rPr lang="en-US" sz="2800" b="1" dirty="0">
                <a:solidFill>
                  <a:srgbClr val="C00000"/>
                </a:solidFill>
              </a:rPr>
              <a:t>−</a:t>
            </a:r>
            <a:r>
              <a:rPr lang="en-US" sz="2800" i="1" dirty="0" smtClean="0">
                <a:solidFill>
                  <a:srgbClr val="C00000"/>
                </a:solidFill>
              </a:rPr>
              <a:t> </a:t>
            </a:r>
            <a:r>
              <a:rPr lang="en-US" sz="2800" i="1" dirty="0">
                <a:solidFill>
                  <a:srgbClr val="C00000"/>
                </a:solidFill>
              </a:rPr>
              <a:t>Code modification introduces a compilation error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7633" y="65600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157" y="3631617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633" y="1930834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0587" y="268150"/>
            <a:ext cx="0" cy="3363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50929" y="656008"/>
            <a:ext cx="0" cy="859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5313" y="1926767"/>
            <a:ext cx="0" cy="870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57026" y="3631617"/>
            <a:ext cx="0" cy="4340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44834" y="107663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7025" y="151554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93601" y="23405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5314" y="2797733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0929" y="4065701"/>
            <a:ext cx="4389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251</Words>
  <Application>Microsoft Office PowerPoint</Application>
  <PresentationFormat>Custom</PresentationFormat>
  <Paragraphs>50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15</cp:revision>
  <dcterms:created xsi:type="dcterms:W3CDTF">2015-11-18T16:15:46Z</dcterms:created>
  <dcterms:modified xsi:type="dcterms:W3CDTF">2016-05-12T20:13:42Z</dcterms:modified>
</cp:coreProperties>
</file>