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9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302" r:id="rId17"/>
    <p:sldId id="305" r:id="rId18"/>
    <p:sldId id="303" r:id="rId19"/>
    <p:sldId id="304" r:id="rId20"/>
    <p:sldId id="306" r:id="rId21"/>
    <p:sldId id="310" r:id="rId22"/>
    <p:sldId id="309" r:id="rId23"/>
    <p:sldId id="311" r:id="rId24"/>
    <p:sldId id="307" r:id="rId25"/>
    <p:sldId id="312" r:id="rId26"/>
    <p:sldId id="313" r:id="rId27"/>
    <p:sldId id="315" r:id="rId28"/>
    <p:sldId id="314" r:id="rId29"/>
    <p:sldId id="31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A83F3D6-AD4A-4026-BE21-52A226E2E435}">
          <p14:sldIdLst>
            <p14:sldId id="278"/>
            <p14:sldId id="279"/>
            <p14:sldId id="294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2"/>
            <p14:sldId id="305"/>
            <p14:sldId id="303"/>
            <p14:sldId id="304"/>
            <p14:sldId id="306"/>
            <p14:sldId id="310"/>
            <p14:sldId id="309"/>
            <p14:sldId id="311"/>
            <p14:sldId id="307"/>
            <p14:sldId id="312"/>
            <p14:sldId id="313"/>
            <p14:sldId id="315"/>
            <p14:sldId id="314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C04-DF71-4774-BCDF-6179463214BA}" type="datetimeFigureOut">
              <a:rPr lang="ko-KR" altLang="en-US" smtClean="0"/>
              <a:t>2015-07-06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1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793" y="2492896"/>
            <a:ext cx="3960439" cy="166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Service</a:t>
            </a:r>
          </a:p>
          <a:p>
            <a:pPr marL="685800" indent="-685800">
              <a:buFontTx/>
              <a:buChar char="-"/>
            </a:pPr>
            <a:r>
              <a:rPr lang="en-US" altLang="ko-K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Start service</a:t>
            </a:r>
          </a:p>
          <a:p>
            <a:pPr marL="685800" indent="-685800">
              <a:buFontTx/>
              <a:buChar char="-"/>
            </a:pPr>
            <a:r>
              <a:rPr lang="en-US" altLang="ko-K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Bind service</a:t>
            </a:r>
          </a:p>
        </p:txBody>
      </p:sp>
    </p:spTree>
    <p:extLst>
      <p:ext uri="{BB962C8B-B14F-4D97-AF65-F5344CB8AC3E}">
        <p14:creationId xmlns:p14="http://schemas.microsoft.com/office/powerpoint/2010/main" val="471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실행하면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초 후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ANR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발생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2453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7584" y="1052736"/>
            <a:ext cx="107834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4283968" y="3501008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ANR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발생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5"/>
            <a:ext cx="8280920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980728"/>
            <a:ext cx="5400600" cy="51125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ANR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발생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8280920" cy="21236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모든 컴포넌트에 영향을 주는 메인 </a:t>
            </a: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스레드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리시버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서비스 모두 같은 메인 </a:t>
            </a: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스레드에서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실행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오랜 시간이 걸리는 작업을 서비스에서 수행하면 다른 컴포넌트들이 정지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백그라운드로 실행되지만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메인 </a:t>
            </a: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스레드에서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실행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각 </a:t>
            </a: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컴포넌트별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제한 시간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액티비티는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초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리시버는 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초 혹은 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분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서비스는 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초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프레임워크의 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ActivityManagerService.java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파일 참조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job thread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작업진행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9675"/>
            <a:ext cx="3318897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50268" y="1216596"/>
            <a:ext cx="1944216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944" y="2665487"/>
            <a:ext cx="3123497" cy="23042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2668" y="5635290"/>
            <a:ext cx="1791816" cy="685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64621" y="4996785"/>
            <a:ext cx="1233115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Logcat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화면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74" y="1844824"/>
            <a:ext cx="38290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ervice – started service &amp; bind service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생존주기 비교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754335"/>
            <a:ext cx="630555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bind service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52664" y="900112"/>
            <a:ext cx="4495800" cy="5057775"/>
            <a:chOff x="539552" y="900113"/>
            <a:chExt cx="4495800" cy="505777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900113"/>
              <a:ext cx="4495800" cy="505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94272" y="4846837"/>
              <a:ext cx="4317082" cy="95842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4272" y="2406030"/>
              <a:ext cx="1656184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568" y="3193933"/>
              <a:ext cx="3683111" cy="8111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4272" y="4090753"/>
              <a:ext cx="1656184" cy="6546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8250" y="921841"/>
            <a:ext cx="3528392" cy="267765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Bind service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는 서비스가 시작되기 전까지는 </a:t>
            </a:r>
            <a:r>
              <a:rPr lang="en-US" altLang="ko-KR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bind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함수를 호출해도 서비스에 연결되지 않는다</a:t>
            </a:r>
            <a:r>
              <a:rPr lang="en-US" altLang="ko-KR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그래서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서비스를 시작시킨 뒤 연결하는 혼합형태로 주로 사용한다</a:t>
            </a:r>
            <a:r>
              <a:rPr lang="en-US" altLang="ko-KR" sz="1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.</a:t>
            </a:r>
          </a:p>
          <a:p>
            <a:endParaRPr lang="en-US" altLang="ko-KR" sz="1200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Local service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다른 어플리케이션에서는 접근이 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백그라운드 작업을 쉽게 구현</a:t>
            </a:r>
            <a:endParaRPr lang="en-US" altLang="ko-KR" sz="1200" dirty="0" smtClean="0">
              <a:latin typeface="DejaVu Sans Mono" pitchFamily="49" charset="0"/>
              <a:cs typeface="DejaVu Sans Mono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동일한 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process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내에서 작동하므로 서비스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API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를 바로 호출하여 사용 </a:t>
            </a:r>
            <a:endParaRPr lang="en-US" altLang="ko-KR" sz="1200" dirty="0" smtClean="0">
              <a:latin typeface="DejaVu Sans Mono" pitchFamily="49" charset="0"/>
              <a:cs typeface="DejaVu Sans Mono" pitchFamily="49" charset="0"/>
            </a:endParaRPr>
          </a:p>
          <a:p>
            <a:endParaRPr lang="en-US" altLang="ko-KR" sz="1200" dirty="0" smtClean="0">
              <a:latin typeface="DejaVu Sans Mono" pitchFamily="49" charset="0"/>
              <a:cs typeface="DejaVu Sans Mono" pitchFamily="49" charset="0"/>
            </a:endParaRPr>
          </a:p>
          <a:p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Remote service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어플리케이션 간 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IPC 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지원을 위함</a:t>
            </a:r>
            <a:endParaRPr lang="en-US" altLang="ko-KR" sz="1200" dirty="0" smtClean="0">
              <a:latin typeface="DejaVu Sans Mono" pitchFamily="49" charset="0"/>
              <a:cs typeface="DejaVu Sans Mono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이를 지원하기 위한 </a:t>
            </a:r>
            <a:r>
              <a:rPr lang="en-US" altLang="ko-KR" sz="1200" dirty="0" smtClean="0">
                <a:latin typeface="DejaVu Sans Mono" pitchFamily="49" charset="0"/>
                <a:cs typeface="DejaVu Sans Mono" pitchFamily="49" charset="0"/>
              </a:rPr>
              <a:t>AIDL</a:t>
            </a:r>
            <a:r>
              <a:rPr lang="ko-KR" altLang="en-US" sz="1200" dirty="0" smtClean="0">
                <a:latin typeface="DejaVu Sans Mono" pitchFamily="49" charset="0"/>
                <a:cs typeface="DejaVu Sans Mono" pitchFamily="49" charset="0"/>
              </a:rPr>
              <a:t>을 사용</a:t>
            </a:r>
            <a:endParaRPr lang="ko-KR" altLang="en-US" sz="1200" dirty="0">
              <a:latin typeface="DejaVu Sans Mono" pitchFamily="49" charset="0"/>
              <a:cs typeface="DejaVu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AndroidManifest.xml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41" y="1268760"/>
            <a:ext cx="47339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2636912"/>
            <a:ext cx="4491198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83768" y="4147194"/>
            <a:ext cx="4491198" cy="901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3808" y="4603467"/>
            <a:ext cx="3744416" cy="154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026" idx="3"/>
            <a:endCxn id="6" idx="3"/>
          </p:cNvCxnSpPr>
          <p:nvPr/>
        </p:nvCxnSpPr>
        <p:spPr>
          <a:xfrm>
            <a:off x="6974966" y="3402360"/>
            <a:ext cx="12700" cy="1195723"/>
          </a:xfrm>
          <a:prstGeom prst="bentConnector3">
            <a:avLst>
              <a:gd name="adj1" fmla="val 1800000"/>
            </a:avLst>
          </a:prstGeom>
          <a:ln w="38100">
            <a:solidFill>
              <a:srgbClr val="00B0F0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304" y="400022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서비스요</a:t>
            </a:r>
            <a:r>
              <a:rPr lang="ko-KR" altLang="en-US" sz="1400" b="1" dirty="0">
                <a:solidFill>
                  <a:srgbClr val="FF0000"/>
                </a:solidFill>
              </a:rPr>
              <a:t>청</a:t>
            </a:r>
          </a:p>
        </p:txBody>
      </p:sp>
    </p:spTree>
    <p:extLst>
      <p:ext uri="{BB962C8B-B14F-4D97-AF65-F5344CB8AC3E}">
        <p14:creationId xmlns:p14="http://schemas.microsoft.com/office/powerpoint/2010/main" val="3992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activity_main.xml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1814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64" y="836712"/>
            <a:ext cx="31750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55576" y="4653136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419872" y="2204864"/>
            <a:ext cx="2153592" cy="2664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386104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서비스요청부분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CountService.java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0452"/>
            <a:ext cx="38385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20452"/>
            <a:ext cx="37719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60032" y="2889688"/>
            <a:ext cx="3699892" cy="22890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3429000"/>
            <a:ext cx="3699892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60032" y="2548532"/>
            <a:ext cx="3699892" cy="2323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74641" y="5692078"/>
            <a:ext cx="280149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참고사항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– Binder.java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Java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상위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형변환은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언제나 가능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975595"/>
            <a:ext cx="23812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MainActivity.java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47092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64" y="2852936"/>
            <a:ext cx="3810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20072" y="5301208"/>
            <a:ext cx="3600400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556792"/>
            <a:ext cx="4398912" cy="18722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4149080"/>
            <a:ext cx="403244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4797152"/>
            <a:ext cx="2163452" cy="6412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27054" y="1556792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99992" y="3861048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19958" y="4797152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10339" y="5004023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87946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787946"/>
            <a:ext cx="4248472" cy="212365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특정 기능을 누군가에게 제공하는 컴포넌트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기능은 다양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서비스 컴포넌트가 그 기능을 구현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GUI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가 존재하지 않고 백그라운드에서 동작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스레드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사용이 거의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필수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Activity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화면에서의 동작뿐만 아니라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b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Activity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가 종료되어 있는 상태에서도 동작하도록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만들어진 컴포넌트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ex) MP3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플레이어 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화면이 종료된 상태에서도 재생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3609598"/>
            <a:ext cx="4248472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Bind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 service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Remote service</a:t>
            </a:r>
          </a:p>
        </p:txBody>
      </p:sp>
    </p:spTree>
    <p:extLst>
      <p:ext uri="{BB962C8B-B14F-4D97-AF65-F5344CB8AC3E}">
        <p14:creationId xmlns:p14="http://schemas.microsoft.com/office/powerpoint/2010/main" val="7183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1750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36712"/>
            <a:ext cx="49685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0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60215" y="1420763"/>
            <a:ext cx="6868169" cy="3880445"/>
            <a:chOff x="800175" y="1060723"/>
            <a:chExt cx="6868169" cy="388044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800175" y="1060723"/>
              <a:ext cx="3096344" cy="388044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43608" y="1268760"/>
              <a:ext cx="2088232" cy="108012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b="1" u="sng" dirty="0" err="1" smtClean="0"/>
                <a:t>onCreate</a:t>
              </a:r>
              <a:endParaRPr lang="en-US" altLang="ko-KR" sz="1200" b="1" u="sng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31640" y="1548805"/>
              <a:ext cx="1728192" cy="4400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 dirty="0" err="1" smtClean="0">
                  <a:solidFill>
                    <a:srgbClr val="00B0F0"/>
                  </a:solidFill>
                </a:rPr>
                <a:t>bindService</a:t>
              </a:r>
              <a:endParaRPr lang="en-US" altLang="ko-KR" sz="1000" b="1" dirty="0" smtClean="0">
                <a:solidFill>
                  <a:srgbClr val="00B0F0"/>
                </a:solidFill>
              </a:endParaRPr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- BIND_AUTO_CREATE</a:t>
              </a:r>
              <a:endParaRPr lang="en-US" altLang="ko-KR" sz="1000" dirty="0" smtClean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72000" y="1060723"/>
              <a:ext cx="3096344" cy="388044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004048" y="1708795"/>
              <a:ext cx="1080120" cy="3600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u="sng" dirty="0" err="1" smtClean="0"/>
                <a:t>onCreate</a:t>
              </a:r>
              <a:endParaRPr lang="ko-KR" altLang="en-US" sz="1200" b="1" u="sng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004048" y="2420888"/>
              <a:ext cx="1080120" cy="3600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u="sng" dirty="0" err="1" smtClean="0"/>
                <a:t>onBind</a:t>
              </a:r>
              <a:endParaRPr lang="en-US" altLang="ko-KR" sz="1200" b="1" u="sng" dirty="0" smtClean="0"/>
            </a:p>
            <a:p>
              <a:r>
                <a:rPr lang="en-US" altLang="ko-KR" sz="1000" b="1" dirty="0" smtClean="0">
                  <a:solidFill>
                    <a:srgbClr val="FF0000"/>
                  </a:solidFill>
                </a:rPr>
                <a:t>- </a:t>
              </a:r>
              <a:r>
                <a:rPr lang="en-US" altLang="ko-KR" sz="1000" b="1" dirty="0" err="1" smtClean="0">
                  <a:solidFill>
                    <a:srgbClr val="FF0000"/>
                  </a:solidFill>
                </a:rPr>
                <a:t>mBinder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43608" y="2780927"/>
              <a:ext cx="2664296" cy="165618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b="1" i="1" dirty="0" err="1" smtClean="0"/>
                <a:t>ServiceConnection</a:t>
              </a:r>
              <a:endParaRPr lang="en-US" altLang="ko-KR" sz="1200" b="1" i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en-US" altLang="ko-KR" sz="1200" b="1" dirty="0"/>
            </a:p>
            <a:p>
              <a:endParaRPr lang="en-US" altLang="ko-KR" sz="1200" b="1" dirty="0" smtClean="0"/>
            </a:p>
            <a:p>
              <a:endParaRPr lang="ko-KR" altLang="en-US" sz="1200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403648" y="3273005"/>
              <a:ext cx="2160240" cy="4360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 dirty="0" err="1" smtClean="0">
                  <a:solidFill>
                    <a:srgbClr val="00B0F0"/>
                  </a:solidFill>
                </a:rPr>
                <a:t>onServiceConnected</a:t>
              </a:r>
              <a:endParaRPr lang="en-US" altLang="ko-KR" sz="1000" b="1" dirty="0" smtClean="0">
                <a:solidFill>
                  <a:srgbClr val="00B0F0"/>
                </a:solidFill>
              </a:endParaRPr>
            </a:p>
            <a:p>
              <a:r>
                <a:rPr lang="en-US" altLang="ko-KR" sz="1000" dirty="0" err="1" smtClean="0"/>
                <a:t>CountService</a:t>
              </a:r>
              <a:r>
                <a:rPr lang="en-US" altLang="ko-KR" sz="1000" dirty="0" smtClean="0"/>
                <a:t> </a:t>
              </a:r>
              <a:r>
                <a:rPr lang="en-US" altLang="ko-KR" sz="1000" b="1" dirty="0" err="1" smtClean="0">
                  <a:solidFill>
                    <a:srgbClr val="FF0000"/>
                  </a:solidFill>
                </a:rPr>
                <a:t>mCountService</a:t>
              </a:r>
              <a:endParaRPr lang="en-US" altLang="ko-KR" sz="10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403648" y="3789040"/>
              <a:ext cx="2160240" cy="4360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b="1" dirty="0" err="1" smtClean="0">
                  <a:solidFill>
                    <a:srgbClr val="00B0F0"/>
                  </a:solidFill>
                </a:rPr>
                <a:t>onServiceDisonnected</a:t>
              </a:r>
              <a:endParaRPr lang="en-US" altLang="ko-KR" sz="1000" b="1" dirty="0" smtClean="0">
                <a:solidFill>
                  <a:srgbClr val="00B0F0"/>
                </a:solidFill>
              </a:endParaRPr>
            </a:p>
          </p:txBody>
        </p:sp>
        <p:cxnSp>
          <p:nvCxnSpPr>
            <p:cNvPr id="3" name="직선 화살표 연결선 2"/>
            <p:cNvCxnSpPr>
              <a:stCxn id="11" idx="3"/>
              <a:endCxn id="13" idx="1"/>
            </p:cNvCxnSpPr>
            <p:nvPr/>
          </p:nvCxnSpPr>
          <p:spPr>
            <a:xfrm>
              <a:off x="3059832" y="1768823"/>
              <a:ext cx="1944216" cy="1199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>
              <a:stCxn id="13" idx="2"/>
              <a:endCxn id="16" idx="0"/>
            </p:cNvCxnSpPr>
            <p:nvPr/>
          </p:nvCxnSpPr>
          <p:spPr>
            <a:xfrm>
              <a:off x="5544108" y="2068835"/>
              <a:ext cx="0" cy="35205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6" idx="1"/>
              <a:endCxn id="18" idx="3"/>
            </p:cNvCxnSpPr>
            <p:nvPr/>
          </p:nvCxnSpPr>
          <p:spPr>
            <a:xfrm flipH="1">
              <a:off x="3563888" y="2600908"/>
              <a:ext cx="1440160" cy="8901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4067944" y="1484784"/>
              <a:ext cx="288032" cy="28803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148064" y="2113806"/>
              <a:ext cx="288032" cy="28803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67944" y="2636912"/>
              <a:ext cx="288032" cy="28803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64621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CountService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0205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1750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5031" y="105273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05" y="836712"/>
            <a:ext cx="482453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2420888"/>
            <a:ext cx="3600400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6" idx="3"/>
            <a:endCxn id="2" idx="1"/>
          </p:cNvCxnSpPr>
          <p:nvPr/>
        </p:nvCxnSpPr>
        <p:spPr>
          <a:xfrm>
            <a:off x="1493143" y="1232756"/>
            <a:ext cx="2790825" cy="18722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60215" y="1420763"/>
            <a:ext cx="3096344" cy="38804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1420763"/>
            <a:ext cx="3096344" cy="38804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64088" y="2068834"/>
            <a:ext cx="2232248" cy="29443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err="1" smtClean="0"/>
              <a:t>onStartCommand</a:t>
            </a:r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en-US" altLang="ko-KR" sz="1200" b="1" u="sng" dirty="0" smtClean="0"/>
          </a:p>
          <a:p>
            <a:endParaRPr lang="en-US" altLang="ko-KR" sz="1200" b="1" u="sng" dirty="0"/>
          </a:p>
          <a:p>
            <a:endParaRPr lang="ko-KR" altLang="en-US" sz="1200" b="1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76239" y="1823491"/>
            <a:ext cx="2664296" cy="232558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err="1" smtClean="0">
                <a:solidFill>
                  <a:srgbClr val="002060"/>
                </a:solidFill>
              </a:rPr>
              <a:t>onClick</a:t>
            </a:r>
            <a:endParaRPr lang="en-US" altLang="ko-KR" sz="1200" b="1" u="sng" dirty="0" smtClean="0">
              <a:solidFill>
                <a:srgbClr val="00206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 smtClean="0">
              <a:solidFill>
                <a:srgbClr val="00B0F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 smtClean="0">
              <a:solidFill>
                <a:srgbClr val="00B0F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ko-KR" altLang="en-US" sz="1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63688" y="2348880"/>
            <a:ext cx="2160240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startService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>
            <a:stCxn id="18" idx="3"/>
            <a:endCxn id="13" idx="1"/>
          </p:cNvCxnSpPr>
          <p:nvPr/>
        </p:nvCxnSpPr>
        <p:spPr>
          <a:xfrm>
            <a:off x="3923928" y="2566900"/>
            <a:ext cx="1440160" cy="9741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64621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CountService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0205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3688" y="2920952"/>
            <a:ext cx="2160240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00B0F0"/>
                </a:solidFill>
              </a:rPr>
              <a:t>..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63688" y="3497016"/>
            <a:ext cx="2160240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rgbClr val="00B0F0"/>
                </a:solidFill>
              </a:rPr>
              <a:t>..</a:t>
            </a:r>
          </a:p>
        </p:txBody>
      </p:sp>
      <p:sp>
        <p:nvSpPr>
          <p:cNvPr id="15" name="도넛 14"/>
          <p:cNvSpPr/>
          <p:nvPr/>
        </p:nvSpPr>
        <p:spPr>
          <a:xfrm>
            <a:off x="5580112" y="2636912"/>
            <a:ext cx="1800200" cy="2160240"/>
          </a:xfrm>
          <a:prstGeom prst="donut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Thread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8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(3)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99" y="822995"/>
            <a:ext cx="3170237" cy="560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347863" y="5287491"/>
            <a:ext cx="1728193" cy="86010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129955" y="2263155"/>
            <a:ext cx="217908" cy="34543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25899" y="1903115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</a:t>
            </a:r>
            <a:r>
              <a:rPr lang="en-US" altLang="ko-KR" sz="140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(3)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1420763"/>
            <a:ext cx="3312368" cy="38804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32040" y="1420763"/>
            <a:ext cx="3096344" cy="38804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64088" y="3429000"/>
            <a:ext cx="2232248" cy="56807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err="1" smtClean="0"/>
              <a:t>getCurCountNumber</a:t>
            </a:r>
            <a:endParaRPr lang="en-US" altLang="ko-KR" sz="1200" b="1" u="sng" dirty="0" smtClean="0"/>
          </a:p>
          <a:p>
            <a:endParaRPr lang="en-US" altLang="ko-KR" sz="1200" b="1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43608" y="1823491"/>
            <a:ext cx="2952328" cy="24755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err="1" smtClean="0">
                <a:solidFill>
                  <a:srgbClr val="002060"/>
                </a:solidFill>
              </a:rPr>
              <a:t>onClick</a:t>
            </a:r>
            <a:endParaRPr lang="en-US" altLang="ko-KR" sz="1200" b="1" u="sng" dirty="0" smtClean="0">
              <a:solidFill>
                <a:srgbClr val="00206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 smtClean="0">
              <a:solidFill>
                <a:srgbClr val="00B0F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 smtClean="0">
              <a:solidFill>
                <a:srgbClr val="00B0F0"/>
              </a:solidFill>
            </a:endParaRPr>
          </a:p>
          <a:p>
            <a:endParaRPr lang="en-US" altLang="ko-KR" sz="1200" b="1" dirty="0">
              <a:solidFill>
                <a:srgbClr val="00B0F0"/>
              </a:solidFill>
            </a:endParaRPr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endParaRPr lang="ko-KR" altLang="en-US" sz="1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31057" y="2348880"/>
            <a:ext cx="2160240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tx1"/>
                </a:solidFill>
              </a:rPr>
              <a:t>..</a:t>
            </a:r>
          </a:p>
        </p:txBody>
      </p:sp>
      <p:cxnSp>
        <p:nvCxnSpPr>
          <p:cNvPr id="3" name="직선 화살표 연결선 2"/>
          <p:cNvCxnSpPr>
            <a:stCxn id="26" idx="3"/>
            <a:endCxn id="13" idx="1"/>
          </p:cNvCxnSpPr>
          <p:nvPr/>
        </p:nvCxnSpPr>
        <p:spPr>
          <a:xfrm flipV="1">
            <a:off x="3923928" y="3713039"/>
            <a:ext cx="1440160" cy="19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64621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CountService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7574" y="1143794"/>
            <a:ext cx="1399667" cy="27699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31057" y="2920952"/>
            <a:ext cx="2160240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u="sng" dirty="0" smtClean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31056" y="3497016"/>
            <a:ext cx="2492872" cy="4360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mCountService.getCurCountNumber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4088" y="4157066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64088" y="4509120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64088" y="4873153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64088" y="1844824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364088" y="2196878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64088" y="2560911"/>
            <a:ext cx="2232248" cy="2840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u="sng" dirty="0" smtClean="0"/>
              <a:t>..</a:t>
            </a:r>
            <a:endParaRPr lang="en-US" altLang="ko-KR" sz="1200" b="1" u="sng" dirty="0"/>
          </a:p>
        </p:txBody>
      </p:sp>
    </p:spTree>
    <p:extLst>
      <p:ext uri="{BB962C8B-B14F-4D97-AF65-F5344CB8AC3E}">
        <p14:creationId xmlns:p14="http://schemas.microsoft.com/office/powerpoint/2010/main" val="31601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47092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87824" y="4329100"/>
            <a:ext cx="1368152" cy="180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BIND_AUTO_CREATE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4293096"/>
            <a:ext cx="3528392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Bind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 서비스가 시작되지 않았어도 서비스를 생성하고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bind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시키는 플래그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BIND_AUTO_CREATE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제거하고 호출한 경우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1750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47031"/>
            <a:ext cx="4896544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3968" y="3255367"/>
            <a:ext cx="3888432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bindService</a:t>
            </a:r>
            <a:r>
              <a:rPr lang="en-US" altLang="ko-KR" sz="1200" b="1" dirty="0" smtClean="0"/>
              <a:t> (</a:t>
            </a:r>
            <a:r>
              <a:rPr lang="en-US" altLang="ko-KR" sz="1200" b="1" dirty="0" err="1" smtClean="0"/>
              <a:t>serviceIntent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mConnection</a:t>
            </a:r>
            <a:r>
              <a:rPr lang="en-US" altLang="ko-KR" sz="1200" b="1" dirty="0" smtClean="0"/>
              <a:t>, 0);</a:t>
            </a:r>
          </a:p>
          <a:p>
            <a:r>
              <a:rPr lang="ko-KR" altLang="en-US" sz="1200" b="1" dirty="0" err="1" smtClean="0"/>
              <a:t>으로</a:t>
            </a:r>
            <a:r>
              <a:rPr lang="ko-KR" altLang="en-US" sz="1200" b="1" dirty="0" smtClean="0"/>
              <a:t> 호출하면 </a:t>
            </a:r>
            <a:r>
              <a:rPr lang="ko-KR" altLang="en-US" sz="1200" b="1" dirty="0" err="1" smtClean="0"/>
              <a:t>시작시</a:t>
            </a:r>
            <a:r>
              <a:rPr lang="ko-KR" altLang="en-US" sz="1200" b="1" dirty="0" smtClean="0"/>
              <a:t> 아무런 로그도 출력되지 않는다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796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BIND_AUTO_CREATE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제거하고 호출한 경우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175000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5031" y="105273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36712"/>
            <a:ext cx="504056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03948" y="1844824"/>
            <a:ext cx="4248472" cy="18722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3143" y="1232756"/>
            <a:ext cx="2610805" cy="15481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3390" y="3255367"/>
            <a:ext cx="3149154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StartButton</a:t>
            </a:r>
            <a:r>
              <a:rPr lang="ko-KR" altLang="en-US" sz="1200" b="1" dirty="0" smtClean="0"/>
              <a:t>을 클릭하였을 때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오른쪽과 같이 일괄적으로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메시지가 출력된다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이는 </a:t>
            </a:r>
            <a:r>
              <a:rPr lang="en-US" altLang="ko-KR" sz="1200" b="1" dirty="0" err="1" smtClean="0"/>
              <a:t>MainActivity</a:t>
            </a:r>
            <a:r>
              <a:rPr lang="ko-KR" altLang="en-US" sz="1200" b="1" dirty="0" smtClean="0"/>
              <a:t>의 </a:t>
            </a:r>
            <a:r>
              <a:rPr lang="en-US" altLang="ko-KR" sz="1200" b="1" dirty="0" err="1" smtClean="0"/>
              <a:t>onCreate</a:t>
            </a:r>
            <a:r>
              <a:rPr lang="ko-KR" altLang="en-US" sz="1200" b="1" dirty="0" smtClean="0"/>
              <a:t>함수에서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서비스에 대한 </a:t>
            </a:r>
            <a:r>
              <a:rPr lang="en-US" altLang="ko-KR" sz="1200" b="1" dirty="0" smtClean="0"/>
              <a:t>bind</a:t>
            </a:r>
            <a:r>
              <a:rPr lang="ko-KR" altLang="en-US" sz="1200" b="1" dirty="0" smtClean="0"/>
              <a:t>요청이 </a:t>
            </a:r>
            <a:r>
              <a:rPr lang="en-US" altLang="ko-KR" sz="1200" b="1" dirty="0" smtClean="0"/>
              <a:t>pending</a:t>
            </a:r>
            <a:r>
              <a:rPr lang="ko-KR" altLang="en-US" sz="1200" b="1" dirty="0" smtClean="0"/>
              <a:t>된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상태로 남아 있어서 함께 처리된 것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59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Local service –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onServiceDisconnected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함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수</a:t>
            </a:r>
            <a:endParaRPr lang="en-US" altLang="ko-KR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24744"/>
            <a:ext cx="8255074" cy="13849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smtClean="0"/>
              <a:t>BIND_AUTO_CREATE</a:t>
            </a:r>
            <a:r>
              <a:rPr lang="ko-KR" altLang="en-US" sz="1200" b="1" dirty="0" smtClean="0"/>
              <a:t>플래그가 설정된 상태에서는 </a:t>
            </a:r>
            <a:r>
              <a:rPr lang="en-US" altLang="ko-KR" sz="1200" b="1" dirty="0" err="1" smtClean="0"/>
              <a:t>unbindService</a:t>
            </a:r>
            <a:r>
              <a:rPr lang="ko-KR" altLang="en-US" sz="1200" b="1" dirty="0" smtClean="0"/>
              <a:t>함수를 통해 바인딩을 끊어도 서비스 사용가능</a:t>
            </a:r>
            <a:endParaRPr lang="en-US" altLang="ko-KR" sz="12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err="1" smtClean="0"/>
              <a:t>onServiceDisconnected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함수는 </a:t>
            </a:r>
            <a:r>
              <a:rPr lang="en-US" altLang="ko-KR" sz="1200" b="1" dirty="0" smtClean="0"/>
              <a:t>unbinding </a:t>
            </a:r>
            <a:r>
              <a:rPr lang="ko-KR" altLang="en-US" sz="1200" b="1" dirty="0" smtClean="0"/>
              <a:t>시에는 함수가 호출되지 않는다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/>
              <a:t>서비스가 </a:t>
            </a:r>
            <a:r>
              <a:rPr lang="en-US" altLang="ko-KR" sz="1200" b="1" dirty="0" smtClean="0"/>
              <a:t>crash</a:t>
            </a:r>
            <a:r>
              <a:rPr lang="ko-KR" altLang="en-US" sz="1200" b="1" dirty="0" smtClean="0"/>
              <a:t>되거나 </a:t>
            </a:r>
            <a:r>
              <a:rPr lang="en-US" altLang="ko-KR" sz="1200" b="1" dirty="0" smtClean="0"/>
              <a:t>process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kill</a:t>
            </a:r>
            <a:r>
              <a:rPr lang="ko-KR" altLang="en-US" sz="1200" b="1" dirty="0" smtClean="0"/>
              <a:t>되는 등의 예외적인 상황에 불린다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b="1" dirty="0" err="1" smtClean="0"/>
              <a:t>onServiceDisconnected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함수가 호출된 경우</a:t>
            </a:r>
            <a:endParaRPr lang="en-US" altLang="ko-KR" sz="1200" b="1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altLang="ko-KR" sz="1200" b="1" dirty="0" err="1" smtClean="0"/>
              <a:t>startService</a:t>
            </a:r>
            <a:r>
              <a:rPr lang="en-US" altLang="ko-KR" sz="1200" b="1" dirty="0" smtClean="0"/>
              <a:t> -&gt; </a:t>
            </a:r>
            <a:r>
              <a:rPr lang="en-US" altLang="ko-KR" sz="1200" b="1" dirty="0" err="1" smtClean="0"/>
              <a:t>bindService</a:t>
            </a:r>
            <a:r>
              <a:rPr lang="en-US" altLang="ko-KR" sz="1200" b="1" dirty="0" smtClean="0"/>
              <a:t>(</a:t>
            </a:r>
            <a:r>
              <a:rPr lang="en-US" altLang="ko-KR" sz="1200" b="1" dirty="0"/>
              <a:t>BIND_AUTO_CREATE</a:t>
            </a:r>
            <a:r>
              <a:rPr lang="ko-KR" altLang="en-US" sz="1200" b="1" dirty="0"/>
              <a:t>플래그를 </a:t>
            </a:r>
            <a:r>
              <a:rPr lang="ko-KR" altLang="en-US" sz="1200" b="1" dirty="0" smtClean="0"/>
              <a:t>제거</a:t>
            </a:r>
            <a:r>
              <a:rPr lang="en-US" altLang="ko-KR" sz="1200" b="1" dirty="0" smtClean="0"/>
              <a:t>) -&gt; </a:t>
            </a:r>
            <a:r>
              <a:rPr lang="en-US" altLang="ko-KR" sz="1200" b="1" dirty="0" err="1" smtClean="0"/>
              <a:t>stopService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순서로 호출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err="1" smtClean="0"/>
              <a:t>stopService</a:t>
            </a:r>
            <a:r>
              <a:rPr lang="en-US" altLang="ko-KR" sz="1200" b="1" dirty="0" smtClean="0"/>
              <a:t> </a:t>
            </a:r>
            <a:r>
              <a:rPr lang="ko-KR" altLang="en-US" sz="1200" b="1" dirty="0" err="1" smtClean="0"/>
              <a:t>호출시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onServiceDisconnected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OnUnbind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OnDestroy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모두 호출됨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785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추가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sample project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생성한 이후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추가</a:t>
            </a:r>
            <a:endParaRPr lang="en-US" altLang="ko-KR" sz="14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76413"/>
            <a:ext cx="59531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Started service – AndroidManifest.xml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352550"/>
            <a:ext cx="47625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483768" y="4249663"/>
            <a:ext cx="3672408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Started service –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CountService</a:t>
            </a:r>
            <a:endParaRPr lang="en-US" altLang="ko-KR" sz="14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900113"/>
            <a:ext cx="44958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851920" y="1988840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83768" y="2406030"/>
            <a:ext cx="1656184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3064" y="3193933"/>
            <a:ext cx="3683111" cy="811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83768" y="4090753"/>
            <a:ext cx="1656184" cy="6546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3768" y="4846837"/>
            <a:ext cx="4317082" cy="9584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Started service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15566"/>
            <a:ext cx="4440864" cy="418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400593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9532" y="5635719"/>
            <a:ext cx="248427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activity_main.xml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756" y="6110436"/>
            <a:ext cx="248427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</a:t>
            </a:r>
          </a:p>
        </p:txBody>
      </p:sp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Started service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실행화면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7" y="836712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9317" y="1052736"/>
            <a:ext cx="107834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528806"/>
            <a:ext cx="1078347" cy="3927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76239" y="1158652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85764" y="1594892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2545457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79912" y="2862064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80284" y="3169146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80284" y="3489573"/>
            <a:ext cx="288032" cy="28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89212"/>
            <a:ext cx="43243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16016" y="2629915"/>
            <a:ext cx="3744416" cy="3145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16016" y="2966467"/>
            <a:ext cx="3744416" cy="1775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016" y="3166534"/>
            <a:ext cx="3744416" cy="1614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6016" y="3362054"/>
            <a:ext cx="3744416" cy="16142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9" idx="3"/>
            <a:endCxn id="7" idx="1"/>
          </p:cNvCxnSpPr>
          <p:nvPr/>
        </p:nvCxnSpPr>
        <p:spPr>
          <a:xfrm>
            <a:off x="4067944" y="2689473"/>
            <a:ext cx="648072" cy="97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</p:cNvCxnSpPr>
          <p:nvPr/>
        </p:nvCxnSpPr>
        <p:spPr>
          <a:xfrm>
            <a:off x="4067944" y="3006080"/>
            <a:ext cx="648072" cy="491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3"/>
          </p:cNvCxnSpPr>
          <p:nvPr/>
        </p:nvCxnSpPr>
        <p:spPr>
          <a:xfrm flipV="1">
            <a:off x="4068316" y="3247247"/>
            <a:ext cx="647700" cy="659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</p:cNvCxnSpPr>
          <p:nvPr/>
        </p:nvCxnSpPr>
        <p:spPr>
          <a:xfrm flipV="1">
            <a:off x="4068316" y="3457178"/>
            <a:ext cx="647700" cy="176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Started service – Service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생명주기</a:t>
            </a:r>
            <a:endParaRPr lang="en-US" altLang="ko-KR" sz="14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18" y="836712"/>
            <a:ext cx="4344971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Service – 1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초에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씩 증가하는 코드 추가</a:t>
            </a:r>
            <a:endParaRPr lang="en-US" altLang="ko-KR" sz="14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71768"/>
            <a:ext cx="1656184" cy="130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14" y="836712"/>
            <a:ext cx="3917206" cy="593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79329" y="2042129"/>
            <a:ext cx="1224136" cy="14754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29" y="3510533"/>
            <a:ext cx="1944216" cy="122413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467</Words>
  <Application>Microsoft Office PowerPoint</Application>
  <PresentationFormat>화면 슬라이드 쇼(4:3)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kilee</cp:lastModifiedBy>
  <cp:revision>98</cp:revision>
  <dcterms:created xsi:type="dcterms:W3CDTF">2015-06-22T15:40:50Z</dcterms:created>
  <dcterms:modified xsi:type="dcterms:W3CDTF">2015-07-06T02:36:34Z</dcterms:modified>
</cp:coreProperties>
</file>