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85" r:id="rId4"/>
    <p:sldId id="286" r:id="rId5"/>
    <p:sldId id="290" r:id="rId6"/>
    <p:sldId id="287" r:id="rId7"/>
    <p:sldId id="291" r:id="rId8"/>
    <p:sldId id="292" r:id="rId9"/>
    <p:sldId id="288" r:id="rId10"/>
    <p:sldId id="289" r:id="rId11"/>
    <p:sldId id="293" r:id="rId12"/>
    <p:sldId id="294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1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03-Jul-18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03-Jul-18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03-Jul-18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03-Jul-18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03-Jul-18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03-Jul-18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03-Jul-18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03-Jul-18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03-Jul-18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03-Jul-18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03-Jul-18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03-Jul-18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4876800"/>
            <a:ext cx="6400800" cy="1600200"/>
          </a:xfrm>
        </p:spPr>
        <p:txBody>
          <a:bodyPr>
            <a:normAutofit fontScale="92500" lnSpcReduction="20000"/>
          </a:bodyPr>
          <a:lstStyle/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r>
              <a:rPr lang="en-US" dirty="0" smtClean="0"/>
              <a:t>Prepared By: Prof. </a:t>
            </a:r>
            <a:r>
              <a:rPr lang="en-US" dirty="0" err="1" smtClean="0"/>
              <a:t>Dipak</a:t>
            </a:r>
            <a:r>
              <a:rPr lang="en-US" dirty="0" smtClean="0"/>
              <a:t> </a:t>
            </a:r>
            <a:r>
              <a:rPr lang="en-US" dirty="0" err="1" smtClean="0"/>
              <a:t>Dabhi</a:t>
            </a:r>
            <a:r>
              <a:rPr lang="en-US" dirty="0" smtClean="0"/>
              <a:t>, CGPIT, UTU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389669"/>
          </a:xfrm>
        </p:spPr>
        <p:txBody>
          <a:bodyPr>
            <a:normAutofit/>
          </a:bodyPr>
          <a:lstStyle/>
          <a:p>
            <a:r>
              <a:rPr b="1" smtClean="0"/>
              <a:t>Chapter 1 : Database Concept (SQL)</a:t>
            </a:r>
            <a:endParaRPr lang="en-US" b="1" dirty="0"/>
          </a:p>
        </p:txBody>
      </p:sp>
      <p:pic>
        <p:nvPicPr>
          <p:cNvPr id="1026" name="Picture 2" descr="C:\Users\dd\Desktop\743174_8046_5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3200400"/>
            <a:ext cx="7315200" cy="2514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382000" cy="792162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FF6600"/>
                </a:solidFill>
              </a:rPr>
              <a:t>Structured Query Language</a:t>
            </a:r>
            <a:endParaRPr lang="en-US" sz="3600" dirty="0">
              <a:solidFill>
                <a:srgbClr val="FF66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143000"/>
            <a:ext cx="8610600" cy="5334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SQL stands for Structured Query Language. 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SQL is a database computer language designed for the retrieval and management of data in a relational database. </a:t>
            </a:r>
          </a:p>
          <a:p>
            <a:endParaRPr lang="en-US" dirty="0" smtClean="0"/>
          </a:p>
          <a:p>
            <a:r>
              <a:rPr lang="en-US" dirty="0" smtClean="0"/>
              <a:t>SQL is the standard language for Relational Database System. </a:t>
            </a:r>
          </a:p>
          <a:p>
            <a:endParaRPr lang="en-US" dirty="0" smtClean="0"/>
          </a:p>
          <a:p>
            <a:r>
              <a:rPr lang="en-US" dirty="0" smtClean="0"/>
              <a:t>All the Relational Database Management Systems (RDMS) like </a:t>
            </a:r>
            <a:r>
              <a:rPr lang="en-US" dirty="0" err="1" smtClean="0"/>
              <a:t>MySQL</a:t>
            </a:r>
            <a:r>
              <a:rPr lang="en-US" dirty="0" smtClean="0"/>
              <a:t>, MS Access, Oracle, Sybase, Informix, </a:t>
            </a:r>
            <a:r>
              <a:rPr lang="en-US" dirty="0" err="1" smtClean="0"/>
              <a:t>Postgres</a:t>
            </a:r>
            <a:r>
              <a:rPr lang="en-US" dirty="0" smtClean="0"/>
              <a:t> and SQL Server use SQL as their standard database language.</a:t>
            </a:r>
          </a:p>
          <a:p>
            <a:endParaRPr lang="en-US" dirty="0" smtClean="0"/>
          </a:p>
          <a:p>
            <a:r>
              <a:rPr lang="en-US" dirty="0" smtClean="0"/>
              <a:t>SQL is widely popular because of its functionality.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382000" cy="792162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FF6600"/>
                </a:solidFill>
              </a:rPr>
              <a:t>SQL Component	</a:t>
            </a:r>
            <a:endParaRPr lang="en-US" sz="3600" dirty="0">
              <a:solidFill>
                <a:srgbClr val="FF66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143000"/>
            <a:ext cx="8610600" cy="5334000"/>
          </a:xfrm>
        </p:spPr>
        <p:txBody>
          <a:bodyPr>
            <a:normAutofit fontScale="92500" lnSpcReduction="20000"/>
          </a:bodyPr>
          <a:lstStyle/>
          <a:p>
            <a:pPr fontAlgn="base"/>
            <a:r>
              <a:rPr lang="en-US" dirty="0" smtClean="0"/>
              <a:t>The main components of </a:t>
            </a:r>
            <a:r>
              <a:rPr lang="en-US" dirty="0" err="1" smtClean="0"/>
              <a:t>sql</a:t>
            </a:r>
            <a:r>
              <a:rPr lang="en-US" dirty="0" smtClean="0"/>
              <a:t> are :</a:t>
            </a:r>
          </a:p>
          <a:p>
            <a:pPr fontAlgn="base"/>
            <a:endParaRPr lang="en-US" dirty="0" smtClean="0"/>
          </a:p>
          <a:p>
            <a:pPr lvl="1" fontAlgn="base"/>
            <a:r>
              <a:rPr lang="en-US" dirty="0" smtClean="0"/>
              <a:t>Data Definition Language (DDL) : it is a set of SQL command used to create, modify and delete database structure but not data. (DBA)</a:t>
            </a:r>
          </a:p>
          <a:p>
            <a:pPr lvl="2" fontAlgn="base"/>
            <a:r>
              <a:rPr lang="en-US" dirty="0" smtClean="0"/>
              <a:t>Ex. CREATE, ALTER, DROP,TRUNCATE, COMMENT…</a:t>
            </a:r>
          </a:p>
          <a:p>
            <a:pPr lvl="2" fontAlgn="base"/>
            <a:endParaRPr lang="en-US" dirty="0" smtClean="0"/>
          </a:p>
          <a:p>
            <a:pPr lvl="1" fontAlgn="base"/>
            <a:r>
              <a:rPr lang="en-US" dirty="0" smtClean="0"/>
              <a:t>Data Manipulation Language (DML) : it is the area of SQL that allows changing data within the database.</a:t>
            </a:r>
          </a:p>
          <a:p>
            <a:pPr lvl="2" fontAlgn="base"/>
            <a:r>
              <a:rPr lang="en-US" dirty="0" smtClean="0"/>
              <a:t>Ex. INSERT, UPDATE, DELETE…</a:t>
            </a:r>
          </a:p>
          <a:p>
            <a:pPr lvl="2" fontAlgn="base"/>
            <a:endParaRPr lang="en-US" dirty="0" smtClean="0"/>
          </a:p>
          <a:p>
            <a:pPr lvl="1" fontAlgn="base"/>
            <a:r>
              <a:rPr lang="en-US" dirty="0" smtClean="0"/>
              <a:t>Data Control Language (DCL) : it is component of SQL that control access to data and to the database.</a:t>
            </a:r>
          </a:p>
          <a:p>
            <a:pPr lvl="2" fontAlgn="base"/>
            <a:r>
              <a:rPr lang="en-US" dirty="0" smtClean="0"/>
              <a:t>Ex. SAVEPOINT, COMMIT, REVOKE,GRANT….</a:t>
            </a:r>
          </a:p>
          <a:p>
            <a:pPr lvl="2" fontAlgn="base"/>
            <a:endParaRPr lang="en-US" dirty="0" smtClean="0"/>
          </a:p>
          <a:p>
            <a:pPr lvl="1" fontAlgn="base"/>
            <a:r>
              <a:rPr lang="en-US" dirty="0" smtClean="0"/>
              <a:t>Data Query Language (DQL) : it is component of SQL statement that allows getting data from the database.</a:t>
            </a:r>
          </a:p>
          <a:p>
            <a:pPr lvl="2" fontAlgn="base"/>
            <a:r>
              <a:rPr lang="en-US" dirty="0" smtClean="0"/>
              <a:t>Ex. SELECT 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382000" cy="792162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FF6600"/>
                </a:solidFill>
              </a:rPr>
              <a:t>TABLE, TUPLE, ROW, COLUMN, FIELD	</a:t>
            </a:r>
            <a:endParaRPr lang="en-US" sz="3600" dirty="0">
              <a:solidFill>
                <a:srgbClr val="FF6600"/>
              </a:solidFill>
            </a:endParaRPr>
          </a:p>
        </p:txBody>
      </p:sp>
      <p:pic>
        <p:nvPicPr>
          <p:cNvPr id="2050" name="Picture 2" descr="C:\Users\dd\Desktop\tuple_record.bmp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295400"/>
            <a:ext cx="8229600" cy="495299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6600"/>
                </a:solidFill>
              </a:rPr>
              <a:t>Outline</a:t>
            </a:r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Database</a:t>
            </a:r>
          </a:p>
          <a:p>
            <a:r>
              <a:rPr lang="en-US" dirty="0" smtClean="0"/>
              <a:t>DBMS</a:t>
            </a:r>
          </a:p>
          <a:p>
            <a:r>
              <a:rPr lang="en-US" dirty="0" smtClean="0"/>
              <a:t>RDBMS</a:t>
            </a:r>
          </a:p>
          <a:p>
            <a:r>
              <a:rPr lang="en-US" dirty="0" smtClean="0"/>
              <a:t>SQL</a:t>
            </a:r>
          </a:p>
          <a:p>
            <a:r>
              <a:rPr lang="en-US" dirty="0" smtClean="0"/>
              <a:t>SQL Component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382000" cy="792162"/>
          </a:xfrm>
        </p:spPr>
        <p:txBody>
          <a:bodyPr/>
          <a:lstStyle/>
          <a:p>
            <a:r>
              <a:rPr lang="en-US" dirty="0" smtClean="0">
                <a:solidFill>
                  <a:srgbClr val="FF6600"/>
                </a:solidFill>
              </a:rPr>
              <a:t>Database</a:t>
            </a:r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143000"/>
            <a:ext cx="8610600" cy="53340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A database can be defined as a collection of coherent, meaningful data.</a:t>
            </a:r>
          </a:p>
          <a:p>
            <a:endParaRPr lang="en-US" dirty="0" smtClean="0"/>
          </a:p>
          <a:p>
            <a:r>
              <a:rPr lang="en-US" dirty="0" smtClean="0"/>
              <a:t>Ex. Postal address</a:t>
            </a:r>
          </a:p>
          <a:p>
            <a:pPr lvl="1"/>
            <a:r>
              <a:rPr lang="en-US" dirty="0" smtClean="0"/>
              <a:t>Flat number</a:t>
            </a:r>
          </a:p>
          <a:p>
            <a:pPr lvl="1"/>
            <a:r>
              <a:rPr lang="en-US" dirty="0" smtClean="0"/>
              <a:t>Flat name</a:t>
            </a:r>
          </a:p>
          <a:p>
            <a:pPr lvl="1"/>
            <a:r>
              <a:rPr lang="en-US" dirty="0" smtClean="0"/>
              <a:t>Road name</a:t>
            </a:r>
          </a:p>
          <a:p>
            <a:pPr lvl="1"/>
            <a:r>
              <a:rPr lang="en-US" dirty="0" smtClean="0"/>
              <a:t>Area name</a:t>
            </a:r>
          </a:p>
          <a:p>
            <a:pPr lvl="1"/>
            <a:r>
              <a:rPr lang="en-US" dirty="0" smtClean="0"/>
              <a:t>City name</a:t>
            </a:r>
          </a:p>
          <a:p>
            <a:pPr lvl="1"/>
            <a:r>
              <a:rPr lang="en-US" dirty="0" smtClean="0"/>
              <a:t>State name</a:t>
            </a:r>
          </a:p>
          <a:p>
            <a:pPr lvl="1"/>
            <a:r>
              <a:rPr lang="en-US" dirty="0" err="1" smtClean="0"/>
              <a:t>Pincode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So many data stored in address book,  so now address book is a database.</a:t>
            </a:r>
          </a:p>
          <a:p>
            <a:r>
              <a:rPr lang="en-US" dirty="0" smtClean="0"/>
              <a:t>Each record in address book consider as data. 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382000" cy="7921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6600"/>
                </a:solidFill>
              </a:rPr>
              <a:t>Database Management System (DBMS)</a:t>
            </a:r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143000"/>
            <a:ext cx="8610600" cy="5334000"/>
          </a:xfrm>
        </p:spPr>
        <p:txBody>
          <a:bodyPr>
            <a:normAutofit/>
          </a:bodyPr>
          <a:lstStyle/>
          <a:p>
            <a:r>
              <a:rPr lang="en-US" dirty="0" smtClean="0"/>
              <a:t>A </a:t>
            </a:r>
            <a:r>
              <a:rPr lang="en-US" b="1" dirty="0" smtClean="0"/>
              <a:t>database management system</a:t>
            </a:r>
            <a:r>
              <a:rPr lang="en-US" dirty="0" smtClean="0"/>
              <a:t> stores data in such a way that it becomes easier to retrieve, manipulate, and produce information. </a:t>
            </a:r>
          </a:p>
          <a:p>
            <a:endParaRPr lang="en-US" dirty="0" smtClean="0"/>
          </a:p>
          <a:p>
            <a:r>
              <a:rPr lang="en-US" dirty="0" smtClean="0"/>
              <a:t>Benefits of DBMS :</a:t>
            </a:r>
          </a:p>
          <a:p>
            <a:pPr lvl="1"/>
            <a:r>
              <a:rPr lang="en-US" dirty="0" smtClean="0"/>
              <a:t>Data redundancy</a:t>
            </a:r>
          </a:p>
          <a:p>
            <a:pPr lvl="1"/>
            <a:r>
              <a:rPr lang="en-US" dirty="0" smtClean="0"/>
              <a:t>no more data inconsistency</a:t>
            </a:r>
          </a:p>
          <a:p>
            <a:pPr lvl="1"/>
            <a:r>
              <a:rPr lang="en-US" dirty="0" smtClean="0"/>
              <a:t>Stored data can be shared by a single and multiple user</a:t>
            </a:r>
          </a:p>
          <a:p>
            <a:pPr lvl="1"/>
            <a:r>
              <a:rPr lang="en-US" dirty="0" smtClean="0"/>
              <a:t>Data integrity can be maintained. (assure database have only accurate data)</a:t>
            </a:r>
          </a:p>
          <a:p>
            <a:pPr lvl="1"/>
            <a:r>
              <a:rPr lang="en-US" dirty="0" smtClean="0"/>
              <a:t>Security easily implemented</a:t>
            </a:r>
          </a:p>
          <a:p>
            <a:pPr lvl="1"/>
            <a:r>
              <a:rPr lang="en-US" dirty="0" smtClean="0"/>
              <a:t>Data independence can be </a:t>
            </a:r>
            <a:r>
              <a:rPr lang="en-US" dirty="0" err="1" smtClean="0"/>
              <a:t>achived</a:t>
            </a:r>
            <a:r>
              <a:rPr lang="en-US" dirty="0" smtClean="0"/>
              <a:t> (for </a:t>
            </a:r>
            <a:r>
              <a:rPr lang="en-US" dirty="0" err="1" smtClean="0"/>
              <a:t>differenc</a:t>
            </a:r>
            <a:r>
              <a:rPr lang="en-US" dirty="0" smtClean="0"/>
              <a:t> data </a:t>
            </a:r>
            <a:r>
              <a:rPr lang="en-US" dirty="0" err="1" smtClean="0"/>
              <a:t>manupalation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	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382000" cy="7921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6600"/>
                </a:solidFill>
              </a:rPr>
              <a:t>Database Management System (DBMS)</a:t>
            </a:r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143000"/>
            <a:ext cx="8610600" cy="5334000"/>
          </a:xfrm>
        </p:spPr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en-US" b="1" dirty="0" smtClean="0"/>
              <a:t>Examples of Popular Database Management Systems (DBMS)</a:t>
            </a:r>
            <a:endParaRPr lang="en-US" dirty="0" smtClean="0"/>
          </a:p>
          <a:p>
            <a:pPr lvl="1"/>
            <a:r>
              <a:rPr lang="en-US" dirty="0" smtClean="0"/>
              <a:t>Oracle Database</a:t>
            </a:r>
          </a:p>
          <a:p>
            <a:pPr lvl="1"/>
            <a:r>
              <a:rPr lang="en-US" dirty="0" err="1" smtClean="0"/>
              <a:t>MySQL</a:t>
            </a:r>
            <a:r>
              <a:rPr lang="en-US" dirty="0" smtClean="0"/>
              <a:t> Database</a:t>
            </a:r>
          </a:p>
          <a:p>
            <a:pPr lvl="1"/>
            <a:r>
              <a:rPr lang="en-US" dirty="0" smtClean="0"/>
              <a:t>MS- Access</a:t>
            </a:r>
          </a:p>
          <a:p>
            <a:pPr lvl="1"/>
            <a:r>
              <a:rPr lang="en-US" dirty="0" smtClean="0"/>
              <a:t>Microsoft SQL Server</a:t>
            </a:r>
          </a:p>
          <a:p>
            <a:pPr lvl="1"/>
            <a:r>
              <a:rPr lang="en-US" dirty="0" smtClean="0"/>
              <a:t>File Maker</a:t>
            </a:r>
          </a:p>
          <a:p>
            <a:pPr lvl="1"/>
            <a:r>
              <a:rPr lang="en-US" dirty="0" err="1" smtClean="0"/>
              <a:t>NoSQL</a:t>
            </a:r>
            <a:endParaRPr lang="en-US" dirty="0" smtClean="0"/>
          </a:p>
          <a:p>
            <a:pPr lvl="1"/>
            <a:r>
              <a:rPr lang="en-US" dirty="0" err="1" smtClean="0"/>
              <a:t>Postgresql</a:t>
            </a:r>
            <a:endParaRPr lang="en-US" dirty="0" smtClean="0"/>
          </a:p>
          <a:p>
            <a:pPr lvl="1"/>
            <a:r>
              <a:rPr lang="en-US" dirty="0" smtClean="0"/>
              <a:t>MS Fox Pro</a:t>
            </a:r>
          </a:p>
          <a:p>
            <a:pPr lvl="1"/>
            <a:r>
              <a:rPr lang="en-US" dirty="0" smtClean="0"/>
              <a:t>Red Brick</a:t>
            </a:r>
          </a:p>
          <a:p>
            <a:pPr lvl="1"/>
            <a:r>
              <a:rPr lang="en-US" dirty="0" smtClean="0"/>
              <a:t>Etc……</a:t>
            </a:r>
            <a:endParaRPr lang="en-US" sz="2600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382000" cy="792162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FF6600"/>
                </a:solidFill>
              </a:rPr>
              <a:t>Relational DBMS (RDBMS)</a:t>
            </a:r>
            <a:endParaRPr lang="en-US" sz="3600" dirty="0">
              <a:solidFill>
                <a:srgbClr val="FF66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143000"/>
            <a:ext cx="8610600" cy="53340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RDBMS stands for </a:t>
            </a:r>
            <a:r>
              <a:rPr lang="en-US" b="1" u="sng" dirty="0" smtClean="0"/>
              <a:t>R</a:t>
            </a:r>
            <a:r>
              <a:rPr lang="en-US" dirty="0" smtClean="0"/>
              <a:t>elational </a:t>
            </a:r>
            <a:r>
              <a:rPr lang="en-US" b="1" u="sng" dirty="0" smtClean="0"/>
              <a:t>D</a:t>
            </a:r>
            <a:r>
              <a:rPr lang="en-US" dirty="0" smtClean="0"/>
              <a:t>atabase </a:t>
            </a:r>
            <a:r>
              <a:rPr lang="en-US" b="1" u="sng" dirty="0" smtClean="0"/>
              <a:t>M</a:t>
            </a:r>
            <a:r>
              <a:rPr lang="en-US" dirty="0" smtClean="0"/>
              <a:t>anagement </a:t>
            </a:r>
            <a:r>
              <a:rPr lang="en-US" b="1" u="sng" dirty="0" smtClean="0"/>
              <a:t>S</a:t>
            </a:r>
            <a:r>
              <a:rPr lang="en-US" dirty="0" smtClean="0"/>
              <a:t>ystem</a:t>
            </a:r>
          </a:p>
          <a:p>
            <a:r>
              <a:rPr lang="en-US" dirty="0" smtClean="0"/>
              <a:t>A Relational database management system (RDBMS) is a database management system (DBMS) that is based on the relational model as introduced by E. F. </a:t>
            </a:r>
            <a:r>
              <a:rPr lang="en-US" dirty="0" err="1" smtClean="0"/>
              <a:t>Codd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If a management system or software follows any of </a:t>
            </a:r>
            <a:r>
              <a:rPr lang="en-US" dirty="0" smtClean="0">
                <a:solidFill>
                  <a:srgbClr val="FF0000"/>
                </a:solidFill>
              </a:rPr>
              <a:t>5-6 rules</a:t>
            </a:r>
            <a:r>
              <a:rPr lang="en-US" dirty="0" smtClean="0"/>
              <a:t> proposed by </a:t>
            </a:r>
            <a:r>
              <a:rPr lang="en-US" dirty="0" err="1" smtClean="0"/>
              <a:t>E.F.Codd</a:t>
            </a:r>
            <a:r>
              <a:rPr lang="en-US" dirty="0" smtClean="0"/>
              <a:t>, it qualifies to be a Database Management System (</a:t>
            </a:r>
            <a:r>
              <a:rPr lang="en-US" dirty="0" smtClean="0">
                <a:solidFill>
                  <a:srgbClr val="FF0000"/>
                </a:solidFill>
              </a:rPr>
              <a:t>DBMS</a:t>
            </a:r>
            <a:r>
              <a:rPr lang="en-US" dirty="0" smtClean="0"/>
              <a:t>).</a:t>
            </a:r>
          </a:p>
          <a:p>
            <a:r>
              <a:rPr lang="en-US" dirty="0" smtClean="0"/>
              <a:t>If a management system or software follows any of </a:t>
            </a:r>
            <a:r>
              <a:rPr lang="en-US" dirty="0" smtClean="0">
                <a:solidFill>
                  <a:srgbClr val="FF0000"/>
                </a:solidFill>
              </a:rPr>
              <a:t>7-9 rules </a:t>
            </a:r>
            <a:r>
              <a:rPr lang="en-US" dirty="0" smtClean="0"/>
              <a:t>proposed by </a:t>
            </a:r>
            <a:r>
              <a:rPr lang="en-US" dirty="0" err="1" smtClean="0"/>
              <a:t>E.F.Codd</a:t>
            </a:r>
            <a:r>
              <a:rPr lang="en-US" dirty="0" smtClean="0"/>
              <a:t>, it qualifies to be a semi-Relational Database Management System (</a:t>
            </a:r>
            <a:r>
              <a:rPr lang="en-US" dirty="0" smtClean="0">
                <a:solidFill>
                  <a:srgbClr val="FF0000"/>
                </a:solidFill>
              </a:rPr>
              <a:t>semi- RDBMS</a:t>
            </a:r>
            <a:r>
              <a:rPr lang="en-US" dirty="0" smtClean="0"/>
              <a:t>).</a:t>
            </a:r>
          </a:p>
          <a:p>
            <a:r>
              <a:rPr lang="en-US" dirty="0" smtClean="0"/>
              <a:t>If a management system or software follows </a:t>
            </a:r>
            <a:r>
              <a:rPr lang="en-US" dirty="0" smtClean="0">
                <a:solidFill>
                  <a:srgbClr val="FF0000"/>
                </a:solidFill>
              </a:rPr>
              <a:t>9-12</a:t>
            </a:r>
            <a:r>
              <a:rPr lang="en-US" dirty="0" smtClean="0"/>
              <a:t> rules proposed by E.F. </a:t>
            </a:r>
            <a:r>
              <a:rPr lang="en-US" dirty="0" err="1" smtClean="0"/>
              <a:t>Codd</a:t>
            </a:r>
            <a:r>
              <a:rPr lang="en-US" dirty="0" smtClean="0"/>
              <a:t>, it qualifies to be a complete Relational Database Management System (</a:t>
            </a:r>
            <a:r>
              <a:rPr lang="en-US" dirty="0" smtClean="0">
                <a:solidFill>
                  <a:srgbClr val="FF0000"/>
                </a:solidFill>
              </a:rPr>
              <a:t>RDBMS</a:t>
            </a:r>
            <a:r>
              <a:rPr lang="en-US" dirty="0" smtClean="0"/>
              <a:t>). 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382000" cy="792162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FF6600"/>
                </a:solidFill>
              </a:rPr>
              <a:t>Dr. E.F </a:t>
            </a:r>
            <a:r>
              <a:rPr lang="en-US" sz="3600" dirty="0" err="1" smtClean="0">
                <a:solidFill>
                  <a:srgbClr val="FF6600"/>
                </a:solidFill>
              </a:rPr>
              <a:t>Codd’s</a:t>
            </a:r>
            <a:r>
              <a:rPr lang="en-US" sz="3600" dirty="0" smtClean="0">
                <a:solidFill>
                  <a:srgbClr val="FF6600"/>
                </a:solidFill>
              </a:rPr>
              <a:t> Rules for RDBMS</a:t>
            </a:r>
            <a:endParaRPr lang="en-US" sz="3600" dirty="0">
              <a:solidFill>
                <a:srgbClr val="FF66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143000"/>
            <a:ext cx="8610600" cy="5334000"/>
          </a:xfrm>
        </p:spPr>
        <p:txBody>
          <a:bodyPr>
            <a:normAutofit lnSpcReduction="10000"/>
          </a:bodyPr>
          <a:lstStyle/>
          <a:p>
            <a:endParaRPr lang="en-US" dirty="0" smtClean="0"/>
          </a:p>
          <a:p>
            <a:pPr lvl="1"/>
            <a:r>
              <a:rPr lang="en-US" dirty="0" smtClean="0"/>
              <a:t>Rule 1: Rule of Information</a:t>
            </a:r>
          </a:p>
          <a:p>
            <a:pPr lvl="1"/>
            <a:r>
              <a:rPr lang="en-US" dirty="0" smtClean="0"/>
              <a:t>Rule 2: Rule of Guaranteed Access</a:t>
            </a:r>
          </a:p>
          <a:p>
            <a:pPr lvl="1"/>
            <a:r>
              <a:rPr lang="en-US" dirty="0" smtClean="0"/>
              <a:t>Rule 3: Rule of Systematic Null Value Support</a:t>
            </a:r>
          </a:p>
          <a:p>
            <a:pPr lvl="1"/>
            <a:r>
              <a:rPr lang="en-US" dirty="0" smtClean="0"/>
              <a:t>Rule 4: Rule of Active and online relational Catalog</a:t>
            </a:r>
          </a:p>
          <a:p>
            <a:pPr lvl="1"/>
            <a:r>
              <a:rPr lang="en-US" dirty="0" smtClean="0"/>
              <a:t>Rule 5: Rule of Comprehensive Data Sub-language</a:t>
            </a:r>
          </a:p>
          <a:p>
            <a:pPr lvl="1"/>
            <a:r>
              <a:rPr lang="en-US" dirty="0" smtClean="0"/>
              <a:t>Rule 6: Rule of Updating Views</a:t>
            </a:r>
          </a:p>
          <a:p>
            <a:pPr lvl="1"/>
            <a:r>
              <a:rPr lang="en-US" dirty="0" smtClean="0"/>
              <a:t>Rule 7: Rule of Set level insertion, update and deletion</a:t>
            </a:r>
          </a:p>
          <a:p>
            <a:pPr lvl="1"/>
            <a:r>
              <a:rPr lang="en-US" dirty="0" smtClean="0"/>
              <a:t>Rule 8: Rule of Physical Data Independence</a:t>
            </a:r>
          </a:p>
          <a:p>
            <a:pPr lvl="1"/>
            <a:r>
              <a:rPr lang="en-US" dirty="0" smtClean="0"/>
              <a:t>Rule 9: Rule of Logical Data Independence</a:t>
            </a:r>
          </a:p>
          <a:p>
            <a:pPr lvl="1"/>
            <a:r>
              <a:rPr lang="en-US" dirty="0" smtClean="0"/>
              <a:t>Rule 10: Rule of Integrity Independence</a:t>
            </a:r>
          </a:p>
          <a:p>
            <a:pPr lvl="1"/>
            <a:r>
              <a:rPr lang="en-US" dirty="0" smtClean="0"/>
              <a:t>Rule 11: Rule of Distribution Independence</a:t>
            </a:r>
          </a:p>
          <a:p>
            <a:pPr lvl="1"/>
            <a:r>
              <a:rPr lang="en-US" dirty="0" smtClean="0"/>
              <a:t>Rule 12: Rule of Non Subversion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C:\Users\dd\Desktop\Captur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228600"/>
            <a:ext cx="8763000" cy="647699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382000" cy="792162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FF6600"/>
                </a:solidFill>
              </a:rPr>
              <a:t>Normalization</a:t>
            </a:r>
            <a:endParaRPr lang="en-US" sz="3600" dirty="0">
              <a:solidFill>
                <a:srgbClr val="FF66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143000"/>
            <a:ext cx="8610600" cy="5334000"/>
          </a:xfrm>
        </p:spPr>
        <p:txBody>
          <a:bodyPr>
            <a:normAutofit/>
          </a:bodyPr>
          <a:lstStyle/>
          <a:p>
            <a:r>
              <a:rPr lang="en-US" dirty="0" smtClean="0"/>
              <a:t>Normalization is a database design technique which organizes tables in a manner that reduces redundancy and dependency of data.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6169</TotalTime>
  <Words>288</Words>
  <Application>Microsoft Office PowerPoint</Application>
  <PresentationFormat>On-screen Show (4:3)</PresentationFormat>
  <Paragraphs>99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Equity</vt:lpstr>
      <vt:lpstr>Chapter 1 : Database Concept (SQL)</vt:lpstr>
      <vt:lpstr>Outline</vt:lpstr>
      <vt:lpstr>Database</vt:lpstr>
      <vt:lpstr>Database Management System (DBMS)</vt:lpstr>
      <vt:lpstr>Database Management System (DBMS)</vt:lpstr>
      <vt:lpstr>Relational DBMS (RDBMS)</vt:lpstr>
      <vt:lpstr>Dr. E.F Codd’s Rules for RDBMS</vt:lpstr>
      <vt:lpstr>Slide 8</vt:lpstr>
      <vt:lpstr>Normalization</vt:lpstr>
      <vt:lpstr>Structured Query Language</vt:lpstr>
      <vt:lpstr>SQL Component </vt:lpstr>
      <vt:lpstr>TABLE, TUPLE, ROW, COLUMN, FIELD 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Functions in SQL</dc:title>
  <dc:creator>PratikHimu</dc:creator>
  <cp:lastModifiedBy>Dipak</cp:lastModifiedBy>
  <cp:revision>84</cp:revision>
  <dcterms:created xsi:type="dcterms:W3CDTF">2006-08-16T00:00:00Z</dcterms:created>
  <dcterms:modified xsi:type="dcterms:W3CDTF">2018-07-03T05:04:58Z</dcterms:modified>
</cp:coreProperties>
</file>