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A5D74F-C778-4113-A093-376E5802B13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033DCD-6870-44C6-B080-ECD62F7A2A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Cursor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cursor which is opened for processing data through PL/SQL block, such user defined cursor is known as an explicit cursor.</a:t>
            </a:r>
          </a:p>
          <a:p>
            <a:pPr algn="just"/>
            <a:r>
              <a:rPr lang="en-US" dirty="0" smtClean="0"/>
              <a:t>An explicit cursor is used when individual records in a table have to be processed inside PL/SQL block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created on a SELECT Statement which returns more than one row.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 Management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Declare a cursor mapped to a SQL select statements.</a:t>
            </a:r>
          </a:p>
          <a:p>
            <a:pPr lvl="1">
              <a:buNone/>
            </a:pPr>
            <a:r>
              <a:rPr lang="en-US" i="1" dirty="0" smtClean="0"/>
              <a:t>CURSOR </a:t>
            </a:r>
            <a:r>
              <a:rPr lang="en-US" i="1" dirty="0" err="1" smtClean="0"/>
              <a:t>cname</a:t>
            </a:r>
            <a:r>
              <a:rPr lang="en-US" i="1" dirty="0" smtClean="0"/>
              <a:t> IS SELECT statement;</a:t>
            </a:r>
          </a:p>
          <a:p>
            <a:r>
              <a:rPr lang="en-US" dirty="0" smtClean="0"/>
              <a:t>Open the cursor.</a:t>
            </a:r>
          </a:p>
          <a:p>
            <a:pPr lvl="1">
              <a:buNone/>
            </a:pPr>
            <a:r>
              <a:rPr lang="en-US" i="1" dirty="0" smtClean="0"/>
              <a:t>OPEN </a:t>
            </a:r>
            <a:r>
              <a:rPr lang="en-US" i="1" dirty="0" err="1" smtClean="0"/>
              <a:t>cname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Fetch data from cursor in memory variables.</a:t>
            </a:r>
          </a:p>
          <a:p>
            <a:pPr lvl="1">
              <a:buNone/>
            </a:pPr>
            <a:r>
              <a:rPr lang="en-US" i="1" dirty="0" smtClean="0"/>
              <a:t>FETCH </a:t>
            </a:r>
            <a:r>
              <a:rPr lang="en-US" i="1" dirty="0" err="1" smtClean="0"/>
              <a:t>cname</a:t>
            </a:r>
            <a:r>
              <a:rPr lang="en-US" i="1" dirty="0" smtClean="0"/>
              <a:t> into variable(s);</a:t>
            </a:r>
          </a:p>
          <a:p>
            <a:r>
              <a:rPr lang="en-US" dirty="0" smtClean="0"/>
              <a:t> Process the data as per requirement.</a:t>
            </a:r>
          </a:p>
          <a:p>
            <a:r>
              <a:rPr lang="en-US" dirty="0" smtClean="0"/>
              <a:t>Close the cursor.</a:t>
            </a:r>
          </a:p>
          <a:p>
            <a:pPr lvl="1">
              <a:buNone/>
            </a:pPr>
            <a:r>
              <a:rPr lang="en-US" i="1" dirty="0" smtClean="0"/>
              <a:t>CLOSE </a:t>
            </a:r>
            <a:r>
              <a:rPr lang="en-US" i="1" dirty="0" err="1" smtClean="0"/>
              <a:t>cname</a:t>
            </a:r>
            <a:r>
              <a:rPr lang="en-US" i="1" dirty="0" smtClean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sz="3100" dirty="0" smtClean="0"/>
              <a:t>Display the customer name and depot number of all customers.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CUSTOMER.NAME%TYPE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err="1" smtClean="0"/>
              <a:t>CUSTOMER.DEPOT_NO%TYPE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CURSOR </a:t>
            </a:r>
            <a:r>
              <a:rPr lang="en-US" dirty="0" err="1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 IS SELECT </a:t>
            </a:r>
            <a:r>
              <a:rPr lang="en-US" dirty="0" err="1" smtClean="0"/>
              <a:t>NAME,DEPOT_NO</a:t>
            </a:r>
            <a:r>
              <a:rPr lang="en-US" dirty="0" smtClean="0"/>
              <a:t> FROM CUSTOMER;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err="1" smtClean="0">
                <a:solidFill>
                  <a:srgbClr val="FF0000"/>
                </a:solidFill>
              </a:rPr>
              <a:t>C1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FETCH </a:t>
            </a:r>
            <a:r>
              <a:rPr lang="en-US" dirty="0" err="1" smtClean="0">
                <a:solidFill>
                  <a:srgbClr val="FF0000"/>
                </a:solidFill>
              </a:rPr>
              <a:t>C1</a:t>
            </a:r>
            <a:r>
              <a:rPr lang="en-US" dirty="0" smtClean="0">
                <a:solidFill>
                  <a:srgbClr val="FF0000"/>
                </a:solidFill>
              </a:rPr>
              <a:t> INTO 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EXIT WHEN </a:t>
            </a:r>
            <a:r>
              <a:rPr lang="en-US" dirty="0" err="1" smtClean="0">
                <a:solidFill>
                  <a:srgbClr val="FF0000"/>
                </a:solidFill>
              </a:rPr>
              <a:t>C1%NOTFOUND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(A||' '||B);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CLOSE </a:t>
            </a:r>
            <a:r>
              <a:rPr lang="en-US" dirty="0" err="1" smtClean="0">
                <a:solidFill>
                  <a:srgbClr val="FF0000"/>
                </a:solidFill>
              </a:rPr>
              <a:t>C1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05200"/>
            <a:ext cx="29456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cursor to display the product number and description of all product whose price is greater then 1000.</a:t>
            </a:r>
          </a:p>
          <a:p>
            <a:pPr algn="just"/>
            <a:r>
              <a:rPr lang="en-US" dirty="0" smtClean="0"/>
              <a:t>Create a cursor to </a:t>
            </a:r>
            <a:r>
              <a:rPr lang="en-US" smtClean="0"/>
              <a:t>book 3 </a:t>
            </a:r>
            <a:r>
              <a:rPr lang="en-US" dirty="0" smtClean="0"/>
              <a:t>tickets of all movie whose rating is greater than 3. Consider following table:</a:t>
            </a:r>
          </a:p>
          <a:p>
            <a:pPr lvl="1" algn="just">
              <a:buNone/>
            </a:pPr>
            <a:r>
              <a:rPr lang="en-US" dirty="0" smtClean="0"/>
              <a:t>Movie (</a:t>
            </a:r>
            <a:r>
              <a:rPr lang="en-US" dirty="0" err="1" smtClean="0"/>
              <a:t>m_id</a:t>
            </a:r>
            <a:r>
              <a:rPr lang="en-US" dirty="0" smtClean="0"/>
              <a:t>, name, ratings)</a:t>
            </a:r>
          </a:p>
          <a:p>
            <a:pPr lvl="1" algn="just">
              <a:buNone/>
            </a:pPr>
            <a:r>
              <a:rPr lang="en-US" dirty="0" err="1" smtClean="0"/>
              <a:t>Book_ticket</a:t>
            </a:r>
            <a:r>
              <a:rPr lang="en-US" dirty="0" smtClean="0"/>
              <a:t>(</a:t>
            </a:r>
            <a:r>
              <a:rPr lang="en-US" dirty="0" err="1" smtClean="0"/>
              <a:t>m_id</a:t>
            </a:r>
            <a:r>
              <a:rPr lang="en-US" dirty="0" smtClean="0"/>
              <a:t>, </a:t>
            </a:r>
            <a:r>
              <a:rPr lang="en-US" dirty="0" err="1" smtClean="0"/>
              <a:t>no_of_tkts</a:t>
            </a:r>
            <a:r>
              <a:rPr lang="en-US" dirty="0" smtClean="0"/>
              <a:t>);</a:t>
            </a:r>
          </a:p>
          <a:p>
            <a:pPr algn="just"/>
            <a:r>
              <a:rPr lang="en-US" dirty="0" smtClean="0"/>
              <a:t>Create </a:t>
            </a:r>
            <a:r>
              <a:rPr lang="en-US" dirty="0" smtClean="0"/>
              <a:t>a cursor to increase salary. If salary is less then 35000 then increase it by 20% else by 12</a:t>
            </a:r>
            <a:r>
              <a:rPr lang="en-US" dirty="0" smtClean="0"/>
              <a:t>%.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Example:Solution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e </a:t>
            </a:r>
            <a:r>
              <a:rPr lang="en-US" dirty="0" err="1" smtClean="0"/>
              <a:t>employee.e_id%TYPE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 </a:t>
            </a:r>
            <a:r>
              <a:rPr lang="en-US" dirty="0" err="1" smtClean="0"/>
              <a:t>employee.salary%TYPE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Cursor </a:t>
            </a:r>
            <a:r>
              <a:rPr lang="en-US" dirty="0" err="1" smtClean="0"/>
              <a:t>c1</a:t>
            </a:r>
            <a:r>
              <a:rPr lang="en-US" dirty="0" smtClean="0"/>
              <a:t> IS select </a:t>
            </a:r>
            <a:r>
              <a:rPr lang="en-US" dirty="0" err="1" smtClean="0"/>
              <a:t>e_id,salary</a:t>
            </a:r>
            <a:r>
              <a:rPr lang="en-US" dirty="0" smtClean="0"/>
              <a:t> from employee;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c1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fetch </a:t>
            </a:r>
            <a:r>
              <a:rPr lang="en-US" dirty="0" err="1" smtClean="0"/>
              <a:t>c1</a:t>
            </a:r>
            <a:r>
              <a:rPr lang="en-US" dirty="0" smtClean="0"/>
              <a:t> into </a:t>
            </a:r>
            <a:r>
              <a:rPr lang="en-US" dirty="0" err="1" smtClean="0"/>
              <a:t>e,s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exit when </a:t>
            </a:r>
            <a:r>
              <a:rPr lang="en-US" dirty="0" err="1" smtClean="0"/>
              <a:t>c1%notfound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if s&lt;35000 then</a:t>
            </a:r>
          </a:p>
          <a:p>
            <a:pPr>
              <a:buNone/>
            </a:pPr>
            <a:r>
              <a:rPr lang="en-US" dirty="0" smtClean="0"/>
              <a:t>s := s + (s*0.2);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s :=s + (s*0.12);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update employee set salary=s where </a:t>
            </a:r>
            <a:r>
              <a:rPr lang="en-US" dirty="0" err="1" smtClean="0"/>
              <a:t>e_id</a:t>
            </a:r>
            <a:r>
              <a:rPr lang="en-US" dirty="0" smtClean="0"/>
              <a:t>=e; 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close </a:t>
            </a:r>
            <a:r>
              <a:rPr lang="en-US" dirty="0" err="1" smtClean="0"/>
              <a:t>c1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Oracle engine creates the work area for processing the SQL statements. This work area is known as </a:t>
            </a:r>
            <a:r>
              <a:rPr lang="en-US" b="1" dirty="0" smtClean="0"/>
              <a:t>Cursor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Cursor is the pointer to this work area.</a:t>
            </a:r>
            <a:endParaRPr lang="en-US" dirty="0" smtClean="0"/>
          </a:p>
          <a:p>
            <a:pPr algn="just"/>
            <a:r>
              <a:rPr lang="en-US" dirty="0" smtClean="0"/>
              <a:t>The work area is private to perform SQL operations.</a:t>
            </a:r>
          </a:p>
          <a:p>
            <a:pPr algn="just"/>
            <a:r>
              <a:rPr lang="en-US" dirty="0" smtClean="0"/>
              <a:t>A cursor holds the </a:t>
            </a:r>
            <a:r>
              <a:rPr lang="en-US" dirty="0" smtClean="0"/>
              <a:t>rows returned </a:t>
            </a:r>
            <a:r>
              <a:rPr lang="en-US" dirty="0" smtClean="0"/>
              <a:t>by a SQL statement</a:t>
            </a:r>
            <a:r>
              <a:rPr lang="en-US" dirty="0" smtClean="0"/>
              <a:t>. </a:t>
            </a:r>
            <a:r>
              <a:rPr lang="en-US" dirty="0" smtClean="0"/>
              <a:t>The rows stored </a:t>
            </a:r>
            <a:r>
              <a:rPr lang="en-US" dirty="0" smtClean="0"/>
              <a:t>in the cursor is called </a:t>
            </a:r>
            <a:r>
              <a:rPr lang="en-US" b="1" dirty="0" smtClean="0"/>
              <a:t>Active Data Set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Types </a:t>
            </a:r>
            <a:r>
              <a:rPr lang="en-US" dirty="0" smtClean="0"/>
              <a:t>of Cursors:</a:t>
            </a:r>
          </a:p>
          <a:p>
            <a:pPr lvl="1" algn="just"/>
            <a:r>
              <a:rPr lang="en-US" dirty="0" smtClean="0"/>
              <a:t>Implicit Cursor</a:t>
            </a:r>
          </a:p>
          <a:p>
            <a:pPr lvl="1" algn="just"/>
            <a:r>
              <a:rPr lang="en-US" dirty="0" smtClean="0"/>
              <a:t>Explicit Cursor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Attributes are used to keep track of the current status of a cursor.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362201"/>
          <a:ext cx="7086600" cy="364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/>
                <a:gridCol w="4960620"/>
              </a:tblGrid>
              <a:tr h="562563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ISOPEN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TRUE if cursor</a:t>
                      </a:r>
                      <a:r>
                        <a:rPr lang="en-US" sz="2000" baseline="0" dirty="0" smtClean="0"/>
                        <a:t> is open, FALSE otherwise.</a:t>
                      </a:r>
                      <a:endParaRPr lang="en-US" sz="20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%FOUND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TRUE if record was fetched successfully, FALSE</a:t>
                      </a:r>
                      <a:r>
                        <a:rPr lang="en-US" sz="2000" baseline="0" dirty="0" smtClean="0"/>
                        <a:t> otherwise.</a:t>
                      </a:r>
                      <a:endParaRPr lang="en-US" sz="2000" dirty="0"/>
                    </a:p>
                  </a:txBody>
                  <a:tcPr/>
                </a:tc>
              </a:tr>
              <a:tr h="9087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NOTFOUND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Returns TRUE if record was not fetched successfully, FALSE</a:t>
                      </a:r>
                      <a:r>
                        <a:rPr lang="en-US" sz="2000" baseline="0" dirty="0" smtClean="0"/>
                        <a:t> otherwise.</a:t>
                      </a:r>
                      <a:endParaRPr lang="en-US" sz="2000" dirty="0" smtClean="0"/>
                    </a:p>
                  </a:txBody>
                  <a:tcPr/>
                </a:tc>
              </a:tr>
              <a:tr h="5625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ROWCOUNT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number of records processed from the cursor.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the Oracle engine opened a cursor for its internal processing, it is known as an Implicit cursor.</a:t>
            </a:r>
          </a:p>
          <a:p>
            <a:pPr algn="just"/>
            <a:r>
              <a:rPr lang="en-US" dirty="0" smtClean="0"/>
              <a:t>All the functionality related to implicit cursor such as reserving memory area, populating it with data, processing the data and releasing the memory area are managed by Oracle engine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cursor is created when insert, update, delete and select statement which returns one row is executed.</a:t>
            </a:r>
            <a:endParaRPr lang="en-US" dirty="0" smtClean="0"/>
          </a:p>
          <a:p>
            <a:pPr algn="just"/>
            <a:r>
              <a:rPr lang="en-US" dirty="0" smtClean="0"/>
              <a:t>The name of the implicit cursor is </a:t>
            </a:r>
            <a:r>
              <a:rPr lang="en-US" b="1" dirty="0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Cursor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447800"/>
          <a:ext cx="77724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355"/>
                <a:gridCol w="5683045"/>
              </a:tblGrid>
              <a:tr h="383984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209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ISOPEN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aseline="0" dirty="0" smtClean="0"/>
                        <a:t>Oracle engine automatically opens and closes the SQL cursor after executing the SQL statement. Thus </a:t>
                      </a:r>
                      <a:r>
                        <a:rPr lang="en-US" sz="2000" b="1" baseline="0" dirty="0" err="1" smtClean="0"/>
                        <a:t>SQL%ISOPEN</a:t>
                      </a:r>
                      <a:r>
                        <a:rPr lang="en-US" sz="2000" baseline="0" dirty="0" smtClean="0"/>
                        <a:t> attribute cannot be referenced outside of the statement. So its value is always FALSE.</a:t>
                      </a:r>
                      <a:endParaRPr lang="en-US" sz="2000" dirty="0"/>
                    </a:p>
                  </a:txBody>
                  <a:tcPr/>
                </a:tc>
              </a:tr>
              <a:tr h="1013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%FOUND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err="1" smtClean="0"/>
                        <a:t>SQL%FOUND</a:t>
                      </a:r>
                      <a:r>
                        <a:rPr lang="en-US" sz="2000" dirty="0" smtClean="0"/>
                        <a:t> evaluates to TRUE if an</a:t>
                      </a:r>
                      <a:r>
                        <a:rPr lang="en-US" sz="2000" baseline="0" dirty="0" smtClean="0"/>
                        <a:t> insert, update or delete affected one or more rows, or a single-row select returned one or more rows. </a:t>
                      </a:r>
                      <a:r>
                        <a:rPr lang="en-US" sz="2000" dirty="0" smtClean="0"/>
                        <a:t>FALSE</a:t>
                      </a:r>
                      <a:r>
                        <a:rPr lang="en-US" sz="2000" baseline="0" dirty="0" smtClean="0"/>
                        <a:t> otherwise.</a:t>
                      </a:r>
                      <a:endParaRPr lang="en-US" sz="2000" dirty="0"/>
                    </a:p>
                  </a:txBody>
                  <a:tcPr/>
                </a:tc>
              </a:tr>
              <a:tr h="9158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NOTFOUND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SQL%NOTFOUND</a:t>
                      </a:r>
                      <a:r>
                        <a:rPr lang="en-US" sz="2000" baseline="0" dirty="0" smtClean="0"/>
                        <a:t> is logically opposite to </a:t>
                      </a:r>
                      <a:r>
                        <a:rPr lang="en-US" sz="2000" baseline="0" dirty="0" err="1" smtClean="0"/>
                        <a:t>SQL%FOUND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 smtClean="0"/>
                    </a:p>
                  </a:txBody>
                  <a:tcPr/>
                </a:tc>
              </a:tr>
              <a:tr h="10137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r>
                        <a:rPr lang="en-US" sz="2000" dirty="0" err="1" smtClean="0"/>
                        <a:t>ROWCOUNT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number of</a:t>
                      </a:r>
                      <a:r>
                        <a:rPr lang="en-US" sz="2000" baseline="0" dirty="0" smtClean="0"/>
                        <a:t> rows affected by an insert, update, delete or select statement</a:t>
                      </a:r>
                      <a:r>
                        <a:rPr lang="en-US" sz="2000" dirty="0" smtClean="0"/>
                        <a:t>. Syntax</a:t>
                      </a:r>
                      <a:r>
                        <a:rPr lang="en-US" sz="2000" baseline="0" dirty="0" smtClean="0"/>
                        <a:t> is </a:t>
                      </a:r>
                      <a:r>
                        <a:rPr lang="en-US" sz="2000" b="1" baseline="0" dirty="0" err="1" smtClean="0"/>
                        <a:t>SQL%ROWCOUNT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Example: </a:t>
            </a:r>
            <a:r>
              <a:rPr lang="en-US" sz="3100" dirty="0" smtClean="0"/>
              <a:t>Display the customer name and depot number for the given customer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CUSTOMER.NAME%TYPE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err="1" smtClean="0"/>
              <a:t>CUSTOMER.DEPOT_NO%TYPE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 </a:t>
            </a:r>
            <a:r>
              <a:rPr lang="en-US" dirty="0" err="1" smtClean="0"/>
              <a:t>CUSTOMER.CUSTOMER_NO%TYPE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C := :</a:t>
            </a:r>
            <a:r>
              <a:rPr lang="en-US" dirty="0" err="1" smtClean="0"/>
              <a:t>Enter_Cutomer_NO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NAME,DEPOT_NO</a:t>
            </a:r>
            <a:r>
              <a:rPr lang="en-US" dirty="0" smtClean="0"/>
              <a:t> INTO </a:t>
            </a:r>
            <a:r>
              <a:rPr lang="en-US" dirty="0" err="1" smtClean="0"/>
              <a:t>A,B</a:t>
            </a:r>
            <a:r>
              <a:rPr lang="en-US" dirty="0" smtClean="0"/>
              <a:t> FROM CUSTOMER WHERE </a:t>
            </a:r>
            <a:r>
              <a:rPr lang="en-US" dirty="0" err="1" smtClean="0"/>
              <a:t>CUSTOMER_NO</a:t>
            </a:r>
            <a:r>
              <a:rPr lang="en-US" dirty="0" smtClean="0"/>
              <a:t>=C;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(A||' '||B);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sz="3100" dirty="0" smtClean="0"/>
              <a:t>Update the customer name of given customer number.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DECLARE</a:t>
            </a:r>
          </a:p>
          <a:p>
            <a:pPr algn="just">
              <a:buNone/>
            </a:pPr>
            <a:r>
              <a:rPr lang="en-US" dirty="0" smtClean="0"/>
              <a:t>A </a:t>
            </a:r>
            <a:r>
              <a:rPr lang="en-US" dirty="0" err="1" smtClean="0"/>
              <a:t>CUSTOMER.NAME%TYPE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smtClean="0"/>
              <a:t>C </a:t>
            </a:r>
            <a:r>
              <a:rPr lang="en-US" dirty="0" err="1" smtClean="0"/>
              <a:t>CUSTOMER.CUSTOMER_NO%TYPE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err="1" smtClean="0"/>
              <a:t>row_count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smtClean="0"/>
              <a:t>BEGIN</a:t>
            </a:r>
          </a:p>
          <a:p>
            <a:pPr algn="just">
              <a:buNone/>
            </a:pPr>
            <a:r>
              <a:rPr lang="en-US" dirty="0" smtClean="0"/>
              <a:t>C := :</a:t>
            </a:r>
            <a:r>
              <a:rPr lang="en-US" dirty="0" err="1" smtClean="0"/>
              <a:t>Enter_Cutomer_NO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smtClean="0"/>
              <a:t>A := :</a:t>
            </a:r>
            <a:r>
              <a:rPr lang="en-US" dirty="0" err="1" smtClean="0"/>
              <a:t>Enter_name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SQL%ISOPEN</a:t>
            </a:r>
            <a:r>
              <a:rPr lang="en-US" dirty="0" smtClean="0"/>
              <a:t> then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('Cursor is open');</a:t>
            </a:r>
          </a:p>
          <a:p>
            <a:pPr algn="just">
              <a:buNone/>
            </a:pPr>
            <a:r>
              <a:rPr lang="en-US" dirty="0" smtClean="0"/>
              <a:t>else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('Cursor is close');</a:t>
            </a:r>
          </a:p>
          <a:p>
            <a:pPr algn="just">
              <a:buNone/>
            </a:pPr>
            <a:r>
              <a:rPr lang="en-US" dirty="0" smtClean="0"/>
              <a:t>end if;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SQL%found</a:t>
            </a:r>
            <a:r>
              <a:rPr lang="en-US" dirty="0" smtClean="0"/>
              <a:t> then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('Row is affected');</a:t>
            </a:r>
          </a:p>
          <a:p>
            <a:pPr algn="just">
              <a:buNone/>
            </a:pPr>
            <a:r>
              <a:rPr lang="en-US" dirty="0" smtClean="0"/>
              <a:t>else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('Row is not affected');</a:t>
            </a:r>
          </a:p>
          <a:p>
            <a:pPr algn="just">
              <a:buNone/>
            </a:pPr>
            <a:r>
              <a:rPr lang="en-US" dirty="0" smtClean="0"/>
              <a:t>end if;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update CUSTOMER set name = A WHERE </a:t>
            </a:r>
            <a:r>
              <a:rPr lang="en-US" dirty="0" err="1" smtClean="0">
                <a:solidFill>
                  <a:srgbClr val="FF0000"/>
                </a:solidFill>
              </a:rPr>
              <a:t>customer_no</a:t>
            </a:r>
            <a:r>
              <a:rPr lang="en-US" dirty="0" smtClean="0">
                <a:solidFill>
                  <a:srgbClr val="FF0000"/>
                </a:solidFill>
              </a:rPr>
              <a:t>=C;</a:t>
            </a:r>
          </a:p>
          <a:p>
            <a:pPr algn="just">
              <a:buNone/>
            </a:pPr>
            <a:r>
              <a:rPr lang="en-US" dirty="0" err="1" smtClean="0"/>
              <a:t>row_count</a:t>
            </a:r>
            <a:r>
              <a:rPr lang="en-US" dirty="0" smtClean="0"/>
              <a:t> := </a:t>
            </a:r>
            <a:r>
              <a:rPr lang="en-US" dirty="0" err="1" smtClean="0">
                <a:solidFill>
                  <a:srgbClr val="FF0000"/>
                </a:solidFill>
              </a:rPr>
              <a:t>SQL%ROWCOUNT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('No of rows affected: ' || </a:t>
            </a:r>
            <a:r>
              <a:rPr lang="en-US" dirty="0" err="1" smtClean="0"/>
              <a:t>row_count</a:t>
            </a:r>
            <a:r>
              <a:rPr lang="en-US" dirty="0" smtClean="0"/>
              <a:t>);</a:t>
            </a:r>
          </a:p>
          <a:p>
            <a:pPr algn="just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('Updated successfully');</a:t>
            </a:r>
          </a:p>
          <a:p>
            <a:pPr algn="just"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41795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352800"/>
            <a:ext cx="311283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</TotalTime>
  <Words>788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Cursor</vt:lpstr>
      <vt:lpstr>Introduction</vt:lpstr>
      <vt:lpstr>Attributes</vt:lpstr>
      <vt:lpstr>Implicit Cursor</vt:lpstr>
      <vt:lpstr>Implicit Cursor Attributes</vt:lpstr>
      <vt:lpstr>Example: Display the customer name and depot number for the given customer number.</vt:lpstr>
      <vt:lpstr>Example: Update the customer name of given customer number.</vt:lpstr>
      <vt:lpstr>Slide 8</vt:lpstr>
      <vt:lpstr>Output</vt:lpstr>
      <vt:lpstr>Explicit Cursor</vt:lpstr>
      <vt:lpstr>Explicit Cursor Management Steps</vt:lpstr>
      <vt:lpstr>Example: Display the customer name and depot number of all customers.</vt:lpstr>
      <vt:lpstr>Examples</vt:lpstr>
      <vt:lpstr>Example:Solution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Admin</dc:creator>
  <cp:lastModifiedBy>Admin</cp:lastModifiedBy>
  <cp:revision>28</cp:revision>
  <dcterms:created xsi:type="dcterms:W3CDTF">2017-09-13T07:33:10Z</dcterms:created>
  <dcterms:modified xsi:type="dcterms:W3CDTF">2017-09-14T03:46:30Z</dcterms:modified>
</cp:coreProperties>
</file>