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Functions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EXTRACT() </a:t>
            </a:r>
            <a:r>
              <a:rPr lang="en-US" dirty="0" smtClean="0"/>
              <a:t>: Returns </a:t>
            </a:r>
            <a:r>
              <a:rPr lang="en-US" dirty="0" smtClean="0"/>
              <a:t>a value extracted from a date or time.</a:t>
            </a:r>
          </a:p>
          <a:p>
            <a:pPr lvl="2"/>
            <a:r>
              <a:rPr lang="en-US" dirty="0" smtClean="0"/>
              <a:t>A date can be used to extract  YEAR, MONTH, DAY. </a:t>
            </a:r>
          </a:p>
          <a:p>
            <a:pPr lvl="2"/>
            <a:r>
              <a:rPr lang="en-US" dirty="0" smtClean="0"/>
              <a:t>A time stamp can be used to extract HOUR, MINUTE, SECOND.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EXTRACT ({year | month | day | hour | minute | second } from { </a:t>
            </a:r>
            <a:r>
              <a:rPr lang="en-US" dirty="0" err="1" smtClean="0"/>
              <a:t>date_value</a:t>
            </a:r>
            <a:r>
              <a:rPr lang="en-US" dirty="0" smtClean="0"/>
              <a:t> | </a:t>
            </a:r>
            <a:r>
              <a:rPr lang="en-US" dirty="0" err="1" smtClean="0"/>
              <a:t>time_value</a:t>
            </a:r>
            <a:r>
              <a:rPr lang="en-US" dirty="0" smtClean="0"/>
              <a:t>}</a:t>
            </a:r>
            <a:endParaRPr lang="en-US" dirty="0" smtClean="0"/>
          </a:p>
          <a:p>
            <a:pPr lvl="2"/>
            <a:r>
              <a:rPr lang="en-US" dirty="0" smtClean="0"/>
              <a:t>Example: select extract(Year from date '2017-12-30') "Year</a:t>
            </a:r>
            <a:r>
              <a:rPr lang="en-US" dirty="0" smtClean="0"/>
              <a:t>", extract(Month </a:t>
            </a:r>
            <a:r>
              <a:rPr lang="en-US" dirty="0" smtClean="0"/>
              <a:t>from date '2017-12-30') "Month", extract(Day from date '2017-12-30') "Day"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 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select extract(Hour from </a:t>
            </a:r>
            <a:r>
              <a:rPr lang="en-US" dirty="0" err="1" smtClean="0"/>
              <a:t>current_timestamp</a:t>
            </a:r>
            <a:r>
              <a:rPr lang="en-US" dirty="0" smtClean="0"/>
              <a:t>) "</a:t>
            </a:r>
            <a:r>
              <a:rPr lang="en-US" dirty="0" err="1" smtClean="0"/>
              <a:t>Hour",extract</a:t>
            </a:r>
            <a:r>
              <a:rPr lang="en-US" dirty="0" smtClean="0"/>
              <a:t>(Minute from </a:t>
            </a:r>
            <a:r>
              <a:rPr lang="en-US" dirty="0" err="1" smtClean="0"/>
              <a:t>current_timestamp</a:t>
            </a:r>
            <a:r>
              <a:rPr lang="en-US" dirty="0" smtClean="0"/>
              <a:t>) "Minute", extract(second from </a:t>
            </a:r>
            <a:r>
              <a:rPr lang="en-US" dirty="0" err="1" smtClean="0"/>
              <a:t>current_timestamp</a:t>
            </a:r>
            <a:r>
              <a:rPr lang="en-US" dirty="0" smtClean="0"/>
              <a:t>) "Second" from dual</a:t>
            </a:r>
            <a:r>
              <a:rPr lang="en-US" dirty="0" smtClean="0"/>
              <a:t>;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219575"/>
            <a:ext cx="1400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943600"/>
            <a:ext cx="1590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GREASTEST() </a:t>
            </a:r>
            <a:r>
              <a:rPr lang="en-US" dirty="0" smtClean="0"/>
              <a:t>: </a:t>
            </a:r>
            <a:r>
              <a:rPr lang="en-US" dirty="0" smtClean="0"/>
              <a:t>Returns the greatest value in a list of  expression.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GREATEST (expr1, expr2, …. </a:t>
            </a:r>
            <a:r>
              <a:rPr lang="en-US" dirty="0" err="1" smtClean="0"/>
              <a:t>exprn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US" dirty="0" smtClean="0"/>
              <a:t>select </a:t>
            </a:r>
            <a:r>
              <a:rPr lang="en-US" dirty="0" smtClean="0"/>
              <a:t>greatest(7,15,8) "Greatest Number" from dual</a:t>
            </a:r>
            <a:r>
              <a:rPr lang="en-US" dirty="0" smtClean="0"/>
              <a:t>; 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select </a:t>
            </a:r>
            <a:r>
              <a:rPr lang="en-US" dirty="0" smtClean="0"/>
              <a:t>greatest('7','15','8') "Greatest String" from dual</a:t>
            </a:r>
            <a:r>
              <a:rPr lang="en-US" dirty="0" smtClean="0"/>
              <a:t>; </a:t>
            </a:r>
            <a:endParaRPr lang="en-US" dirty="0" smtClean="0"/>
          </a:p>
          <a:p>
            <a:pPr lvl="1"/>
            <a:r>
              <a:rPr lang="en-US" b="1" dirty="0" smtClean="0"/>
              <a:t>LEAST() </a:t>
            </a:r>
            <a:r>
              <a:rPr lang="en-US" dirty="0" smtClean="0"/>
              <a:t>: </a:t>
            </a:r>
            <a:r>
              <a:rPr lang="en-US" dirty="0" smtClean="0"/>
              <a:t>Returns the least value in a list of expression.</a:t>
            </a:r>
            <a:endParaRPr lang="en-US" dirty="0" smtClean="0"/>
          </a:p>
          <a:p>
            <a:pPr lvl="2"/>
            <a:r>
              <a:rPr lang="en-US" dirty="0" smtClean="0"/>
              <a:t>Syntax: </a:t>
            </a:r>
            <a:r>
              <a:rPr lang="en-US" dirty="0" smtClean="0"/>
              <a:t>LEAST(expr1</a:t>
            </a:r>
            <a:r>
              <a:rPr lang="en-US" dirty="0" smtClean="0"/>
              <a:t>, expr2, …. </a:t>
            </a:r>
            <a:r>
              <a:rPr lang="en-US" dirty="0" err="1" smtClean="0"/>
              <a:t>exprn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select least(7,15,8) "least number" from dual</a:t>
            </a:r>
            <a:r>
              <a:rPr lang="en-US" dirty="0" smtClean="0"/>
              <a:t>;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select least('7','15','8') "least String" from dual</a:t>
            </a:r>
            <a:r>
              <a:rPr lang="en-US" dirty="0" smtClean="0"/>
              <a:t>;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514600"/>
            <a:ext cx="1181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200400"/>
            <a:ext cx="1038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181600"/>
            <a:ext cx="84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4419600"/>
            <a:ext cx="942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MOD() </a:t>
            </a:r>
            <a:r>
              <a:rPr lang="en-US" dirty="0" smtClean="0"/>
              <a:t>: Returns </a:t>
            </a:r>
            <a:r>
              <a:rPr lang="en-US" dirty="0" smtClean="0"/>
              <a:t>the reminder of first number divided by second number passed in parameter. If second number is 0, it returns first number.</a:t>
            </a:r>
            <a:endParaRPr lang="en-US" dirty="0" smtClean="0"/>
          </a:p>
          <a:p>
            <a:pPr lvl="2"/>
            <a:r>
              <a:rPr lang="en-US" dirty="0" smtClean="0"/>
              <a:t>Syntax: </a:t>
            </a:r>
            <a:r>
              <a:rPr lang="en-US" dirty="0" smtClean="0"/>
              <a:t> MOD ( &lt;m&gt;, &lt;n&gt;) 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select mod(76,13) "MOD"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TRUNC() </a:t>
            </a:r>
            <a:r>
              <a:rPr lang="en-US" dirty="0" smtClean="0"/>
              <a:t>: </a:t>
            </a:r>
            <a:r>
              <a:rPr lang="en-US" dirty="0" smtClean="0"/>
              <a:t>Returns a number which truncate to a certain number of decimal places. If parameter is omitted, it truncate the number to 0 decimal places.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  <a:r>
              <a:rPr lang="en-US" dirty="0" smtClean="0"/>
              <a:t>: TRUNC( &lt;number&gt; [ ,&lt;decimal place&gt;]) 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select </a:t>
            </a:r>
            <a:r>
              <a:rPr lang="en-US" dirty="0" err="1" smtClean="0"/>
              <a:t>trunc</a:t>
            </a:r>
            <a:r>
              <a:rPr lang="en-US" dirty="0" smtClean="0"/>
              <a:t>(2.368,2) "truncate" from dual;</a:t>
            </a:r>
          </a:p>
          <a:p>
            <a:pPr lvl="2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00400"/>
            <a:ext cx="495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562600"/>
            <a:ext cx="685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FLOOR() </a:t>
            </a:r>
            <a:r>
              <a:rPr lang="en-US" dirty="0" smtClean="0"/>
              <a:t>: Returns </a:t>
            </a:r>
            <a:r>
              <a:rPr lang="en-US" dirty="0" smtClean="0"/>
              <a:t>the largest integer value that is equal to or less than a number.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  <a:r>
              <a:rPr lang="en-US" dirty="0" smtClean="0"/>
              <a:t>: FLOOR( &lt;number&gt;)  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select floor(12.768) "FLOOR"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CEIL() </a:t>
            </a:r>
            <a:r>
              <a:rPr lang="en-US" dirty="0" smtClean="0"/>
              <a:t>: Returns </a:t>
            </a:r>
            <a:r>
              <a:rPr lang="en-US" dirty="0" smtClean="0"/>
              <a:t>the smallest integer value that is greater or equal to a number.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  <a:r>
              <a:rPr lang="en-US" dirty="0" smtClean="0"/>
              <a:t> </a:t>
            </a:r>
            <a:r>
              <a:rPr lang="en-US" dirty="0" smtClean="0"/>
              <a:t>:  CEIL( </a:t>
            </a:r>
            <a:r>
              <a:rPr lang="en-US" dirty="0" smtClean="0"/>
              <a:t>&lt;number&gt;) </a:t>
            </a:r>
          </a:p>
          <a:p>
            <a:pPr lvl="2"/>
            <a:r>
              <a:rPr lang="en-US" dirty="0" smtClean="0"/>
              <a:t>Example: select ceil(12.768) "CEIL" from dual;</a:t>
            </a:r>
          </a:p>
          <a:p>
            <a:pPr lvl="2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619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257800"/>
            <a:ext cx="60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LOWER() </a:t>
            </a:r>
            <a:r>
              <a:rPr lang="en-US" dirty="0" smtClean="0"/>
              <a:t>: </a:t>
            </a:r>
            <a:r>
              <a:rPr lang="en-US" dirty="0" smtClean="0"/>
              <a:t>Returns character with all letters in lower case.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  <a:r>
              <a:rPr lang="en-US" dirty="0" smtClean="0"/>
              <a:t>: LOWER(char)</a:t>
            </a:r>
            <a:endParaRPr lang="en-US" dirty="0" smtClean="0"/>
          </a:p>
          <a:p>
            <a:pPr lvl="2"/>
            <a:r>
              <a:rPr lang="en-US" dirty="0" smtClean="0"/>
              <a:t>Example: select lower('Hi how are YOU') "Lower"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INITCAP() </a:t>
            </a:r>
            <a:r>
              <a:rPr lang="en-US" dirty="0" smtClean="0"/>
              <a:t>: </a:t>
            </a:r>
            <a:r>
              <a:rPr lang="en-US" dirty="0" smtClean="0"/>
              <a:t>Returns a string with first letter of each word in upper case.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  <a:r>
              <a:rPr lang="en-US" dirty="0" smtClean="0"/>
              <a:t>: INITCAP(char)</a:t>
            </a:r>
            <a:endParaRPr lang="en-US" dirty="0" smtClean="0"/>
          </a:p>
          <a:p>
            <a:pPr lvl="2"/>
            <a:r>
              <a:rPr lang="en-US" dirty="0" smtClean="0"/>
              <a:t>Example: select INITCAP('Hi how are YOU') "Each Word Initial Capital"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590800"/>
            <a:ext cx="981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029200"/>
            <a:ext cx="19273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UPPER() </a:t>
            </a:r>
            <a:r>
              <a:rPr lang="en-US" dirty="0" smtClean="0"/>
              <a:t>: Returns </a:t>
            </a:r>
            <a:r>
              <a:rPr lang="en-US" dirty="0" smtClean="0"/>
              <a:t>character, with all letters in upper case.</a:t>
            </a:r>
            <a:endParaRPr lang="en-US" dirty="0" smtClean="0"/>
          </a:p>
          <a:p>
            <a:pPr lvl="2"/>
            <a:r>
              <a:rPr lang="en-US" dirty="0" smtClean="0"/>
              <a:t>Syntax: </a:t>
            </a:r>
            <a:r>
              <a:rPr lang="en-US" dirty="0" smtClean="0"/>
              <a:t>UPPER(char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select UPPER('Hi how are YOU') "UPPER CASE" from dual;</a:t>
            </a:r>
          </a:p>
          <a:p>
            <a:pPr lvl="2"/>
            <a:r>
              <a:rPr lang="en-US" dirty="0" smtClean="0"/>
              <a:t>Output</a:t>
            </a:r>
          </a:p>
          <a:p>
            <a:endParaRPr lang="en-US" dirty="0" smtClean="0"/>
          </a:p>
          <a:p>
            <a:pPr lvl="1" algn="just"/>
            <a:r>
              <a:rPr lang="en-US" b="1" dirty="0" smtClean="0"/>
              <a:t>SUBSTR() </a:t>
            </a:r>
            <a:r>
              <a:rPr lang="en-US" dirty="0" smtClean="0"/>
              <a:t>: Returns </a:t>
            </a:r>
            <a:r>
              <a:rPr lang="en-US" dirty="0" smtClean="0"/>
              <a:t>portion of string, begins with character position m, going </a:t>
            </a:r>
            <a:r>
              <a:rPr lang="en-US" dirty="0" err="1" smtClean="0"/>
              <a:t>upto</a:t>
            </a:r>
            <a:r>
              <a:rPr lang="en-US" dirty="0" smtClean="0"/>
              <a:t> n characters. If n is omitted, it returns </a:t>
            </a:r>
            <a:r>
              <a:rPr lang="en-US" dirty="0" err="1" smtClean="0"/>
              <a:t>upto</a:t>
            </a:r>
            <a:r>
              <a:rPr lang="en-US" dirty="0" smtClean="0"/>
              <a:t> last </a:t>
            </a:r>
            <a:r>
              <a:rPr lang="en-US" dirty="0" err="1" smtClean="0"/>
              <a:t>charcater</a:t>
            </a:r>
            <a:r>
              <a:rPr lang="en-US" dirty="0" smtClean="0"/>
              <a:t> of a string. The first position of character is 1</a:t>
            </a:r>
          </a:p>
          <a:p>
            <a:pPr lvl="2" algn="just"/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smtClean="0"/>
              <a:t>SUBSTR(&lt;string&gt;, &lt;m&gt; [,&lt;n&gt;])</a:t>
            </a:r>
            <a:endParaRPr lang="en-US" dirty="0" smtClean="0"/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substr</a:t>
            </a:r>
            <a:r>
              <a:rPr lang="en-US" dirty="0" smtClean="0"/>
              <a:t>('Hi how are YOU',3,4) "Sub string" from dual</a:t>
            </a:r>
            <a:r>
              <a:rPr lang="en-US" dirty="0" smtClean="0"/>
              <a:t>; </a:t>
            </a:r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substr</a:t>
            </a:r>
            <a:r>
              <a:rPr lang="en-US" dirty="0" smtClean="0"/>
              <a:t>('Hi how are YOU',3) "Sub string" from dual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1190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648200"/>
            <a:ext cx="7905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5181600"/>
            <a:ext cx="923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772400" cy="11430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ASCII() </a:t>
            </a:r>
            <a:r>
              <a:rPr lang="en-US" dirty="0" smtClean="0"/>
              <a:t>: Returns the </a:t>
            </a:r>
            <a:r>
              <a:rPr lang="en-US" dirty="0" err="1" smtClean="0"/>
              <a:t>ascii</a:t>
            </a:r>
            <a:r>
              <a:rPr lang="en-US" dirty="0" smtClean="0"/>
              <a:t> number of a character.  If more than one character is entered, it returns the </a:t>
            </a:r>
            <a:r>
              <a:rPr lang="en-US" dirty="0" err="1" smtClean="0"/>
              <a:t>ascii</a:t>
            </a:r>
            <a:r>
              <a:rPr lang="en-US" dirty="0" smtClean="0"/>
              <a:t> value of first character ignoring rest characters. </a:t>
            </a:r>
            <a:endParaRPr lang="en-US" dirty="0" smtClean="0"/>
          </a:p>
          <a:p>
            <a:pPr lvl="2"/>
            <a:r>
              <a:rPr lang="en-US" dirty="0" smtClean="0"/>
              <a:t>Syntax: </a:t>
            </a:r>
            <a:r>
              <a:rPr lang="en-US" dirty="0" smtClean="0"/>
              <a:t>ASCII(&lt;</a:t>
            </a:r>
            <a:r>
              <a:rPr lang="en-US" dirty="0" err="1" smtClean="0"/>
              <a:t>single_char</a:t>
            </a:r>
            <a:r>
              <a:rPr lang="en-US" dirty="0" smtClean="0"/>
              <a:t>&gt;)</a:t>
            </a:r>
            <a:endParaRPr lang="en-US" dirty="0" smtClean="0"/>
          </a:p>
          <a:p>
            <a:pPr lvl="2"/>
            <a:r>
              <a:rPr lang="en-US" dirty="0" smtClean="0"/>
              <a:t>Example: select </a:t>
            </a:r>
            <a:r>
              <a:rPr lang="en-US" dirty="0" err="1" smtClean="0"/>
              <a:t>ascii</a:t>
            </a:r>
            <a:r>
              <a:rPr lang="en-US" dirty="0" smtClean="0"/>
              <a:t>('a') "ASCII"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Example: select </a:t>
            </a:r>
            <a:r>
              <a:rPr lang="en-US" dirty="0" err="1" smtClean="0"/>
              <a:t>ascii</a:t>
            </a:r>
            <a:r>
              <a:rPr lang="en-US" dirty="0" smtClean="0"/>
              <a:t>('</a:t>
            </a:r>
            <a:r>
              <a:rPr lang="en-US" dirty="0" err="1" smtClean="0"/>
              <a:t>abcd</a:t>
            </a:r>
            <a:r>
              <a:rPr lang="en-US" dirty="0" smtClean="0"/>
              <a:t>') "ASCII" from dual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514600"/>
            <a:ext cx="533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endParaRPr lang="en-US" dirty="0" smtClean="0"/>
          </a:p>
          <a:p>
            <a:pPr lvl="1"/>
            <a:r>
              <a:rPr lang="en-US" b="1" dirty="0" smtClean="0"/>
              <a:t>INSTR() </a:t>
            </a:r>
            <a:r>
              <a:rPr lang="en-US" dirty="0" smtClean="0"/>
              <a:t>: Returns location of a substring in a string.</a:t>
            </a:r>
          </a:p>
          <a:p>
            <a:pPr lvl="2"/>
            <a:r>
              <a:rPr lang="en-US" dirty="0" smtClean="0"/>
              <a:t>Syntax: INSTR(&lt;string1&gt;,&lt;string2&gt; [,&lt;</a:t>
            </a:r>
            <a:r>
              <a:rPr lang="en-US" dirty="0" err="1" smtClean="0"/>
              <a:t>start_position</a:t>
            </a:r>
            <a:r>
              <a:rPr lang="en-US" dirty="0" smtClean="0"/>
              <a:t>&gt;] [,&lt;</a:t>
            </a:r>
            <a:r>
              <a:rPr lang="en-US" dirty="0" err="1" smtClean="0"/>
              <a:t>nth_appearance</a:t>
            </a:r>
            <a:r>
              <a:rPr lang="en-US" dirty="0" smtClean="0"/>
              <a:t>&gt;]</a:t>
            </a:r>
          </a:p>
          <a:p>
            <a:pPr lvl="3"/>
            <a:r>
              <a:rPr lang="en-US" dirty="0" smtClean="0"/>
              <a:t>&lt;string1&gt; : String in which search is performed.</a:t>
            </a:r>
          </a:p>
          <a:p>
            <a:pPr lvl="3"/>
            <a:r>
              <a:rPr lang="en-US" dirty="0" smtClean="0"/>
              <a:t>&lt;string2&gt;: Substring to search for.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start_position</a:t>
            </a:r>
            <a:r>
              <a:rPr lang="en-US" dirty="0" smtClean="0"/>
              <a:t>&gt;: Position in string1 from where start will search. Default is 1. If negative , then start position counts from the end of string1 and search  towards  the beginning of string1.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nth_appearance</a:t>
            </a:r>
            <a:r>
              <a:rPr lang="en-US" dirty="0" smtClean="0"/>
              <a:t>&gt;: nth </a:t>
            </a:r>
            <a:r>
              <a:rPr lang="en-US" dirty="0" err="1" smtClean="0"/>
              <a:t>appearanace</a:t>
            </a:r>
            <a:r>
              <a:rPr lang="en-US" dirty="0" smtClean="0"/>
              <a:t> of string2. If omitted, defaults to 1.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instr</a:t>
            </a:r>
            <a:r>
              <a:rPr lang="en-US" dirty="0" smtClean="0"/>
              <a:t>('Hi how are you','o',1,1) "Search </a:t>
            </a:r>
            <a:r>
              <a:rPr lang="en-US" dirty="0" err="1" smtClean="0"/>
              <a:t>Substr</a:t>
            </a:r>
            <a:r>
              <a:rPr lang="en-US" dirty="0" smtClean="0"/>
              <a:t>" from dual;</a:t>
            </a:r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instr</a:t>
            </a:r>
            <a:r>
              <a:rPr lang="en-US" dirty="0" smtClean="0"/>
              <a:t>('Hi how are you','o',1,2) "Search </a:t>
            </a:r>
            <a:r>
              <a:rPr lang="en-US" dirty="0" err="1" smtClean="0"/>
              <a:t>Substr</a:t>
            </a:r>
            <a:r>
              <a:rPr lang="en-US" dirty="0" smtClean="0"/>
              <a:t>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instr</a:t>
            </a:r>
            <a:r>
              <a:rPr lang="en-US" dirty="0" smtClean="0"/>
              <a:t>('Hi how are you','o',6,1) "Search </a:t>
            </a:r>
            <a:r>
              <a:rPr lang="en-US" dirty="0" err="1" smtClean="0"/>
              <a:t>Substr</a:t>
            </a:r>
            <a:r>
              <a:rPr lang="en-US" dirty="0" smtClean="0"/>
              <a:t>" from dual;</a:t>
            </a:r>
          </a:p>
          <a:p>
            <a:pPr lvl="2"/>
            <a:endParaRPr lang="en-US" b="1" dirty="0" smtClean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572000"/>
            <a:ext cx="1009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5334000"/>
            <a:ext cx="1047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TRANSLATE() </a:t>
            </a:r>
            <a:r>
              <a:rPr lang="en-US" dirty="0" smtClean="0"/>
              <a:t>: Replaces a sequence of characters in a string with another set of characters. It replace a single character at a time.</a:t>
            </a:r>
          </a:p>
          <a:p>
            <a:pPr lvl="2"/>
            <a:r>
              <a:rPr lang="en-US" dirty="0" smtClean="0"/>
              <a:t>Syntax: TRANSLATE(&lt;string1&gt;,&lt;</a:t>
            </a:r>
            <a:r>
              <a:rPr lang="en-US" dirty="0" err="1" smtClean="0"/>
              <a:t>string_to_replace</a:t>
            </a:r>
            <a:r>
              <a:rPr lang="en-US" dirty="0" smtClean="0"/>
              <a:t>&gt;,&lt;</a:t>
            </a:r>
            <a:r>
              <a:rPr lang="en-US" dirty="0" err="1" smtClean="0"/>
              <a:t>replacement_string</a:t>
            </a:r>
            <a:r>
              <a:rPr lang="en-US" dirty="0" smtClean="0"/>
              <a:t>&gt;)</a:t>
            </a:r>
          </a:p>
          <a:p>
            <a:pPr lvl="3"/>
            <a:r>
              <a:rPr lang="en-US" dirty="0" smtClean="0"/>
              <a:t>&lt;string1&gt;:  String in which replacement will done.</a:t>
            </a:r>
          </a:p>
          <a:p>
            <a:pPr lvl="3"/>
            <a:r>
              <a:rPr lang="en-US" dirty="0" smtClean="0"/>
              <a:t>All the character of &lt;</a:t>
            </a:r>
            <a:r>
              <a:rPr lang="en-US" dirty="0" err="1" smtClean="0"/>
              <a:t>string_to_replace</a:t>
            </a:r>
            <a:r>
              <a:rPr lang="en-US" dirty="0" smtClean="0"/>
              <a:t>&gt; will be replaced with the corresponding characters in the &lt;</a:t>
            </a:r>
            <a:r>
              <a:rPr lang="en-US" dirty="0" err="1" smtClean="0"/>
              <a:t>replacement_string</a:t>
            </a:r>
            <a:r>
              <a:rPr lang="en-US" dirty="0" smtClean="0"/>
              <a:t>&gt;.</a:t>
            </a:r>
          </a:p>
          <a:p>
            <a:pPr lvl="2"/>
            <a:r>
              <a:rPr lang="en-US" dirty="0" smtClean="0"/>
              <a:t>Example: select translate('Hi how are </a:t>
            </a:r>
            <a:r>
              <a:rPr lang="en-US" dirty="0" err="1" smtClean="0"/>
              <a:t>you','you','YOU</a:t>
            </a:r>
            <a:r>
              <a:rPr lang="en-US" dirty="0" smtClean="0"/>
              <a:t>') "REPLACE" from dual;</a:t>
            </a:r>
          </a:p>
          <a:p>
            <a:pPr lvl="2"/>
            <a:r>
              <a:rPr lang="en-US" dirty="0" smtClean="0"/>
              <a:t>Output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953000"/>
            <a:ext cx="1085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lvl="2"/>
            <a:endParaRPr lang="en-US" dirty="0" smtClean="0"/>
          </a:p>
          <a:p>
            <a:pPr lvl="1"/>
            <a:r>
              <a:rPr lang="en-US" b="1" dirty="0" smtClean="0"/>
              <a:t>LTRIM() </a:t>
            </a:r>
            <a:r>
              <a:rPr lang="en-US" dirty="0" smtClean="0"/>
              <a:t>: Removes characters from the left of char with initial characters removed </a:t>
            </a:r>
            <a:r>
              <a:rPr lang="en-US" dirty="0" err="1" smtClean="0"/>
              <a:t>upto</a:t>
            </a:r>
            <a:r>
              <a:rPr lang="en-US" dirty="0" smtClean="0"/>
              <a:t> the first character not in set.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LTRIM (char[,set])</a:t>
            </a:r>
            <a:endParaRPr lang="en-US" dirty="0" smtClean="0"/>
          </a:p>
          <a:p>
            <a:pPr lvl="2"/>
            <a:r>
              <a:rPr lang="en-US" dirty="0" smtClean="0"/>
              <a:t>Example: select LTRIM('</a:t>
            </a:r>
            <a:r>
              <a:rPr lang="en-US" dirty="0" err="1" smtClean="0"/>
              <a:t>HHHi</a:t>
            </a:r>
            <a:r>
              <a:rPr lang="en-US" dirty="0" smtClean="0"/>
              <a:t> how are </a:t>
            </a:r>
            <a:r>
              <a:rPr lang="en-US" dirty="0" err="1" smtClean="0"/>
              <a:t>you','H</a:t>
            </a:r>
            <a:r>
              <a:rPr lang="en-US" dirty="0" smtClean="0"/>
              <a:t>') "LTRIM"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RTRIM() </a:t>
            </a:r>
            <a:r>
              <a:rPr lang="en-US" dirty="0" smtClean="0"/>
              <a:t>: Removes final characters after the last character not in the set. Set is defaults to spaces.</a:t>
            </a:r>
          </a:p>
          <a:p>
            <a:pPr lvl="2"/>
            <a:r>
              <a:rPr lang="en-US" dirty="0" smtClean="0"/>
              <a:t>Syntax:  RTRIM (char[,set])</a:t>
            </a:r>
          </a:p>
          <a:p>
            <a:pPr lvl="2"/>
            <a:r>
              <a:rPr lang="en-US" dirty="0" smtClean="0"/>
              <a:t>Example: select RTRIM('Hi how are </a:t>
            </a:r>
            <a:r>
              <a:rPr lang="en-US" dirty="0" err="1" smtClean="0"/>
              <a:t>youuuuu','u</a:t>
            </a:r>
            <a:r>
              <a:rPr lang="en-US" dirty="0" smtClean="0"/>
              <a:t>') "RTRIM" from dual;</a:t>
            </a:r>
          </a:p>
          <a:p>
            <a:pPr lvl="2"/>
            <a:r>
              <a:rPr lang="en-US" dirty="0" smtClean="0"/>
              <a:t>Output: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2800"/>
            <a:ext cx="942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638800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serve the purpose of manipulating data items and returning a result.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2362200"/>
            <a:ext cx="1295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200400"/>
            <a:ext cx="1447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Aggregate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124200"/>
            <a:ext cx="1447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Scalar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4038600"/>
            <a:ext cx="25146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Numeric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572000"/>
            <a:ext cx="25146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00935"/>
            <a:ext cx="25146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Date Functions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5634335"/>
            <a:ext cx="3048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Conversion Functions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3164533" y="2288232"/>
            <a:ext cx="376535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rot="16200000" flipH="1">
            <a:off x="4536133" y="2364432"/>
            <a:ext cx="300335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4320749" y="4892250"/>
            <a:ext cx="1912205" cy="3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334000" y="4267200"/>
            <a:ext cx="3048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5257800" y="4800600"/>
            <a:ext cx="3810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 flipV="1">
            <a:off x="5257800" y="5865168"/>
            <a:ext cx="381000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1"/>
          </p:cNvCxnSpPr>
          <p:nvPr/>
        </p:nvCxnSpPr>
        <p:spPr>
          <a:xfrm flipV="1">
            <a:off x="5257800" y="5331768"/>
            <a:ext cx="381000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1"/>
            <a:r>
              <a:rPr lang="en-US" b="1" dirty="0" smtClean="0"/>
              <a:t>TRIM</a:t>
            </a:r>
            <a:r>
              <a:rPr lang="en-US" b="1" dirty="0" smtClean="0"/>
              <a:t>() </a:t>
            </a:r>
            <a:r>
              <a:rPr lang="en-US" dirty="0" smtClean="0"/>
              <a:t>: </a:t>
            </a:r>
            <a:r>
              <a:rPr lang="en-US" dirty="0" smtClean="0"/>
              <a:t>Removes all specified characters either from the beginning or the ending of a string.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TRIM ([leading | trailing | both  [&lt;</a:t>
            </a:r>
            <a:r>
              <a:rPr lang="en-US" dirty="0" err="1" smtClean="0"/>
              <a:t>trim_character</a:t>
            </a:r>
            <a:r>
              <a:rPr lang="en-US" dirty="0" smtClean="0"/>
              <a:t>&gt; FROM] ] &lt;string1&gt;)</a:t>
            </a:r>
          </a:p>
          <a:p>
            <a:pPr lvl="3"/>
            <a:r>
              <a:rPr lang="en-US" dirty="0" smtClean="0"/>
              <a:t>leading: remove from front, trailing: remove from end, both: remove from front and end &amp; default value is both.</a:t>
            </a:r>
            <a:endParaRPr lang="en-US" dirty="0" smtClean="0"/>
          </a:p>
          <a:p>
            <a:pPr lvl="3"/>
            <a:r>
              <a:rPr lang="en-US" dirty="0" smtClean="0"/>
              <a:t>select TRIM(leading '$' FROM '$$$Hi how are you$$$') "TRIM" from dual;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select </a:t>
            </a:r>
            <a:r>
              <a:rPr lang="en-US" dirty="0" smtClean="0"/>
              <a:t>TRIM('$' FROM '$$$Hi how are you$$$') "TRIM" from dual</a:t>
            </a:r>
            <a:r>
              <a:rPr lang="en-US" dirty="0" smtClean="0"/>
              <a:t>; 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5410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343400"/>
            <a:ext cx="1162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b="1" dirty="0" smtClean="0"/>
              <a:t>LPAD() </a:t>
            </a:r>
            <a:r>
              <a:rPr lang="en-US" dirty="0" smtClean="0"/>
              <a:t>: Returns char1, left-padded to length n with the sequence of characters specified in char2. If not specified char2 then by default oracle take blanks.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LPAD(char1,n [,char2])</a:t>
            </a:r>
            <a:endParaRPr lang="en-US" dirty="0" smtClean="0"/>
          </a:p>
          <a:p>
            <a:pPr lvl="2" algn="just"/>
            <a:r>
              <a:rPr lang="en-US" dirty="0" smtClean="0"/>
              <a:t>Example: select LPAD('Hi',4,'$') "LPAD" from dual;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1" algn="just"/>
            <a:r>
              <a:rPr lang="en-US" b="1" dirty="0" smtClean="0"/>
              <a:t>RPAD</a:t>
            </a:r>
            <a:r>
              <a:rPr lang="en-US" b="1" dirty="0" smtClean="0"/>
              <a:t>() </a:t>
            </a:r>
            <a:r>
              <a:rPr lang="en-US" dirty="0" smtClean="0"/>
              <a:t>: Returns char1, </a:t>
            </a:r>
            <a:r>
              <a:rPr lang="en-US" dirty="0" smtClean="0"/>
              <a:t>right-padded </a:t>
            </a:r>
            <a:r>
              <a:rPr lang="en-US" dirty="0" smtClean="0"/>
              <a:t>to length n with the sequence of characters specified in char2. If not specified char2 then by default oracle take blanks.</a:t>
            </a:r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RPAD(char1,n </a:t>
            </a:r>
            <a:r>
              <a:rPr lang="en-US" dirty="0" smtClean="0"/>
              <a:t>[,char2])</a:t>
            </a:r>
          </a:p>
          <a:p>
            <a:pPr lvl="2" algn="just"/>
            <a:r>
              <a:rPr lang="en-US" dirty="0" smtClean="0"/>
              <a:t>Example: select RPAD('Hi',4,'$') "RPAD" from dual;</a:t>
            </a:r>
          </a:p>
          <a:p>
            <a:pPr lvl="2"/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76600"/>
            <a:ext cx="523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486400"/>
            <a:ext cx="552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LENGTH() </a:t>
            </a:r>
            <a:r>
              <a:rPr lang="en-US" dirty="0" smtClean="0"/>
              <a:t>:  Returns the length of a word.</a:t>
            </a:r>
          </a:p>
          <a:p>
            <a:pPr lvl="2"/>
            <a:r>
              <a:rPr lang="en-US" dirty="0" smtClean="0"/>
              <a:t>Syntax:  LENGTH(word)</a:t>
            </a:r>
          </a:p>
          <a:p>
            <a:pPr lvl="2"/>
            <a:r>
              <a:rPr lang="en-US" dirty="0" smtClean="0"/>
              <a:t>Example: select length('Hi how are you') "LENGTH" from dual;</a:t>
            </a:r>
          </a:p>
          <a:p>
            <a:pPr lvl="2"/>
            <a:r>
              <a:rPr lang="en-US" dirty="0" smtClean="0"/>
              <a:t>Output</a:t>
            </a:r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VSIZE() </a:t>
            </a:r>
            <a:r>
              <a:rPr lang="en-US" dirty="0" smtClean="0"/>
              <a:t>: Returns </a:t>
            </a:r>
            <a:r>
              <a:rPr lang="en-US" dirty="0" smtClean="0"/>
              <a:t> number of bytes in the internal representation of an expression.</a:t>
            </a:r>
          </a:p>
          <a:p>
            <a:pPr lvl="2" algn="just"/>
            <a:r>
              <a:rPr lang="en-US" dirty="0" smtClean="0"/>
              <a:t>Syntax</a:t>
            </a:r>
            <a:r>
              <a:rPr lang="en-US" dirty="0" smtClean="0"/>
              <a:t>:  </a:t>
            </a:r>
            <a:r>
              <a:rPr lang="en-US" dirty="0" smtClean="0"/>
              <a:t>VSIZE(&lt;expression&gt;)</a:t>
            </a:r>
            <a:endParaRPr lang="en-US" dirty="0" smtClean="0"/>
          </a:p>
          <a:p>
            <a:pPr lvl="2" algn="just"/>
            <a:r>
              <a:rPr lang="en-US" dirty="0" smtClean="0"/>
              <a:t>Example: select </a:t>
            </a:r>
            <a:r>
              <a:rPr lang="en-US" dirty="0" err="1" smtClean="0"/>
              <a:t>vsize</a:t>
            </a:r>
            <a:r>
              <a:rPr lang="en-US" dirty="0" smtClean="0"/>
              <a:t>('Hi how are you') "</a:t>
            </a:r>
            <a:r>
              <a:rPr lang="en-US" dirty="0" err="1" smtClean="0"/>
              <a:t>vsize</a:t>
            </a:r>
            <a:r>
              <a:rPr lang="en-US" dirty="0" smtClean="0"/>
              <a:t>" from dual;</a:t>
            </a:r>
          </a:p>
          <a:p>
            <a:pPr lvl="2"/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029200"/>
            <a:ext cx="504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676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b="1" dirty="0" smtClean="0"/>
              <a:t>TO_NUMBER() </a:t>
            </a:r>
            <a:r>
              <a:rPr lang="en-US" dirty="0" smtClean="0"/>
              <a:t>: Converts  a character which expressing a number to a NUMBER data type.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TO_NUMBER(char)</a:t>
            </a:r>
            <a:endParaRPr lang="en-US" dirty="0" smtClean="0"/>
          </a:p>
          <a:p>
            <a:pPr lvl="2" algn="just"/>
            <a:r>
              <a:rPr lang="en-US" dirty="0" smtClean="0"/>
              <a:t>Example: select TO_NUMBER('12345') from dual;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 </a:t>
            </a:r>
          </a:p>
          <a:p>
            <a:pPr lvl="2"/>
            <a:endParaRPr lang="en-US" dirty="0" smtClean="0"/>
          </a:p>
          <a:p>
            <a:pPr lvl="1" algn="just"/>
            <a:r>
              <a:rPr lang="en-US" b="1" dirty="0" smtClean="0"/>
              <a:t>TO_CHAR(number conversion) </a:t>
            </a:r>
            <a:r>
              <a:rPr lang="en-US" dirty="0" smtClean="0"/>
              <a:t>: Converts  </a:t>
            </a:r>
            <a:r>
              <a:rPr lang="en-US" dirty="0" smtClean="0"/>
              <a:t>a value of a NUMBER data type to a character data type using the specified format. </a:t>
            </a:r>
            <a:r>
              <a:rPr lang="en-US" dirty="0" err="1" smtClean="0"/>
              <a:t>fmt</a:t>
            </a:r>
            <a:r>
              <a:rPr lang="en-US" dirty="0" smtClean="0"/>
              <a:t> is the number format in which the number has to appear.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TO_CHAR(n [,</a:t>
            </a:r>
            <a:r>
              <a:rPr lang="en-US" dirty="0" err="1" smtClean="0"/>
              <a:t>fmt</a:t>
            </a:r>
            <a:r>
              <a:rPr lang="en-US" dirty="0" smtClean="0"/>
              <a:t>])</a:t>
            </a:r>
            <a:endParaRPr lang="en-US" dirty="0" smtClean="0"/>
          </a:p>
          <a:p>
            <a:pPr lvl="2" algn="just"/>
            <a:r>
              <a:rPr lang="en-US" dirty="0" smtClean="0"/>
              <a:t>Example: select TO_CHAR(16785,'$0999990') from dual;</a:t>
            </a:r>
          </a:p>
          <a:p>
            <a:pPr lvl="2"/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95600"/>
            <a:ext cx="1400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562600"/>
            <a:ext cx="180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en-US" dirty="0" smtClean="0"/>
              <a:t>select </a:t>
            </a:r>
            <a:r>
              <a:rPr lang="en-US" dirty="0" smtClean="0"/>
              <a:t>TO_CHAR(16785,'$999') from dual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select TO_CHAR(16785) from dual</a:t>
            </a:r>
            <a:r>
              <a:rPr lang="en-US" dirty="0" smtClean="0"/>
              <a:t>; 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1828800" cy="65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95600"/>
            <a:ext cx="1524000" cy="70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b="1" dirty="0" smtClean="0"/>
              <a:t>TO_CHAR(date </a:t>
            </a:r>
            <a:r>
              <a:rPr lang="en-US" b="1" dirty="0" smtClean="0"/>
              <a:t>conversion) </a:t>
            </a:r>
            <a:r>
              <a:rPr lang="en-US" dirty="0" smtClean="0"/>
              <a:t>: Converts  a value of </a:t>
            </a:r>
            <a:r>
              <a:rPr lang="en-US" dirty="0" smtClean="0"/>
              <a:t>a DATE </a:t>
            </a:r>
            <a:r>
              <a:rPr lang="en-US" dirty="0" smtClean="0"/>
              <a:t>data type to a character data type using the specified format. </a:t>
            </a:r>
            <a:r>
              <a:rPr lang="en-US" dirty="0" err="1" smtClean="0"/>
              <a:t>fmt</a:t>
            </a:r>
            <a:r>
              <a:rPr lang="en-US" dirty="0" smtClean="0"/>
              <a:t> is the </a:t>
            </a:r>
            <a:r>
              <a:rPr lang="en-US" dirty="0" smtClean="0"/>
              <a:t>date format </a:t>
            </a:r>
            <a:r>
              <a:rPr lang="en-US" dirty="0" smtClean="0"/>
              <a:t>in which the </a:t>
            </a:r>
            <a:r>
              <a:rPr lang="en-US" dirty="0" smtClean="0"/>
              <a:t>date </a:t>
            </a:r>
            <a:r>
              <a:rPr lang="en-US" dirty="0" smtClean="0"/>
              <a:t>has to appear.</a:t>
            </a:r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TO_CHAR(date </a:t>
            </a:r>
            <a:r>
              <a:rPr lang="en-US" dirty="0" smtClean="0"/>
              <a:t>[,</a:t>
            </a:r>
            <a:r>
              <a:rPr lang="en-US" dirty="0" err="1" smtClean="0"/>
              <a:t>fmt</a:t>
            </a:r>
            <a:r>
              <a:rPr lang="en-US" dirty="0" smtClean="0"/>
              <a:t>])</a:t>
            </a:r>
          </a:p>
          <a:p>
            <a:pPr lvl="2" algn="just"/>
            <a:r>
              <a:rPr lang="en-US" dirty="0" smtClean="0"/>
              <a:t>Example: select TO_CHAR('12-31-2016') "New Date Format" from dual;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TO_DATE() </a:t>
            </a:r>
            <a:r>
              <a:rPr lang="en-US" dirty="0" smtClean="0"/>
              <a:t>: Oracle stores and display the date in default format. To change the format of a date, this function is used.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TO_CHAR(char </a:t>
            </a:r>
            <a:r>
              <a:rPr lang="en-US" dirty="0" smtClean="0"/>
              <a:t>[,</a:t>
            </a:r>
            <a:r>
              <a:rPr lang="en-US" dirty="0" err="1" smtClean="0"/>
              <a:t>fmt</a:t>
            </a:r>
            <a:r>
              <a:rPr lang="en-US" dirty="0" smtClean="0"/>
              <a:t>])</a:t>
            </a:r>
          </a:p>
          <a:p>
            <a:pPr lvl="2" algn="just"/>
            <a:r>
              <a:rPr lang="en-US" dirty="0" smtClean="0"/>
              <a:t>Example: select TO_DATE('12-01-2016','DD-MM-YYYY') "New Date Format" from dual;</a:t>
            </a:r>
          </a:p>
          <a:p>
            <a:pPr lvl="2"/>
            <a:r>
              <a:rPr lang="en-US" dirty="0" smtClean="0"/>
              <a:t>Output: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124200"/>
            <a:ext cx="1171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391150"/>
            <a:ext cx="1181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Format of  date is ‘mm-</a:t>
            </a:r>
            <a:r>
              <a:rPr lang="en-US" dirty="0" err="1" smtClean="0"/>
              <a:t>dd-yyyy</a:t>
            </a:r>
            <a:r>
              <a:rPr lang="en-US" dirty="0" smtClean="0"/>
              <a:t>’.</a:t>
            </a:r>
          </a:p>
          <a:p>
            <a:pPr lvl="1" algn="just"/>
            <a:r>
              <a:rPr lang="en-US" b="1" dirty="0" smtClean="0"/>
              <a:t>ADD_MONTHS() </a:t>
            </a:r>
            <a:r>
              <a:rPr lang="en-US" dirty="0" smtClean="0"/>
              <a:t>: Returns date after adding the number of months given in function.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ADD_MONTHS(</a:t>
            </a:r>
            <a:r>
              <a:rPr lang="en-US" dirty="0" err="1" smtClean="0"/>
              <a:t>d,n</a:t>
            </a:r>
            <a:r>
              <a:rPr lang="en-US" dirty="0" smtClean="0"/>
              <a:t>) d=date, n=no of months</a:t>
            </a:r>
            <a:endParaRPr lang="en-US" dirty="0" smtClean="0"/>
          </a:p>
          <a:p>
            <a:pPr lvl="2" algn="just"/>
            <a:r>
              <a:rPr lang="en-US" dirty="0" smtClean="0"/>
              <a:t>Example: select </a:t>
            </a:r>
            <a:r>
              <a:rPr lang="en-US" dirty="0" err="1" smtClean="0"/>
              <a:t>Add_months</a:t>
            </a:r>
            <a:r>
              <a:rPr lang="en-US" dirty="0" smtClean="0"/>
              <a:t>(sysdate,6</a:t>
            </a:r>
            <a:r>
              <a:rPr lang="en-US" dirty="0" smtClean="0"/>
              <a:t>)"New Date" from dual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1" algn="just"/>
            <a:r>
              <a:rPr lang="en-US" b="1" dirty="0" smtClean="0"/>
              <a:t>LAST_DAY() </a:t>
            </a:r>
            <a:r>
              <a:rPr lang="en-US" dirty="0" smtClean="0"/>
              <a:t>: </a:t>
            </a:r>
            <a:r>
              <a:rPr lang="en-US" dirty="0" smtClean="0"/>
              <a:t>Returns last date of the month specified with the function.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LAST_DAY(d) d=date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select </a:t>
            </a:r>
            <a:r>
              <a:rPr lang="en-US" dirty="0" err="1" smtClean="0"/>
              <a:t>last_day</a:t>
            </a:r>
            <a:r>
              <a:rPr lang="en-US" dirty="0" smtClean="0"/>
              <a:t>('04-12-2016')"Last day" from dual</a:t>
            </a:r>
          </a:p>
          <a:p>
            <a:pPr lvl="2"/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419475"/>
            <a:ext cx="819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562600"/>
            <a:ext cx="847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b="1" dirty="0" smtClean="0"/>
              <a:t>MONTHS_BETWEEN() </a:t>
            </a:r>
            <a:r>
              <a:rPr lang="en-US" dirty="0" smtClean="0"/>
              <a:t>: </a:t>
            </a:r>
            <a:r>
              <a:rPr lang="en-US" dirty="0" smtClean="0"/>
              <a:t>Returns number of months between d1 and d2.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MONTHS_BETWEEN(d1, d2) d1 &amp; d2=date</a:t>
            </a:r>
            <a:endParaRPr lang="en-US" dirty="0" smtClean="0"/>
          </a:p>
          <a:p>
            <a:pPr lvl="2" algn="just"/>
            <a:r>
              <a:rPr lang="en-US" dirty="0" smtClean="0"/>
              <a:t>Example: select </a:t>
            </a:r>
            <a:r>
              <a:rPr lang="en-US" dirty="0" err="1" smtClean="0"/>
              <a:t>months_between</a:t>
            </a:r>
            <a:r>
              <a:rPr lang="en-US" dirty="0" smtClean="0"/>
              <a:t>('12-11-2016','10-11-2015')"Months" from </a:t>
            </a:r>
            <a:r>
              <a:rPr lang="en-US" dirty="0" smtClean="0"/>
              <a:t>dual;</a:t>
            </a:r>
            <a:endParaRPr lang="en-US" dirty="0" smtClean="0"/>
          </a:p>
          <a:p>
            <a:pPr lvl="2"/>
            <a:r>
              <a:rPr lang="en-US" dirty="0" smtClean="0"/>
              <a:t>Output:</a:t>
            </a:r>
          </a:p>
          <a:p>
            <a:pPr lvl="1" algn="just"/>
            <a:r>
              <a:rPr lang="en-US" b="1" dirty="0" smtClean="0"/>
              <a:t>NEXT_DAY</a:t>
            </a:r>
            <a:r>
              <a:rPr lang="en-US" b="1" dirty="0" smtClean="0"/>
              <a:t>() </a:t>
            </a:r>
            <a:r>
              <a:rPr lang="en-US" dirty="0" smtClean="0"/>
              <a:t>: </a:t>
            </a:r>
            <a:r>
              <a:rPr lang="en-US" dirty="0" smtClean="0"/>
              <a:t>Returns the date of first weekday named by char that is after the date named by date.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NEXT_DAY(date, char) </a:t>
            </a:r>
            <a:r>
              <a:rPr lang="en-US" dirty="0" smtClean="0"/>
              <a:t>d=date</a:t>
            </a:r>
            <a:r>
              <a:rPr lang="en-US" dirty="0" smtClean="0"/>
              <a:t>, char= day of a week</a:t>
            </a:r>
            <a:endParaRPr lang="en-US" dirty="0" smtClean="0"/>
          </a:p>
          <a:p>
            <a:pPr lvl="2" algn="just"/>
            <a:r>
              <a:rPr lang="en-US" dirty="0" smtClean="0"/>
              <a:t>Example: select </a:t>
            </a:r>
            <a:r>
              <a:rPr lang="en-US" dirty="0" err="1" smtClean="0"/>
              <a:t>next_day</a:t>
            </a:r>
            <a:r>
              <a:rPr lang="en-US" dirty="0" smtClean="0"/>
              <a:t>('08-09-2017','Sunday')"Date of Next Day" from </a:t>
            </a:r>
            <a:r>
              <a:rPr lang="en-US" dirty="0" smtClean="0"/>
              <a:t>dual;</a:t>
            </a:r>
            <a:endParaRPr lang="en-US" dirty="0" smtClean="0"/>
          </a:p>
          <a:p>
            <a:pPr lvl="2"/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3105150"/>
            <a:ext cx="647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410200"/>
            <a:ext cx="1143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that works on a set of values are called Aggregate function or group function.</a:t>
            </a:r>
          </a:p>
          <a:p>
            <a:pPr lvl="1"/>
            <a:r>
              <a:rPr lang="en-US" b="1" dirty="0" smtClean="0"/>
              <a:t>AVG() </a:t>
            </a:r>
            <a:r>
              <a:rPr lang="en-US" dirty="0" smtClean="0"/>
              <a:t>: Returns an average value of ‘n’, ignoring null values in a column.</a:t>
            </a:r>
          </a:p>
          <a:p>
            <a:pPr lvl="2"/>
            <a:r>
              <a:rPr lang="en-US" dirty="0" smtClean="0"/>
              <a:t>Syntax: AVG ( [ &lt;DISTINCT&gt; | &lt;ALL&gt; ] &lt;n&gt; )</a:t>
            </a:r>
          </a:p>
          <a:p>
            <a:pPr lvl="2"/>
            <a:r>
              <a:rPr lang="en-US" dirty="0" smtClean="0"/>
              <a:t>Example: 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cur_bal</a:t>
            </a:r>
            <a:r>
              <a:rPr lang="en-US" dirty="0" smtClean="0"/>
              <a:t>) "</a:t>
            </a:r>
            <a:r>
              <a:rPr lang="en-US" dirty="0" err="1" smtClean="0"/>
              <a:t>Avg</a:t>
            </a:r>
            <a:r>
              <a:rPr lang="en-US" dirty="0" smtClean="0"/>
              <a:t> balance" from </a:t>
            </a:r>
            <a:r>
              <a:rPr lang="en-US" dirty="0" err="1" smtClean="0"/>
              <a:t>acc_master</a:t>
            </a:r>
            <a:r>
              <a:rPr lang="en-US" dirty="0" smtClean="0"/>
              <a:t>;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MIN() </a:t>
            </a:r>
            <a:r>
              <a:rPr lang="en-US" dirty="0" smtClean="0"/>
              <a:t>: Returns </a:t>
            </a:r>
            <a:r>
              <a:rPr lang="en-US" dirty="0" smtClean="0"/>
              <a:t>a minimum value of </a:t>
            </a:r>
            <a:r>
              <a:rPr lang="en-US" dirty="0" err="1" smtClean="0"/>
              <a:t>expr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MIN </a:t>
            </a:r>
            <a:r>
              <a:rPr lang="en-US" dirty="0" smtClean="0"/>
              <a:t>( [ &lt;DISTINCT&gt; | &lt;ALL&gt; ] </a:t>
            </a:r>
            <a:r>
              <a:rPr lang="en-US" dirty="0" smtClean="0"/>
              <a:t>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select min(all </a:t>
            </a:r>
            <a:r>
              <a:rPr lang="en-US" dirty="0" err="1" smtClean="0"/>
              <a:t>cur_bal</a:t>
            </a:r>
            <a:r>
              <a:rPr lang="en-US" dirty="0" smtClean="0"/>
              <a:t>) "Min balance" from </a:t>
            </a:r>
            <a:r>
              <a:rPr lang="en-US" dirty="0" err="1" smtClean="0"/>
              <a:t>acc_master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COUNT() </a:t>
            </a:r>
            <a:r>
              <a:rPr lang="en-US" dirty="0" smtClean="0"/>
              <a:t>: </a:t>
            </a:r>
            <a:r>
              <a:rPr lang="en-US" dirty="0" smtClean="0"/>
              <a:t>Returns number of rows ignoring  null.</a:t>
            </a:r>
            <a:endParaRPr lang="en-US" dirty="0" smtClean="0"/>
          </a:p>
          <a:p>
            <a:pPr lvl="2"/>
            <a:r>
              <a:rPr lang="en-US" dirty="0" smtClean="0"/>
              <a:t>Syntax: AVG ( [ &lt;DISTINCT&gt; | &lt;ALL&gt; ] </a:t>
            </a:r>
            <a:r>
              <a:rPr lang="en-US" dirty="0" smtClean="0"/>
              <a:t>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select count(distinct </a:t>
            </a:r>
            <a:r>
              <a:rPr lang="en-US" dirty="0" err="1" smtClean="0"/>
              <a:t>cur_bal</a:t>
            </a:r>
            <a:r>
              <a:rPr lang="en-US" dirty="0" smtClean="0"/>
              <a:t>) "Min balance" from </a:t>
            </a:r>
            <a:r>
              <a:rPr lang="en-US" dirty="0" err="1" smtClean="0"/>
              <a:t>acc_master</a:t>
            </a:r>
            <a:r>
              <a:rPr lang="en-US" dirty="0" smtClean="0"/>
              <a:t>;</a:t>
            </a:r>
            <a:endParaRPr lang="en-US" dirty="0" smtClean="0"/>
          </a:p>
          <a:p>
            <a:pPr lvl="2"/>
            <a:r>
              <a:rPr lang="en-US" dirty="0" smtClean="0"/>
              <a:t>COUNT(*): Returns number of rows in table including duplicates and nulls.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MAX() </a:t>
            </a:r>
            <a:r>
              <a:rPr lang="en-US" dirty="0" smtClean="0"/>
              <a:t>: </a:t>
            </a:r>
            <a:r>
              <a:rPr lang="en-US" dirty="0" smtClean="0"/>
              <a:t>Returns the maximum value of </a:t>
            </a:r>
            <a:r>
              <a:rPr lang="en-US" dirty="0" err="1" smtClean="0"/>
              <a:t>expr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Syntax: AVG ( [ &lt;DISTINCT&gt; | &lt;ALL&gt; ] </a:t>
            </a:r>
            <a:r>
              <a:rPr lang="en-US" dirty="0" smtClean="0"/>
              <a:t>&lt;</a:t>
            </a:r>
            <a:r>
              <a:rPr lang="en-US" dirty="0" err="1" smtClean="0"/>
              <a:t>expr</a:t>
            </a:r>
            <a:r>
              <a:rPr lang="en-US" dirty="0" smtClean="0"/>
              <a:t>&gt;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select max(age) "Min balance" from customer1;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SUM() </a:t>
            </a:r>
            <a:r>
              <a:rPr lang="en-US" dirty="0" smtClean="0"/>
              <a:t>: </a:t>
            </a:r>
            <a:r>
              <a:rPr lang="en-US" dirty="0" smtClean="0"/>
              <a:t>Returns sum of values of column.</a:t>
            </a:r>
            <a:endParaRPr lang="en-US" dirty="0" smtClean="0"/>
          </a:p>
          <a:p>
            <a:pPr lvl="2"/>
            <a:r>
              <a:rPr lang="en-US" dirty="0" smtClean="0"/>
              <a:t>Syntax: AVG ( [ &lt;DISTINCT&gt; | &lt;ALL&gt; ] &lt;n&gt; )</a:t>
            </a:r>
          </a:p>
          <a:p>
            <a:pPr lvl="2"/>
            <a:r>
              <a:rPr lang="en-US" dirty="0" smtClean="0"/>
              <a:t>Example: select sum(</a:t>
            </a:r>
            <a:r>
              <a:rPr lang="en-US" dirty="0" err="1" smtClean="0"/>
              <a:t>cur_bal</a:t>
            </a:r>
            <a:r>
              <a:rPr lang="en-US" dirty="0" smtClean="0"/>
              <a:t>) "Min balance" from </a:t>
            </a:r>
            <a:r>
              <a:rPr lang="en-US" dirty="0" err="1" smtClean="0"/>
              <a:t>acc_master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that works on only one value at a time are called scalar function or single row function.</a:t>
            </a:r>
          </a:p>
          <a:p>
            <a:r>
              <a:rPr lang="en-US" dirty="0" smtClean="0"/>
              <a:t>Types are as follows:</a:t>
            </a:r>
            <a:endParaRPr lang="en-US" dirty="0" smtClean="0"/>
          </a:p>
          <a:p>
            <a:pPr lvl="1"/>
            <a:r>
              <a:rPr lang="en-US" b="1" dirty="0" smtClean="0"/>
              <a:t>Numeric Functions</a:t>
            </a:r>
          </a:p>
          <a:p>
            <a:pPr lvl="1"/>
            <a:r>
              <a:rPr lang="en-US" b="1" dirty="0" smtClean="0"/>
              <a:t>String Functions</a:t>
            </a:r>
          </a:p>
          <a:p>
            <a:pPr lvl="1"/>
            <a:r>
              <a:rPr lang="en-US" b="1" dirty="0" smtClean="0"/>
              <a:t>Conversion Functions</a:t>
            </a:r>
          </a:p>
          <a:p>
            <a:pPr lvl="1"/>
            <a:r>
              <a:rPr lang="en-US" b="1" dirty="0" smtClean="0"/>
              <a:t>Date Functions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ABS() </a:t>
            </a:r>
            <a:r>
              <a:rPr lang="en-US" dirty="0" smtClean="0"/>
              <a:t>: Returns an absolute value of ‘n’.</a:t>
            </a:r>
          </a:p>
          <a:p>
            <a:pPr lvl="2"/>
            <a:r>
              <a:rPr lang="en-US" dirty="0" smtClean="0"/>
              <a:t>Syntax:  ABS( &lt;n&gt; )</a:t>
            </a:r>
          </a:p>
          <a:p>
            <a:pPr lvl="2"/>
            <a:r>
              <a:rPr lang="en-US" dirty="0" smtClean="0"/>
              <a:t>Example: select ABS (-15) “Absolute” from dual;</a:t>
            </a:r>
          </a:p>
          <a:p>
            <a:pPr lvl="2"/>
            <a:r>
              <a:rPr lang="en-US" dirty="0" smtClean="0"/>
              <a:t>Output:  </a:t>
            </a:r>
          </a:p>
          <a:p>
            <a:endParaRPr lang="en-US" dirty="0"/>
          </a:p>
        </p:txBody>
      </p:sp>
      <p:pic>
        <p:nvPicPr>
          <p:cNvPr id="4" name="Picture 3" descr="ab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1066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POWER() </a:t>
            </a:r>
            <a:r>
              <a:rPr lang="en-US" dirty="0" smtClean="0"/>
              <a:t>: Returns </a:t>
            </a:r>
            <a:r>
              <a:rPr lang="en-US" dirty="0" smtClean="0"/>
              <a:t>m raised to n power.</a:t>
            </a:r>
            <a:endParaRPr lang="en-US" dirty="0" smtClean="0"/>
          </a:p>
          <a:p>
            <a:pPr lvl="2"/>
            <a:r>
              <a:rPr lang="en-US" dirty="0" smtClean="0"/>
              <a:t>Syntax:  ABS( </a:t>
            </a:r>
            <a:r>
              <a:rPr lang="en-US" dirty="0" smtClean="0"/>
              <a:t>&lt;m&gt; , &lt;n&gt;)</a:t>
            </a:r>
            <a:endParaRPr lang="en-US" dirty="0" smtClean="0"/>
          </a:p>
          <a:p>
            <a:pPr lvl="2"/>
            <a:r>
              <a:rPr lang="en-US" dirty="0" smtClean="0"/>
              <a:t>Example: select power(3,4) "POWER" from dual;</a:t>
            </a:r>
          </a:p>
          <a:p>
            <a:pPr lvl="2"/>
            <a:r>
              <a:rPr lang="en-US" dirty="0" smtClean="0"/>
              <a:t>Output: 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ROUND() </a:t>
            </a:r>
            <a:r>
              <a:rPr lang="en-US" dirty="0" smtClean="0"/>
              <a:t>: Returns </a:t>
            </a:r>
            <a:r>
              <a:rPr lang="en-US" dirty="0" smtClean="0"/>
              <a:t>n, rounded to m places to the right of a decimal point. If m is omitted, n is rounded to 0 place. m can be negative to round off digits to left of decimal point. 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ROUND( </a:t>
            </a:r>
            <a:r>
              <a:rPr lang="en-US" dirty="0" smtClean="0"/>
              <a:t>&lt;n</a:t>
            </a:r>
            <a:r>
              <a:rPr lang="en-US" dirty="0" smtClean="0"/>
              <a:t>&gt;, [&lt;m&gt;]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select round(2.368,2) "ROUND"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 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667000"/>
            <a:ext cx="657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0825" y="5238750"/>
            <a:ext cx="638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SQRT() </a:t>
            </a:r>
            <a:r>
              <a:rPr lang="en-US" dirty="0" smtClean="0"/>
              <a:t>: Returns </a:t>
            </a:r>
            <a:r>
              <a:rPr lang="en-US" dirty="0" smtClean="0"/>
              <a:t>square root of </a:t>
            </a:r>
            <a:r>
              <a:rPr lang="en-US" dirty="0" smtClean="0"/>
              <a:t>‘n</a:t>
            </a:r>
            <a:r>
              <a:rPr lang="en-US" dirty="0" smtClean="0"/>
              <a:t>’. If n &lt;0, error occurs.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SQRT( </a:t>
            </a:r>
            <a:r>
              <a:rPr lang="en-US" dirty="0" smtClean="0"/>
              <a:t>&lt;n&gt; )</a:t>
            </a:r>
          </a:p>
          <a:p>
            <a:pPr lvl="2"/>
            <a:r>
              <a:rPr lang="en-US" dirty="0" smtClean="0"/>
              <a:t>Example: select </a:t>
            </a:r>
            <a:r>
              <a:rPr lang="en-US" dirty="0" err="1" smtClean="0"/>
              <a:t>sqrt</a:t>
            </a:r>
            <a:r>
              <a:rPr lang="en-US" dirty="0" smtClean="0"/>
              <a:t>(144) "ROOT"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 </a:t>
            </a:r>
            <a:r>
              <a:rPr lang="en-US" dirty="0" smtClean="0"/>
              <a:t>  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EXP() </a:t>
            </a:r>
            <a:r>
              <a:rPr lang="en-US" dirty="0" smtClean="0"/>
              <a:t>: Returns </a:t>
            </a:r>
            <a:r>
              <a:rPr lang="en-US" dirty="0" smtClean="0"/>
              <a:t>e raised to the n power. e= 2.17182813</a:t>
            </a:r>
            <a:endParaRPr lang="en-US" dirty="0" smtClean="0"/>
          </a:p>
          <a:p>
            <a:pPr lvl="2"/>
            <a:r>
              <a:rPr lang="en-US" dirty="0" smtClean="0"/>
              <a:t>Syntax:  </a:t>
            </a:r>
            <a:r>
              <a:rPr lang="en-US" dirty="0" smtClean="0"/>
              <a:t>EXP( </a:t>
            </a:r>
            <a:r>
              <a:rPr lang="en-US" dirty="0" smtClean="0"/>
              <a:t>&lt;n&gt; )</a:t>
            </a:r>
          </a:p>
          <a:p>
            <a:pPr lvl="2"/>
            <a:r>
              <a:rPr lang="en-US" dirty="0" smtClean="0"/>
              <a:t>Example: select exp(2) "Exponentiation" from dual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Output</a:t>
            </a:r>
            <a:r>
              <a:rPr lang="en-US" dirty="0" smtClean="0"/>
              <a:t>: 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647950"/>
            <a:ext cx="561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495800"/>
            <a:ext cx="1038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6090</TotalTime>
  <Words>2188</Words>
  <Application>Microsoft Office PowerPoint</Application>
  <PresentationFormat>On-screen Show (4:3)</PresentationFormat>
  <Paragraphs>231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Functions in SQL</vt:lpstr>
      <vt:lpstr>Functions</vt:lpstr>
      <vt:lpstr>Aggregate Function</vt:lpstr>
      <vt:lpstr>Continue…</vt:lpstr>
      <vt:lpstr>Continue…</vt:lpstr>
      <vt:lpstr>Scalar functions</vt:lpstr>
      <vt:lpstr>Numeric Functions</vt:lpstr>
      <vt:lpstr>Continue…</vt:lpstr>
      <vt:lpstr>Continue…</vt:lpstr>
      <vt:lpstr>Continue…</vt:lpstr>
      <vt:lpstr>Continue…</vt:lpstr>
      <vt:lpstr>Continue…</vt:lpstr>
      <vt:lpstr>Continue…</vt:lpstr>
      <vt:lpstr>String Functions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Conversion Functions</vt:lpstr>
      <vt:lpstr>Continue…</vt:lpstr>
      <vt:lpstr>Continue…</vt:lpstr>
      <vt:lpstr>DATE FUNCTIONS</vt:lpstr>
      <vt:lpstr>Continue…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SQL</dc:title>
  <dc:creator>PratikHimu</dc:creator>
  <cp:lastModifiedBy>Admin</cp:lastModifiedBy>
  <cp:revision>71</cp:revision>
  <dcterms:created xsi:type="dcterms:W3CDTF">2006-08-16T00:00:00Z</dcterms:created>
  <dcterms:modified xsi:type="dcterms:W3CDTF">2017-08-09T10:29:24Z</dcterms:modified>
</cp:coreProperties>
</file>