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84" r:id="rId4"/>
    <p:sldId id="29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301" r:id="rId16"/>
    <p:sldId id="309" r:id="rId17"/>
    <p:sldId id="311" r:id="rId18"/>
    <p:sldId id="310" r:id="rId19"/>
    <p:sldId id="296" r:id="rId20"/>
    <p:sldId id="297" r:id="rId21"/>
    <p:sldId id="298" r:id="rId22"/>
    <p:sldId id="300" r:id="rId23"/>
    <p:sldId id="302" r:id="rId24"/>
    <p:sldId id="306" r:id="rId25"/>
    <p:sldId id="303" r:id="rId26"/>
    <p:sldId id="305" r:id="rId27"/>
    <p:sldId id="304" r:id="rId28"/>
    <p:sldId id="307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2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DEC5-CB89-4AF6-AFF2-96F8BD5BB89C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97E63-EB65-4D6D-933E-6622BF8E1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DA1B8-3C1D-4609-99D9-D79E20A130D4}" type="slidenum">
              <a:rPr lang="en-US">
                <a:latin typeface="Arial" charset="0"/>
              </a:rPr>
              <a:pPr>
                <a:defRPr/>
              </a:pPr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Type answer here</a:t>
            </a:r>
          </a:p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F1ED01-5FA2-4A4E-8C01-3B716E078EE5}" type="slidenum">
              <a:rPr lang="en-US">
                <a:latin typeface="Arial" charset="0"/>
              </a:rPr>
              <a:pPr>
                <a:defRPr/>
              </a:pPr>
              <a:t>20</a:t>
            </a:fld>
            <a:endParaRPr lang="en-US" dirty="0">
              <a:latin typeface="Arial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s105d09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F1ED01-5FA2-4A4E-8C01-3B716E078EE5}" type="slidenum">
              <a:rPr lang="en-US">
                <a:latin typeface="Arial" charset="0"/>
              </a:rPr>
              <a:pPr>
                <a:defRPr/>
              </a:pPr>
              <a:t>21</a:t>
            </a:fld>
            <a:endParaRPr lang="en-US" dirty="0">
              <a:latin typeface="Arial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s105d09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F1ED01-5FA2-4A4E-8C01-3B716E078EE5}" type="slidenum">
              <a:rPr lang="en-US">
                <a:latin typeface="Arial" charset="0"/>
              </a:rPr>
              <a:pPr>
                <a:defRPr/>
              </a:pPr>
              <a:t>22</a:t>
            </a:fld>
            <a:endParaRPr lang="en-US" dirty="0">
              <a:latin typeface="Arial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</a:rPr>
              <a:t>s10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ECDFB-07C8-4D13-83C1-5327C7F23D4B}" type="slidenum">
              <a:rPr lang="en-US">
                <a:latin typeface="Arial" charset="0"/>
              </a:rPr>
              <a:pPr>
                <a:defRPr/>
              </a:pPr>
              <a:t>5</a:t>
            </a:fld>
            <a:endParaRPr lang="en-US" dirty="0">
              <a:latin typeface="Arial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s105d03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E13DDF-6355-4BD1-9FB0-74E4D2EC99E7}" type="slidenum">
              <a:rPr lang="en-US">
                <a:latin typeface="Arial" charset="0"/>
              </a:rPr>
              <a:pPr>
                <a:defRPr/>
              </a:pPr>
              <a:t>6</a:t>
            </a:fld>
            <a:endParaRPr lang="en-US" dirty="0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S105d04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8F55E8-FA8B-405A-85E2-E2B19114C021}" type="slidenum">
              <a:rPr lang="en-US">
                <a:latin typeface="Arial" charset="0"/>
              </a:rPr>
              <a:pPr>
                <a:defRPr/>
              </a:pPr>
              <a:t>7</a:t>
            </a:fld>
            <a:endParaRPr lang="en-US" dirty="0">
              <a:latin typeface="Arial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S105d04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69CD49-F5DA-4D79-8B1C-147BB1EC30E4}" type="slidenum">
              <a:rPr lang="en-US">
                <a:latin typeface="Arial" charset="0"/>
              </a:rPr>
              <a:pPr>
                <a:defRPr/>
              </a:pPr>
              <a:t>12</a:t>
            </a:fld>
            <a:endParaRPr lang="en-US" dirty="0">
              <a:latin typeface="Arial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s105d07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E8DC8-3737-490A-83E8-39C68B00395B}" type="slidenum">
              <a:rPr lang="en-US">
                <a:latin typeface="Arial" charset="0"/>
              </a:rPr>
              <a:pPr>
                <a:defRPr/>
              </a:pPr>
              <a:t>13</a:t>
            </a:fld>
            <a:endParaRPr lang="en-US" dirty="0">
              <a:latin typeface="Arial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s105d08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F1ED01-5FA2-4A4E-8C01-3B716E078EE5}" type="slidenum">
              <a:rPr lang="en-US">
                <a:latin typeface="Arial" charset="0"/>
              </a:rPr>
              <a:pPr>
                <a:defRPr/>
              </a:pPr>
              <a:t>14</a:t>
            </a:fld>
            <a:endParaRPr lang="en-US" dirty="0">
              <a:latin typeface="Arial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s105d09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F1ED01-5FA2-4A4E-8C01-3B716E078EE5}" type="slidenum">
              <a:rPr lang="en-US">
                <a:latin typeface="Arial" charset="0"/>
              </a:rPr>
              <a:pPr>
                <a:defRPr/>
              </a:pPr>
              <a:t>15</a:t>
            </a:fld>
            <a:endParaRPr lang="en-US" dirty="0">
              <a:latin typeface="Arial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s105d09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F1ED01-5FA2-4A4E-8C01-3B716E078EE5}" type="slidenum">
              <a:rPr lang="en-US">
                <a:latin typeface="Arial" charset="0"/>
              </a:rPr>
              <a:pPr>
                <a:defRPr/>
              </a:pPr>
              <a:t>19</a:t>
            </a:fld>
            <a:endParaRPr lang="en-US" dirty="0">
              <a:latin typeface="Arial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s105d09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458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71563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071563"/>
            <a:ext cx="38481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281363"/>
            <a:ext cx="38481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73C5-8DAB-42A4-A8AD-62790B44F994}" type="slidenum">
              <a:rPr lang="en-US"/>
              <a:pPr>
                <a:defRPr/>
              </a:pPr>
              <a:t>‹#›</a:t>
            </a:fld>
            <a:endParaRPr lang="en-US" b="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JOIN, COUNT(*), GROUP_BY,ROLLUP,CUBE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Outer Joins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709613" y="1071563"/>
            <a:ext cx="7824787" cy="5481637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Outer join syntax is similar to the inner join alternate syntax. </a:t>
            </a:r>
          </a:p>
          <a:p>
            <a:pPr marL="0" indent="0" eaLnBrk="1" hangingPunct="1"/>
            <a:r>
              <a:rPr lang="en-US" dirty="0" smtClean="0"/>
              <a:t>General form of an outer join: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smtClean="0"/>
              <a:t>The ON clause specifies the join criteria in outer joins.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1987B-B8D8-4933-AFF8-4EFE80E7AEB2}" type="slidenum">
              <a:rPr lang="en-US"/>
              <a:pPr>
                <a:defRPr/>
              </a:pPr>
              <a:t>10</a:t>
            </a:fld>
            <a:endParaRPr lang="en-US" b="0" dirty="0">
              <a:latin typeface="Times New Roman" pitchFamily="18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317625" y="2546350"/>
            <a:ext cx="5083175" cy="25241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 type="none" w="med" len="lg"/>
            <a:tailEnd type="none" w="med" len="lg"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lIns="88900" tIns="152400" rIns="88900" bIns="15240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+mn-c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  <a:cs typeface="+mn-cs"/>
              </a:rPr>
              <a:t>column-1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&lt;, …</a:t>
            </a:r>
            <a:r>
              <a:rPr lang="en-US" i="1" dirty="0">
                <a:solidFill>
                  <a:srgbClr val="000000"/>
                </a:solidFill>
                <a:latin typeface="Arial"/>
                <a:cs typeface="+mn-cs"/>
              </a:rPr>
              <a:t>column-n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&gt;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  <a:cs typeface="+mn-cs"/>
              </a:rPr>
              <a:t>table-1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br>
              <a:rPr lang="en-US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Arial"/>
                <a:cs typeface="+mn-cs"/>
              </a:rPr>
              <a:t>LEFT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|</a:t>
            </a:r>
            <a:r>
              <a:rPr lang="en-US" b="1" dirty="0">
                <a:solidFill>
                  <a:srgbClr val="000000"/>
                </a:solidFill>
                <a:latin typeface="Arial"/>
                <a:cs typeface="+mn-cs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|</a:t>
            </a:r>
            <a:r>
              <a:rPr lang="en-US" b="1" dirty="0">
                <a:solidFill>
                  <a:srgbClr val="000000"/>
                </a:solidFill>
                <a:latin typeface="Arial"/>
                <a:cs typeface="+mn-cs"/>
              </a:rPr>
              <a:t>FULL JOIN 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    </a:t>
            </a:r>
            <a:r>
              <a:rPr lang="en-US" i="1" dirty="0">
                <a:solidFill>
                  <a:srgbClr val="000000"/>
                </a:solidFill>
                <a:latin typeface="Arial"/>
                <a:cs typeface="+mn-cs"/>
              </a:rPr>
              <a:t>table-2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Arial"/>
                <a:cs typeface="+mn-cs"/>
              </a:rPr>
              <a:t>ON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  <a:cs typeface="+mn-cs"/>
              </a:rPr>
              <a:t>join-condition(s)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            &lt;</a:t>
            </a:r>
            <a:r>
              <a:rPr lang="en-US" i="1" dirty="0">
                <a:solidFill>
                  <a:srgbClr val="000000"/>
                </a:solidFill>
                <a:latin typeface="Arial"/>
                <a:cs typeface="+mn-cs"/>
              </a:rPr>
              <a:t>other clauses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Arial"/>
                <a:cs typeface="+mn-c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Determining Left and Right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37D4C-93DC-4D21-8B7F-134F33B98004}" type="slidenum">
              <a:rPr lang="en-US"/>
              <a:pPr>
                <a:defRPr/>
              </a:pPr>
              <a:t>11</a:t>
            </a:fld>
            <a:endParaRPr lang="en-US" b="0" dirty="0">
              <a:latin typeface="Times New Roman" pitchFamily="18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85800" y="1066800"/>
            <a:ext cx="784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  <a:tabLst>
                <a:tab pos="1492250" algn="l"/>
              </a:tabLst>
            </a:pPr>
            <a:r>
              <a:rPr lang="en-US"/>
              <a:t>Consider the position of the tables in the FROM clause.</a:t>
            </a:r>
          </a:p>
          <a:p>
            <a:pPr marL="455613" lvl="1" indent="-341313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492250" algn="l"/>
              </a:tabLst>
            </a:pPr>
            <a:r>
              <a:rPr lang="en-US"/>
              <a:t>Left joins include all rows from the first (left) table, even if there are no matching rows in the second (right) table.</a:t>
            </a:r>
          </a:p>
          <a:p>
            <a:pPr marL="455613" lvl="1" indent="-341313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492250" algn="l"/>
              </a:tabLst>
            </a:pPr>
            <a:r>
              <a:rPr lang="en-US"/>
              <a:t>Right joins include all rows from the second (right) table, even if there are no matching rows in the first (left) table.</a:t>
            </a:r>
          </a:p>
          <a:p>
            <a:pPr marL="455613" lvl="1" indent="-341313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492250" algn="l"/>
              </a:tabLst>
            </a:pPr>
            <a:r>
              <a:rPr lang="en-US"/>
              <a:t>Full joins include all rows from both tables, even if there are no matching rows in either table.</a:t>
            </a:r>
          </a:p>
        </p:txBody>
      </p:sp>
      <p:sp>
        <p:nvSpPr>
          <p:cNvPr id="74757" name="Text Box 9"/>
          <p:cNvSpPr txBox="1">
            <a:spLocks noChangeArrowheads="1"/>
          </p:cNvSpPr>
          <p:nvPr/>
        </p:nvSpPr>
        <p:spPr bwMode="auto">
          <a:xfrm>
            <a:off x="1600200" y="3581400"/>
            <a:ext cx="177800" cy="54292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/>
          <a:p>
            <a:pPr eaLnBrk="0" hangingPunct="0"/>
            <a:endParaRPr lang="en-US" noProof="1">
              <a:latin typeface="Courier New" pitchFamily="49" charset="0"/>
            </a:endParaRP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1957388" y="5354638"/>
            <a:ext cx="4391025" cy="104616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 type="none" w="med" len="lg"/>
            <a:tailEnd type="none" w="med" len="lg"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lIns="88900" tIns="152400" rIns="88900" bIns="152400">
            <a:spAutoFit/>
          </a:bodyPr>
          <a:lstStyle/>
          <a:p>
            <a:pPr eaLnBrk="0" hangingPunct="0">
              <a:tabLst>
                <a:tab pos="6350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  <a:cs typeface="+mn-cs"/>
              </a:rPr>
              <a:t>table-1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  <a:cs typeface="+mn-cs"/>
              </a:rPr>
              <a:t>join-type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  <a:cs typeface="+mn-cs"/>
              </a:rPr>
              <a:t>table-2</a:t>
            </a:r>
          </a:p>
          <a:p>
            <a:pPr eaLnBrk="0" hangingPunct="0">
              <a:tabLst>
                <a:tab pos="635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Arial"/>
                <a:cs typeface="+mn-cs"/>
              </a:rPr>
              <a:t>ON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  <a:cs typeface="+mn-cs"/>
              </a:rPr>
              <a:t>join-condition(s)</a:t>
            </a:r>
            <a:r>
              <a:rPr lang="en-US" b="1" dirty="0">
                <a:solidFill>
                  <a:srgbClr val="000000"/>
                </a:solidFill>
                <a:latin typeface="Arial"/>
                <a:cs typeface="+mn-cs"/>
              </a:rPr>
              <a:t>;</a:t>
            </a:r>
          </a:p>
        </p:txBody>
      </p:sp>
      <p:sp>
        <p:nvSpPr>
          <p:cNvPr id="74759" name="AutoShape 11"/>
          <p:cNvSpPr>
            <a:spLocks/>
          </p:cNvSpPr>
          <p:nvPr/>
        </p:nvSpPr>
        <p:spPr bwMode="auto">
          <a:xfrm>
            <a:off x="6389688" y="4686300"/>
            <a:ext cx="1527175" cy="520700"/>
          </a:xfrm>
          <a:prstGeom prst="borderCallout1">
            <a:avLst>
              <a:gd name="adj1" fmla="val 49157"/>
              <a:gd name="adj2" fmla="val -843"/>
              <a:gd name="adj3" fmla="val 164940"/>
              <a:gd name="adj4" fmla="val -52671"/>
            </a:avLst>
          </a:prstGeom>
          <a:solidFill>
            <a:srgbClr val="FFF2BE"/>
          </a:solidFill>
          <a:ln w="38100">
            <a:solidFill>
              <a:srgbClr val="000000"/>
            </a:solidFill>
            <a:miter lim="800000"/>
            <a:headEnd type="none" w="med" len="lg"/>
            <a:tailEnd type="triangle" w="med" len="lg"/>
          </a:ln>
        </p:spPr>
        <p:txBody>
          <a:bodyPr wrap="none" lIns="88900" tIns="88900" rIns="88900" bIns="88900" anchor="ctr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Right table</a:t>
            </a:r>
          </a:p>
        </p:txBody>
      </p:sp>
      <p:sp>
        <p:nvSpPr>
          <p:cNvPr id="74760" name="AutoShape 12"/>
          <p:cNvSpPr>
            <a:spLocks/>
          </p:cNvSpPr>
          <p:nvPr/>
        </p:nvSpPr>
        <p:spPr bwMode="auto">
          <a:xfrm>
            <a:off x="1206500" y="4692650"/>
            <a:ext cx="1343025" cy="520700"/>
          </a:xfrm>
          <a:prstGeom prst="borderCallout1">
            <a:avLst>
              <a:gd name="adj1" fmla="val 49157"/>
              <a:gd name="adj2" fmla="val 99042"/>
              <a:gd name="adj3" fmla="val 160366"/>
              <a:gd name="adj4" fmla="val 163190"/>
            </a:avLst>
          </a:prstGeom>
          <a:solidFill>
            <a:srgbClr val="FFF2BE"/>
          </a:solidFill>
          <a:ln w="38100">
            <a:solidFill>
              <a:srgbClr val="000000"/>
            </a:solidFill>
            <a:miter lim="800000"/>
            <a:headEnd type="none" w="med" len="lg"/>
            <a:tailEnd type="triangle" w="med" len="lg"/>
          </a:ln>
        </p:spPr>
        <p:txBody>
          <a:bodyPr wrap="none" lIns="88900" tIns="88900" rIns="88900" bIns="88900" anchor="ctr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Left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Left Join</a:t>
            </a:r>
          </a:p>
        </p:txBody>
      </p:sp>
      <p:sp>
        <p:nvSpPr>
          <p:cNvPr id="1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36F5D-21E8-4B6D-A926-8B3A39B2E1F3}" type="slidenum">
              <a:rPr lang="en-US"/>
              <a:pPr>
                <a:defRPr/>
              </a:pPr>
              <a:t>12</a:t>
            </a:fld>
            <a:endParaRPr lang="en-US" b="0" dirty="0">
              <a:latin typeface="Times New Roman" pitchFamily="18" charset="0"/>
            </a:endParaRPr>
          </a:p>
        </p:txBody>
      </p:sp>
      <p:sp>
        <p:nvSpPr>
          <p:cNvPr id="75780" name="Text Box 24"/>
          <p:cNvSpPr txBox="1">
            <a:spLocks noChangeArrowheads="1"/>
          </p:cNvSpPr>
          <p:nvPr/>
        </p:nvSpPr>
        <p:spPr bwMode="auto">
          <a:xfrm>
            <a:off x="2108200" y="3013075"/>
            <a:ext cx="4703763" cy="10731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select * </a:t>
            </a:r>
          </a:p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   from one left join two</a:t>
            </a:r>
          </a:p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      on one.x = two.x;</a:t>
            </a:r>
          </a:p>
        </p:txBody>
      </p:sp>
      <p:graphicFrame>
        <p:nvGraphicFramePr>
          <p:cNvPr id="39588" name="Group 676"/>
          <p:cNvGraphicFramePr>
            <a:graphicFrameLocks noGrp="1"/>
          </p:cNvGraphicFramePr>
          <p:nvPr/>
        </p:nvGraphicFramePr>
        <p:xfrm>
          <a:off x="2082800" y="1066800"/>
          <a:ext cx="1524000" cy="1599248"/>
        </p:xfrm>
        <a:graphic>
          <a:graphicData uri="http://schemas.openxmlformats.org/drawingml/2006/table">
            <a:tbl>
              <a:tblPr/>
              <a:tblGrid>
                <a:gridCol w="731838"/>
                <a:gridCol w="792162"/>
              </a:tblGrid>
              <a:tr h="3571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89" name="Group 677"/>
          <p:cNvGraphicFramePr>
            <a:graphicFrameLocks noGrp="1"/>
          </p:cNvGraphicFramePr>
          <p:nvPr/>
        </p:nvGraphicFramePr>
        <p:xfrm>
          <a:off x="5480050" y="1066800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90" name="Group 678"/>
          <p:cNvGraphicFramePr>
            <a:graphicFrameLocks noGrp="1"/>
          </p:cNvGraphicFramePr>
          <p:nvPr/>
        </p:nvGraphicFramePr>
        <p:xfrm>
          <a:off x="3144838" y="4151313"/>
          <a:ext cx="2844800" cy="1652589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</a:tblGrid>
              <a:tr h="37782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75845" name="Text Box 465"/>
          <p:cNvSpPr txBox="1">
            <a:spLocks noChangeArrowheads="1"/>
          </p:cNvSpPr>
          <p:nvPr/>
        </p:nvSpPr>
        <p:spPr bwMode="auto">
          <a:xfrm>
            <a:off x="7956550" y="6324600"/>
            <a:ext cx="977900" cy="42227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/>
          <a:p>
            <a:pPr algn="r" eaLnBrk="0" hangingPunct="0"/>
            <a:r>
              <a:rPr lang="en-US" sz="1600" b="1"/>
              <a:t>s105d07</a:t>
            </a:r>
          </a:p>
        </p:txBody>
      </p:sp>
      <p:sp>
        <p:nvSpPr>
          <p:cNvPr id="75846" name="Rectangle 54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43400" y="3368675"/>
            <a:ext cx="1646238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 anchor="ctr"/>
          <a:lstStyle/>
          <a:p>
            <a:pPr eaLnBrk="0" hangingPunct="0"/>
            <a:endParaRPr lang="en-US"/>
          </a:p>
        </p:txBody>
      </p:sp>
      <p:sp>
        <p:nvSpPr>
          <p:cNvPr id="75847" name="Rectangle 54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48025" y="3679825"/>
            <a:ext cx="39052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Right Join</a:t>
            </a:r>
          </a:p>
        </p:txBody>
      </p:sp>
      <p:sp>
        <p:nvSpPr>
          <p:cNvPr id="1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79C57-41C5-42BD-8D78-65EC3A7165C0}" type="slidenum">
              <a:rPr lang="en-US"/>
              <a:pPr>
                <a:defRPr/>
              </a:pPr>
              <a:t>13</a:t>
            </a:fld>
            <a:endParaRPr lang="en-US" b="0" dirty="0">
              <a:latin typeface="Times New Roman" pitchFamily="18" charset="0"/>
            </a:endParaRP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2108200" y="3013075"/>
            <a:ext cx="4903788" cy="10731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select * </a:t>
            </a:r>
          </a:p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   from two right join one</a:t>
            </a:r>
          </a:p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      on one.x = two.x;</a:t>
            </a:r>
          </a:p>
        </p:txBody>
      </p:sp>
      <p:graphicFrame>
        <p:nvGraphicFramePr>
          <p:cNvPr id="204122" name="Group 346"/>
          <p:cNvGraphicFramePr>
            <a:graphicFrameLocks noGrp="1"/>
          </p:cNvGraphicFramePr>
          <p:nvPr/>
        </p:nvGraphicFramePr>
        <p:xfrm>
          <a:off x="5484813" y="1066800"/>
          <a:ext cx="1524000" cy="1599248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571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123" name="Group 347"/>
          <p:cNvGraphicFramePr>
            <a:graphicFrameLocks noGrp="1"/>
          </p:cNvGraphicFramePr>
          <p:nvPr/>
        </p:nvGraphicFramePr>
        <p:xfrm>
          <a:off x="2082800" y="1066800"/>
          <a:ext cx="1522413" cy="1593851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124" name="Group 348"/>
          <p:cNvGraphicFramePr>
            <a:graphicFrameLocks noGrp="1"/>
          </p:cNvGraphicFramePr>
          <p:nvPr/>
        </p:nvGraphicFramePr>
        <p:xfrm>
          <a:off x="3144838" y="4151313"/>
          <a:ext cx="2844800" cy="1651001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</a:tblGrid>
              <a:tr h="37782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76869" name="Text Box 157"/>
          <p:cNvSpPr txBox="1">
            <a:spLocks noChangeArrowheads="1"/>
          </p:cNvSpPr>
          <p:nvPr/>
        </p:nvSpPr>
        <p:spPr bwMode="auto">
          <a:xfrm>
            <a:off x="7956550" y="6324600"/>
            <a:ext cx="977900" cy="42227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/>
          <a:p>
            <a:pPr algn="r" eaLnBrk="0" hangingPunct="0"/>
            <a:r>
              <a:rPr lang="en-US" sz="1600" b="1"/>
              <a:t>s105d08</a:t>
            </a:r>
          </a:p>
        </p:txBody>
      </p:sp>
      <p:sp>
        <p:nvSpPr>
          <p:cNvPr id="76870" name="Rectangle 2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43400" y="3368675"/>
            <a:ext cx="1828800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 anchor="ctr"/>
          <a:lstStyle/>
          <a:p>
            <a:pPr eaLnBrk="0" hangingPunct="0"/>
            <a:endParaRPr lang="en-US"/>
          </a:p>
        </p:txBody>
      </p:sp>
      <p:sp>
        <p:nvSpPr>
          <p:cNvPr id="76871" name="Rectangle 2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48025" y="3679825"/>
            <a:ext cx="39052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Full Join</a:t>
            </a:r>
          </a:p>
        </p:txBody>
      </p:sp>
      <p:sp>
        <p:nvSpPr>
          <p:cNvPr id="1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3CBAE-A52C-4650-9A1B-64DED6F11990}" type="slidenum">
              <a:rPr lang="en-US"/>
              <a:pPr>
                <a:defRPr/>
              </a:pPr>
              <a:t>14</a:t>
            </a:fld>
            <a:endParaRPr lang="en-US" b="0" dirty="0">
              <a:latin typeface="Times New Roman" pitchFamily="18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109788" y="3013075"/>
            <a:ext cx="4703762" cy="10731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select * </a:t>
            </a:r>
          </a:p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   from one full join two</a:t>
            </a:r>
          </a:p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      on one.x = two.x;</a:t>
            </a:r>
          </a:p>
        </p:txBody>
      </p:sp>
      <p:graphicFrame>
        <p:nvGraphicFramePr>
          <p:cNvPr id="205165" name="Group 365"/>
          <p:cNvGraphicFramePr>
            <a:graphicFrameLocks noGrp="1"/>
          </p:cNvGraphicFramePr>
          <p:nvPr/>
        </p:nvGraphicFramePr>
        <p:xfrm>
          <a:off x="2082800" y="1066800"/>
          <a:ext cx="1525588" cy="1599248"/>
        </p:xfrm>
        <a:graphic>
          <a:graphicData uri="http://schemas.openxmlformats.org/drawingml/2006/table">
            <a:tbl>
              <a:tblPr/>
              <a:tblGrid>
                <a:gridCol w="733425"/>
                <a:gridCol w="792163"/>
              </a:tblGrid>
              <a:tr h="3571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166" name="Group 366"/>
          <p:cNvGraphicFramePr>
            <a:graphicFrameLocks noGrp="1"/>
          </p:cNvGraphicFramePr>
          <p:nvPr/>
        </p:nvGraphicFramePr>
        <p:xfrm>
          <a:off x="5486400" y="1066800"/>
          <a:ext cx="1522413" cy="1593851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167" name="Group 367"/>
          <p:cNvGraphicFramePr>
            <a:graphicFrameLocks noGrp="1"/>
          </p:cNvGraphicFramePr>
          <p:nvPr/>
        </p:nvGraphicFramePr>
        <p:xfrm>
          <a:off x="3144838" y="4151313"/>
          <a:ext cx="2844800" cy="2289177"/>
        </p:xfrm>
        <a:graphic>
          <a:graphicData uri="http://schemas.openxmlformats.org/drawingml/2006/table">
            <a:tbl>
              <a:tblPr/>
              <a:tblGrid>
                <a:gridCol w="711200"/>
                <a:gridCol w="820737"/>
                <a:gridCol w="601663"/>
                <a:gridCol w="711200"/>
              </a:tblGrid>
              <a:tr h="37782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77903" name="Text Box 175"/>
          <p:cNvSpPr txBox="1">
            <a:spLocks noChangeArrowheads="1"/>
          </p:cNvSpPr>
          <p:nvPr/>
        </p:nvSpPr>
        <p:spPr bwMode="auto">
          <a:xfrm>
            <a:off x="7956550" y="6324600"/>
            <a:ext cx="977900" cy="42227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/>
          <a:p>
            <a:pPr algn="r" eaLnBrk="0" hangingPunct="0"/>
            <a:r>
              <a:rPr lang="en-US" sz="1600" b="1"/>
              <a:t>s105d09</a:t>
            </a:r>
          </a:p>
        </p:txBody>
      </p:sp>
      <p:sp>
        <p:nvSpPr>
          <p:cNvPr id="77904" name="Rectangle 23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44988" y="3368675"/>
            <a:ext cx="1646237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 anchor="ctr"/>
          <a:lstStyle/>
          <a:p>
            <a:pPr eaLnBrk="0" hangingPunct="0"/>
            <a:endParaRPr lang="en-US"/>
          </a:p>
        </p:txBody>
      </p:sp>
      <p:sp>
        <p:nvSpPr>
          <p:cNvPr id="77905" name="Rectangle 23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49613" y="3679825"/>
            <a:ext cx="39052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Self-Join</a:t>
            </a:r>
          </a:p>
        </p:txBody>
      </p:sp>
      <p:sp>
        <p:nvSpPr>
          <p:cNvPr id="1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3CBAE-A52C-4650-9A1B-64DED6F11990}" type="slidenum">
              <a:rPr lang="en-US"/>
              <a:pPr>
                <a:defRPr/>
              </a:pPr>
              <a:t>15</a:t>
            </a:fld>
            <a:endParaRPr lang="en-US" b="0" dirty="0">
              <a:latin typeface="Times New Roman" pitchFamily="18" charset="0"/>
            </a:endParaRPr>
          </a:p>
        </p:txBody>
      </p:sp>
      <p:sp>
        <p:nvSpPr>
          <p:cNvPr id="77903" name="Text Box 175"/>
          <p:cNvSpPr txBox="1">
            <a:spLocks noChangeArrowheads="1"/>
          </p:cNvSpPr>
          <p:nvPr/>
        </p:nvSpPr>
        <p:spPr bwMode="auto">
          <a:xfrm>
            <a:off x="7956550" y="6324600"/>
            <a:ext cx="977900" cy="42227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/>
          <a:p>
            <a:pPr algn="r" eaLnBrk="0" hangingPunct="0"/>
            <a:r>
              <a:rPr lang="en-US" sz="1600" b="1"/>
              <a:t>s105d09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14400" y="1295400"/>
            <a:ext cx="7772400" cy="715962"/>
          </a:xfrm>
          <a:prstGeom prst="rect">
            <a:avLst/>
          </a:prstGeom>
        </p:spPr>
        <p:txBody>
          <a:bodyPr bIns="91440" anchor="b" anchorCtr="0">
            <a:normAutofit fontScale="52500" lnSpcReduction="20000"/>
          </a:bodyPr>
          <a:lstStyle/>
          <a:p>
            <a:pPr lvl="0">
              <a:spcBef>
                <a:spcPct val="0"/>
              </a:spcBef>
            </a:pPr>
            <a:endParaRPr lang="en-US" sz="4000" dirty="0" smtClean="0"/>
          </a:p>
          <a:p>
            <a:pPr lvl="0">
              <a:spcBef>
                <a:spcPct val="0"/>
              </a:spcBef>
            </a:pPr>
            <a:r>
              <a:rPr lang="en-US" sz="4000" dirty="0" smtClean="0"/>
              <a:t>A self JOIN is a regular join, but the table is joined with itself.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38200" y="3581400"/>
            <a:ext cx="7772400" cy="715962"/>
          </a:xfrm>
          <a:prstGeom prst="rect">
            <a:avLst/>
          </a:prstGeom>
        </p:spPr>
        <p:txBody>
          <a:bodyPr bIns="91440" anchor="b" anchorCtr="0">
            <a:normAutofit fontScale="52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select t1.name,t2.sid from student t1,student t2 where t1.sid=t2.sid;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90600" y="2057400"/>
            <a:ext cx="7772400" cy="715962"/>
          </a:xfrm>
          <a:prstGeom prst="rect">
            <a:avLst/>
          </a:prstGeom>
        </p:spPr>
        <p:txBody>
          <a:bodyPr bIns="91440" anchor="b" anchorCtr="0">
            <a:normAutofit fontScale="45000" lnSpcReduction="20000"/>
          </a:bodyPr>
          <a:lstStyle/>
          <a:p>
            <a:pPr lvl="0">
              <a:spcBef>
                <a:spcPct val="0"/>
              </a:spcBef>
            </a:pPr>
            <a:endParaRPr lang="en-US" sz="4000" dirty="0" smtClean="0"/>
          </a:p>
          <a:p>
            <a:r>
              <a:rPr lang="en-US" sz="5900" dirty="0" smtClean="0"/>
              <a:t>This can be useful when modeling hierarchies.</a:t>
            </a:r>
            <a:endParaRPr lang="en-US" sz="5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1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column_list</a:t>
            </a:r>
            <a:endParaRPr lang="en-US" dirty="0" smtClean="0"/>
          </a:p>
          <a:p>
            <a:pPr latinLnBrk="1">
              <a:buNone/>
            </a:pPr>
            <a:r>
              <a:rPr lang="en-US" dirty="0" smtClean="0"/>
              <a:t>FROM t1</a:t>
            </a:r>
          </a:p>
          <a:p>
            <a:pPr latinLnBrk="1">
              <a:buNone/>
            </a:pPr>
            <a:r>
              <a:rPr lang="en-US" dirty="0" smtClean="0"/>
              <a:t>INNER JOIN t2 ON join_condition1</a:t>
            </a:r>
          </a:p>
          <a:p>
            <a:pPr latinLnBrk="1">
              <a:buNone/>
            </a:pPr>
            <a:r>
              <a:rPr lang="en-US" dirty="0" smtClean="0"/>
              <a:t>INNER JOIN t3 ON join_condition2...WHERE </a:t>
            </a:r>
            <a:r>
              <a:rPr lang="en-US" dirty="0" err="1" smtClean="0"/>
              <a:t>where_conditions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SELECT PRODUCTS.PRODUCT_ID, PRODUCTS.PRODUCT_TITLE, COLORS.COLOR_ID, MATERIALS.MATERIAL_ID, IMAGES.IMAGE_ID, SIZE.SIZE_ID from </a:t>
            </a:r>
            <a:r>
              <a:rPr lang="en-US" dirty="0" smtClean="0">
                <a:solidFill>
                  <a:srgbClr val="FF0000"/>
                </a:solidFill>
              </a:rPr>
              <a:t>PRODUCTS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INNER JOIN PRODUCT_COLOR</a:t>
            </a:r>
            <a:r>
              <a:rPr lang="en-US" dirty="0" smtClean="0"/>
              <a:t> ON (PRODUCTS.PRODUCT_ID = PRODUCT_COLOR.PRODUCT_ID)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INNER JOIN </a:t>
            </a:r>
            <a:r>
              <a:rPr lang="en-US" dirty="0" smtClean="0"/>
              <a:t>COLORS ON (COLORS.COLOR_ID = PRODUCT_COLOR.COLOR_ID)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INNER JOIN </a:t>
            </a:r>
            <a:r>
              <a:rPr lang="en-US" dirty="0" smtClean="0"/>
              <a:t>PRODUCT_MATERIAL ON (PRODUCTS.PRODUCT_ID = PRODUCT_MATERIAL.PRODUCT_ID) </a:t>
            </a:r>
          </a:p>
          <a:p>
            <a:pPr>
              <a:buNone/>
            </a:pPr>
            <a:r>
              <a:rPr lang="en-US" dirty="0" smtClean="0"/>
              <a:t>INNER JOIN MATERIALS ON (MATERIALS.MATERIAL_ID = PRODUCT_MATERIAL.MATERIAL_ID) </a:t>
            </a:r>
          </a:p>
          <a:p>
            <a:pPr>
              <a:buNone/>
            </a:pPr>
            <a:r>
              <a:rPr lang="en-US" dirty="0" smtClean="0"/>
              <a:t>INNER JOIN PRODUCT_IMAGE ON (PRODUCTS.PRODUCT_ID = PRODUCT_IMAGE.PRODUCT_ID)</a:t>
            </a:r>
          </a:p>
          <a:p>
            <a:pPr>
              <a:buNone/>
            </a:pPr>
            <a:r>
              <a:rPr lang="en-US" dirty="0" smtClean="0"/>
              <a:t>INNER JOIN IMAGES ON (IMAGES.IMAGE_ID = PRODUCT_IMAGE.IMAGE_ID)</a:t>
            </a:r>
          </a:p>
          <a:p>
            <a:pPr>
              <a:buNone/>
            </a:pPr>
            <a:r>
              <a:rPr lang="en-US" dirty="0" smtClean="0"/>
              <a:t>INNER JOIN PRODUCT_SIZE ON (PRODUCTS.PRODUCT_ID = PRODUCT_SIZE.PRODUCT_ID) INNER JOIN SIZE ON (SIZE.SIZE_ID = PRODUCT_SIZE.SIZE_ID)</a:t>
            </a:r>
            <a:endParaRPr lang="fr-FR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company, </a:t>
            </a:r>
            <a:r>
              <a:rPr lang="en-US" dirty="0" err="1" smtClean="0"/>
              <a:t>stock_num</a:t>
            </a:r>
            <a:r>
              <a:rPr lang="en-US" dirty="0" smtClean="0"/>
              <a:t>, </a:t>
            </a:r>
            <a:r>
              <a:rPr lang="en-US" dirty="0" err="1" smtClean="0"/>
              <a:t>manu_code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FROM customer c, orders o, items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WHERE </a:t>
            </a:r>
            <a:r>
              <a:rPr lang="en-US" dirty="0" err="1" smtClean="0"/>
              <a:t>c.customer_num</a:t>
            </a:r>
            <a:r>
              <a:rPr lang="en-US" dirty="0" smtClean="0"/>
              <a:t> = </a:t>
            </a:r>
            <a:r>
              <a:rPr lang="en-US" dirty="0" err="1" smtClean="0"/>
              <a:t>o.customer_num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AND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o.order_num</a:t>
            </a:r>
            <a:r>
              <a:rPr lang="en-US" dirty="0" smtClean="0"/>
              <a:t> = </a:t>
            </a:r>
            <a:r>
              <a:rPr lang="en-US" dirty="0" err="1" smtClean="0"/>
              <a:t>i.order_num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-SELECT company, </a:t>
            </a:r>
            <a:r>
              <a:rPr lang="en-US" dirty="0" err="1" smtClean="0"/>
              <a:t>stock_num</a:t>
            </a:r>
            <a:r>
              <a:rPr lang="en-US" dirty="0" smtClean="0"/>
              <a:t>, </a:t>
            </a:r>
            <a:r>
              <a:rPr lang="en-US" dirty="0" err="1" smtClean="0"/>
              <a:t>manu_code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FROM customer c inner join orders o </a:t>
            </a:r>
          </a:p>
          <a:p>
            <a:pPr>
              <a:buNone/>
            </a:pPr>
            <a:r>
              <a:rPr lang="en-US" dirty="0" smtClean="0"/>
              <a:t> Inner join items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WHERE  </a:t>
            </a:r>
            <a:r>
              <a:rPr lang="en-US" dirty="0" err="1" smtClean="0"/>
              <a:t>c.customer_num</a:t>
            </a:r>
            <a:r>
              <a:rPr lang="en-US" dirty="0" smtClean="0"/>
              <a:t> = </a:t>
            </a:r>
            <a:r>
              <a:rPr lang="en-US" dirty="0" err="1" smtClean="0"/>
              <a:t>o.customer_num</a:t>
            </a:r>
            <a:r>
              <a:rPr lang="en-US" dirty="0" smtClean="0"/>
              <a:t> AND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o.order_num</a:t>
            </a:r>
            <a:r>
              <a:rPr lang="en-US" dirty="0" smtClean="0"/>
              <a:t> = </a:t>
            </a:r>
            <a:r>
              <a:rPr lang="en-US" dirty="0" err="1" smtClean="0"/>
              <a:t>i.order_num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fr-FR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3CBAE-A52C-4650-9A1B-64DED6F11990}" type="slidenum">
              <a:rPr lang="en-US"/>
              <a:pPr>
                <a:defRPr/>
              </a:pPr>
              <a:t>19</a:t>
            </a:fld>
            <a:endParaRPr lang="en-US" b="0" dirty="0">
              <a:latin typeface="Times New Roman" pitchFamily="18" charset="0"/>
            </a:endParaRPr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817" y="961208"/>
            <a:ext cx="2429691" cy="311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9061" y="1058635"/>
            <a:ext cx="2780619" cy="288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0" y="4441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Student                     Library                          counselor</a:t>
            </a:r>
            <a:endParaRPr lang="en-US" sz="3200" dirty="0"/>
          </a:p>
        </p:txBody>
      </p:sp>
      <p:pic>
        <p:nvPicPr>
          <p:cNvPr id="20480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6592" y="1081222"/>
            <a:ext cx="3342322" cy="291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30777" y="4188822"/>
            <a:ext cx="868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Select  name, </a:t>
            </a:r>
            <a:r>
              <a:rPr lang="en-US" sz="2000" dirty="0" err="1" smtClean="0">
                <a:latin typeface="+mn-lt"/>
              </a:rPr>
              <a:t>book_name</a:t>
            </a:r>
            <a:r>
              <a:rPr lang="en-US" sz="2000" dirty="0" smtClean="0">
                <a:latin typeface="+mn-lt"/>
              </a:rPr>
              <a:t>  from  student  inner  join  library  on  student.sid = library.sid;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8675" y="4850673"/>
            <a:ext cx="868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Select  name, </a:t>
            </a:r>
            <a:r>
              <a:rPr lang="en-US" sz="2000" dirty="0" err="1" smtClean="0">
                <a:latin typeface="+mn-lt"/>
              </a:rPr>
              <a:t>book_name</a:t>
            </a:r>
            <a:r>
              <a:rPr lang="en-US" sz="2000" dirty="0" smtClean="0">
                <a:latin typeface="+mn-lt"/>
              </a:rPr>
              <a:t>  from  student ,library  where  student.sid = library.sid;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0446" y="5499463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Select  name, </a:t>
            </a:r>
            <a:r>
              <a:rPr lang="en-US" sz="2400" dirty="0" err="1" smtClean="0">
                <a:latin typeface="+mn-lt"/>
              </a:rPr>
              <a:t>book_name</a:t>
            </a:r>
            <a:r>
              <a:rPr lang="en-US" sz="2400" dirty="0" smtClean="0">
                <a:latin typeface="+mn-lt"/>
              </a:rPr>
              <a:t>  from  student ,library  where  student.sid = library.sid and student.sid=11;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Cross </a:t>
            </a:r>
            <a:r>
              <a:rPr lang="fr-FR" dirty="0" err="1" smtClean="0"/>
              <a:t>join</a:t>
            </a:r>
            <a:r>
              <a:rPr lang="fr-FR" dirty="0" smtClean="0"/>
              <a:t>, </a:t>
            </a:r>
            <a:r>
              <a:rPr lang="fr-FR" dirty="0" err="1" smtClean="0"/>
              <a:t>Cartesian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r>
              <a:rPr lang="fr-FR" dirty="0" smtClean="0"/>
              <a:t> (Keyword : cross </a:t>
            </a:r>
            <a:r>
              <a:rPr lang="fr-FR" dirty="0" err="1" smtClean="0"/>
              <a:t>join</a:t>
            </a:r>
            <a:r>
              <a:rPr lang="fr-FR" dirty="0" smtClean="0"/>
              <a:t>) </a:t>
            </a:r>
          </a:p>
          <a:p>
            <a:r>
              <a:rPr lang="fr-FR" dirty="0" err="1" smtClean="0"/>
              <a:t>Inner</a:t>
            </a:r>
            <a:r>
              <a:rPr lang="fr-FR" dirty="0" smtClean="0"/>
              <a:t> joins, Natural </a:t>
            </a:r>
            <a:r>
              <a:rPr lang="fr-FR" dirty="0" err="1" smtClean="0"/>
              <a:t>Join</a:t>
            </a:r>
            <a:r>
              <a:rPr lang="fr-FR" dirty="0" smtClean="0"/>
              <a:t>, </a:t>
            </a:r>
            <a:r>
              <a:rPr lang="fr-FR" dirty="0" err="1" smtClean="0"/>
              <a:t>Equ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r>
              <a:rPr lang="fr-FR" dirty="0" smtClean="0"/>
              <a:t> (Keyword </a:t>
            </a:r>
            <a:r>
              <a:rPr lang="fr-FR" dirty="0" err="1" smtClean="0"/>
              <a:t>Inner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Outer</a:t>
            </a:r>
            <a:r>
              <a:rPr lang="fr-FR" dirty="0" smtClean="0"/>
              <a:t> joins</a:t>
            </a:r>
          </a:p>
          <a:p>
            <a:pPr lvl="1"/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Outer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r>
              <a:rPr lang="fr-FR" dirty="0" smtClean="0"/>
              <a:t> (keyword :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Right </a:t>
            </a:r>
            <a:r>
              <a:rPr lang="fr-FR" dirty="0" err="1" smtClean="0"/>
              <a:t>Outer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r>
              <a:rPr lang="fr-FR" dirty="0" smtClean="0"/>
              <a:t> (keyword : Right </a:t>
            </a:r>
            <a:r>
              <a:rPr lang="fr-FR" dirty="0" err="1" smtClean="0"/>
              <a:t>Join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Full </a:t>
            </a:r>
            <a:r>
              <a:rPr lang="fr-FR" dirty="0" err="1" smtClean="0"/>
              <a:t>Outer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r>
              <a:rPr lang="fr-FR" dirty="0" smtClean="0"/>
              <a:t> (keyword : Full </a:t>
            </a:r>
            <a:r>
              <a:rPr lang="fr-FR" dirty="0" err="1" smtClean="0"/>
              <a:t>Join</a:t>
            </a:r>
            <a:r>
              <a:rPr lang="fr-FR" dirty="0" smtClean="0"/>
              <a:t>)</a:t>
            </a:r>
          </a:p>
          <a:p>
            <a:r>
              <a:rPr lang="fr-FR" dirty="0" smtClean="0"/>
              <a:t>Self 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3CBAE-A52C-4650-9A1B-64DED6F11990}" type="slidenum">
              <a:rPr lang="en-US"/>
              <a:pPr>
                <a:defRPr/>
              </a:pPr>
              <a:t>20</a:t>
            </a:fld>
            <a:endParaRPr lang="en-US" b="0" dirty="0">
              <a:latin typeface="Times New Roman" pitchFamily="18" charset="0"/>
            </a:endParaRPr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817" y="961208"/>
            <a:ext cx="2429691" cy="311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9061" y="1058635"/>
            <a:ext cx="2780619" cy="288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0" y="4441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Student                     Library                          counselor</a:t>
            </a:r>
            <a:endParaRPr lang="en-US" sz="3200" dirty="0"/>
          </a:p>
        </p:txBody>
      </p:sp>
      <p:pic>
        <p:nvPicPr>
          <p:cNvPr id="20480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6592" y="1081222"/>
            <a:ext cx="3342322" cy="291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30777" y="4188822"/>
            <a:ext cx="868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Select  name, </a:t>
            </a:r>
            <a:r>
              <a:rPr lang="en-US" sz="2000" dirty="0" err="1" smtClean="0">
                <a:latin typeface="+mn-lt"/>
              </a:rPr>
              <a:t>book_name</a:t>
            </a:r>
            <a:r>
              <a:rPr lang="en-US" sz="2000" dirty="0" smtClean="0">
                <a:latin typeface="+mn-lt"/>
              </a:rPr>
              <a:t>  from  student  inner  join  library  on  student.sid = library.sid;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8675" y="4850673"/>
            <a:ext cx="868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Select  name, </a:t>
            </a:r>
            <a:r>
              <a:rPr lang="en-US" sz="2000" dirty="0" err="1" smtClean="0">
                <a:latin typeface="+mn-lt"/>
              </a:rPr>
              <a:t>book_name</a:t>
            </a:r>
            <a:r>
              <a:rPr lang="en-US" sz="2000" dirty="0" smtClean="0">
                <a:latin typeface="+mn-lt"/>
              </a:rPr>
              <a:t>  from  student ,library  where  student.sid = library.sid;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0446" y="5499463"/>
            <a:ext cx="8686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Select  name, </a:t>
            </a:r>
            <a:r>
              <a:rPr lang="en-US" sz="2000" dirty="0" err="1" smtClean="0">
                <a:latin typeface="+mn-lt"/>
              </a:rPr>
              <a:t>book_name</a:t>
            </a:r>
            <a:r>
              <a:rPr lang="en-US" sz="2000" dirty="0" smtClean="0">
                <a:latin typeface="+mn-lt"/>
              </a:rPr>
              <a:t>  from  student ,library  where  student.sid = library.sid and student.sid=11;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3CBAE-A52C-4650-9A1B-64DED6F11990}" type="slidenum">
              <a:rPr lang="en-US"/>
              <a:pPr>
                <a:defRPr/>
              </a:pPr>
              <a:t>21</a:t>
            </a:fld>
            <a:endParaRPr lang="en-US" b="0" dirty="0">
              <a:latin typeface="Times New Roman" pitchFamily="18" charset="0"/>
            </a:endParaRPr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817" y="961208"/>
            <a:ext cx="2429691" cy="311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9061" y="1058635"/>
            <a:ext cx="2780619" cy="288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0" y="444137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Student                     Library                          counselor</a:t>
            </a:r>
            <a:endParaRPr lang="en-US" dirty="0"/>
          </a:p>
        </p:txBody>
      </p:sp>
      <p:pic>
        <p:nvPicPr>
          <p:cNvPr id="20480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6592" y="1081222"/>
            <a:ext cx="3342322" cy="291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30777" y="4188822"/>
            <a:ext cx="8686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Select  student.sid, name, </a:t>
            </a:r>
            <a:r>
              <a:rPr lang="en-US" sz="2000" dirty="0" err="1" smtClean="0">
                <a:latin typeface="+mn-lt"/>
              </a:rPr>
              <a:t>book_name</a:t>
            </a:r>
            <a:r>
              <a:rPr lang="en-US" sz="2000" dirty="0" smtClean="0">
                <a:latin typeface="+mn-lt"/>
              </a:rPr>
              <a:t>  from  student ,library  where  student.sid = library.sid and student.sid=11;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count and count(*)</a:t>
            </a:r>
          </a:p>
        </p:txBody>
      </p:sp>
      <p:sp>
        <p:nvSpPr>
          <p:cNvPr id="1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3CBAE-A52C-4650-9A1B-64DED6F11990}" type="slidenum">
              <a:rPr lang="en-US"/>
              <a:pPr>
                <a:defRPr/>
              </a:pPr>
              <a:t>22</a:t>
            </a:fld>
            <a:endParaRPr lang="en-US" b="0" dirty="0">
              <a:latin typeface="Times New Roman" pitchFamily="18" charset="0"/>
            </a:endParaRPr>
          </a:p>
        </p:txBody>
      </p:sp>
      <p:sp>
        <p:nvSpPr>
          <p:cNvPr id="77903" name="Text Box 175"/>
          <p:cNvSpPr txBox="1">
            <a:spLocks noChangeArrowheads="1"/>
          </p:cNvSpPr>
          <p:nvPr/>
        </p:nvSpPr>
        <p:spPr bwMode="auto">
          <a:xfrm>
            <a:off x="7956550" y="6324600"/>
            <a:ext cx="977900" cy="42227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/>
          <a:p>
            <a:pPr algn="r" eaLnBrk="0" hangingPunct="0"/>
            <a:r>
              <a:rPr lang="en-US" sz="1600" b="1"/>
              <a:t>s105d09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1223553"/>
            <a:ext cx="8458200" cy="48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err="1" smtClean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mytable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522" y="1719397"/>
            <a:ext cx="2863078" cy="34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304903" y="1920240"/>
            <a:ext cx="5068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count(name) from </a:t>
            </a:r>
            <a:r>
              <a:rPr lang="en-US" sz="2800" dirty="0" err="1" smtClean="0"/>
              <a:t>mytable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pic>
        <p:nvPicPr>
          <p:cNvPr id="2037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438400"/>
            <a:ext cx="19812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405051" y="3836125"/>
            <a:ext cx="5068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count(*) from </a:t>
            </a:r>
            <a:r>
              <a:rPr lang="en-US" sz="2400" dirty="0" err="1" smtClean="0"/>
              <a:t>mytable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2037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2416" y="4558664"/>
            <a:ext cx="1794510" cy="92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LIKE operator is used in a WHERE clause to search for a specified pattern in a column.</a:t>
            </a:r>
          </a:p>
          <a:p>
            <a:r>
              <a:rPr lang="en-US" dirty="0" smtClean="0"/>
              <a:t>There are two wildcards used in conjunction with the LIKE operator:</a:t>
            </a:r>
          </a:p>
          <a:p>
            <a:r>
              <a:rPr lang="en-US" dirty="0" smtClean="0"/>
              <a:t>% - The percent sign represents zero, one, or multiple characters</a:t>
            </a:r>
          </a:p>
          <a:p>
            <a:r>
              <a:rPr lang="en-US" dirty="0" smtClean="0"/>
              <a:t>_ - The underscore represents a single character</a:t>
            </a:r>
          </a:p>
          <a:p>
            <a:endParaRPr lang="en-US" dirty="0" smtClean="0"/>
          </a:p>
          <a:p>
            <a:r>
              <a:rPr lang="en-US" sz="2000" dirty="0" smtClean="0"/>
              <a:t>SELECT * FROM Customers WHERE </a:t>
            </a:r>
            <a:r>
              <a:rPr lang="en-US" sz="2000" dirty="0" err="1" smtClean="0"/>
              <a:t>CustomerName</a:t>
            </a:r>
            <a:r>
              <a:rPr lang="en-US" sz="2000" dirty="0" smtClean="0"/>
              <a:t> LIKE 'a%';</a:t>
            </a:r>
          </a:p>
          <a:p>
            <a:r>
              <a:rPr lang="en-US" sz="2000" dirty="0" smtClean="0"/>
              <a:t>SELECT * FROM Customers</a:t>
            </a:r>
            <a:br>
              <a:rPr lang="en-US" sz="2000" dirty="0" smtClean="0"/>
            </a:br>
            <a:r>
              <a:rPr lang="en-US" sz="2000" dirty="0" smtClean="0"/>
              <a:t>WHERE </a:t>
            </a:r>
            <a:r>
              <a:rPr lang="en-US" sz="2000" dirty="0" err="1" smtClean="0"/>
              <a:t>CustomerName</a:t>
            </a:r>
            <a:r>
              <a:rPr lang="en-US" sz="2000" dirty="0" smtClean="0"/>
              <a:t> LIKE '%a';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SELECT * FROM Customers WHERE 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CustomerName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 LIKE '%or%'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SELECT * FROM Customers WHERE 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CustomerName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 LIKE '_r%'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SELECT * FROM Customers WHERE 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CustomerName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 LIKE 'a_%_%'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SELECT * FROM Customers WHERE 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ContactName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 LIKE '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a%o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'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SELECT * FROM Customers WHERE 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CustomerName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 NOT LIKE 'a%'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86800" cy="4572000"/>
          </a:xfrm>
        </p:spPr>
        <p:txBody>
          <a:bodyPr/>
          <a:lstStyle/>
          <a:p>
            <a:r>
              <a:rPr lang="en-US" dirty="0" smtClean="0"/>
              <a:t>The SQL BETWEEN condition allows you to easily test if an expression is within a range of values (inclusive). It can be used in a SELECT, INSERT, UPDATE, or DELETE statement. </a:t>
            </a:r>
          </a:p>
          <a:p>
            <a:endParaRPr lang="en-US" dirty="0" smtClean="0"/>
          </a:p>
          <a:p>
            <a:r>
              <a:rPr lang="en-US" dirty="0" smtClean="0"/>
              <a:t>Syntax : expression BETWEEN value1 AND value2;</a:t>
            </a:r>
          </a:p>
          <a:p>
            <a:endParaRPr lang="en-US" dirty="0" smtClean="0"/>
          </a:p>
          <a:p>
            <a:r>
              <a:rPr lang="en-US" dirty="0" smtClean="0"/>
              <a:t>SELECT * FROM suppliers WHERE </a:t>
            </a:r>
            <a:r>
              <a:rPr lang="en-US" dirty="0" err="1" smtClean="0"/>
              <a:t>supplier_id</a:t>
            </a:r>
            <a:r>
              <a:rPr lang="en-US" dirty="0" smtClean="0"/>
              <a:t> BETWEEN 300 AND 600;</a:t>
            </a:r>
          </a:p>
          <a:p>
            <a:r>
              <a:rPr lang="en-US" dirty="0" smtClean="0"/>
              <a:t>SELECT * FROM suppliers WHERE </a:t>
            </a:r>
            <a:r>
              <a:rPr lang="en-US" dirty="0" err="1" smtClean="0"/>
              <a:t>supplier_id</a:t>
            </a:r>
            <a:r>
              <a:rPr lang="en-US" dirty="0" smtClean="0"/>
              <a:t> &gt;= 300 AND </a:t>
            </a:r>
            <a:r>
              <a:rPr lang="en-US" dirty="0" err="1" smtClean="0"/>
              <a:t>supplier_id</a:t>
            </a:r>
            <a:r>
              <a:rPr lang="en-US" dirty="0" smtClean="0"/>
              <a:t> &lt;= 600;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86800" cy="4572000"/>
          </a:xfrm>
        </p:spPr>
        <p:txBody>
          <a:bodyPr/>
          <a:lstStyle/>
          <a:p>
            <a:r>
              <a:rPr lang="en-US" dirty="0" smtClean="0"/>
              <a:t>SELECT * FROM orders WHERE </a:t>
            </a:r>
            <a:r>
              <a:rPr lang="en-US" dirty="0" err="1" smtClean="0"/>
              <a:t>order_date</a:t>
            </a:r>
            <a:r>
              <a:rPr lang="en-US" dirty="0" smtClean="0"/>
              <a:t> BETWEEN TO_DATE ('2016/04/19', '</a:t>
            </a:r>
            <a:r>
              <a:rPr lang="en-US" dirty="0" err="1" smtClean="0"/>
              <a:t>yyyy</a:t>
            </a:r>
            <a:r>
              <a:rPr lang="en-US" dirty="0" smtClean="0"/>
              <a:t>/mm/</a:t>
            </a:r>
            <a:r>
              <a:rPr lang="en-US" dirty="0" err="1" smtClean="0"/>
              <a:t>dd</a:t>
            </a:r>
            <a:r>
              <a:rPr lang="en-US" dirty="0" smtClean="0"/>
              <a:t>') AND TO_DATE ('2016/05/01', '</a:t>
            </a:r>
            <a:r>
              <a:rPr lang="en-US" dirty="0" err="1" smtClean="0"/>
              <a:t>yyyy</a:t>
            </a:r>
            <a:r>
              <a:rPr lang="en-US" dirty="0" smtClean="0"/>
              <a:t>/mm/</a:t>
            </a:r>
            <a:r>
              <a:rPr lang="en-US" dirty="0" err="1" smtClean="0"/>
              <a:t>dd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Oracle GROUP BY clause is used with SELECT statement to collect data from multiple records and group the results by one or more columns.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 expression1, expression2, ... </a:t>
            </a:r>
            <a:r>
              <a:rPr lang="en-US" dirty="0" err="1" smtClean="0"/>
              <a:t>expression_n</a:t>
            </a:r>
            <a:r>
              <a:rPr lang="en-US" dirty="0" smtClean="0"/>
              <a:t>,   </a:t>
            </a:r>
          </a:p>
          <a:p>
            <a:pPr>
              <a:buNone/>
            </a:pPr>
            <a:r>
              <a:rPr lang="en-US" dirty="0" err="1" smtClean="0"/>
              <a:t>aggregate_function</a:t>
            </a:r>
            <a:r>
              <a:rPr lang="en-US" dirty="0" smtClean="0"/>
              <a:t> (</a:t>
            </a:r>
            <a:r>
              <a:rPr lang="en-US" dirty="0" err="1" smtClean="0"/>
              <a:t>aggregate_expression</a:t>
            </a:r>
            <a:r>
              <a:rPr lang="en-US" dirty="0" smtClean="0"/>
              <a:t>)  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 tables  </a:t>
            </a:r>
          </a:p>
          <a:p>
            <a:pPr>
              <a:buNone/>
            </a:pPr>
            <a:r>
              <a:rPr lang="en-US" b="1" dirty="0" smtClean="0"/>
              <a:t>WHERE</a:t>
            </a:r>
            <a:r>
              <a:rPr lang="en-US" dirty="0" smtClean="0"/>
              <a:t> conditions  </a:t>
            </a:r>
          </a:p>
          <a:p>
            <a:pPr>
              <a:buNone/>
            </a:pPr>
            <a:r>
              <a:rPr lang="en-US" b="1" dirty="0" smtClean="0"/>
              <a:t>GROUP</a:t>
            </a:r>
            <a:r>
              <a:rPr lang="en-US" dirty="0" smtClean="0"/>
              <a:t> </a:t>
            </a:r>
            <a:r>
              <a:rPr lang="en-US" b="1" dirty="0" smtClean="0"/>
              <a:t>BY</a:t>
            </a:r>
            <a:r>
              <a:rPr lang="en-US" dirty="0" smtClean="0"/>
              <a:t> expression1, expression2, ... </a:t>
            </a:r>
            <a:r>
              <a:rPr lang="en-US" dirty="0" err="1" smtClean="0"/>
              <a:t>expression_n</a:t>
            </a:r>
            <a:r>
              <a:rPr lang="en-US" dirty="0" smtClean="0"/>
              <a:t>;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grade,count</a:t>
            </a:r>
            <a:r>
              <a:rPr lang="en-US" dirty="0" smtClean="0"/>
              <a:t>(grade) from stud group by grade;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grade,count</a:t>
            </a:r>
            <a:r>
              <a:rPr lang="en-US" dirty="0" smtClean="0"/>
              <a:t>(grade) from stud group by grade having count(grade)&gt;2;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grade,count</a:t>
            </a:r>
            <a:r>
              <a:rPr lang="en-US" dirty="0" smtClean="0"/>
              <a:t>(grade) from stud where </a:t>
            </a:r>
            <a:r>
              <a:rPr lang="en-US" dirty="0" err="1" smtClean="0"/>
              <a:t>sid</a:t>
            </a:r>
            <a:r>
              <a:rPr lang="en-US" dirty="0" smtClean="0"/>
              <a:t>&gt;2 group by grade;</a:t>
            </a:r>
          </a:p>
          <a:p>
            <a:r>
              <a:rPr lang="en-US" dirty="0" smtClean="0"/>
              <a:t>select count(grade) from stud where </a:t>
            </a:r>
            <a:r>
              <a:rPr lang="en-US" dirty="0" err="1" smtClean="0"/>
              <a:t>sid</a:t>
            </a:r>
            <a:r>
              <a:rPr lang="en-US" dirty="0" smtClean="0"/>
              <a:t>&gt;2 group by grade;</a:t>
            </a:r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90600"/>
            <a:ext cx="5867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638800"/>
          </a:xfrm>
        </p:spPr>
        <p:txBody>
          <a:bodyPr/>
          <a:lstStyle/>
          <a:p>
            <a:endParaRPr lang="fr-FR" dirty="0" smtClean="0"/>
          </a:p>
          <a:p>
            <a:pPr lvl="1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90600"/>
            <a:ext cx="5562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Cartesian Product</a:t>
            </a:r>
          </a:p>
        </p:txBody>
      </p:sp>
      <p:graphicFrame>
        <p:nvGraphicFramePr>
          <p:cNvPr id="168383" name="Group 447"/>
          <p:cNvGraphicFramePr>
            <a:graphicFrameLocks noGrp="1"/>
          </p:cNvGraphicFramePr>
          <p:nvPr>
            <p:ph sz="half" idx="1"/>
          </p:nvPr>
        </p:nvGraphicFramePr>
        <p:xfrm>
          <a:off x="1219200" y="1066800"/>
          <a:ext cx="1524000" cy="1599248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571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385" name="Group 449"/>
          <p:cNvGraphicFramePr>
            <a:graphicFrameLocks noGrp="1"/>
          </p:cNvGraphicFramePr>
          <p:nvPr>
            <p:ph sz="half" idx="2"/>
          </p:nvPr>
        </p:nvGraphicFramePr>
        <p:xfrm>
          <a:off x="6343650" y="1068388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25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AAF2A1-028D-41C5-85F6-9E5A7AC8C3C8}" type="slidenum">
              <a:rPr lang="en-US"/>
              <a:pPr>
                <a:defRPr/>
              </a:pPr>
              <a:t>3</a:t>
            </a:fld>
            <a:endParaRPr lang="en-US" b="0" dirty="0">
              <a:latin typeface="Times New Roman" pitchFamily="18" charset="0"/>
            </a:endParaRPr>
          </a:p>
        </p:txBody>
      </p:sp>
      <p:graphicFrame>
        <p:nvGraphicFramePr>
          <p:cNvPr id="168384" name="Group 448"/>
          <p:cNvGraphicFramePr>
            <a:graphicFrameLocks noGrp="1"/>
          </p:cNvGraphicFramePr>
          <p:nvPr/>
        </p:nvGraphicFramePr>
        <p:xfrm>
          <a:off x="3589338" y="2755900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0956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50"/>
          <p:cNvGrpSpPr>
            <a:grpSpLocks/>
          </p:cNvGrpSpPr>
          <p:nvPr/>
        </p:nvGrpSpPr>
        <p:grpSpPr bwMode="auto">
          <a:xfrm>
            <a:off x="5362575" y="3430588"/>
            <a:ext cx="1401763" cy="2732087"/>
            <a:chOff x="3372" y="2299"/>
            <a:chExt cx="883" cy="1721"/>
          </a:xfrm>
        </p:grpSpPr>
        <p:sp>
          <p:nvSpPr>
            <p:cNvPr id="42089" name="AutoShape 251"/>
            <p:cNvSpPr>
              <a:spLocks/>
            </p:cNvSpPr>
            <p:nvPr/>
          </p:nvSpPr>
          <p:spPr bwMode="auto">
            <a:xfrm>
              <a:off x="3372" y="2299"/>
              <a:ext cx="193" cy="1721"/>
            </a:xfrm>
            <a:prstGeom prst="rightBrace">
              <a:avLst>
                <a:gd name="adj1" fmla="val 7430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2090" name="Text Box 252"/>
            <p:cNvSpPr txBox="1">
              <a:spLocks noChangeArrowheads="1"/>
            </p:cNvSpPr>
            <p:nvPr/>
          </p:nvSpPr>
          <p:spPr bwMode="auto">
            <a:xfrm>
              <a:off x="3577" y="2989"/>
              <a:ext cx="678" cy="342"/>
            </a:xfrm>
            <a:prstGeom prst="rect">
              <a:avLst/>
            </a:prstGeom>
            <a:noFill/>
            <a:ln w="38100">
              <a:noFill/>
              <a:miter lim="800000"/>
              <a:headEnd type="none" w="med" len="lg"/>
              <a:tailEnd type="none" w="med" len="lg"/>
            </a:ln>
          </p:spPr>
          <p:txBody>
            <a:bodyPr wrap="none" lIns="88900" tIns="88900" rIns="88900" bIns="88900">
              <a:spAutoFit/>
            </a:bodyPr>
            <a:lstStyle/>
            <a:p>
              <a:pPr eaLnBrk="0" hangingPunct="0"/>
              <a:r>
                <a:rPr lang="en-US"/>
                <a:t>9 rows</a:t>
              </a:r>
            </a:p>
          </p:txBody>
        </p:sp>
      </p:grpSp>
      <p:sp>
        <p:nvSpPr>
          <p:cNvPr id="42083" name="AutoShape 253"/>
          <p:cNvSpPr>
            <a:spLocks/>
          </p:cNvSpPr>
          <p:nvPr/>
        </p:nvSpPr>
        <p:spPr bwMode="auto">
          <a:xfrm>
            <a:off x="2714625" y="1744663"/>
            <a:ext cx="401638" cy="922337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2084" name="Text Box 254"/>
          <p:cNvSpPr txBox="1">
            <a:spLocks noChangeArrowheads="1"/>
          </p:cNvSpPr>
          <p:nvPr/>
        </p:nvSpPr>
        <p:spPr bwMode="auto">
          <a:xfrm>
            <a:off x="3068638" y="1935163"/>
            <a:ext cx="1076325" cy="54292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/>
          <a:p>
            <a:pPr eaLnBrk="0" hangingPunct="0"/>
            <a:r>
              <a:rPr lang="en-US"/>
              <a:t>3 rows</a:t>
            </a:r>
          </a:p>
        </p:txBody>
      </p:sp>
      <p:grpSp>
        <p:nvGrpSpPr>
          <p:cNvPr id="3" name="Group 255"/>
          <p:cNvGrpSpPr>
            <a:grpSpLocks/>
          </p:cNvGrpSpPr>
          <p:nvPr/>
        </p:nvGrpSpPr>
        <p:grpSpPr bwMode="auto">
          <a:xfrm>
            <a:off x="4889500" y="1744663"/>
            <a:ext cx="1433513" cy="922337"/>
            <a:chOff x="3080" y="1237"/>
            <a:chExt cx="903" cy="581"/>
          </a:xfrm>
        </p:grpSpPr>
        <p:sp>
          <p:nvSpPr>
            <p:cNvPr id="42087" name="AutoShape 256"/>
            <p:cNvSpPr>
              <a:spLocks/>
            </p:cNvSpPr>
            <p:nvPr/>
          </p:nvSpPr>
          <p:spPr bwMode="auto">
            <a:xfrm rot="10800000">
              <a:off x="3730" y="1237"/>
              <a:ext cx="253" cy="581"/>
            </a:xfrm>
            <a:prstGeom prst="rightBrace">
              <a:avLst>
                <a:gd name="adj1" fmla="val 1913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2088" name="Text Box 257"/>
            <p:cNvSpPr txBox="1">
              <a:spLocks noChangeArrowheads="1"/>
            </p:cNvSpPr>
            <p:nvPr/>
          </p:nvSpPr>
          <p:spPr bwMode="auto">
            <a:xfrm>
              <a:off x="3080" y="1351"/>
              <a:ext cx="678" cy="342"/>
            </a:xfrm>
            <a:prstGeom prst="rect">
              <a:avLst/>
            </a:prstGeom>
            <a:noFill/>
            <a:ln w="38100">
              <a:noFill/>
              <a:miter lim="800000"/>
              <a:headEnd type="none" w="med" len="lg"/>
              <a:tailEnd type="none" w="med" len="lg"/>
            </a:ln>
          </p:spPr>
          <p:txBody>
            <a:bodyPr wrap="none" lIns="88900" tIns="88900" rIns="88900" bIns="88900">
              <a:spAutoFit/>
            </a:bodyPr>
            <a:lstStyle/>
            <a:p>
              <a:pPr eaLnBrk="0" hangingPunct="0"/>
              <a:r>
                <a:rPr lang="en-US"/>
                <a:t>3 rows</a:t>
              </a:r>
            </a:p>
          </p:txBody>
        </p:sp>
      </p:grpSp>
      <p:sp>
        <p:nvSpPr>
          <p:cNvPr id="42086" name="Text Box 317"/>
          <p:cNvSpPr txBox="1">
            <a:spLocks noChangeArrowheads="1"/>
          </p:cNvSpPr>
          <p:nvPr/>
        </p:nvSpPr>
        <p:spPr bwMode="auto">
          <a:xfrm>
            <a:off x="4267200" y="1905000"/>
            <a:ext cx="457200" cy="54292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lIns="88900" tIns="88900" rIns="88900" bIns="889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6" name="Text Box 107"/>
          <p:cNvSpPr txBox="1">
            <a:spLocks noChangeArrowheads="1"/>
          </p:cNvSpPr>
          <p:nvPr/>
        </p:nvSpPr>
        <p:spPr bwMode="auto">
          <a:xfrm>
            <a:off x="0" y="3124200"/>
            <a:ext cx="3200400" cy="33804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select </a:t>
            </a:r>
            <a:r>
              <a:rPr lang="en-US" b="1" dirty="0" smtClean="0">
                <a:latin typeface="Courier New" pitchFamily="49" charset="0"/>
              </a:rPr>
              <a:t>* from </a:t>
            </a:r>
            <a:r>
              <a:rPr lang="en-US" b="1" dirty="0" err="1" smtClean="0">
                <a:latin typeface="Courier New" pitchFamily="49" charset="0"/>
              </a:rPr>
              <a:t>one,two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63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Select </a:t>
            </a:r>
            <a:r>
              <a:rPr lang="en-US" dirty="0" err="1" smtClean="0"/>
              <a:t>country,sum</a:t>
            </a:r>
            <a:r>
              <a:rPr lang="en-US" dirty="0" smtClean="0"/>
              <a:t>(salary) from employees group by country;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country,gender,sum</a:t>
            </a:r>
            <a:r>
              <a:rPr lang="en-US" dirty="0" smtClean="0"/>
              <a:t>(salary) </a:t>
            </a:r>
          </a:p>
          <a:p>
            <a:pPr>
              <a:buNone/>
            </a:pPr>
            <a:r>
              <a:rPr lang="en-US" dirty="0" smtClean="0"/>
              <a:t>from employees 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country,gender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429000"/>
            <a:ext cx="3733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Cube() in SQL Server produces the result set by generating all combinations of columns specified in GROUP BY CUBE().  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country,gender,sum</a:t>
            </a:r>
            <a:r>
              <a:rPr lang="en-US" dirty="0" smtClean="0"/>
              <a:t>(salary) </a:t>
            </a:r>
          </a:p>
          <a:p>
            <a:r>
              <a:rPr lang="en-US" dirty="0" smtClean="0"/>
              <a:t>from employees </a:t>
            </a:r>
          </a:p>
          <a:p>
            <a:r>
              <a:rPr lang="en-US" dirty="0" smtClean="0"/>
              <a:t>group by cube (</a:t>
            </a:r>
            <a:r>
              <a:rPr lang="en-US" dirty="0" err="1" smtClean="0"/>
              <a:t>country,gender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05000"/>
            <a:ext cx="411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ROLLUP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ROLLUP in SQL Server</a:t>
            </a:r>
            <a:r>
              <a:rPr lang="en-US" dirty="0" smtClean="0"/>
              <a:t> is used to do aggregate operation on multiple levels in hierarchy.  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country,gender,sum</a:t>
            </a:r>
            <a:r>
              <a:rPr lang="en-US" dirty="0" smtClean="0"/>
              <a:t>(salary)</a:t>
            </a:r>
          </a:p>
          <a:p>
            <a:pPr>
              <a:buNone/>
            </a:pPr>
            <a:r>
              <a:rPr lang="en-US" dirty="0" smtClean="0"/>
              <a:t>from employees </a:t>
            </a:r>
          </a:p>
          <a:p>
            <a:pPr>
              <a:buNone/>
            </a:pPr>
            <a:r>
              <a:rPr lang="en-US" dirty="0" smtClean="0"/>
              <a:t>group by rollup (</a:t>
            </a:r>
            <a:r>
              <a:rPr lang="en-US" dirty="0" err="1" smtClean="0"/>
              <a:t>country,gender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05000"/>
            <a:ext cx="426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CUBE and ROLLUP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/>
          </a:bodyPr>
          <a:lstStyle/>
          <a:p>
            <a:r>
              <a:rPr lang="en-US" b="1" dirty="0" smtClean="0"/>
              <a:t>CUBE generates a result set</a:t>
            </a:r>
            <a:r>
              <a:rPr lang="en-US" dirty="0" smtClean="0"/>
              <a:t> that shows aggregates for all combinations of values in the selected columns, where as ROLLUP generates a result set that shows aggregates for a hierarchy of values in the selected columns.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743200"/>
            <a:ext cx="7010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CUBE and ROLLUP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ROLLUP(Continent, Country, City)</a:t>
            </a:r>
            <a:r>
              <a:rPr lang="en-US" dirty="0" smtClean="0"/>
              <a:t> produces Sum of Salary for the following hierarchy</a:t>
            </a:r>
            <a:br>
              <a:rPr lang="en-US" dirty="0" smtClean="0"/>
            </a:br>
            <a:r>
              <a:rPr lang="en-US" dirty="0" smtClean="0"/>
              <a:t>Continent, Country, City</a:t>
            </a:r>
            <a:br>
              <a:rPr lang="en-US" dirty="0" smtClean="0"/>
            </a:br>
            <a:r>
              <a:rPr lang="en-US" dirty="0" smtClean="0"/>
              <a:t>Continent, Country, </a:t>
            </a:r>
            <a:br>
              <a:rPr lang="en-US" dirty="0" smtClean="0"/>
            </a:br>
            <a:r>
              <a:rPr lang="en-US" dirty="0" smtClean="0"/>
              <a:t>Continent</a:t>
            </a:r>
            <a:br>
              <a:rPr lang="en-US" dirty="0" smtClean="0"/>
            </a:br>
            <a:r>
              <a:rPr lang="en-US" dirty="0" smtClean="0"/>
              <a:t>()  </a:t>
            </a:r>
          </a:p>
          <a:p>
            <a:endParaRPr lang="en-US" dirty="0" smtClean="0"/>
          </a:p>
          <a:p>
            <a:r>
              <a:rPr lang="en-US" b="1" dirty="0" smtClean="0"/>
              <a:t>CUBE(Continent, Country, City)</a:t>
            </a:r>
            <a:r>
              <a:rPr lang="en-US" dirty="0" smtClean="0"/>
              <a:t> produces Sum of Salary for all the following column combinations</a:t>
            </a:r>
            <a:br>
              <a:rPr lang="en-US" dirty="0" smtClean="0"/>
            </a:br>
            <a:r>
              <a:rPr lang="en-US" dirty="0" smtClean="0"/>
              <a:t>Continent, Country, City</a:t>
            </a:r>
            <a:br>
              <a:rPr lang="en-US" dirty="0" smtClean="0"/>
            </a:br>
            <a:r>
              <a:rPr lang="en-US" dirty="0" smtClean="0"/>
              <a:t>Continent, Country, </a:t>
            </a:r>
            <a:br>
              <a:rPr lang="en-US" dirty="0" smtClean="0"/>
            </a:br>
            <a:r>
              <a:rPr lang="en-US" dirty="0" smtClean="0"/>
              <a:t>Continent, City</a:t>
            </a:r>
            <a:br>
              <a:rPr lang="en-US" dirty="0" smtClean="0"/>
            </a:br>
            <a:r>
              <a:rPr lang="en-US" dirty="0" smtClean="0"/>
              <a:t>Continent</a:t>
            </a:r>
            <a:br>
              <a:rPr lang="en-US" dirty="0" smtClean="0"/>
            </a:br>
            <a:r>
              <a:rPr lang="en-US" dirty="0" smtClean="0"/>
              <a:t>Country, City</a:t>
            </a:r>
            <a:br>
              <a:rPr lang="en-US" dirty="0" smtClean="0"/>
            </a:br>
            <a:r>
              <a:rPr lang="en-US" dirty="0" smtClean="0"/>
              <a:t>Country,</a:t>
            </a:r>
            <a:br>
              <a:rPr lang="en-US" dirty="0" smtClean="0"/>
            </a:br>
            <a:r>
              <a:rPr lang="en-US" dirty="0" smtClean="0"/>
              <a:t>City</a:t>
            </a:r>
            <a:br>
              <a:rPr lang="en-US" dirty="0" smtClean="0"/>
            </a:br>
            <a:r>
              <a:rPr lang="en-US" dirty="0" smtClean="0"/>
              <a:t>()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CUBE and ROLLUP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SELECT Continent, Country, City, SUM(</a:t>
            </a:r>
            <a:r>
              <a:rPr lang="en-US" sz="2000" dirty="0" err="1" smtClean="0"/>
              <a:t>SaleAmount</a:t>
            </a:r>
            <a:r>
              <a:rPr lang="en-US" sz="2000" dirty="0" smtClean="0"/>
              <a:t>) AS </a:t>
            </a:r>
            <a:r>
              <a:rPr lang="en-US" sz="2000" dirty="0" err="1" smtClean="0"/>
              <a:t>TotalSales</a:t>
            </a:r>
            <a:r>
              <a:rPr lang="en-US" sz="2000" dirty="0" smtClean="0"/>
              <a:t> FROM Sales GROUP BY ROLLUP(Continent, Country, City)</a:t>
            </a:r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638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CUBE and ROLLUP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SELECT Continent, Country, City, SUM(</a:t>
            </a:r>
            <a:r>
              <a:rPr lang="en-US" sz="2000" dirty="0" err="1" smtClean="0"/>
              <a:t>SaleAmount</a:t>
            </a:r>
            <a:r>
              <a:rPr lang="en-US" sz="2000" dirty="0" smtClean="0"/>
              <a:t>) AS </a:t>
            </a:r>
            <a:r>
              <a:rPr lang="en-US" sz="2000" dirty="0" err="1" smtClean="0"/>
              <a:t>TotalSales</a:t>
            </a:r>
            <a:r>
              <a:rPr lang="en-US" sz="2000" dirty="0" smtClean="0"/>
              <a:t> FROM Sales GROUP BY CUBE(Continent, Country, City)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live query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You won't see any difference when you use ROLLUP and CUBE on a single column. Both the following queries produces the same output.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5.02 Quiz – Correct Answer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How many rows are returned from this query?</a:t>
            </a:r>
          </a:p>
        </p:txBody>
      </p:sp>
      <p:sp>
        <p:nvSpPr>
          <p:cNvPr id="2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5F9CF1-B311-449D-B63B-7693809D4ACF}" type="slidenum">
              <a:rPr lang="en-US"/>
              <a:pPr>
                <a:defRPr/>
              </a:pPr>
              <a:t>4</a:t>
            </a:fld>
            <a:endParaRPr lang="en-US" b="0" dirty="0">
              <a:latin typeface="Times New Roman" pitchFamily="18" charset="0"/>
            </a:endParaRPr>
          </a:p>
        </p:txBody>
      </p:sp>
      <p:graphicFrame>
        <p:nvGraphicFramePr>
          <p:cNvPr id="315772" name="Group 380"/>
          <p:cNvGraphicFramePr>
            <a:graphicFrameLocks noGrp="1"/>
          </p:cNvGraphicFramePr>
          <p:nvPr/>
        </p:nvGraphicFramePr>
        <p:xfrm>
          <a:off x="838200" y="2965450"/>
          <a:ext cx="1736725" cy="2194560"/>
        </p:xfrm>
        <a:graphic>
          <a:graphicData uri="http://schemas.openxmlformats.org/drawingml/2006/table">
            <a:tbl>
              <a:tblPr/>
              <a:tblGrid>
                <a:gridCol w="876300"/>
                <a:gridCol w="860425"/>
              </a:tblGrid>
              <a:tr h="2063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Three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773" name="Group 381"/>
          <p:cNvGraphicFramePr>
            <a:graphicFrameLocks noGrp="1"/>
          </p:cNvGraphicFramePr>
          <p:nvPr/>
        </p:nvGraphicFramePr>
        <p:xfrm>
          <a:off x="3295650" y="2968625"/>
          <a:ext cx="1735138" cy="1889760"/>
        </p:xfrm>
        <a:graphic>
          <a:graphicData uri="http://schemas.openxmlformats.org/drawingml/2006/table">
            <a:tbl>
              <a:tblPr/>
              <a:tblGrid>
                <a:gridCol w="874713"/>
                <a:gridCol w="860425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Four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46130" name="Text Box 107"/>
          <p:cNvSpPr txBox="1">
            <a:spLocks noChangeArrowheads="1"/>
          </p:cNvSpPr>
          <p:nvPr/>
        </p:nvSpPr>
        <p:spPr bwMode="auto">
          <a:xfrm>
            <a:off x="685800" y="2035175"/>
            <a:ext cx="7772400" cy="33804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 dirty="0">
                <a:latin typeface="Courier New" pitchFamily="49" charset="0"/>
              </a:rPr>
              <a:t>select </a:t>
            </a:r>
            <a:r>
              <a:rPr lang="en-US" b="1" dirty="0" smtClean="0">
                <a:latin typeface="Courier New" pitchFamily="49" charset="0"/>
              </a:rPr>
              <a:t>* from </a:t>
            </a:r>
            <a:r>
              <a:rPr lang="en-US" b="1" dirty="0">
                <a:latin typeface="Courier New" pitchFamily="49" charset="0"/>
              </a:rPr>
              <a:t>three, four;</a:t>
            </a: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2574925" y="3779838"/>
            <a:ext cx="722313" cy="1227137"/>
            <a:chOff x="2417" y="1487"/>
            <a:chExt cx="647" cy="773"/>
          </a:xfrm>
        </p:grpSpPr>
        <p:sp>
          <p:nvSpPr>
            <p:cNvPr id="46218" name="Line 110"/>
            <p:cNvSpPr>
              <a:spLocks noChangeShapeType="1"/>
            </p:cNvSpPr>
            <p:nvPr/>
          </p:nvSpPr>
          <p:spPr bwMode="auto">
            <a:xfrm flipV="1">
              <a:off x="2417" y="1487"/>
              <a:ext cx="647" cy="771"/>
            </a:xfrm>
            <a:prstGeom prst="line">
              <a:avLst/>
            </a:prstGeom>
            <a:noFill/>
            <a:ln w="6350">
              <a:solidFill>
                <a:srgbClr val="00C5C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19" name="Line 111"/>
            <p:cNvSpPr>
              <a:spLocks noChangeShapeType="1"/>
            </p:cNvSpPr>
            <p:nvPr/>
          </p:nvSpPr>
          <p:spPr bwMode="auto">
            <a:xfrm flipV="1">
              <a:off x="2418" y="1695"/>
              <a:ext cx="641" cy="564"/>
            </a:xfrm>
            <a:prstGeom prst="line">
              <a:avLst/>
            </a:prstGeom>
            <a:noFill/>
            <a:ln w="6350">
              <a:solidFill>
                <a:srgbClr val="00C5C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20" name="Line 112"/>
            <p:cNvSpPr>
              <a:spLocks noChangeShapeType="1"/>
            </p:cNvSpPr>
            <p:nvPr/>
          </p:nvSpPr>
          <p:spPr bwMode="auto">
            <a:xfrm flipV="1">
              <a:off x="2418" y="1896"/>
              <a:ext cx="641" cy="363"/>
            </a:xfrm>
            <a:prstGeom prst="line">
              <a:avLst/>
            </a:prstGeom>
            <a:noFill/>
            <a:ln w="6350">
              <a:solidFill>
                <a:srgbClr val="00C5C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21" name="Line 113"/>
            <p:cNvSpPr>
              <a:spLocks noChangeShapeType="1"/>
            </p:cNvSpPr>
            <p:nvPr/>
          </p:nvSpPr>
          <p:spPr bwMode="auto">
            <a:xfrm flipV="1">
              <a:off x="2418" y="2064"/>
              <a:ext cx="623" cy="196"/>
            </a:xfrm>
            <a:prstGeom prst="line">
              <a:avLst/>
            </a:prstGeom>
            <a:noFill/>
            <a:ln w="6350">
              <a:solidFill>
                <a:srgbClr val="00C5C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2574925" y="3783013"/>
            <a:ext cx="723900" cy="923925"/>
            <a:chOff x="2417" y="1489"/>
            <a:chExt cx="648" cy="582"/>
          </a:xfrm>
        </p:grpSpPr>
        <p:sp>
          <p:nvSpPr>
            <p:cNvPr id="46214" name="Line 115"/>
            <p:cNvSpPr>
              <a:spLocks noChangeShapeType="1"/>
            </p:cNvSpPr>
            <p:nvPr/>
          </p:nvSpPr>
          <p:spPr bwMode="auto">
            <a:xfrm>
              <a:off x="2417" y="1892"/>
              <a:ext cx="647" cy="0"/>
            </a:xfrm>
            <a:prstGeom prst="line">
              <a:avLst/>
            </a:prstGeom>
            <a:noFill/>
            <a:ln w="6350">
              <a:solidFill>
                <a:srgbClr val="80008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15" name="Line 116"/>
            <p:cNvSpPr>
              <a:spLocks noChangeShapeType="1"/>
            </p:cNvSpPr>
            <p:nvPr/>
          </p:nvSpPr>
          <p:spPr bwMode="auto">
            <a:xfrm>
              <a:off x="2418" y="1893"/>
              <a:ext cx="647" cy="178"/>
            </a:xfrm>
            <a:prstGeom prst="line">
              <a:avLst/>
            </a:prstGeom>
            <a:noFill/>
            <a:ln w="6350">
              <a:solidFill>
                <a:srgbClr val="80008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16" name="Line 117"/>
            <p:cNvSpPr>
              <a:spLocks noChangeShapeType="1"/>
            </p:cNvSpPr>
            <p:nvPr/>
          </p:nvSpPr>
          <p:spPr bwMode="auto">
            <a:xfrm flipV="1">
              <a:off x="2418" y="1489"/>
              <a:ext cx="647" cy="404"/>
            </a:xfrm>
            <a:prstGeom prst="line">
              <a:avLst/>
            </a:prstGeom>
            <a:noFill/>
            <a:ln w="6350">
              <a:solidFill>
                <a:srgbClr val="80008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17" name="Line 118"/>
            <p:cNvSpPr>
              <a:spLocks noChangeShapeType="1"/>
            </p:cNvSpPr>
            <p:nvPr/>
          </p:nvSpPr>
          <p:spPr bwMode="auto">
            <a:xfrm flipV="1">
              <a:off x="2418" y="1709"/>
              <a:ext cx="647" cy="185"/>
            </a:xfrm>
            <a:prstGeom prst="line">
              <a:avLst/>
            </a:prstGeom>
            <a:noFill/>
            <a:ln w="6350">
              <a:solidFill>
                <a:srgbClr val="80008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2565400" y="3762375"/>
            <a:ext cx="730250" cy="931863"/>
            <a:chOff x="2411" y="1476"/>
            <a:chExt cx="654" cy="587"/>
          </a:xfrm>
        </p:grpSpPr>
        <p:sp>
          <p:nvSpPr>
            <p:cNvPr id="46210" name="Line 120"/>
            <p:cNvSpPr>
              <a:spLocks noChangeShapeType="1"/>
            </p:cNvSpPr>
            <p:nvPr/>
          </p:nvSpPr>
          <p:spPr bwMode="auto">
            <a:xfrm>
              <a:off x="2411" y="1706"/>
              <a:ext cx="647" cy="0"/>
            </a:xfrm>
            <a:prstGeom prst="line">
              <a:avLst/>
            </a:prstGeom>
            <a:noFill/>
            <a:ln w="6350">
              <a:solidFill>
                <a:srgbClr val="6699FF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11" name="Line 121"/>
            <p:cNvSpPr>
              <a:spLocks noChangeShapeType="1"/>
            </p:cNvSpPr>
            <p:nvPr/>
          </p:nvSpPr>
          <p:spPr bwMode="auto">
            <a:xfrm>
              <a:off x="2412" y="1707"/>
              <a:ext cx="647" cy="178"/>
            </a:xfrm>
            <a:prstGeom prst="line">
              <a:avLst/>
            </a:prstGeom>
            <a:noFill/>
            <a:ln w="6350">
              <a:solidFill>
                <a:srgbClr val="6699FF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12" name="Line 122"/>
            <p:cNvSpPr>
              <a:spLocks noChangeShapeType="1"/>
            </p:cNvSpPr>
            <p:nvPr/>
          </p:nvSpPr>
          <p:spPr bwMode="auto">
            <a:xfrm>
              <a:off x="2412" y="1707"/>
              <a:ext cx="647" cy="356"/>
            </a:xfrm>
            <a:prstGeom prst="line">
              <a:avLst/>
            </a:prstGeom>
            <a:noFill/>
            <a:ln w="6350">
              <a:solidFill>
                <a:srgbClr val="6699FF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13" name="Line 123"/>
            <p:cNvSpPr>
              <a:spLocks noChangeShapeType="1"/>
            </p:cNvSpPr>
            <p:nvPr/>
          </p:nvSpPr>
          <p:spPr bwMode="auto">
            <a:xfrm flipV="1">
              <a:off x="2412" y="1476"/>
              <a:ext cx="653" cy="232"/>
            </a:xfrm>
            <a:prstGeom prst="line">
              <a:avLst/>
            </a:prstGeom>
            <a:noFill/>
            <a:ln w="6350">
              <a:solidFill>
                <a:srgbClr val="6699FF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2584450" y="3759200"/>
            <a:ext cx="723900" cy="942975"/>
            <a:chOff x="2423" y="1474"/>
            <a:chExt cx="648" cy="594"/>
          </a:xfrm>
        </p:grpSpPr>
        <p:sp>
          <p:nvSpPr>
            <p:cNvPr id="46206" name="Line 125"/>
            <p:cNvSpPr>
              <a:spLocks noChangeShapeType="1"/>
            </p:cNvSpPr>
            <p:nvPr/>
          </p:nvSpPr>
          <p:spPr bwMode="auto">
            <a:xfrm>
              <a:off x="2423" y="2066"/>
              <a:ext cx="647" cy="0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07" name="Line 126"/>
            <p:cNvSpPr>
              <a:spLocks noChangeShapeType="1"/>
            </p:cNvSpPr>
            <p:nvPr/>
          </p:nvSpPr>
          <p:spPr bwMode="auto">
            <a:xfrm flipV="1">
              <a:off x="2424" y="1474"/>
              <a:ext cx="635" cy="593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08" name="Line 127"/>
            <p:cNvSpPr>
              <a:spLocks noChangeShapeType="1"/>
            </p:cNvSpPr>
            <p:nvPr/>
          </p:nvSpPr>
          <p:spPr bwMode="auto">
            <a:xfrm flipV="1">
              <a:off x="2424" y="1704"/>
              <a:ext cx="641" cy="363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09" name="Line 128"/>
            <p:cNvSpPr>
              <a:spLocks noChangeShapeType="1"/>
            </p:cNvSpPr>
            <p:nvPr/>
          </p:nvSpPr>
          <p:spPr bwMode="auto">
            <a:xfrm flipV="1">
              <a:off x="2424" y="1883"/>
              <a:ext cx="647" cy="185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</p:grpSp>
      <p:grpSp>
        <p:nvGrpSpPr>
          <p:cNvPr id="6" name="Group 129"/>
          <p:cNvGrpSpPr>
            <a:grpSpLocks/>
          </p:cNvGrpSpPr>
          <p:nvPr/>
        </p:nvGrpSpPr>
        <p:grpSpPr bwMode="auto">
          <a:xfrm>
            <a:off x="2565400" y="3784600"/>
            <a:ext cx="730250" cy="927100"/>
            <a:chOff x="2411" y="1490"/>
            <a:chExt cx="654" cy="584"/>
          </a:xfrm>
        </p:grpSpPr>
        <p:sp>
          <p:nvSpPr>
            <p:cNvPr id="46202" name="Line 130"/>
            <p:cNvSpPr>
              <a:spLocks noChangeShapeType="1"/>
            </p:cNvSpPr>
            <p:nvPr/>
          </p:nvSpPr>
          <p:spPr bwMode="auto">
            <a:xfrm>
              <a:off x="2411" y="1490"/>
              <a:ext cx="64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03" name="Line 131"/>
            <p:cNvSpPr>
              <a:spLocks noChangeShapeType="1"/>
            </p:cNvSpPr>
            <p:nvPr/>
          </p:nvSpPr>
          <p:spPr bwMode="auto">
            <a:xfrm>
              <a:off x="2412" y="1491"/>
              <a:ext cx="653" cy="2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04" name="Line 132"/>
            <p:cNvSpPr>
              <a:spLocks noChangeShapeType="1"/>
            </p:cNvSpPr>
            <p:nvPr/>
          </p:nvSpPr>
          <p:spPr bwMode="auto">
            <a:xfrm>
              <a:off x="2412" y="1491"/>
              <a:ext cx="647" cy="4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  <p:sp>
          <p:nvSpPr>
            <p:cNvPr id="46205" name="Line 133"/>
            <p:cNvSpPr>
              <a:spLocks noChangeShapeType="1"/>
            </p:cNvSpPr>
            <p:nvPr/>
          </p:nvSpPr>
          <p:spPr bwMode="auto">
            <a:xfrm>
              <a:off x="2412" y="1492"/>
              <a:ext cx="647" cy="58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med" len="lg"/>
              <a:tailEnd type="triangle" w="med" len="lg"/>
            </a:ln>
          </p:spPr>
          <p:txBody>
            <a:bodyPr lIns="88900" tIns="88900" rIns="88900" bIns="88900"/>
            <a:lstStyle/>
            <a:p>
              <a:endParaRPr lang="en-US"/>
            </a:p>
          </p:txBody>
        </p:sp>
      </p:grpSp>
      <p:graphicFrame>
        <p:nvGraphicFramePr>
          <p:cNvPr id="315774" name="Group 382"/>
          <p:cNvGraphicFramePr>
            <a:graphicFrameLocks noGrp="1"/>
          </p:cNvGraphicFramePr>
          <p:nvPr/>
        </p:nvGraphicFramePr>
        <p:xfrm>
          <a:off x="5715000" y="2968625"/>
          <a:ext cx="2743200" cy="371856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10636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Partial Results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00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00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00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46200" name="Rectangle 288"/>
          <p:cNvSpPr>
            <a:spLocks noChangeArrowheads="1"/>
          </p:cNvSpPr>
          <p:nvPr/>
        </p:nvSpPr>
        <p:spPr bwMode="auto">
          <a:xfrm>
            <a:off x="2286000" y="5410200"/>
            <a:ext cx="1238250" cy="54292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/>
          <a:p>
            <a:pPr eaLnBrk="0" hangingPunct="0"/>
            <a:r>
              <a:rPr lang="en-US"/>
              <a:t> </a:t>
            </a:r>
            <a:r>
              <a:rPr lang="en-US" b="1"/>
              <a:t>5*4=20</a:t>
            </a:r>
          </a:p>
        </p:txBody>
      </p:sp>
      <p:sp>
        <p:nvSpPr>
          <p:cNvPr id="46201" name="Text Box 298"/>
          <p:cNvSpPr txBox="1">
            <a:spLocks noChangeArrowheads="1"/>
          </p:cNvSpPr>
          <p:nvPr/>
        </p:nvSpPr>
        <p:spPr bwMode="auto">
          <a:xfrm>
            <a:off x="8299450" y="6651625"/>
            <a:ext cx="788988" cy="24447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sz="1600" b="1"/>
              <a:t>s105a01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Inner Joins</a:t>
            </a:r>
          </a:p>
        </p:txBody>
      </p:sp>
      <p:sp>
        <p:nvSpPr>
          <p:cNvPr id="53251" name="Rectangle 24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71563"/>
            <a:ext cx="7893050" cy="823912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en-US" smtClean="0"/>
              <a:t>One method of displaying the X column only once is to use a table qualifier in the SELECT list. </a:t>
            </a:r>
          </a:p>
        </p:txBody>
      </p:sp>
      <p:graphicFrame>
        <p:nvGraphicFramePr>
          <p:cNvPr id="31181" name="Group 461"/>
          <p:cNvGraphicFramePr>
            <a:graphicFrameLocks noGrp="1"/>
          </p:cNvGraphicFramePr>
          <p:nvPr>
            <p:ph sz="quarter" idx="2"/>
          </p:nvPr>
        </p:nvGraphicFramePr>
        <p:xfrm>
          <a:off x="3409950" y="5075238"/>
          <a:ext cx="2312988" cy="1016001"/>
        </p:xfrm>
        <a:graphic>
          <a:graphicData uri="http://schemas.openxmlformats.org/drawingml/2006/table">
            <a:tbl>
              <a:tblPr/>
              <a:tblGrid>
                <a:gridCol w="720725"/>
                <a:gridCol w="801688"/>
                <a:gridCol w="790575"/>
              </a:tblGrid>
              <a:tr h="379413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1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EF462-1528-412D-AE97-8FC9C69408D5}" type="slidenum">
              <a:rPr lang="en-US"/>
              <a:pPr>
                <a:defRPr/>
              </a:pPr>
              <a:t>5</a:t>
            </a:fld>
            <a:endParaRPr lang="en-US" b="0" dirty="0">
              <a:latin typeface="Times New Roman" pitchFamily="18" charset="0"/>
            </a:endParaRPr>
          </a:p>
        </p:txBody>
      </p:sp>
      <p:graphicFrame>
        <p:nvGraphicFramePr>
          <p:cNvPr id="31179" name="Group 459"/>
          <p:cNvGraphicFramePr>
            <a:graphicFrameLocks noGrp="1"/>
          </p:cNvGraphicFramePr>
          <p:nvPr/>
        </p:nvGraphicFramePr>
        <p:xfrm>
          <a:off x="2246313" y="1863725"/>
          <a:ext cx="1716087" cy="1584960"/>
        </p:xfrm>
        <a:graphic>
          <a:graphicData uri="http://schemas.openxmlformats.org/drawingml/2006/table">
            <a:tbl>
              <a:tblPr/>
              <a:tblGrid>
                <a:gridCol w="887412"/>
                <a:gridCol w="828675"/>
              </a:tblGrid>
              <a:tr h="3571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80" name="Group 460"/>
          <p:cNvGraphicFramePr>
            <a:graphicFrameLocks noGrp="1"/>
          </p:cNvGraphicFramePr>
          <p:nvPr/>
        </p:nvGraphicFramePr>
        <p:xfrm>
          <a:off x="5080000" y="1865313"/>
          <a:ext cx="1701800" cy="1595439"/>
        </p:xfrm>
        <a:graphic>
          <a:graphicData uri="http://schemas.openxmlformats.org/drawingml/2006/table">
            <a:tbl>
              <a:tblPr/>
              <a:tblGrid>
                <a:gridCol w="869950"/>
                <a:gridCol w="831850"/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53304" name="Text Box 245"/>
          <p:cNvSpPr txBox="1">
            <a:spLocks noChangeArrowheads="1"/>
          </p:cNvSpPr>
          <p:nvPr/>
        </p:nvSpPr>
        <p:spPr bwMode="auto">
          <a:xfrm>
            <a:off x="2328863" y="4038600"/>
            <a:ext cx="4491037" cy="10731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select one.x, a, b </a:t>
            </a:r>
          </a:p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   from one, two </a:t>
            </a:r>
          </a:p>
          <a:p>
            <a:pPr eaLnBrk="0" hangingPunct="0">
              <a:lnSpc>
                <a:spcPct val="85000"/>
              </a:lnSpc>
            </a:pPr>
            <a:r>
              <a:rPr lang="en-US" b="1">
                <a:latin typeface="Courier New" pitchFamily="49" charset="0"/>
              </a:rPr>
              <a:t>   where one.x=two.x;</a:t>
            </a:r>
          </a:p>
        </p:txBody>
      </p:sp>
      <p:sp>
        <p:nvSpPr>
          <p:cNvPr id="53305" name="Text Box 274"/>
          <p:cNvSpPr txBox="1">
            <a:spLocks noChangeArrowheads="1"/>
          </p:cNvSpPr>
          <p:nvPr/>
        </p:nvSpPr>
        <p:spPr bwMode="auto">
          <a:xfrm>
            <a:off x="7956550" y="6324600"/>
            <a:ext cx="977900" cy="42227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/>
          <a:p>
            <a:pPr algn="r" eaLnBrk="0" hangingPunct="0"/>
            <a:r>
              <a:rPr lang="en-US" sz="1600" b="1"/>
              <a:t>s105d03</a:t>
            </a:r>
          </a:p>
        </p:txBody>
      </p:sp>
      <p:sp>
        <p:nvSpPr>
          <p:cNvPr id="53306" name="Rectangle 3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51250" y="4083050"/>
            <a:ext cx="755650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Inner Joins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71563"/>
            <a:ext cx="7788275" cy="806450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en-US" smtClean="0"/>
              <a:t>Display all combinations of rows with matching keys, including duplicates. </a:t>
            </a:r>
          </a:p>
        </p:txBody>
      </p:sp>
      <p:graphicFrame>
        <p:nvGraphicFramePr>
          <p:cNvPr id="190901" name="Group 437"/>
          <p:cNvGraphicFramePr>
            <a:graphicFrameLocks noGrp="1"/>
          </p:cNvGraphicFramePr>
          <p:nvPr>
            <p:ph sz="quarter" idx="2"/>
          </p:nvPr>
        </p:nvGraphicFramePr>
        <p:xfrm>
          <a:off x="731838" y="1871663"/>
          <a:ext cx="1736725" cy="2194560"/>
        </p:xfrm>
        <a:graphic>
          <a:graphicData uri="http://schemas.openxmlformats.org/drawingml/2006/table">
            <a:tbl>
              <a:tblPr/>
              <a:tblGrid>
                <a:gridCol w="876300"/>
                <a:gridCol w="860425"/>
              </a:tblGrid>
              <a:tr h="2063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Three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902" name="Group 438"/>
          <p:cNvGraphicFramePr>
            <a:graphicFrameLocks noGrp="1"/>
          </p:cNvGraphicFramePr>
          <p:nvPr>
            <p:ph sz="quarter" idx="3"/>
          </p:nvPr>
        </p:nvGraphicFramePr>
        <p:xfrm>
          <a:off x="3276600" y="1874838"/>
          <a:ext cx="1735138" cy="1889760"/>
        </p:xfrm>
        <a:graphic>
          <a:graphicData uri="http://schemas.openxmlformats.org/drawingml/2006/table">
            <a:tbl>
              <a:tblPr/>
              <a:tblGrid>
                <a:gridCol w="874713"/>
                <a:gridCol w="860425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Four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3C7BCA-1792-408F-BD81-DD36C75B978E}" type="slidenum">
              <a:rPr lang="en-US"/>
              <a:pPr>
                <a:defRPr/>
              </a:pPr>
              <a:t>6</a:t>
            </a:fld>
            <a:endParaRPr lang="en-US" b="0" dirty="0">
              <a:latin typeface="Times New Roman" pitchFamily="18" charset="0"/>
            </a:endParaRPr>
          </a:p>
        </p:txBody>
      </p:sp>
      <p:sp>
        <p:nvSpPr>
          <p:cNvPr id="54322" name="Text Box 58"/>
          <p:cNvSpPr txBox="1">
            <a:spLocks noChangeArrowheads="1"/>
          </p:cNvSpPr>
          <p:nvPr/>
        </p:nvSpPr>
        <p:spPr bwMode="auto">
          <a:xfrm>
            <a:off x="736600" y="4419600"/>
            <a:ext cx="5068888" cy="1965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proc sql;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 select * 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    from three, four 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    where three.x=four.x;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quit;</a:t>
            </a:r>
          </a:p>
        </p:txBody>
      </p:sp>
      <p:sp>
        <p:nvSpPr>
          <p:cNvPr id="54323" name="Text Box 289"/>
          <p:cNvSpPr txBox="1">
            <a:spLocks noChangeArrowheads="1"/>
          </p:cNvSpPr>
          <p:nvPr/>
        </p:nvSpPr>
        <p:spPr bwMode="auto">
          <a:xfrm>
            <a:off x="7956550" y="6324600"/>
            <a:ext cx="977900" cy="42227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/>
          <a:p>
            <a:pPr algn="r" eaLnBrk="0" hangingPunct="0"/>
            <a:r>
              <a:rPr lang="en-US" sz="1600" b="1"/>
              <a:t>s105d04</a:t>
            </a:r>
          </a:p>
        </p:txBody>
      </p:sp>
      <p:sp>
        <p:nvSpPr>
          <p:cNvPr id="54324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Inner Joins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71563"/>
            <a:ext cx="7788275" cy="806450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en-US" smtClean="0"/>
              <a:t>Display all combinations of rows with matching keys, including duplicates. </a:t>
            </a:r>
          </a:p>
        </p:txBody>
      </p:sp>
      <p:graphicFrame>
        <p:nvGraphicFramePr>
          <p:cNvPr id="284973" name="Group 301"/>
          <p:cNvGraphicFramePr>
            <a:graphicFrameLocks noGrp="1"/>
          </p:cNvGraphicFramePr>
          <p:nvPr>
            <p:ph sz="quarter" idx="2"/>
          </p:nvPr>
        </p:nvGraphicFramePr>
        <p:xfrm>
          <a:off x="731838" y="1871663"/>
          <a:ext cx="1736725" cy="2194560"/>
        </p:xfrm>
        <a:graphic>
          <a:graphicData uri="http://schemas.openxmlformats.org/drawingml/2006/table">
            <a:tbl>
              <a:tblPr/>
              <a:tblGrid>
                <a:gridCol w="876300"/>
                <a:gridCol w="860425"/>
              </a:tblGrid>
              <a:tr h="2063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Three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a2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4974" name="Group 302"/>
          <p:cNvGraphicFramePr>
            <a:graphicFrameLocks noGrp="1"/>
          </p:cNvGraphicFramePr>
          <p:nvPr>
            <p:ph sz="quarter" idx="3"/>
          </p:nvPr>
        </p:nvGraphicFramePr>
        <p:xfrm>
          <a:off x="3276600" y="1874838"/>
          <a:ext cx="1735138" cy="1889760"/>
        </p:xfrm>
        <a:graphic>
          <a:graphicData uri="http://schemas.openxmlformats.org/drawingml/2006/table">
            <a:tbl>
              <a:tblPr/>
              <a:tblGrid>
                <a:gridCol w="874713"/>
                <a:gridCol w="860425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Four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8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9928FE-4831-4226-BFB2-012747514687}" type="slidenum">
              <a:rPr lang="en-US"/>
              <a:pPr>
                <a:defRPr/>
              </a:pPr>
              <a:t>7</a:t>
            </a:fld>
            <a:endParaRPr lang="en-US" b="0" dirty="0">
              <a:latin typeface="Times New Roman" pitchFamily="18" charset="0"/>
            </a:endParaRPr>
          </a:p>
        </p:txBody>
      </p:sp>
      <p:sp>
        <p:nvSpPr>
          <p:cNvPr id="55346" name="Text Box 58"/>
          <p:cNvSpPr txBox="1">
            <a:spLocks noChangeArrowheads="1"/>
          </p:cNvSpPr>
          <p:nvPr/>
        </p:nvSpPr>
        <p:spPr bwMode="auto">
          <a:xfrm>
            <a:off x="736600" y="4419600"/>
            <a:ext cx="7340600" cy="65659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lIns="50800" tIns="50800" rIns="50800" bIns="50800">
            <a:spAutoFit/>
          </a:bodyPr>
          <a:lstStyle/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select * </a:t>
            </a:r>
            <a:r>
              <a:rPr lang="en-US" b="1" dirty="0" smtClean="0">
                <a:latin typeface="Courier New" pitchFamily="49" charset="0"/>
              </a:rPr>
              <a:t>from </a:t>
            </a:r>
            <a:r>
              <a:rPr lang="en-US" b="1" dirty="0">
                <a:latin typeface="Courier New" pitchFamily="49" charset="0"/>
              </a:rPr>
              <a:t>three, four </a:t>
            </a:r>
            <a:r>
              <a:rPr lang="en-US" b="1" dirty="0" smtClean="0">
                <a:latin typeface="Courier New" pitchFamily="49" charset="0"/>
              </a:rPr>
              <a:t>where </a:t>
            </a:r>
            <a:r>
              <a:rPr lang="en-US" b="1" dirty="0" err="1" smtClean="0">
                <a:latin typeface="Courier New" pitchFamily="49" charset="0"/>
              </a:rPr>
              <a:t>three.x</a:t>
            </a:r>
            <a:r>
              <a:rPr lang="en-US" b="1" dirty="0" smtClean="0">
                <a:latin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</a:rPr>
              <a:t>four.x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</p:txBody>
      </p:sp>
      <p:graphicFrame>
        <p:nvGraphicFramePr>
          <p:cNvPr id="284975" name="Group 303"/>
          <p:cNvGraphicFramePr>
            <a:graphicFrameLocks noGrp="1"/>
          </p:cNvGraphicFramePr>
          <p:nvPr/>
        </p:nvGraphicFramePr>
        <p:xfrm>
          <a:off x="5842000" y="1849438"/>
          <a:ext cx="2844800" cy="2008189"/>
        </p:xfrm>
        <a:graphic>
          <a:graphicData uri="http://schemas.openxmlformats.org/drawingml/2006/table">
            <a:tbl>
              <a:tblPr/>
              <a:tblGrid>
                <a:gridCol w="776288"/>
                <a:gridCol w="769937"/>
                <a:gridCol w="641350"/>
                <a:gridCol w="657225"/>
              </a:tblGrid>
              <a:tr h="38576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Results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55380" name="Text Box 185"/>
          <p:cNvSpPr txBox="1">
            <a:spLocks noChangeArrowheads="1"/>
          </p:cNvSpPr>
          <p:nvPr/>
        </p:nvSpPr>
        <p:spPr bwMode="auto">
          <a:xfrm>
            <a:off x="7956550" y="6324600"/>
            <a:ext cx="977900" cy="422275"/>
          </a:xfrm>
          <a:prstGeom prst="rect">
            <a:avLst/>
          </a:prstGeom>
          <a:noFill/>
          <a:ln w="38100">
            <a:noFill/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/>
          <a:p>
            <a:pPr algn="r" eaLnBrk="0" hangingPunct="0"/>
            <a:r>
              <a:rPr lang="en-US" sz="1600" b="1"/>
              <a:t>s105d04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Outer Joins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You can retrieve both nonmatching and matching rows using an outer join.</a:t>
            </a:r>
          </a:p>
          <a:p>
            <a:pPr marL="0" indent="0" eaLnBrk="1" hangingPunct="1"/>
            <a:endParaRPr lang="en-US" sz="1200" smtClean="0"/>
          </a:p>
          <a:p>
            <a:pPr marL="0" indent="0" eaLnBrk="1" hangingPunct="1"/>
            <a:r>
              <a:rPr lang="en-US" smtClean="0"/>
              <a:t>Outer joins include left, full, and right outer joins. Outer joins can process only two tables at a time.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B47F4-AEED-4023-B910-19ED4C91D922}" type="slidenum">
              <a:rPr lang="en-US"/>
              <a:pPr>
                <a:defRPr/>
              </a:pPr>
              <a:t>8</a:t>
            </a:fld>
            <a:endParaRPr lang="en-US" b="0" dirty="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324600" y="3810000"/>
            <a:ext cx="2511425" cy="2017713"/>
            <a:chOff x="2064" y="2036"/>
            <a:chExt cx="1582" cy="1271"/>
          </a:xfrm>
        </p:grpSpPr>
        <p:sp>
          <p:nvSpPr>
            <p:cNvPr id="71696" name="Oval 31"/>
            <p:cNvSpPr>
              <a:spLocks noChangeAspect="1" noChangeArrowheads="1"/>
            </p:cNvSpPr>
            <p:nvPr/>
          </p:nvSpPr>
          <p:spPr bwMode="auto">
            <a:xfrm>
              <a:off x="2064" y="2040"/>
              <a:ext cx="1008" cy="1008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697" name="Oval 32"/>
            <p:cNvSpPr>
              <a:spLocks noChangeAspect="1" noChangeArrowheads="1"/>
            </p:cNvSpPr>
            <p:nvPr/>
          </p:nvSpPr>
          <p:spPr bwMode="auto">
            <a:xfrm>
              <a:off x="2638" y="2040"/>
              <a:ext cx="1008" cy="100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698" name="Text Box 33"/>
            <p:cNvSpPr txBox="1">
              <a:spLocks noChangeArrowheads="1"/>
            </p:cNvSpPr>
            <p:nvPr/>
          </p:nvSpPr>
          <p:spPr bwMode="auto">
            <a:xfrm>
              <a:off x="2699" y="3077"/>
              <a:ext cx="310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Full</a:t>
              </a:r>
            </a:p>
          </p:txBody>
        </p:sp>
        <p:sp>
          <p:nvSpPr>
            <p:cNvPr id="71699" name="Oval 34"/>
            <p:cNvSpPr>
              <a:spLocks noChangeAspect="1" noChangeArrowheads="1"/>
            </p:cNvSpPr>
            <p:nvPr/>
          </p:nvSpPr>
          <p:spPr bwMode="auto">
            <a:xfrm>
              <a:off x="2064" y="2036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505200" y="3810000"/>
            <a:ext cx="2451100" cy="2041525"/>
            <a:chOff x="3997" y="2016"/>
            <a:chExt cx="1544" cy="1286"/>
          </a:xfrm>
        </p:grpSpPr>
        <p:sp>
          <p:nvSpPr>
            <p:cNvPr id="71692" name="Oval 36"/>
            <p:cNvSpPr>
              <a:spLocks noChangeArrowheads="1"/>
            </p:cNvSpPr>
            <p:nvPr/>
          </p:nvSpPr>
          <p:spPr bwMode="auto">
            <a:xfrm>
              <a:off x="4245" y="2016"/>
              <a:ext cx="480" cy="480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693" name="Oval 37"/>
            <p:cNvSpPr>
              <a:spLocks noChangeAspect="1" noChangeArrowheads="1"/>
            </p:cNvSpPr>
            <p:nvPr/>
          </p:nvSpPr>
          <p:spPr bwMode="auto">
            <a:xfrm>
              <a:off x="4533" y="2016"/>
              <a:ext cx="1008" cy="1008"/>
            </a:xfrm>
            <a:prstGeom prst="ellipse">
              <a:avLst/>
            </a:prstGeom>
            <a:solidFill>
              <a:srgbClr val="99CCFF">
                <a:alpha val="79999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694" name="Text Box 38"/>
            <p:cNvSpPr txBox="1">
              <a:spLocks noChangeArrowheads="1"/>
            </p:cNvSpPr>
            <p:nvPr/>
          </p:nvSpPr>
          <p:spPr bwMode="auto">
            <a:xfrm>
              <a:off x="4542" y="3072"/>
              <a:ext cx="449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Right</a:t>
              </a:r>
            </a:p>
          </p:txBody>
        </p:sp>
        <p:sp>
          <p:nvSpPr>
            <p:cNvPr id="71695" name="Oval 39"/>
            <p:cNvSpPr>
              <a:spLocks noChangeAspect="1" noChangeArrowheads="1"/>
            </p:cNvSpPr>
            <p:nvPr/>
          </p:nvSpPr>
          <p:spPr bwMode="auto">
            <a:xfrm>
              <a:off x="3997" y="2016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81000" y="3733800"/>
            <a:ext cx="2546350" cy="2028825"/>
            <a:chOff x="144" y="2052"/>
            <a:chExt cx="1604" cy="1278"/>
          </a:xfrm>
        </p:grpSpPr>
        <p:sp>
          <p:nvSpPr>
            <p:cNvPr id="71688" name="Oval 41"/>
            <p:cNvSpPr>
              <a:spLocks noChangeAspect="1" noChangeArrowheads="1"/>
            </p:cNvSpPr>
            <p:nvPr/>
          </p:nvSpPr>
          <p:spPr bwMode="auto">
            <a:xfrm>
              <a:off x="144" y="2064"/>
              <a:ext cx="1008" cy="1008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 w="2857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689" name="Oval 42"/>
            <p:cNvSpPr>
              <a:spLocks noChangeAspect="1" noChangeArrowheads="1"/>
            </p:cNvSpPr>
            <p:nvPr/>
          </p:nvSpPr>
          <p:spPr bwMode="auto">
            <a:xfrm>
              <a:off x="740" y="2052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690" name="Text Box 43"/>
            <p:cNvSpPr txBox="1">
              <a:spLocks noChangeArrowheads="1"/>
            </p:cNvSpPr>
            <p:nvPr/>
          </p:nvSpPr>
          <p:spPr bwMode="auto">
            <a:xfrm>
              <a:off x="794" y="3100"/>
              <a:ext cx="320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Left</a:t>
              </a:r>
            </a:p>
          </p:txBody>
        </p:sp>
        <p:sp>
          <p:nvSpPr>
            <p:cNvPr id="71691" name="Oval 44"/>
            <p:cNvSpPr>
              <a:spLocks noChangeAspect="1" noChangeArrowheads="1"/>
            </p:cNvSpPr>
            <p:nvPr/>
          </p:nvSpPr>
          <p:spPr bwMode="auto">
            <a:xfrm>
              <a:off x="144" y="2064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Compare Inner Joins And Outer Joins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The following table is a comparison of inner and outer join syntax and limitations:</a:t>
            </a:r>
          </a:p>
        </p:txBody>
      </p:sp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0D5FE-173A-4AA1-861B-221730983B6F}" type="slidenum">
              <a:rPr lang="en-US"/>
              <a:pPr>
                <a:defRPr/>
              </a:pPr>
              <a:t>9</a:t>
            </a:fld>
            <a:endParaRPr lang="en-US" b="0" dirty="0">
              <a:latin typeface="Times New Roman" pitchFamily="18" charset="0"/>
            </a:endParaRPr>
          </a:p>
        </p:txBody>
      </p:sp>
      <p:graphicFrame>
        <p:nvGraphicFramePr>
          <p:cNvPr id="118192" name="Group 432"/>
          <p:cNvGraphicFramePr>
            <a:graphicFrameLocks noGrp="1"/>
          </p:cNvGraphicFramePr>
          <p:nvPr/>
        </p:nvGraphicFramePr>
        <p:xfrm>
          <a:off x="684213" y="1917700"/>
          <a:ext cx="7773987" cy="3846704"/>
        </p:xfrm>
        <a:graphic>
          <a:graphicData uri="http://schemas.openxmlformats.org/drawingml/2006/table">
            <a:tbl>
              <a:tblPr/>
              <a:tblGrid>
                <a:gridCol w="2078037"/>
                <a:gridCol w="2901950"/>
                <a:gridCol w="279400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Key Point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Inner Join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Outer Join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Limit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Join Behavior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Returns matching rows only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Returns matching and nonmatching rows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Join Options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Matching rows only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LEFT, FULL, RIGHT</a:t>
                      </a: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Syntax changes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tables in the FROM clause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WHERE clause that specifies join criteria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 clause that specifies join criteria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88900" marB="889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Qui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6406</TotalTime>
  <Words>1606</Words>
  <Application>Microsoft Office PowerPoint</Application>
  <PresentationFormat>On-screen Show (4:3)</PresentationFormat>
  <Paragraphs>626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Equity</vt:lpstr>
      <vt:lpstr>JOIN, COUNT(*), GROUP_BY,ROLLUP,CUBE</vt:lpstr>
      <vt:lpstr>Types of Join</vt:lpstr>
      <vt:lpstr>Cartesian Product</vt:lpstr>
      <vt:lpstr>5.02 Quiz – Correct Answer</vt:lpstr>
      <vt:lpstr>Inner Joins</vt:lpstr>
      <vt:lpstr>Inner Joins</vt:lpstr>
      <vt:lpstr>Inner Joins</vt:lpstr>
      <vt:lpstr>Outer Joins</vt:lpstr>
      <vt:lpstr>Compare Inner Joins And Outer Joins</vt:lpstr>
      <vt:lpstr>Outer Joins</vt:lpstr>
      <vt:lpstr>Determining Left and Right</vt:lpstr>
      <vt:lpstr>Left Join</vt:lpstr>
      <vt:lpstr>Right Join</vt:lpstr>
      <vt:lpstr>Full Join</vt:lpstr>
      <vt:lpstr>Self-Join</vt:lpstr>
      <vt:lpstr>Multiple Table Join</vt:lpstr>
      <vt:lpstr>Multiple Table Join</vt:lpstr>
      <vt:lpstr>Multiple Table Join</vt:lpstr>
      <vt:lpstr>Slide 19</vt:lpstr>
      <vt:lpstr>Slide 20</vt:lpstr>
      <vt:lpstr>Slide 21</vt:lpstr>
      <vt:lpstr>count and count(*)</vt:lpstr>
      <vt:lpstr>LIKE</vt:lpstr>
      <vt:lpstr>LIKE</vt:lpstr>
      <vt:lpstr>BETWEEN</vt:lpstr>
      <vt:lpstr>BETWEEN</vt:lpstr>
      <vt:lpstr>GROUP BY Clause</vt:lpstr>
      <vt:lpstr>GROUP BY Clause</vt:lpstr>
      <vt:lpstr>Group By Example</vt:lpstr>
      <vt:lpstr>Group By Example</vt:lpstr>
      <vt:lpstr>CUBE</vt:lpstr>
      <vt:lpstr>ROLLUP</vt:lpstr>
      <vt:lpstr>Difference between CUBE and ROLLUP</vt:lpstr>
      <vt:lpstr>Difference between CUBE and ROLLUP</vt:lpstr>
      <vt:lpstr>Difference between CUBE and ROLLUP</vt:lpstr>
      <vt:lpstr>Difference between CUBE and ROLLUP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SQL</dc:title>
  <dc:creator>PratikHimu</dc:creator>
  <cp:lastModifiedBy>dd</cp:lastModifiedBy>
  <cp:revision>101</cp:revision>
  <dcterms:created xsi:type="dcterms:W3CDTF">2006-08-16T00:00:00Z</dcterms:created>
  <dcterms:modified xsi:type="dcterms:W3CDTF">2018-08-28T06:23:45Z</dcterms:modified>
</cp:coreProperties>
</file>