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96" r:id="rId3"/>
    <p:sldId id="261" r:id="rId4"/>
    <p:sldId id="263" r:id="rId5"/>
    <p:sldId id="290" r:id="rId6"/>
    <p:sldId id="265" r:id="rId7"/>
    <p:sldId id="291" r:id="rId8"/>
    <p:sldId id="267" r:id="rId9"/>
    <p:sldId id="268" r:id="rId10"/>
    <p:sldId id="269" r:id="rId11"/>
    <p:sldId id="271" r:id="rId12"/>
    <p:sldId id="297" r:id="rId13"/>
    <p:sldId id="276" r:id="rId14"/>
    <p:sldId id="282" r:id="rId15"/>
    <p:sldId id="293" r:id="rId16"/>
    <p:sldId id="284" r:id="rId17"/>
    <p:sldId id="294" r:id="rId18"/>
    <p:sldId id="292" r:id="rId19"/>
    <p:sldId id="295" r:id="rId20"/>
    <p:sldId id="277" r:id="rId21"/>
    <p:sldId id="27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7603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71204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B35AF1-ADD1-47E0-B205-51DCC7B2DE1E}"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9931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3446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B35AF1-ADD1-47E0-B205-51DCC7B2DE1E}"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3120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320402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273869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200507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402196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62EAF-9A70-4C74-9E45-6B7514F286B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17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70009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62EAF-9A70-4C74-9E45-6B7514F286B2}"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3688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62EAF-9A70-4C74-9E45-6B7514F286B2}"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253853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62EAF-9A70-4C74-9E45-6B7514F286B2}"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71003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178040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62EAF-9A70-4C74-9E45-6B7514F286B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B35AF1-ADD1-47E0-B205-51DCC7B2DE1E}" type="slidenum">
              <a:rPr lang="en-US" smtClean="0"/>
              <a:t>‹#›</a:t>
            </a:fld>
            <a:endParaRPr lang="en-US"/>
          </a:p>
        </p:txBody>
      </p:sp>
    </p:spTree>
    <p:extLst>
      <p:ext uri="{BB962C8B-B14F-4D97-AF65-F5344CB8AC3E}">
        <p14:creationId xmlns:p14="http://schemas.microsoft.com/office/powerpoint/2010/main" val="256398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E862EAF-9A70-4C74-9E45-6B7514F286B2}" type="datetimeFigureOut">
              <a:rPr lang="en-US" smtClean="0"/>
              <a:t>4/11/2020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2B35AF1-ADD1-47E0-B205-51DCC7B2DE1E}" type="slidenum">
              <a:rPr lang="en-US" smtClean="0"/>
              <a:t>‹#›</a:t>
            </a:fld>
            <a:endParaRPr lang="en-US"/>
          </a:p>
        </p:txBody>
      </p:sp>
    </p:spTree>
    <p:extLst>
      <p:ext uri="{BB962C8B-B14F-4D97-AF65-F5344CB8AC3E}">
        <p14:creationId xmlns:p14="http://schemas.microsoft.com/office/powerpoint/2010/main" val="214830602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arold_Hotelling" TargetMode="External"/><Relationship Id="rId2" Type="http://schemas.openxmlformats.org/officeDocument/2006/relationships/hyperlink" Target="https://en.wikipedia.org/wiki/Karl_Pears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7240" y="5180998"/>
            <a:ext cx="6949520" cy="1200329"/>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CLUSTERING AND DIMENTIONALITY REDUCTION USING PRINCIPAL COMPONENT ANALYSIS</a:t>
            </a:r>
            <a:endParaRPr lang="en-IN" dirty="0">
              <a:latin typeface="Arial" panose="020B0604020202020204" pitchFamily="34" charset="0"/>
              <a:cs typeface="Arial" panose="020B0604020202020204" pitchFamily="34" charset="0"/>
            </a:endParaRPr>
          </a:p>
        </p:txBody>
      </p:sp>
      <p:sp>
        <p:nvSpPr>
          <p:cNvPr id="8" name="TextBox 10">
            <a:extLst>
              <a:ext uri="{FF2B5EF4-FFF2-40B4-BE49-F238E27FC236}">
                <a16:creationId xmlns:a16="http://schemas.microsoft.com/office/drawing/2014/main" id="{956421EB-FAE8-4D07-B28E-B5A7CB60F50B}"/>
              </a:ext>
            </a:extLst>
          </p:cNvPr>
          <p:cNvSpPr txBox="1"/>
          <p:nvPr/>
        </p:nvSpPr>
        <p:spPr>
          <a:xfrm>
            <a:off x="2377517" y="3791700"/>
            <a:ext cx="4388963" cy="1200329"/>
          </a:xfrm>
          <a:prstGeom prst="rect">
            <a:avLst/>
          </a:prstGeom>
          <a:solidFill>
            <a:schemeClr val="bg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accent5">
                    <a:lumMod val="75000"/>
                  </a:schemeClr>
                </a:solidFill>
                <a:latin typeface="Times New Roman" pitchFamily="18" charset="0"/>
              </a:rPr>
              <a:t>Presented By:</a:t>
            </a:r>
          </a:p>
          <a:p>
            <a:pPr algn="ctr"/>
            <a:r>
              <a:rPr lang="en-US" sz="2000" b="1" dirty="0">
                <a:solidFill>
                  <a:schemeClr val="accent2">
                    <a:lumMod val="75000"/>
                  </a:schemeClr>
                </a:solidFill>
                <a:latin typeface="Times New Roman" pitchFamily="18" charset="0"/>
              </a:rPr>
              <a:t> </a:t>
            </a:r>
            <a:r>
              <a:rPr lang="en-US" sz="1600" b="1" dirty="0" err="1">
                <a:solidFill>
                  <a:srgbClr val="FF0000"/>
                </a:solidFill>
                <a:latin typeface="Bahnschrift" panose="020B0502040204020203" pitchFamily="34" charset="0"/>
              </a:rPr>
              <a:t>Chakor</a:t>
            </a:r>
            <a:r>
              <a:rPr lang="en-US" sz="1600" b="1" dirty="0">
                <a:solidFill>
                  <a:srgbClr val="FF0000"/>
                </a:solidFill>
                <a:latin typeface="Bahnschrift" panose="020B0502040204020203" pitchFamily="34" charset="0"/>
              </a:rPr>
              <a:t> </a:t>
            </a:r>
            <a:r>
              <a:rPr lang="en-US" sz="1600" b="1" dirty="0" err="1">
                <a:solidFill>
                  <a:srgbClr val="FF0000"/>
                </a:solidFill>
                <a:latin typeface="Bahnschrift" panose="020B0502040204020203" pitchFamily="34" charset="0"/>
              </a:rPr>
              <a:t>Pandkar</a:t>
            </a:r>
            <a:r>
              <a:rPr lang="en-US" sz="1600" b="1" dirty="0">
                <a:solidFill>
                  <a:srgbClr val="FF0000"/>
                </a:solidFill>
                <a:latin typeface="Bahnschrift" panose="020B0502040204020203" pitchFamily="34" charset="0"/>
              </a:rPr>
              <a:t> – 71700425C</a:t>
            </a:r>
            <a:endParaRPr lang="en-IN" sz="1600" dirty="0">
              <a:solidFill>
                <a:srgbClr val="FF0000"/>
              </a:solidFill>
              <a:latin typeface="Bahnschrift" panose="020B0502040204020203" pitchFamily="34" charset="0"/>
            </a:endParaRPr>
          </a:p>
          <a:p>
            <a:pPr algn="ctr"/>
            <a:r>
              <a:rPr lang="en-US" sz="1600" b="1" dirty="0" err="1">
                <a:solidFill>
                  <a:srgbClr val="FF0000"/>
                </a:solidFill>
                <a:latin typeface="Bahnschrift" panose="020B0502040204020203" pitchFamily="34" charset="0"/>
              </a:rPr>
              <a:t>Rakshit</a:t>
            </a:r>
            <a:r>
              <a:rPr lang="en-US" sz="1600" b="1" dirty="0">
                <a:solidFill>
                  <a:srgbClr val="FF0000"/>
                </a:solidFill>
                <a:latin typeface="Bahnschrift" panose="020B0502040204020203" pitchFamily="34" charset="0"/>
              </a:rPr>
              <a:t> </a:t>
            </a:r>
            <a:r>
              <a:rPr lang="en-US" sz="1600" b="1" dirty="0" err="1">
                <a:solidFill>
                  <a:srgbClr val="FF0000"/>
                </a:solidFill>
                <a:latin typeface="Bahnschrift" panose="020B0502040204020203" pitchFamily="34" charset="0"/>
              </a:rPr>
              <a:t>Pensalwar</a:t>
            </a:r>
            <a:r>
              <a:rPr lang="en-US" sz="1600" b="1" dirty="0">
                <a:solidFill>
                  <a:srgbClr val="FF0000"/>
                </a:solidFill>
                <a:latin typeface="Bahnschrift" panose="020B0502040204020203" pitchFamily="34" charset="0"/>
              </a:rPr>
              <a:t> – 71700489K</a:t>
            </a:r>
            <a:endParaRPr lang="en-IN" sz="1600" dirty="0">
              <a:solidFill>
                <a:srgbClr val="FF0000"/>
              </a:solidFill>
              <a:latin typeface="Bahnschrift" panose="020B0502040204020203" pitchFamily="34" charset="0"/>
            </a:endParaRPr>
          </a:p>
          <a:p>
            <a:pPr algn="ctr"/>
            <a:r>
              <a:rPr lang="en-US" sz="1600" b="1" dirty="0">
                <a:solidFill>
                  <a:srgbClr val="FF0000"/>
                </a:solidFill>
                <a:latin typeface="Bahnschrift" panose="020B0502040204020203" pitchFamily="34" charset="0"/>
              </a:rPr>
              <a:t>Shubham Patil – 71700447D</a:t>
            </a:r>
            <a:endParaRPr lang="en-IN" sz="1600" dirty="0">
              <a:solidFill>
                <a:srgbClr val="FF0000"/>
              </a:solidFill>
              <a:latin typeface="Bahnschrift" panose="020B0502040204020203" pitchFamily="34" charset="0"/>
            </a:endParaRPr>
          </a:p>
        </p:txBody>
      </p:sp>
      <p:pic>
        <p:nvPicPr>
          <p:cNvPr id="5" name="image1.jpg" descr="Maharashtra Institute Of Technology, Pune (MIT) Pune -Admissions ...">
            <a:extLst>
              <a:ext uri="{FF2B5EF4-FFF2-40B4-BE49-F238E27FC236}">
                <a16:creationId xmlns:a16="http://schemas.microsoft.com/office/drawing/2014/main" id="{45C69633-5497-48F3-80E2-9D611AA1E4D6}"/>
              </a:ext>
            </a:extLst>
          </p:cNvPr>
          <p:cNvPicPr/>
          <p:nvPr/>
        </p:nvPicPr>
        <p:blipFill>
          <a:blip r:embed="rId2"/>
          <a:srcRect/>
          <a:stretch>
            <a:fillRect/>
          </a:stretch>
        </p:blipFill>
        <p:spPr>
          <a:xfrm>
            <a:off x="3962398" y="361751"/>
            <a:ext cx="1219200" cy="1219200"/>
          </a:xfrm>
          <a:prstGeom prst="rect">
            <a:avLst/>
          </a:prstGeom>
          <a:ln/>
        </p:spPr>
      </p:pic>
      <p:sp>
        <p:nvSpPr>
          <p:cNvPr id="2" name="Rectangle 1">
            <a:extLst>
              <a:ext uri="{FF2B5EF4-FFF2-40B4-BE49-F238E27FC236}">
                <a16:creationId xmlns:a16="http://schemas.microsoft.com/office/drawing/2014/main" id="{3351FFFD-679D-4321-A387-CD037FB52F2B}"/>
              </a:ext>
            </a:extLst>
          </p:cNvPr>
          <p:cNvSpPr/>
          <p:nvPr/>
        </p:nvSpPr>
        <p:spPr>
          <a:xfrm>
            <a:off x="1371598" y="1865025"/>
            <a:ext cx="6400800" cy="1528624"/>
          </a:xfrm>
          <a:prstGeom prst="rect">
            <a:avLst/>
          </a:prstGeom>
        </p:spPr>
        <p:txBody>
          <a:bodyPr wrap="square">
            <a:spAutoFit/>
          </a:bodyPr>
          <a:lstStyle/>
          <a:p>
            <a:pPr algn="ctr">
              <a:lnSpc>
                <a:spcPct val="107000"/>
              </a:lnSpc>
              <a:spcAft>
                <a:spcPts val="800"/>
              </a:spcAft>
            </a:pPr>
            <a:r>
              <a:rPr lang="en-US" sz="2000" b="1" dirty="0">
                <a:latin typeface="Times New Roman" panose="02020603050405020304" pitchFamily="18" charset="0"/>
                <a:ea typeface="Times New Roman" panose="02020603050405020304" pitchFamily="18" charset="0"/>
              </a:rPr>
              <a:t>MAEER’S MAHARASHTRA INSTITUTE OF TECHNOLOGY, PUNE KOTHRUD, PUNE: 411021</a:t>
            </a:r>
            <a:endParaRPr lang="en-IN" sz="1600" dirty="0">
              <a:latin typeface="Arial" panose="020B0604020202020204" pitchFamily="34" charset="0"/>
              <a:ea typeface="Arial" panose="020B0604020202020204" pitchFamily="34" charset="0"/>
            </a:endParaRPr>
          </a:p>
          <a:p>
            <a:pPr>
              <a:lnSpc>
                <a:spcPct val="107000"/>
              </a:lnSpc>
              <a:spcAft>
                <a:spcPts val="800"/>
              </a:spcAft>
            </a:pPr>
            <a:r>
              <a:rPr lang="en-US" b="1" dirty="0">
                <a:latin typeface="Times New Roman" panose="02020603050405020304" pitchFamily="18" charset="0"/>
                <a:ea typeface="Times New Roman" panose="02020603050405020304" pitchFamily="18" charset="0"/>
              </a:rPr>
              <a:t> </a:t>
            </a:r>
            <a:endParaRPr lang="en-IN" sz="1400" dirty="0">
              <a:latin typeface="Arial" panose="020B0604020202020204" pitchFamily="34" charset="0"/>
              <a:ea typeface="Arial" panose="020B0604020202020204" pitchFamily="34" charset="0"/>
            </a:endParaRPr>
          </a:p>
          <a:p>
            <a:pPr algn="ctr">
              <a:lnSpc>
                <a:spcPct val="107000"/>
              </a:lnSpc>
              <a:spcAft>
                <a:spcPts val="800"/>
              </a:spcAft>
            </a:pPr>
            <a:r>
              <a:rPr lang="en-US" b="1" dirty="0">
                <a:latin typeface="Times New Roman" panose="02020603050405020304" pitchFamily="18" charset="0"/>
                <a:ea typeface="Times New Roman" panose="02020603050405020304" pitchFamily="18" charset="0"/>
              </a:rPr>
              <a:t>DEPARTMENT OF COMPUTER ENGINEERING</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293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197324" cy="838200"/>
          </a:xfrm>
        </p:spPr>
        <p:txBody>
          <a:bodyPr>
            <a:normAutofit/>
          </a:bodyPr>
          <a:lstStyle/>
          <a:p>
            <a:pPr algn="ctr"/>
            <a:r>
              <a:rPr lang="en-US" sz="3200" dirty="0">
                <a:latin typeface="Times New Roman" panose="02020603050405020304" pitchFamily="18" charset="0"/>
                <a:cs typeface="Times New Roman" pitchFamily="18" charset="0"/>
              </a:rPr>
              <a:t>PRINCIPAL COMPONENT ANALYSIS</a:t>
            </a:r>
          </a:p>
        </p:txBody>
      </p:sp>
      <p:sp>
        <p:nvSpPr>
          <p:cNvPr id="3" name="Content Placeholder 2"/>
          <p:cNvSpPr>
            <a:spLocks noGrp="1"/>
          </p:cNvSpPr>
          <p:nvPr>
            <p:ph idx="1"/>
          </p:nvPr>
        </p:nvSpPr>
        <p:spPr>
          <a:xfrm>
            <a:off x="509047" y="1726558"/>
            <a:ext cx="8229600" cy="4876800"/>
          </a:xfrm>
        </p:spPr>
        <p:txBody>
          <a:bodyPr>
            <a:normAutofit lnSpcReduction="10000"/>
          </a:bodyPr>
          <a:lstStyle/>
          <a:p>
            <a:r>
              <a:rPr lang="en-IN" sz="2400" b="1" dirty="0"/>
              <a:t>History</a:t>
            </a:r>
            <a:endParaRPr lang="en-IN" sz="1400" b="1" dirty="0"/>
          </a:p>
          <a:p>
            <a:pPr marL="0" indent="0">
              <a:buNone/>
            </a:pPr>
            <a:r>
              <a:rPr lang="en-IN" sz="1400" dirty="0"/>
              <a:t>	PCA was invented in 1901 by </a:t>
            </a:r>
            <a:r>
              <a:rPr lang="en-IN" sz="1400" u="sng" dirty="0">
                <a:hlinkClick r:id="rId2"/>
              </a:rPr>
              <a:t>Karl Pearson</a:t>
            </a:r>
            <a:r>
              <a:rPr lang="en-IN" sz="1400" dirty="0"/>
              <a:t> as an analogue of the principal axis theorem in mechanics; it was later independently developed and named by </a:t>
            </a:r>
            <a:r>
              <a:rPr lang="en-IN" sz="1400" u="sng" dirty="0">
                <a:hlinkClick r:id="rId3"/>
              </a:rPr>
              <a:t>Harold Hotelling</a:t>
            </a:r>
            <a:r>
              <a:rPr lang="en-IN" sz="1400" dirty="0"/>
              <a:t> in the 1930s.</a:t>
            </a:r>
          </a:p>
          <a:p>
            <a:pPr marL="0" indent="0">
              <a:buNone/>
            </a:pPr>
            <a:endParaRPr lang="en-IN" sz="1400" dirty="0"/>
          </a:p>
          <a:p>
            <a:pPr lvl="0"/>
            <a:r>
              <a:rPr lang="en-IN" sz="2400" b="1" dirty="0"/>
              <a:t>Mathematics Behind PCA</a:t>
            </a:r>
            <a:endParaRPr lang="en-IN" sz="1400" dirty="0"/>
          </a:p>
          <a:p>
            <a:pPr marL="0" indent="0">
              <a:buNone/>
            </a:pPr>
            <a:r>
              <a:rPr lang="en-IN" sz="1400" dirty="0"/>
              <a:t>	PCA can be thought of as an unsupervised learning problem. The whole process of obtaining principle components from a raw dataset can be simplified in six parts:</a:t>
            </a:r>
          </a:p>
          <a:p>
            <a:pPr marL="342900" lvl="0" indent="-342900">
              <a:buAutoNum type="arabicPeriod"/>
            </a:pPr>
            <a:r>
              <a:rPr lang="en-IN" sz="1400" dirty="0"/>
              <a:t>Take the whole dataset consisting of </a:t>
            </a:r>
            <a:r>
              <a:rPr lang="en-IN" sz="1400" i="1" dirty="0"/>
              <a:t>d+1 dimensions</a:t>
            </a:r>
            <a:r>
              <a:rPr lang="en-IN" sz="1400" dirty="0"/>
              <a:t> and ignore the labels such that our new dataset becomes </a:t>
            </a:r>
            <a:r>
              <a:rPr lang="en-IN" sz="1400" i="1" dirty="0"/>
              <a:t>d dimensional.</a:t>
            </a:r>
          </a:p>
          <a:p>
            <a:pPr marL="342900" lvl="0" indent="-342900">
              <a:buAutoNum type="arabicPeriod"/>
            </a:pPr>
            <a:r>
              <a:rPr lang="en-IN" sz="1400" dirty="0"/>
              <a:t>Compute the </a:t>
            </a:r>
            <a:r>
              <a:rPr lang="en-IN" sz="1400" i="1" dirty="0"/>
              <a:t>mean</a:t>
            </a:r>
            <a:r>
              <a:rPr lang="en-IN" sz="1400" dirty="0"/>
              <a:t> for every dimension of the whole dataset.</a:t>
            </a:r>
          </a:p>
          <a:p>
            <a:pPr marL="342900" lvl="0" indent="-342900">
              <a:buAutoNum type="arabicPeriod"/>
            </a:pPr>
            <a:r>
              <a:rPr lang="en-IN" sz="1400" dirty="0"/>
              <a:t>Compute the </a:t>
            </a:r>
            <a:r>
              <a:rPr lang="en-IN" sz="1400" i="1" dirty="0"/>
              <a:t>covariance matrix</a:t>
            </a:r>
            <a:r>
              <a:rPr lang="en-IN" sz="1400" dirty="0"/>
              <a:t> of the whole dataset.</a:t>
            </a:r>
          </a:p>
          <a:p>
            <a:pPr marL="342900" lvl="0" indent="-342900">
              <a:buAutoNum type="arabicPeriod"/>
            </a:pPr>
            <a:r>
              <a:rPr lang="en-IN" sz="1400" dirty="0"/>
              <a:t>Compute </a:t>
            </a:r>
            <a:r>
              <a:rPr lang="en-IN" sz="1400" i="1" dirty="0"/>
              <a:t>eigenvectors</a:t>
            </a:r>
            <a:r>
              <a:rPr lang="en-IN" sz="1400" dirty="0"/>
              <a:t> and the corresponding </a:t>
            </a:r>
            <a:r>
              <a:rPr lang="en-IN" sz="1400" i="1" dirty="0"/>
              <a:t>eigenvalues</a:t>
            </a:r>
            <a:r>
              <a:rPr lang="en-IN" sz="1400" dirty="0"/>
              <a:t>.</a:t>
            </a:r>
          </a:p>
          <a:p>
            <a:pPr marL="342900" lvl="0" indent="-342900">
              <a:buAutoNum type="arabicPeriod"/>
            </a:pPr>
            <a:r>
              <a:rPr lang="en-IN" sz="1400" dirty="0"/>
              <a:t>Sort the eigenvectors by decreasing eigenvalues and choose k eigenvectors with the largest eigenvalues to form a </a:t>
            </a:r>
            <a:r>
              <a:rPr lang="en-IN" sz="1400" i="1" dirty="0"/>
              <a:t>d × k dimensional</a:t>
            </a:r>
            <a:r>
              <a:rPr lang="en-IN" sz="1400" dirty="0"/>
              <a:t> matrix </a:t>
            </a:r>
            <a:r>
              <a:rPr lang="en-IN" sz="1400" b="1" dirty="0"/>
              <a:t>W.</a:t>
            </a:r>
          </a:p>
          <a:p>
            <a:pPr marL="342900" lvl="0" indent="-342900">
              <a:buAutoNum type="arabicPeriod"/>
            </a:pPr>
            <a:r>
              <a:rPr lang="en-IN" sz="1400" dirty="0"/>
              <a:t>Use this </a:t>
            </a:r>
            <a:r>
              <a:rPr lang="en-IN" sz="1400" i="1" dirty="0"/>
              <a:t>d × k eigenvector matrix</a:t>
            </a:r>
            <a:r>
              <a:rPr lang="en-IN" sz="1400" dirty="0"/>
              <a:t> to transform the samples onto the new subspace.</a:t>
            </a:r>
          </a:p>
          <a:p>
            <a:endParaRPr lang="en-US" sz="1400" dirty="0"/>
          </a:p>
        </p:txBody>
      </p:sp>
    </p:spTree>
    <p:extLst>
      <p:ext uri="{BB962C8B-B14F-4D97-AF65-F5344CB8AC3E}">
        <p14:creationId xmlns:p14="http://schemas.microsoft.com/office/powerpoint/2010/main" val="334037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188196-78A9-424D-B355-32F20C6C85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5029200" cy="4343400"/>
          </a:xfrm>
          <a:prstGeom prst="rect">
            <a:avLst/>
          </a:prstGeom>
          <a:noFill/>
          <a:ln>
            <a:noFill/>
          </a:ln>
        </p:spPr>
      </p:pic>
      <p:sp>
        <p:nvSpPr>
          <p:cNvPr id="5" name="Title 1">
            <a:extLst>
              <a:ext uri="{FF2B5EF4-FFF2-40B4-BE49-F238E27FC236}">
                <a16:creationId xmlns:a16="http://schemas.microsoft.com/office/drawing/2014/main" id="{D0B84F47-A6DF-48BC-B92E-9C912F970234}"/>
              </a:ext>
            </a:extLst>
          </p:cNvPr>
          <p:cNvSpPr>
            <a:spLocks noGrp="1"/>
          </p:cNvSpPr>
          <p:nvPr>
            <p:ph type="title"/>
          </p:nvPr>
        </p:nvSpPr>
        <p:spPr>
          <a:xfrm>
            <a:off x="473338" y="533400"/>
            <a:ext cx="8197324" cy="838200"/>
          </a:xfrm>
        </p:spPr>
        <p:txBody>
          <a:bodyPr>
            <a:normAutofit/>
          </a:bodyPr>
          <a:lstStyle/>
          <a:p>
            <a:pPr algn="ctr"/>
            <a:r>
              <a:rPr lang="en-US" b="1" dirty="0">
                <a:latin typeface="Times New Roman" panose="02020603050405020304" pitchFamily="18" charset="0"/>
                <a:cs typeface="Times New Roman" panose="02020603050405020304" pitchFamily="18" charset="0"/>
              </a:rPr>
              <a:t>PCA Flowchart</a:t>
            </a: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1400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B84F47-A6DF-48BC-B92E-9C912F970234}"/>
              </a:ext>
            </a:extLst>
          </p:cNvPr>
          <p:cNvSpPr>
            <a:spLocks noGrp="1"/>
          </p:cNvSpPr>
          <p:nvPr>
            <p:ph type="title"/>
          </p:nvPr>
        </p:nvSpPr>
        <p:spPr>
          <a:xfrm>
            <a:off x="473338" y="533400"/>
            <a:ext cx="8289662" cy="1371600"/>
          </a:xfrm>
        </p:spPr>
        <p:txBody>
          <a:bodyPr>
            <a:noAutofit/>
          </a:bodyPr>
          <a:lstStyle/>
          <a:p>
            <a:pPr algn="ctr"/>
            <a:r>
              <a:rPr lang="en-US" sz="4000" b="1" dirty="0">
                <a:latin typeface="Times New Roman" panose="02020603050405020304" pitchFamily="18" charset="0"/>
                <a:cs typeface="Times New Roman" panose="02020603050405020304" pitchFamily="18" charset="0"/>
              </a:rPr>
              <a:t>S/w &amp; H/w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REQUIREDMENT</a:t>
            </a:r>
            <a:endParaRPr lang="en-US" sz="4000" dirty="0">
              <a:latin typeface="Times New Roman" panose="02020603050405020304" pitchFamily="18" charset="0"/>
              <a:cs typeface="Times New Roman" pitchFamily="18" charset="0"/>
            </a:endParaRPr>
          </a:p>
        </p:txBody>
      </p:sp>
      <p:sp>
        <p:nvSpPr>
          <p:cNvPr id="2" name="Rectangle 1">
            <a:extLst>
              <a:ext uri="{FF2B5EF4-FFF2-40B4-BE49-F238E27FC236}">
                <a16:creationId xmlns:a16="http://schemas.microsoft.com/office/drawing/2014/main" id="{4E3CD05A-29BC-4E20-8F4C-52A8B936507E}"/>
              </a:ext>
            </a:extLst>
          </p:cNvPr>
          <p:cNvSpPr/>
          <p:nvPr/>
        </p:nvSpPr>
        <p:spPr>
          <a:xfrm>
            <a:off x="609600" y="2151727"/>
            <a:ext cx="6858000" cy="2554545"/>
          </a:xfrm>
          <a:prstGeom prst="rect">
            <a:avLst/>
          </a:prstGeom>
        </p:spPr>
        <p:txBody>
          <a:bodyPr wrap="square">
            <a:spAutoFit/>
          </a:bodyPr>
          <a:lstStyle/>
          <a:p>
            <a:pPr marL="914400" lvl="1" indent="-457200">
              <a:spcAft>
                <a:spcPts val="0"/>
              </a:spcAft>
              <a:buFont typeface="Wingdings" panose="05000000000000000000" pitchFamily="2" charset="2"/>
              <a:buChar char="q"/>
            </a:pPr>
            <a:r>
              <a:rPr lang="en-US" sz="3200" i="1" u="sng" dirty="0">
                <a:solidFill>
                  <a:srgbClr val="C00000"/>
                </a:solidFill>
                <a:latin typeface="Calibri" panose="020F0502020204030204" pitchFamily="34" charset="0"/>
                <a:ea typeface="Arial" panose="020B0604020202020204" pitchFamily="34" charset="0"/>
                <a:cs typeface="Calibri" panose="020F0502020204030204" pitchFamily="34" charset="0"/>
              </a:rPr>
              <a:t>Software</a:t>
            </a:r>
            <a:r>
              <a:rPr lang="en-US" sz="3200" dirty="0">
                <a:solidFill>
                  <a:srgbClr val="222222"/>
                </a:solidFill>
                <a:latin typeface="Calibri" panose="020F0502020204030204" pitchFamily="34" charset="0"/>
                <a:ea typeface="Arial" panose="020B0604020202020204" pitchFamily="34" charset="0"/>
                <a:cs typeface="Calibri" panose="020F0502020204030204" pitchFamily="34" charset="0"/>
              </a:rPr>
              <a:t>:</a:t>
            </a:r>
            <a:endParaRPr lang="en-IN" sz="3200" dirty="0">
              <a:latin typeface="Calibri" panose="020F0502020204030204" pitchFamily="34" charset="0"/>
              <a:ea typeface="Arial" panose="020B0604020202020204" pitchFamily="34" charset="0"/>
              <a:cs typeface="Calibri" panose="020F0502020204030204" pitchFamily="34" charset="0"/>
            </a:endParaRPr>
          </a:p>
          <a:p>
            <a:pPr marL="1143000" lvl="2" indent="-228600">
              <a:spcAft>
                <a:spcPts val="0"/>
              </a:spcAft>
              <a:buFont typeface="+mj-lt"/>
              <a:buAutoNum type="romanLcPeriod"/>
            </a:pPr>
            <a:r>
              <a:rPr lang="en-US" sz="3200" dirty="0">
                <a:solidFill>
                  <a:srgbClr val="222222"/>
                </a:solidFill>
                <a:latin typeface="Calibri" panose="020F0502020204030204" pitchFamily="34" charset="0"/>
                <a:ea typeface="Arial" panose="020B0604020202020204" pitchFamily="34" charset="0"/>
                <a:cs typeface="Calibri" panose="020F0502020204030204" pitchFamily="34" charset="0"/>
              </a:rPr>
              <a:t>Python – 3.7.0</a:t>
            </a:r>
            <a:endParaRPr lang="en-IN" sz="3200" dirty="0">
              <a:latin typeface="Calibri" panose="020F0502020204030204" pitchFamily="34" charset="0"/>
              <a:ea typeface="Arial" panose="020B0604020202020204" pitchFamily="34" charset="0"/>
              <a:cs typeface="Calibri" panose="020F0502020204030204" pitchFamily="34" charset="0"/>
            </a:endParaRPr>
          </a:p>
          <a:p>
            <a:pPr marL="1143000" lvl="2" indent="-228600">
              <a:spcAft>
                <a:spcPts val="0"/>
              </a:spcAft>
              <a:buFont typeface="+mj-lt"/>
              <a:buAutoNum type="romanLcPeriod"/>
            </a:pPr>
            <a:r>
              <a:rPr lang="en-US" sz="3200" dirty="0" err="1">
                <a:solidFill>
                  <a:srgbClr val="222222"/>
                </a:solidFill>
                <a:latin typeface="Calibri" panose="020F0502020204030204" pitchFamily="34" charset="0"/>
                <a:ea typeface="Arial" panose="020B0604020202020204" pitchFamily="34" charset="0"/>
                <a:cs typeface="Calibri" panose="020F0502020204030204" pitchFamily="34" charset="0"/>
              </a:rPr>
              <a:t>Jupyter</a:t>
            </a:r>
            <a:endParaRPr lang="en-IN" sz="3200" dirty="0">
              <a:latin typeface="Calibri" panose="020F0502020204030204" pitchFamily="34" charset="0"/>
              <a:ea typeface="Arial" panose="020B0604020202020204" pitchFamily="34" charset="0"/>
              <a:cs typeface="Calibri" panose="020F0502020204030204" pitchFamily="34" charset="0"/>
            </a:endParaRPr>
          </a:p>
          <a:p>
            <a:pPr marL="914400" lvl="1" indent="-457200">
              <a:spcAft>
                <a:spcPts val="0"/>
              </a:spcAft>
              <a:buFont typeface="Wingdings" panose="05000000000000000000" pitchFamily="2" charset="2"/>
              <a:buChar char="q"/>
            </a:pPr>
            <a:r>
              <a:rPr lang="en-US" sz="3200" i="1" u="sng" dirty="0">
                <a:solidFill>
                  <a:srgbClr val="C00000"/>
                </a:solidFill>
                <a:latin typeface="Calibri" panose="020F0502020204030204" pitchFamily="34" charset="0"/>
                <a:ea typeface="Arial" panose="020B0604020202020204" pitchFamily="34" charset="0"/>
                <a:cs typeface="Calibri" panose="020F0502020204030204" pitchFamily="34" charset="0"/>
              </a:rPr>
              <a:t>Hardware</a:t>
            </a:r>
            <a:r>
              <a:rPr lang="en-US" sz="3200" dirty="0">
                <a:solidFill>
                  <a:srgbClr val="222222"/>
                </a:solidFill>
                <a:latin typeface="Calibri" panose="020F0502020204030204" pitchFamily="34" charset="0"/>
                <a:ea typeface="Arial" panose="020B0604020202020204" pitchFamily="34" charset="0"/>
                <a:cs typeface="Calibri" panose="020F0502020204030204" pitchFamily="34" charset="0"/>
              </a:rPr>
              <a:t>:</a:t>
            </a:r>
            <a:endParaRPr lang="en-IN" sz="3200" dirty="0">
              <a:latin typeface="Calibri" panose="020F0502020204030204" pitchFamily="34" charset="0"/>
              <a:ea typeface="Arial" panose="020B0604020202020204" pitchFamily="34" charset="0"/>
              <a:cs typeface="Calibri" panose="020F0502020204030204" pitchFamily="34" charset="0"/>
            </a:endParaRPr>
          </a:p>
          <a:p>
            <a:pPr marL="1143000" lvl="2" indent="-228600">
              <a:spcAft>
                <a:spcPts val="0"/>
              </a:spcAft>
              <a:buFont typeface="+mj-lt"/>
              <a:buAutoNum type="romanLcPeriod"/>
            </a:pPr>
            <a:r>
              <a:rPr lang="en-US" sz="3200" dirty="0">
                <a:solidFill>
                  <a:srgbClr val="222222"/>
                </a:solidFill>
                <a:latin typeface="Calibri" panose="020F0502020204030204" pitchFamily="34" charset="0"/>
                <a:ea typeface="Arial" panose="020B0604020202020204" pitchFamily="34" charset="0"/>
                <a:cs typeface="Calibri" panose="020F0502020204030204" pitchFamily="34" charset="0"/>
              </a:rPr>
              <a:t>64-Bit O.S. Platform (Windows)</a:t>
            </a:r>
            <a:endParaRPr lang="en-IN" sz="32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74400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762000"/>
          </a:xfrm>
        </p:spPr>
        <p:txBody>
          <a:bodyPr>
            <a:normAutofit/>
          </a:bodyPr>
          <a:lstStyle/>
          <a:p>
            <a:pPr algn="ctr"/>
            <a:r>
              <a:rPr lang="en-US" dirty="0">
                <a:latin typeface="Times New Roman" pitchFamily="18" charset="0"/>
                <a:cs typeface="Times New Roman" pitchFamily="18" charset="0"/>
              </a:rPr>
              <a:t>SNAPSHOTS</a:t>
            </a:r>
          </a:p>
        </p:txBody>
      </p:sp>
      <p:pic>
        <p:nvPicPr>
          <p:cNvPr id="7" name="Picture 6">
            <a:extLst>
              <a:ext uri="{FF2B5EF4-FFF2-40B4-BE49-F238E27FC236}">
                <a16:creationId xmlns:a16="http://schemas.microsoft.com/office/drawing/2014/main" id="{2BD1EA1E-9A05-4ADD-9C2F-A8527449DF05}"/>
              </a:ext>
            </a:extLst>
          </p:cNvPr>
          <p:cNvPicPr/>
          <p:nvPr/>
        </p:nvPicPr>
        <p:blipFill rotWithShape="1">
          <a:blip r:embed="rId2" cstate="print">
            <a:extLst>
              <a:ext uri="{28A0092B-C50C-407E-A947-70E740481C1C}">
                <a14:useLocalDpi xmlns:a14="http://schemas.microsoft.com/office/drawing/2010/main" val="0"/>
              </a:ext>
            </a:extLst>
          </a:blip>
          <a:srcRect l="12179" r="13591" b="15717"/>
          <a:stretch/>
        </p:blipFill>
        <p:spPr bwMode="auto">
          <a:xfrm>
            <a:off x="1219200" y="1752600"/>
            <a:ext cx="6705600" cy="4396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653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685800"/>
          </a:xfrm>
        </p:spPr>
        <p:txBody>
          <a:bodyPr>
            <a:normAutofit/>
          </a:bodyPr>
          <a:lstStyle/>
          <a:p>
            <a:pPr algn="ctr"/>
            <a:r>
              <a:rPr lang="en-US" dirty="0">
                <a:latin typeface="Times New Roman" pitchFamily="18" charset="0"/>
                <a:cs typeface="Times New Roman" pitchFamily="18" charset="0"/>
              </a:rPr>
              <a:t>SNAPSHOTS CONTD</a:t>
            </a:r>
            <a:endParaRPr lang="en-US" dirty="0"/>
          </a:p>
        </p:txBody>
      </p:sp>
      <p:pic>
        <p:nvPicPr>
          <p:cNvPr id="7" name="Picture 6">
            <a:extLst>
              <a:ext uri="{FF2B5EF4-FFF2-40B4-BE49-F238E27FC236}">
                <a16:creationId xmlns:a16="http://schemas.microsoft.com/office/drawing/2014/main" id="{AA2D5513-3394-42FA-AAC4-4B380437692B}"/>
              </a:ext>
            </a:extLst>
          </p:cNvPr>
          <p:cNvPicPr/>
          <p:nvPr/>
        </p:nvPicPr>
        <p:blipFill rotWithShape="1">
          <a:blip r:embed="rId2" cstate="print">
            <a:extLst>
              <a:ext uri="{28A0092B-C50C-407E-A947-70E740481C1C}">
                <a14:useLocalDpi xmlns:a14="http://schemas.microsoft.com/office/drawing/2010/main" val="0"/>
              </a:ext>
            </a:extLst>
          </a:blip>
          <a:srcRect l="2179" r="3205" b="5695"/>
          <a:stretch/>
        </p:blipFill>
        <p:spPr bwMode="auto">
          <a:xfrm>
            <a:off x="838200" y="1828800"/>
            <a:ext cx="7696200" cy="426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704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024744" cy="685800"/>
          </a:xfrm>
        </p:spPr>
        <p:txBody>
          <a:bodyPr>
            <a:normAutofit/>
          </a:bodyPr>
          <a:lstStyle/>
          <a:p>
            <a:pPr algn="ctr"/>
            <a:r>
              <a:rPr lang="en-US" dirty="0">
                <a:latin typeface="Times New Roman" pitchFamily="18" charset="0"/>
                <a:cs typeface="Times New Roman" pitchFamily="18" charset="0"/>
              </a:rPr>
              <a:t>SNAPSHOTS CONTD</a:t>
            </a:r>
            <a:endParaRPr lang="en-US" dirty="0"/>
          </a:p>
        </p:txBody>
      </p:sp>
      <p:pic>
        <p:nvPicPr>
          <p:cNvPr id="5" name="Picture 4">
            <a:extLst>
              <a:ext uri="{FF2B5EF4-FFF2-40B4-BE49-F238E27FC236}">
                <a16:creationId xmlns:a16="http://schemas.microsoft.com/office/drawing/2014/main" id="{412EA0AB-3BC9-4A56-8F26-D098F0548726}"/>
              </a:ext>
            </a:extLst>
          </p:cNvPr>
          <p:cNvPicPr/>
          <p:nvPr/>
        </p:nvPicPr>
        <p:blipFill rotWithShape="1">
          <a:blip r:embed="rId2" cstate="print">
            <a:extLst>
              <a:ext uri="{28A0092B-C50C-407E-A947-70E740481C1C}">
                <a14:useLocalDpi xmlns:a14="http://schemas.microsoft.com/office/drawing/2010/main" val="0"/>
              </a:ext>
            </a:extLst>
          </a:blip>
          <a:srcRect l="2564" r="4999" b="6378"/>
          <a:stretch/>
        </p:blipFill>
        <p:spPr bwMode="auto">
          <a:xfrm>
            <a:off x="762000" y="2057400"/>
            <a:ext cx="7723505" cy="40226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36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914400"/>
          </a:xfrm>
        </p:spPr>
        <p:txBody>
          <a:bodyPr/>
          <a:lstStyle/>
          <a:p>
            <a:pPr algn="ctr"/>
            <a:r>
              <a:rPr lang="en-US" dirty="0">
                <a:latin typeface="Times New Roman" pitchFamily="18" charset="0"/>
                <a:cs typeface="Times New Roman" pitchFamily="18" charset="0"/>
              </a:rPr>
              <a:t>SNAPSHOTS CONTD</a:t>
            </a:r>
            <a:endParaRPr lang="en-US" dirty="0"/>
          </a:p>
        </p:txBody>
      </p:sp>
      <p:pic>
        <p:nvPicPr>
          <p:cNvPr id="7" name="Picture 6">
            <a:extLst>
              <a:ext uri="{FF2B5EF4-FFF2-40B4-BE49-F238E27FC236}">
                <a16:creationId xmlns:a16="http://schemas.microsoft.com/office/drawing/2014/main" id="{FC79B5F5-8EEB-4F83-92BA-261BB4C3B023}"/>
              </a:ext>
            </a:extLst>
          </p:cNvPr>
          <p:cNvPicPr/>
          <p:nvPr/>
        </p:nvPicPr>
        <p:blipFill rotWithShape="1">
          <a:blip r:embed="rId2" cstate="print">
            <a:extLst>
              <a:ext uri="{28A0092B-C50C-407E-A947-70E740481C1C}">
                <a14:useLocalDpi xmlns:a14="http://schemas.microsoft.com/office/drawing/2010/main" val="0"/>
              </a:ext>
            </a:extLst>
          </a:blip>
          <a:srcRect l="2564" r="4999" b="6378"/>
          <a:stretch/>
        </p:blipFill>
        <p:spPr bwMode="auto">
          <a:xfrm>
            <a:off x="838200" y="1905000"/>
            <a:ext cx="7467600" cy="4114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954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914400"/>
          </a:xfrm>
        </p:spPr>
        <p:txBody>
          <a:bodyPr/>
          <a:lstStyle/>
          <a:p>
            <a:pPr algn="ctr"/>
            <a:r>
              <a:rPr lang="en-US" dirty="0">
                <a:latin typeface="Times New Roman" pitchFamily="18" charset="0"/>
                <a:cs typeface="Times New Roman" pitchFamily="18" charset="0"/>
              </a:rPr>
              <a:t>SNAPSHOTS CONTD</a:t>
            </a:r>
            <a:endParaRPr lang="en-US" dirty="0"/>
          </a:p>
        </p:txBody>
      </p:sp>
      <p:pic>
        <p:nvPicPr>
          <p:cNvPr id="8" name="Picture 7">
            <a:extLst>
              <a:ext uri="{FF2B5EF4-FFF2-40B4-BE49-F238E27FC236}">
                <a16:creationId xmlns:a16="http://schemas.microsoft.com/office/drawing/2014/main" id="{64BCCDA5-DE66-4CAC-ACC1-F7E4F6263023}"/>
              </a:ext>
            </a:extLst>
          </p:cNvPr>
          <p:cNvPicPr/>
          <p:nvPr/>
        </p:nvPicPr>
        <p:blipFill rotWithShape="1">
          <a:blip r:embed="rId2" cstate="print">
            <a:extLst>
              <a:ext uri="{28A0092B-C50C-407E-A947-70E740481C1C}">
                <a14:useLocalDpi xmlns:a14="http://schemas.microsoft.com/office/drawing/2010/main" val="0"/>
              </a:ext>
            </a:extLst>
          </a:blip>
          <a:srcRect l="16923" r="23205" b="8656"/>
          <a:stretch/>
        </p:blipFill>
        <p:spPr bwMode="auto">
          <a:xfrm>
            <a:off x="1012853" y="1981200"/>
            <a:ext cx="7353548" cy="41697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509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914400"/>
          </a:xfrm>
        </p:spPr>
        <p:txBody>
          <a:bodyPr/>
          <a:lstStyle/>
          <a:p>
            <a:pPr algn="ctr"/>
            <a:r>
              <a:rPr lang="en-US" dirty="0">
                <a:latin typeface="Times New Roman" pitchFamily="18" charset="0"/>
                <a:cs typeface="Times New Roman" pitchFamily="18" charset="0"/>
              </a:rPr>
              <a:t>SNAPSHOTS CONTD</a:t>
            </a:r>
            <a:endParaRPr lang="en-US" dirty="0"/>
          </a:p>
        </p:txBody>
      </p:sp>
      <p:pic>
        <p:nvPicPr>
          <p:cNvPr id="6" name="Picture 5">
            <a:extLst>
              <a:ext uri="{FF2B5EF4-FFF2-40B4-BE49-F238E27FC236}">
                <a16:creationId xmlns:a16="http://schemas.microsoft.com/office/drawing/2014/main" id="{A29A23B0-A0DE-449F-8E87-6107198E0285}"/>
              </a:ext>
            </a:extLst>
          </p:cNvPr>
          <p:cNvPicPr/>
          <p:nvPr/>
        </p:nvPicPr>
        <p:blipFill rotWithShape="1">
          <a:blip r:embed="rId2" cstate="print">
            <a:extLst>
              <a:ext uri="{28A0092B-C50C-407E-A947-70E740481C1C}">
                <a14:useLocalDpi xmlns:a14="http://schemas.microsoft.com/office/drawing/2010/main" val="0"/>
              </a:ext>
            </a:extLst>
          </a:blip>
          <a:srcRect l="12180" r="15000" b="14578"/>
          <a:stretch/>
        </p:blipFill>
        <p:spPr bwMode="auto">
          <a:xfrm>
            <a:off x="685800" y="1981200"/>
            <a:ext cx="7924800" cy="4191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839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914400"/>
          </a:xfrm>
        </p:spPr>
        <p:txBody>
          <a:bodyPr/>
          <a:lstStyle/>
          <a:p>
            <a:pPr algn="ctr"/>
            <a:r>
              <a:rPr lang="en-US" dirty="0">
                <a:latin typeface="Times New Roman" pitchFamily="18" charset="0"/>
                <a:cs typeface="Times New Roman" pitchFamily="18" charset="0"/>
              </a:rPr>
              <a:t>SNAPSHOTS CONTD</a:t>
            </a:r>
            <a:endParaRPr lang="en-US" dirty="0"/>
          </a:p>
        </p:txBody>
      </p:sp>
      <p:pic>
        <p:nvPicPr>
          <p:cNvPr id="5" name="Picture 4">
            <a:extLst>
              <a:ext uri="{FF2B5EF4-FFF2-40B4-BE49-F238E27FC236}">
                <a16:creationId xmlns:a16="http://schemas.microsoft.com/office/drawing/2014/main" id="{C930AFCC-73CF-4F03-9060-25F6BFB715CC}"/>
              </a:ext>
            </a:extLst>
          </p:cNvPr>
          <p:cNvPicPr/>
          <p:nvPr/>
        </p:nvPicPr>
        <p:blipFill rotWithShape="1">
          <a:blip r:embed="rId2" cstate="print">
            <a:extLst>
              <a:ext uri="{28A0092B-C50C-407E-A947-70E740481C1C}">
                <a14:useLocalDpi xmlns:a14="http://schemas.microsoft.com/office/drawing/2010/main" val="0"/>
              </a:ext>
            </a:extLst>
          </a:blip>
          <a:srcRect l="4103" r="30513" b="8428"/>
          <a:stretch/>
        </p:blipFill>
        <p:spPr bwMode="auto">
          <a:xfrm>
            <a:off x="1043490" y="1905000"/>
            <a:ext cx="7186110" cy="4114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2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E7BA84-301E-47E9-8F2D-1438DAE3774D}"/>
              </a:ext>
            </a:extLst>
          </p:cNvPr>
          <p:cNvSpPr txBox="1">
            <a:spLocks/>
          </p:cNvSpPr>
          <p:nvPr/>
        </p:nvSpPr>
        <p:spPr>
          <a:xfrm>
            <a:off x="1059628" y="838200"/>
            <a:ext cx="7024744"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itchFamily="18" charset="0"/>
                <a:cs typeface="Times New Roman" pitchFamily="18" charset="0"/>
              </a:rPr>
              <a:t>CONTRIBUTION</a:t>
            </a:r>
          </a:p>
        </p:txBody>
      </p:sp>
      <p:sp>
        <p:nvSpPr>
          <p:cNvPr id="5" name="Rectangle 4">
            <a:extLst>
              <a:ext uri="{FF2B5EF4-FFF2-40B4-BE49-F238E27FC236}">
                <a16:creationId xmlns:a16="http://schemas.microsoft.com/office/drawing/2014/main" id="{DC14290E-6D39-466C-9ED4-AA22F0175026}"/>
              </a:ext>
            </a:extLst>
          </p:cNvPr>
          <p:cNvSpPr/>
          <p:nvPr/>
        </p:nvSpPr>
        <p:spPr>
          <a:xfrm>
            <a:off x="1064624" y="1752600"/>
            <a:ext cx="7019747" cy="4876800"/>
          </a:xfrm>
          <a:prstGeom prst="rect">
            <a:avLst/>
          </a:prstGeom>
        </p:spPr>
        <p:txBody>
          <a:bodyPr wrap="square">
            <a:spAutoFit/>
          </a:bodyPr>
          <a:lstStyle/>
          <a:p>
            <a:pPr marL="342900" lvl="0" indent="-342900">
              <a:lnSpc>
                <a:spcPct val="115000"/>
              </a:lnSpc>
              <a:spcAft>
                <a:spcPts val="0"/>
              </a:spcAft>
              <a:buSzPts val="1400"/>
              <a:buFont typeface="Wingdings" panose="05000000000000000000" pitchFamily="2" charset="2"/>
              <a:buChar char="q"/>
            </a:pPr>
            <a:r>
              <a:rPr lang="en-US" sz="2400" dirty="0">
                <a:solidFill>
                  <a:srgbClr val="C00000"/>
                </a:solidFill>
                <a:latin typeface="Calibri" panose="020F0502020204030204" pitchFamily="34" charset="0"/>
                <a:ea typeface="Arial" panose="020B0604020202020204" pitchFamily="34" charset="0"/>
                <a:cs typeface="Calibri" panose="020F0502020204030204" pitchFamily="34" charset="0"/>
              </a:rPr>
              <a:t>Selection of topic: </a:t>
            </a:r>
            <a:endParaRPr lang="en-IN" sz="2400" dirty="0">
              <a:solidFill>
                <a:srgbClr val="C00000"/>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spcAft>
                <a:spcPts val="0"/>
              </a:spcAft>
              <a:buSzPts val="1200"/>
              <a:buFont typeface="Wingdings" panose="05000000000000000000" pitchFamily="2" charset="2"/>
              <a:buChar char="ü"/>
            </a:pP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Rakshit</a:t>
            </a: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 </a:t>
            </a: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Pensalwar</a:t>
            </a:r>
            <a:endParaRPr lang="en-IN"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endParaRPr>
          </a:p>
          <a:p>
            <a:pPr marL="342900" lvl="0" indent="-342900">
              <a:lnSpc>
                <a:spcPct val="115000"/>
              </a:lnSpc>
              <a:spcAft>
                <a:spcPts val="0"/>
              </a:spcAft>
              <a:buSzPts val="1400"/>
              <a:buFont typeface="Wingdings" panose="05000000000000000000" pitchFamily="2" charset="2"/>
              <a:buChar char="q"/>
            </a:pPr>
            <a:r>
              <a:rPr lang="en-US" sz="2400" dirty="0">
                <a:solidFill>
                  <a:srgbClr val="C00000"/>
                </a:solidFill>
                <a:latin typeface="Calibri" panose="020F0502020204030204" pitchFamily="34" charset="0"/>
                <a:ea typeface="Arial" panose="020B0604020202020204" pitchFamily="34" charset="0"/>
                <a:cs typeface="Calibri" panose="020F0502020204030204" pitchFamily="34" charset="0"/>
              </a:rPr>
              <a:t>Dataset Analysis:</a:t>
            </a:r>
            <a:endParaRPr lang="en-IN" sz="2400" dirty="0">
              <a:solidFill>
                <a:srgbClr val="C00000"/>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spcAft>
                <a:spcPts val="0"/>
              </a:spcAft>
              <a:buSzPts val="1200"/>
              <a:buFont typeface="Wingdings" panose="05000000000000000000" pitchFamily="2" charset="2"/>
              <a:buChar char="ü"/>
            </a:pP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Chakor</a:t>
            </a: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 </a:t>
            </a: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Pandkar</a:t>
            </a:r>
            <a:endParaRPr lang="en-IN"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endParaRPr>
          </a:p>
          <a:p>
            <a:pPr marL="342900" lvl="0" indent="-342900">
              <a:lnSpc>
                <a:spcPct val="115000"/>
              </a:lnSpc>
              <a:spcAft>
                <a:spcPts val="0"/>
              </a:spcAft>
              <a:buSzPts val="1400"/>
              <a:buFont typeface="Wingdings" panose="05000000000000000000" pitchFamily="2" charset="2"/>
              <a:buChar char="q"/>
            </a:pPr>
            <a:r>
              <a:rPr lang="en-US" sz="2400" dirty="0">
                <a:solidFill>
                  <a:srgbClr val="C00000"/>
                </a:solidFill>
                <a:latin typeface="Calibri" panose="020F0502020204030204" pitchFamily="34" charset="0"/>
                <a:ea typeface="Arial" panose="020B0604020202020204" pitchFamily="34" charset="0"/>
                <a:cs typeface="Calibri" panose="020F0502020204030204" pitchFamily="34" charset="0"/>
              </a:rPr>
              <a:t>Program Implementation:</a:t>
            </a:r>
            <a:endParaRPr lang="en-IN" sz="2400" dirty="0">
              <a:solidFill>
                <a:srgbClr val="C00000"/>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spcAft>
                <a:spcPts val="0"/>
              </a:spcAft>
              <a:buSzPts val="1200"/>
              <a:buFont typeface="Wingdings" panose="05000000000000000000" pitchFamily="2" charset="2"/>
              <a:buChar char="ü"/>
            </a:pP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Rakshit</a:t>
            </a: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 </a:t>
            </a: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Pensalwar</a:t>
            </a:r>
            <a:endParaRPr lang="en-IN"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spcAft>
                <a:spcPts val="0"/>
              </a:spcAft>
              <a:buSzPts val="1200"/>
              <a:buFont typeface="Wingdings" panose="05000000000000000000" pitchFamily="2" charset="2"/>
              <a:buChar char="ü"/>
            </a:pP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Shubham Patil</a:t>
            </a:r>
            <a:endParaRPr lang="en-IN"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endParaRPr>
          </a:p>
          <a:p>
            <a:pPr marL="342900" lvl="0" indent="-342900">
              <a:lnSpc>
                <a:spcPct val="115000"/>
              </a:lnSpc>
              <a:spcAft>
                <a:spcPts val="0"/>
              </a:spcAft>
              <a:buSzPts val="1400"/>
              <a:buFont typeface="Wingdings" panose="05000000000000000000" pitchFamily="2" charset="2"/>
              <a:buChar char="q"/>
            </a:pPr>
            <a:r>
              <a:rPr lang="en-US" sz="2400" dirty="0">
                <a:solidFill>
                  <a:srgbClr val="C00000"/>
                </a:solidFill>
                <a:latin typeface="Calibri" panose="020F0502020204030204" pitchFamily="34" charset="0"/>
                <a:ea typeface="Arial" panose="020B0604020202020204" pitchFamily="34" charset="0"/>
                <a:cs typeface="Calibri" panose="020F0502020204030204" pitchFamily="34" charset="0"/>
              </a:rPr>
              <a:t>Project Presentation:</a:t>
            </a:r>
            <a:endParaRPr lang="en-IN" sz="2400" dirty="0">
              <a:solidFill>
                <a:srgbClr val="C00000"/>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spcAft>
                <a:spcPts val="0"/>
              </a:spcAft>
              <a:buSzPts val="1200"/>
              <a:buFont typeface="Wingdings" panose="05000000000000000000" pitchFamily="2" charset="2"/>
              <a:buChar char="ü"/>
            </a:pP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Chakor</a:t>
            </a: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 </a:t>
            </a:r>
            <a:r>
              <a:rPr lang="en-US" sz="2400" dirty="0" err="1">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Pandkar</a:t>
            </a:r>
            <a:endParaRPr lang="en-IN"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endParaRPr>
          </a:p>
          <a:p>
            <a:pPr marL="342900" lvl="0" indent="-342900">
              <a:lnSpc>
                <a:spcPct val="115000"/>
              </a:lnSpc>
              <a:spcAft>
                <a:spcPts val="0"/>
              </a:spcAft>
              <a:buSzPts val="1400"/>
              <a:buFont typeface="Wingdings" panose="05000000000000000000" pitchFamily="2" charset="2"/>
              <a:buChar char="q"/>
            </a:pPr>
            <a:r>
              <a:rPr lang="en-US" sz="2400" dirty="0">
                <a:solidFill>
                  <a:srgbClr val="C00000"/>
                </a:solidFill>
                <a:latin typeface="Calibri" panose="020F0502020204030204" pitchFamily="34" charset="0"/>
                <a:ea typeface="Arial" panose="020B0604020202020204" pitchFamily="34" charset="0"/>
                <a:cs typeface="Calibri" panose="020F0502020204030204" pitchFamily="34" charset="0"/>
              </a:rPr>
              <a:t>Project Report:</a:t>
            </a:r>
            <a:endParaRPr lang="en-IN" sz="2400" dirty="0">
              <a:solidFill>
                <a:srgbClr val="C00000"/>
              </a:solidFill>
              <a:latin typeface="Calibri" panose="020F0502020204030204" pitchFamily="34" charset="0"/>
              <a:ea typeface="Arial" panose="020B0604020202020204" pitchFamily="34" charset="0"/>
              <a:cs typeface="Calibri" panose="020F0502020204030204" pitchFamily="34" charset="0"/>
            </a:endParaRPr>
          </a:p>
          <a:p>
            <a:pPr marL="800100" lvl="1" indent="-342900">
              <a:lnSpc>
                <a:spcPct val="115000"/>
              </a:lnSpc>
              <a:buSzPts val="1400"/>
              <a:buFont typeface="Wingdings" panose="05000000000000000000" pitchFamily="2" charset="2"/>
              <a:buChar char="ü"/>
            </a:pPr>
            <a:r>
              <a:rPr lang="en-US" sz="2400" dirty="0">
                <a:solidFill>
                  <a:schemeClr val="accent1">
                    <a:lumMod val="50000"/>
                  </a:schemeClr>
                </a:solidFill>
                <a:latin typeface="Calibri" panose="020F0502020204030204" pitchFamily="34" charset="0"/>
                <a:ea typeface="Arial" panose="020B0604020202020204" pitchFamily="34" charset="0"/>
                <a:cs typeface="Calibri" panose="020F0502020204030204" pitchFamily="34" charset="0"/>
              </a:rPr>
              <a:t>Shubham Patil</a:t>
            </a:r>
            <a:endParaRPr lang="en-IN" sz="24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0593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762000"/>
          </a:xfrm>
        </p:spPr>
        <p:txBody>
          <a:bodyPr/>
          <a:lstStyle/>
          <a:p>
            <a:pPr algn="ctr"/>
            <a:r>
              <a:rPr lang="en-US"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874057" y="1752600"/>
            <a:ext cx="7363609" cy="4876800"/>
          </a:xfrm>
        </p:spPr>
        <p:txBody>
          <a:bodyPr>
            <a:normAutofit lnSpcReduction="10000"/>
          </a:bodyPr>
          <a:lstStyle/>
          <a:p>
            <a:pPr>
              <a:buFont typeface="Arial" panose="020B0604020202020204" pitchFamily="34" charset="0"/>
              <a:buChar char="•"/>
            </a:pPr>
            <a:r>
              <a:rPr lang="en-US" sz="2000" dirty="0"/>
              <a:t> In this Project, we learned the fundamentals of working with principal component analysis (PCA), including the mathematics behind it.</a:t>
            </a:r>
          </a:p>
          <a:p>
            <a:pPr>
              <a:buFont typeface="Arial" panose="020B0604020202020204" pitchFamily="34" charset="0"/>
              <a:buChar char="•"/>
            </a:pPr>
            <a:r>
              <a:rPr lang="en-US" sz="2000" dirty="0"/>
              <a:t>Despite being widely used and strongly supported, it has its share of advantages and disadvantages.</a:t>
            </a:r>
            <a:endParaRPr lang="en-IN" dirty="0"/>
          </a:p>
          <a:p>
            <a:pPr>
              <a:buFont typeface="Arial" panose="020B0604020202020204" pitchFamily="34" charset="0"/>
              <a:buChar char="•"/>
            </a:pPr>
            <a:r>
              <a:rPr lang="en-US" sz="2000" dirty="0"/>
              <a:t>One benefit of PCA is that we can examine the variances associated with the principle components.</a:t>
            </a:r>
          </a:p>
          <a:p>
            <a:pPr>
              <a:buFont typeface="Arial" panose="020B0604020202020204" pitchFamily="34" charset="0"/>
              <a:buChar char="•"/>
            </a:pPr>
            <a:r>
              <a:rPr lang="en-US" sz="2000" dirty="0"/>
              <a:t>Often one finds that large variances associated with the first principal components, and then a precipitous drop-off. </a:t>
            </a:r>
          </a:p>
          <a:p>
            <a:pPr>
              <a:buFont typeface="Arial" panose="020B0604020202020204" pitchFamily="34" charset="0"/>
              <a:buChar char="•"/>
            </a:pPr>
            <a:r>
              <a:rPr lang="en-US" sz="2000" dirty="0"/>
              <a:t>We can conclude that most interesting dynamics occur only in the first k dimensions. In the example of the alcohol, k = 1. This process of throwing out the less important axes can help reveal hidden, simplified dynamics in high dimensional data.</a:t>
            </a:r>
            <a:endParaRPr lang="en-IN" sz="2000" dirty="0"/>
          </a:p>
        </p:txBody>
      </p:sp>
    </p:spTree>
    <p:extLst>
      <p:ext uri="{BB962C8B-B14F-4D97-AF65-F5344CB8AC3E}">
        <p14:creationId xmlns:p14="http://schemas.microsoft.com/office/powerpoint/2010/main" val="2882039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024744" cy="762000"/>
          </a:xfrm>
        </p:spPr>
        <p:txBody>
          <a:bodyPr/>
          <a:lstStyle/>
          <a:p>
            <a:pPr algn="ctr"/>
            <a:r>
              <a:rPr lang="en-US"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64372" y="2077039"/>
            <a:ext cx="8229600" cy="4724400"/>
          </a:xfrm>
        </p:spPr>
        <p:txBody>
          <a:bodyPr>
            <a:normAutofit/>
          </a:bodyPr>
          <a:lstStyle/>
          <a:p>
            <a:pPr marL="0" lvl="0" indent="0">
              <a:buNone/>
            </a:pPr>
            <a:r>
              <a:rPr lang="en-US" dirty="0"/>
              <a:t>[1]  Ian T. Jolliffe. Principal Component Analysis. Springer-Verlag New York Inc., 1986.</a:t>
            </a:r>
            <a:endParaRPr lang="en-IN" dirty="0"/>
          </a:p>
          <a:p>
            <a:pPr marL="0" lvl="0" indent="0">
              <a:buNone/>
            </a:pPr>
            <a:r>
              <a:rPr lang="en-US" dirty="0"/>
              <a:t>[2]  Lay, David. (2000). Linear Algebra and It’s Applications. Addison-Wesley, New York.</a:t>
            </a:r>
            <a:endParaRPr lang="en-IN" dirty="0"/>
          </a:p>
          <a:p>
            <a:pPr marL="0" lvl="0" indent="0">
              <a:buNone/>
            </a:pPr>
            <a:r>
              <a:rPr lang="en-IN" dirty="0"/>
              <a:t>[3]  Abdi H. and Williams L.J. (2010) Principal component analysis. Statistics &amp; Data Mining Series, Vol. 2, John Wiley &amp; Sons, p.433-459. </a:t>
            </a:r>
          </a:p>
          <a:p>
            <a:pPr marL="0" lvl="0" indent="0">
              <a:buNone/>
            </a:pPr>
            <a:r>
              <a:rPr lang="en-IN" dirty="0"/>
              <a:t>[4]  </a:t>
            </a:r>
            <a:r>
              <a:rPr lang="en-IN" dirty="0" err="1"/>
              <a:t>Everitt</a:t>
            </a:r>
            <a:r>
              <a:rPr lang="en-IN" dirty="0"/>
              <a:t> BS, Dunn G (2002) Applied Multivariate Data Analysis. 2</a:t>
            </a:r>
            <a:r>
              <a:rPr lang="en-IN" baseline="30000" dirty="0"/>
              <a:t>nd</a:t>
            </a:r>
            <a:r>
              <a:rPr lang="en-IN" dirty="0"/>
              <a:t> Edition, Arnold Publisher, London. </a:t>
            </a:r>
          </a:p>
          <a:p>
            <a:pPr marL="0" lvl="0" indent="0">
              <a:buNone/>
            </a:pPr>
            <a:r>
              <a:rPr lang="en-IN" dirty="0"/>
              <a:t>[5]  Ma, Y. Z., 2011, Lithofacies clustering using principal component analysis and neural network: applications to wireline logs, Math. Geosciences, 43(4):401-419.</a:t>
            </a:r>
          </a:p>
        </p:txBody>
      </p:sp>
    </p:spTree>
    <p:extLst>
      <p:ext uri="{BB962C8B-B14F-4D97-AF65-F5344CB8AC3E}">
        <p14:creationId xmlns:p14="http://schemas.microsoft.com/office/powerpoint/2010/main" val="200578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762000"/>
          </a:xfrm>
        </p:spPr>
        <p:txBody>
          <a:bodyPr/>
          <a:lstStyle/>
          <a:p>
            <a:pPr algn="ctr"/>
            <a:r>
              <a:rPr lang="en-US" dirty="0">
                <a:latin typeface="Times New Roman" pitchFamily="18" charset="0"/>
                <a:cs typeface="Times New Roman" pitchFamily="18" charset="0"/>
              </a:rPr>
              <a:t>CONTENTS</a:t>
            </a:r>
          </a:p>
        </p:txBody>
      </p:sp>
      <p:sp>
        <p:nvSpPr>
          <p:cNvPr id="3" name="Content Placeholder 2"/>
          <p:cNvSpPr>
            <a:spLocks noGrp="1"/>
          </p:cNvSpPr>
          <p:nvPr>
            <p:ph idx="1"/>
          </p:nvPr>
        </p:nvSpPr>
        <p:spPr>
          <a:xfrm>
            <a:off x="571500" y="1752600"/>
            <a:ext cx="8001000" cy="4800600"/>
          </a:xfrm>
        </p:spPr>
        <p:txBody>
          <a:bodyPr>
            <a:normAutofit fontScale="92500" lnSpcReduction="10000"/>
          </a:bodyPr>
          <a:lstStyle/>
          <a:p>
            <a:r>
              <a:rPr lang="en-US" sz="2800" dirty="0">
                <a:latin typeface="Times New Roman" pitchFamily="18" charset="0"/>
                <a:cs typeface="Times New Roman" pitchFamily="18" charset="0"/>
              </a:rPr>
              <a:t>Abstract</a:t>
            </a:r>
          </a:p>
          <a:p>
            <a:r>
              <a:rPr lang="en-US" sz="2800" dirty="0">
                <a:latin typeface="Times New Roman" pitchFamily="18" charset="0"/>
                <a:cs typeface="Times New Roman" pitchFamily="18" charset="0"/>
              </a:rPr>
              <a:t>Motivation</a:t>
            </a:r>
          </a:p>
          <a:p>
            <a:r>
              <a:rPr lang="en-US" sz="2800" dirty="0">
                <a:latin typeface="Times New Roman" pitchFamily="18" charset="0"/>
                <a:cs typeface="Times New Roman" pitchFamily="18" charset="0"/>
              </a:rPr>
              <a:t>Introduction</a:t>
            </a:r>
          </a:p>
          <a:p>
            <a:r>
              <a:rPr lang="en-US" sz="2800" dirty="0">
                <a:latin typeface="Times New Roman" pitchFamily="18" charset="0"/>
                <a:cs typeface="Times New Roman" pitchFamily="18" charset="0"/>
              </a:rPr>
              <a:t>Theory- </a:t>
            </a:r>
          </a:p>
          <a:p>
            <a:pPr lvl="1"/>
            <a:r>
              <a:rPr lang="en-US" sz="2600" dirty="0">
                <a:latin typeface="Times New Roman" pitchFamily="18" charset="0"/>
                <a:cs typeface="Times New Roman" pitchFamily="18" charset="0"/>
              </a:rPr>
              <a:t>Dimensional Reduction</a:t>
            </a:r>
          </a:p>
          <a:p>
            <a:pPr lvl="1"/>
            <a:r>
              <a:rPr lang="en-US" sz="2600" dirty="0">
                <a:latin typeface="Times New Roman" pitchFamily="18" charset="0"/>
                <a:cs typeface="Times New Roman" pitchFamily="18" charset="0"/>
              </a:rPr>
              <a:t>PCA</a:t>
            </a:r>
          </a:p>
          <a:p>
            <a:r>
              <a:rPr lang="en-US" sz="2800" dirty="0">
                <a:latin typeface="Times New Roman" pitchFamily="18" charset="0"/>
                <a:cs typeface="Times New Roman" pitchFamily="18" charset="0"/>
              </a:rPr>
              <a:t>Algorithms</a:t>
            </a:r>
          </a:p>
          <a:p>
            <a:r>
              <a:rPr lang="en-US" sz="2800" dirty="0">
                <a:latin typeface="Times New Roman" pitchFamily="18" charset="0"/>
                <a:cs typeface="Times New Roman" pitchFamily="18" charset="0"/>
              </a:rPr>
              <a:t>Snapshots</a:t>
            </a:r>
          </a:p>
          <a:p>
            <a:r>
              <a:rPr lang="en-US" sz="2800" dirty="0">
                <a:latin typeface="Times New Roman" pitchFamily="18" charset="0"/>
                <a:cs typeface="Times New Roman" pitchFamily="18" charset="0"/>
              </a:rPr>
              <a:t>Conclusion</a:t>
            </a:r>
          </a:p>
          <a:p>
            <a:r>
              <a:rPr lang="en-US" sz="2800" dirty="0">
                <a:latin typeface="Times New Roman" pitchFamily="18" charset="0"/>
                <a:cs typeface="Times New Roman" pitchFamily="18" charset="0"/>
              </a:rPr>
              <a:t>References</a:t>
            </a:r>
          </a:p>
        </p:txBody>
      </p:sp>
    </p:spTree>
    <p:extLst>
      <p:ext uri="{BB962C8B-B14F-4D97-AF65-F5344CB8AC3E}">
        <p14:creationId xmlns:p14="http://schemas.microsoft.com/office/powerpoint/2010/main" val="426240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914400"/>
          </a:xfrm>
        </p:spPr>
        <p:txBody>
          <a:bodyPr>
            <a:normAutofit/>
          </a:bodyPr>
          <a:lstStyle/>
          <a:p>
            <a:pPr algn="ctr"/>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600200"/>
            <a:ext cx="8229600" cy="4953000"/>
          </a:xfrm>
        </p:spPr>
        <p:txBody>
          <a:bodyPr>
            <a:normAutofit/>
          </a:bodyPr>
          <a:lstStyle/>
          <a:p>
            <a:endParaRPr lang="en-US" sz="1400" dirty="0">
              <a:latin typeface="Times New Roman" pitchFamily="18" charset="0"/>
              <a:cs typeface="Times New Roman" pitchFamily="18" charset="0"/>
            </a:endParaRPr>
          </a:p>
          <a:p>
            <a:pPr lvl="0"/>
            <a:r>
              <a:rPr lang="en-US" sz="1800" dirty="0"/>
              <a:t>Objectives:</a:t>
            </a:r>
            <a:endParaRPr lang="en-IN" sz="1800" dirty="0"/>
          </a:p>
          <a:p>
            <a:pPr marL="0" indent="0">
              <a:buNone/>
            </a:pPr>
            <a:r>
              <a:rPr lang="en-US" sz="1800" dirty="0"/>
              <a:t> 	 	</a:t>
            </a:r>
            <a:r>
              <a:rPr lang="en-US" sz="1600" dirty="0"/>
              <a:t>The objective of this report is to determine if a dimension reduction technique, namely principal component analysis, could be utilized in combination with a finite difference method for these problems. A number of numerical experiments were designed to examine the efficiency under different conditions. </a:t>
            </a:r>
          </a:p>
          <a:p>
            <a:pPr marL="0" indent="0">
              <a:buNone/>
            </a:pPr>
            <a:endParaRPr lang="en-IN" sz="1800" dirty="0"/>
          </a:p>
          <a:p>
            <a:pPr lvl="0"/>
            <a:r>
              <a:rPr lang="en-US" sz="1800" dirty="0"/>
              <a:t>Method:</a:t>
            </a:r>
            <a:endParaRPr lang="en-IN" sz="1800" dirty="0"/>
          </a:p>
          <a:p>
            <a:pPr marL="0" indent="0">
              <a:buNone/>
            </a:pPr>
            <a:r>
              <a:rPr lang="en-US" sz="2100" dirty="0"/>
              <a:t>	 	</a:t>
            </a:r>
            <a:r>
              <a:rPr lang="en-US" sz="1600" dirty="0"/>
              <a:t>An important area in wine factory concerns the amount of alcohol, alkalinity, ash, color intensity, hue, etc. When options depend on several underlying wine class, the complexity of the problem makes it difficult to solve using conventional finite difference methods. Instead, stochastic approaches are employed despite the extremely slow convergence of these methods. The results show that the proposed approach performs very well when the correlation between the underlying wine class is sufficiently high. </a:t>
            </a:r>
            <a:endParaRPr lang="en-IN" sz="1600" dirty="0"/>
          </a:p>
          <a:p>
            <a:pPr marL="0" indent="0">
              <a:buNone/>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0149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914400"/>
          </a:xfrm>
        </p:spPr>
        <p:txBody>
          <a:bodyPr>
            <a:normAutofit/>
          </a:bodyPr>
          <a:lstStyle/>
          <a:p>
            <a:pPr algn="ctr"/>
            <a:r>
              <a:rPr lang="en-US"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457200" y="1868864"/>
            <a:ext cx="8229600" cy="4953000"/>
          </a:xfrm>
        </p:spPr>
        <p:txBody>
          <a:bodyPr>
            <a:normAutofit/>
          </a:bodyPr>
          <a:lstStyle/>
          <a:p>
            <a:r>
              <a:rPr lang="en-US" sz="2000" dirty="0"/>
              <a:t>Actual Design Process involves assignment of shapes and their dimensions which in turn serve as the guidelines for the </a:t>
            </a:r>
            <a:r>
              <a:rPr lang="en-US" sz="2000" dirty="0" err="1"/>
              <a:t>manufactureres</a:t>
            </a:r>
            <a:r>
              <a:rPr lang="en-US" sz="2000" dirty="0"/>
              <a:t>, developers, users, and the designers themselves. </a:t>
            </a:r>
          </a:p>
          <a:p>
            <a:r>
              <a:rPr lang="en-US" sz="2000" dirty="0"/>
              <a:t>The various stages of development of a design, particularly the </a:t>
            </a:r>
            <a:r>
              <a:rPr lang="en-US" sz="2000" dirty="0" err="1"/>
              <a:t>machinig</a:t>
            </a:r>
            <a:r>
              <a:rPr lang="en-US" sz="2000" dirty="0"/>
              <a:t> fabrication and testing involve considering it as an approximation in the sense of defining tolerances for both shape and size parameters.</a:t>
            </a:r>
          </a:p>
          <a:p>
            <a:r>
              <a:rPr lang="en-US" sz="2000" dirty="0"/>
              <a:t>These tolerances are inevitably </a:t>
            </a:r>
            <a:r>
              <a:rPr lang="en-US" sz="2000" dirty="0" err="1"/>
              <a:t>encountrered</a:t>
            </a:r>
            <a:r>
              <a:rPr lang="en-US" sz="2000" dirty="0"/>
              <a:t> due to the limitations of each of the stages of the design and development process. </a:t>
            </a:r>
          </a:p>
          <a:p>
            <a:r>
              <a:rPr lang="en-US" sz="2000" dirty="0"/>
              <a:t>It is therefore only essential that the designer be equipped with tools which allow him to design and test with real-life considerations of tolerances.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928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762000"/>
          </a:xfrm>
        </p:spPr>
        <p:txBody>
          <a:bodyPr/>
          <a:lstStyle/>
          <a:p>
            <a:pPr algn="ctr"/>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828800"/>
            <a:ext cx="8229600" cy="4267200"/>
          </a:xfrm>
        </p:spPr>
        <p:txBody>
          <a:bodyPr>
            <a:noAutofit/>
          </a:bodyPr>
          <a:lstStyle/>
          <a:p>
            <a:r>
              <a:rPr lang="en-US" sz="2000" dirty="0"/>
              <a:t>Principal Component Analysis (PCA) is the general name for a technique which uses sophisticated underlying mathematical principles to transforms a number of possibly correlated variables into a smaller number of variables called </a:t>
            </a:r>
            <a:r>
              <a:rPr lang="en-US" sz="2000" b="1" dirty="0"/>
              <a:t>principal components.</a:t>
            </a:r>
            <a:r>
              <a:rPr lang="en-US" sz="2000" dirty="0"/>
              <a:t> </a:t>
            </a:r>
          </a:p>
          <a:p>
            <a:r>
              <a:rPr lang="en-US" sz="2000" dirty="0"/>
              <a:t>The origins of PCA lie in multivariate data analysis, however, it has a wide range of other applications, as we will show in due course. PCA has been called, </a:t>
            </a:r>
            <a:r>
              <a:rPr lang="en-US" sz="2000" i="1" u="sng" dirty="0"/>
              <a:t>’one of the most important results from applied linear algebra and perhaps its most common use is as the first step in trying to analyze large data sets’</a:t>
            </a:r>
            <a:r>
              <a:rPr lang="en-US" sz="2000" dirty="0"/>
              <a:t>. </a:t>
            </a:r>
            <a:endParaRPr lang="en-IN" sz="2000" dirty="0"/>
          </a:p>
          <a:p>
            <a:r>
              <a:rPr lang="en-US" sz="2000" dirty="0"/>
              <a:t>Some of the other common applications include; de-noising signals, blind source separation, and data compression. In general terms, PCA uses a vector space transform to reduce the dimensionality of large data sets. </a:t>
            </a:r>
          </a:p>
        </p:txBody>
      </p:sp>
    </p:spTree>
    <p:extLst>
      <p:ext uri="{BB962C8B-B14F-4D97-AF65-F5344CB8AC3E}">
        <p14:creationId xmlns:p14="http://schemas.microsoft.com/office/powerpoint/2010/main" val="156064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3223710" cy="457200"/>
          </a:xfrm>
        </p:spPr>
        <p:txBody>
          <a:bodyPr>
            <a:noAutofit/>
          </a:bodyPr>
          <a:lstStyle/>
          <a:p>
            <a:pPr algn="l"/>
            <a:r>
              <a:rPr lang="en-US" sz="2000" dirty="0">
                <a:latin typeface="Times New Roman" pitchFamily="18" charset="0"/>
                <a:cs typeface="Times New Roman" pitchFamily="18" charset="0"/>
              </a:rPr>
              <a:t>Continued…</a:t>
            </a:r>
          </a:p>
        </p:txBody>
      </p:sp>
      <p:sp>
        <p:nvSpPr>
          <p:cNvPr id="3" name="Content Placeholder 2"/>
          <p:cNvSpPr>
            <a:spLocks noGrp="1"/>
          </p:cNvSpPr>
          <p:nvPr>
            <p:ph idx="1"/>
          </p:nvPr>
        </p:nvSpPr>
        <p:spPr>
          <a:xfrm>
            <a:off x="457200" y="2133600"/>
            <a:ext cx="8229600" cy="4876800"/>
          </a:xfrm>
        </p:spPr>
        <p:txBody>
          <a:bodyPr>
            <a:noAutofit/>
          </a:bodyPr>
          <a:lstStyle/>
          <a:p>
            <a:r>
              <a:rPr lang="en-US" sz="2000" dirty="0"/>
              <a:t>Using mathematical projection, the original data set, which may have involved many variables, can often be interpreted in just a few variables (the principal components). </a:t>
            </a:r>
          </a:p>
          <a:p>
            <a:r>
              <a:rPr lang="en-US" sz="2000" dirty="0"/>
              <a:t>It is therefore often the case that an examination of the reduced dimension data set will allow the user to spot trends, patterns and outliers in the data, far more easily than would have been possible without performing the principal component analysis.</a:t>
            </a:r>
            <a:endParaRPr lang="en-IN" sz="2000" dirty="0"/>
          </a:p>
          <a:p>
            <a:pPr marL="0" indent="0">
              <a:buNone/>
            </a:pPr>
            <a:endParaRPr lang="en-US" sz="2000" dirty="0"/>
          </a:p>
        </p:txBody>
      </p:sp>
    </p:spTree>
    <p:extLst>
      <p:ext uri="{BB962C8B-B14F-4D97-AF65-F5344CB8AC3E}">
        <p14:creationId xmlns:p14="http://schemas.microsoft.com/office/powerpoint/2010/main" val="282813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783" y="762000"/>
            <a:ext cx="7382434" cy="838200"/>
          </a:xfrm>
        </p:spPr>
        <p:txBody>
          <a:bodyPr>
            <a:normAutofit/>
          </a:bodyPr>
          <a:lstStyle/>
          <a:p>
            <a:pPr algn="ctr"/>
            <a:r>
              <a:rPr lang="en-US" sz="3200" dirty="0">
                <a:latin typeface="Times New Roman" panose="02020603050405020304" pitchFamily="18" charset="0"/>
                <a:cs typeface="Times New Roman" pitchFamily="18" charset="0"/>
              </a:rPr>
              <a:t>DIMESIONALITY REDUCTION</a:t>
            </a:r>
            <a:endParaRPr lang="en-US"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905000"/>
            <a:ext cx="8229600" cy="1905000"/>
          </a:xfrm>
        </p:spPr>
        <p:txBody>
          <a:bodyPr>
            <a:normAutofit lnSpcReduction="10000"/>
          </a:bodyPr>
          <a:lstStyle/>
          <a:p>
            <a:r>
              <a:rPr lang="en-IN" sz="2000" dirty="0"/>
              <a:t>Reducing the dimensions of the feature space is called </a:t>
            </a:r>
            <a:r>
              <a:rPr lang="en-IN" sz="2000" b="1" i="1" dirty="0"/>
              <a:t>dimensionality reduction</a:t>
            </a:r>
            <a:r>
              <a:rPr lang="en-IN" sz="2000" dirty="0"/>
              <a:t>. </a:t>
            </a:r>
          </a:p>
          <a:p>
            <a:r>
              <a:rPr lang="en-IN" sz="2000" dirty="0"/>
              <a:t>Reduction of dimensions is needed when there are far too many features in a dataset, making it hard to distinguish between the important ones that are relevant to the output and the redundant or not-so important ones.</a:t>
            </a:r>
          </a:p>
          <a:p>
            <a:endParaRPr lang="en-US" sz="1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D4D1969-ABAA-4891-A075-EB1D69A828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4876800" cy="2674587"/>
          </a:xfrm>
          <a:prstGeom prst="rect">
            <a:avLst/>
          </a:prstGeom>
          <a:noFill/>
          <a:ln>
            <a:noFill/>
          </a:ln>
        </p:spPr>
      </p:pic>
    </p:spTree>
    <p:extLst>
      <p:ext uri="{BB962C8B-B14F-4D97-AF65-F5344CB8AC3E}">
        <p14:creationId xmlns:p14="http://schemas.microsoft.com/office/powerpoint/2010/main" val="184288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a:bodyPr>
          <a:lstStyle/>
          <a:p>
            <a:pPr marL="68580" indent="0">
              <a:buNone/>
            </a:pPr>
            <a:r>
              <a:rPr lang="en-US" sz="1600" dirty="0">
                <a:latin typeface="Times New Roman" pitchFamily="18" charset="0"/>
                <a:cs typeface="Times New Roman" pitchFamily="18" charset="0"/>
              </a:rPr>
              <a:t>		CONCEPT CONTD..</a:t>
            </a:r>
          </a:p>
          <a:p>
            <a:endParaRPr lang="en-US" sz="1600" dirty="0">
              <a:latin typeface="Times New Roman" pitchFamily="18" charset="0"/>
              <a:cs typeface="Times New Roman" pitchFamily="18" charset="0"/>
            </a:endParaRPr>
          </a:p>
          <a:p>
            <a:pPr marL="0" indent="0">
              <a:buNone/>
            </a:pPr>
            <a:r>
              <a:rPr lang="en-IN" sz="2000" dirty="0"/>
              <a:t>	There are many ways to achieve dimensionality reduction, but most of these techniques fall into one of two classes:</a:t>
            </a:r>
          </a:p>
          <a:p>
            <a:pPr marL="0" indent="0">
              <a:buNone/>
            </a:pPr>
            <a:endParaRPr lang="en-IN" sz="2000" dirty="0"/>
          </a:p>
          <a:p>
            <a:pPr lvl="0"/>
            <a:r>
              <a:rPr lang="en-IN" sz="2000" b="1" i="1" dirty="0"/>
              <a:t>Feature Elimination</a:t>
            </a:r>
            <a:r>
              <a:rPr lang="en-IN" sz="2000" b="1" dirty="0"/>
              <a:t>:</a:t>
            </a:r>
            <a:r>
              <a:rPr lang="en-IN" sz="2000" dirty="0"/>
              <a:t> Eliminating features to reduce the feature space. As a disadvantage, information is lost due to dropped features.</a:t>
            </a:r>
          </a:p>
          <a:p>
            <a:pPr marL="0" lvl="0" indent="0">
              <a:buNone/>
            </a:pPr>
            <a:endParaRPr lang="en-IN" sz="2000" dirty="0"/>
          </a:p>
          <a:p>
            <a:pPr lvl="0"/>
            <a:r>
              <a:rPr lang="en-IN" sz="2000" b="1" i="1" dirty="0"/>
              <a:t>Feature Extraction</a:t>
            </a:r>
            <a:r>
              <a:rPr lang="en-IN" sz="2000" b="1" dirty="0"/>
              <a:t>: </a:t>
            </a:r>
            <a:r>
              <a:rPr lang="en-IN" sz="2000" dirty="0"/>
              <a:t>In feature extraction, we create </a:t>
            </a:r>
            <a:r>
              <a:rPr lang="en-IN" sz="2000" b="1" dirty="0"/>
              <a:t>K</a:t>
            </a:r>
            <a:r>
              <a:rPr lang="en-IN" sz="2000" dirty="0"/>
              <a:t> “new” independent variables, where each independent variable is a combination of each of the given old independent variables.</a:t>
            </a:r>
          </a:p>
        </p:txBody>
      </p:sp>
    </p:spTree>
    <p:extLst>
      <p:ext uri="{BB962C8B-B14F-4D97-AF65-F5344CB8AC3E}">
        <p14:creationId xmlns:p14="http://schemas.microsoft.com/office/powerpoint/2010/main" val="42821930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1153</Words>
  <Application>Microsoft Office PowerPoint</Application>
  <PresentationFormat>On-screen Show (4:3)</PresentationFormat>
  <Paragraphs>98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vt:lpstr>
      <vt:lpstr>Calibri</vt:lpstr>
      <vt:lpstr>Century Gothic</vt:lpstr>
      <vt:lpstr>Times New Roman</vt:lpstr>
      <vt:lpstr>Wingdings</vt:lpstr>
      <vt:lpstr>Wingdings 3</vt:lpstr>
      <vt:lpstr>Wisp</vt:lpstr>
      <vt:lpstr>PowerPoint Presentation</vt:lpstr>
      <vt:lpstr>PowerPoint Presentation</vt:lpstr>
      <vt:lpstr>CONTENTS</vt:lpstr>
      <vt:lpstr>ABSTRACT</vt:lpstr>
      <vt:lpstr>MOTIVATION</vt:lpstr>
      <vt:lpstr>INTRODUCTION</vt:lpstr>
      <vt:lpstr>Continued…</vt:lpstr>
      <vt:lpstr>DIMESIONALITY REDUCTION</vt:lpstr>
      <vt:lpstr>PowerPoint Presentation</vt:lpstr>
      <vt:lpstr>PRINCIPAL COMPONENT ANALYSIS</vt:lpstr>
      <vt:lpstr>PCA Flowchart</vt:lpstr>
      <vt:lpstr>S/w &amp; H/w  REQUIREDMENT</vt:lpstr>
      <vt:lpstr>SNAPSHOTS</vt:lpstr>
      <vt:lpstr>SNAPSHOTS CONTD</vt:lpstr>
      <vt:lpstr>SNAPSHOTS CONTD</vt:lpstr>
      <vt:lpstr>SNAPSHOTS CONTD</vt:lpstr>
      <vt:lpstr>SNAPSHOTS CONTD</vt:lpstr>
      <vt:lpstr>SNAPSHOTS CONTD</vt:lpstr>
      <vt:lpstr>SNAPSHOTS CONTD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 Patil</cp:lastModifiedBy>
  <cp:revision>52</cp:revision>
  <dcterms:created xsi:type="dcterms:W3CDTF">2020-04-08T23:22:18Z</dcterms:created>
  <dcterms:modified xsi:type="dcterms:W3CDTF">2020-04-11T12:58:58Z</dcterms:modified>
</cp:coreProperties>
</file>