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2" r:id="rId4"/>
    <p:sldId id="271" r:id="rId5"/>
    <p:sldId id="258" r:id="rId6"/>
    <p:sldId id="280" r:id="rId7"/>
    <p:sldId id="281" r:id="rId8"/>
    <p:sldId id="282" r:id="rId9"/>
    <p:sldId id="274" r:id="rId10"/>
    <p:sldId id="275" r:id="rId11"/>
    <p:sldId id="276" r:id="rId12"/>
    <p:sldId id="260" r:id="rId13"/>
    <p:sldId id="273" r:id="rId14"/>
    <p:sldId id="277" r:id="rId15"/>
    <p:sldId id="265" r:id="rId16"/>
    <p:sldId id="279" r:id="rId17"/>
    <p:sldId id="263" r:id="rId18"/>
    <p:sldId id="283" r:id="rId19"/>
    <p:sldId id="270"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8186-602F-4F7F-B5D6-0C4E739661FC}" type="datetimeFigureOut">
              <a:rPr lang="en-US" smtClean="0"/>
              <a:t>4/10/2020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8B4B9-757F-4D22-BB24-B0255ABBD3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8B4B9-757F-4D22-BB24-B0255ABBD37B}"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B3FCA98-304C-4F48-B674-FFABA4329124}" type="datetimeFigureOut">
              <a:rPr lang="en-US" smtClean="0"/>
              <a:t>4/10/2020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931D6FB-89DF-4935-8F38-461080386F5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3FCA98-304C-4F48-B674-FFABA432912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3FCA98-304C-4F48-B674-FFABA432912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3FCA98-304C-4F48-B674-FFABA432912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B3FCA98-304C-4F48-B674-FFABA432912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D6FB-89DF-4935-8F38-461080386F5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3FCA98-304C-4F48-B674-FFABA4329124}"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3FCA98-304C-4F48-B674-FFABA4329124}"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B3FCA98-304C-4F48-B674-FFABA4329124}"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B3FCA98-304C-4F48-B674-FFABA4329124}"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D6FB-89DF-4935-8F38-461080386F5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3FCA98-304C-4F48-B674-FFABA4329124}"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D6FB-89DF-4935-8F38-461080386F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B3FCA98-304C-4F48-B674-FFABA4329124}"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D6FB-89DF-4935-8F38-461080386F5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B3FCA98-304C-4F48-B674-FFABA4329124}" type="datetimeFigureOut">
              <a:rPr lang="en-US" smtClean="0"/>
              <a:t>4/10/2020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931D6FB-89DF-4935-8F38-461080386F5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15616" y="3933056"/>
            <a:ext cx="7416824" cy="2062103"/>
          </a:xfrm>
          <a:prstGeom prst="rect">
            <a:avLst/>
          </a:prstGeom>
          <a:noFill/>
        </p:spPr>
        <p:txBody>
          <a:bodyPr wrap="square" rtlCol="0">
            <a:spAutoFit/>
          </a:bodyPr>
          <a:lstStyle/>
          <a:p>
            <a:pPr algn="ctr"/>
            <a:r>
              <a:rPr lang="en-IN" sz="3200" dirty="0">
                <a:effectLst>
                  <a:outerShdw blurRad="38100" dist="38100" dir="2700000" algn="tl">
                    <a:srgbClr val="000000">
                      <a:alpha val="43137"/>
                    </a:srgbClr>
                  </a:outerShdw>
                </a:effectLst>
              </a:rPr>
              <a:t>Travelling Salesman Problem using Particle Swarm Optimization</a:t>
            </a:r>
          </a:p>
          <a:p>
            <a:pPr algn="ctr"/>
            <a:endParaRPr lang="en-IN" sz="3200" dirty="0">
              <a:effectLst>
                <a:outerShdw blurRad="38100" dist="38100" dir="2700000" algn="tl">
                  <a:srgbClr val="000000">
                    <a:alpha val="43137"/>
                  </a:srgbClr>
                </a:outerShdw>
              </a:effectLst>
            </a:endParaRPr>
          </a:p>
          <a:p>
            <a:pPr algn="ctr"/>
            <a:endParaRPr lang="en-US" sz="3200" dirty="0"/>
          </a:p>
        </p:txBody>
      </p:sp>
      <p:sp>
        <p:nvSpPr>
          <p:cNvPr id="7" name="TextBox 6"/>
          <p:cNvSpPr txBox="1"/>
          <p:nvPr/>
        </p:nvSpPr>
        <p:spPr>
          <a:xfrm>
            <a:off x="4283968" y="4964107"/>
            <a:ext cx="5400600" cy="1846659"/>
          </a:xfrm>
          <a:prstGeom prst="rect">
            <a:avLst/>
          </a:prstGeom>
          <a:noFill/>
        </p:spPr>
        <p:txBody>
          <a:bodyPr wrap="square" rtlCol="0">
            <a:spAutoFit/>
          </a:bodyPr>
          <a:lstStyle/>
          <a:p>
            <a:r>
              <a:rPr lang="en-IN" sz="2400" b="1" dirty="0">
                <a:latin typeface="Calibri" pitchFamily="34" charset="0"/>
                <a:cs typeface="Calibri" pitchFamily="34" charset="0"/>
              </a:rPr>
              <a:t>                                                Made By:</a:t>
            </a:r>
          </a:p>
          <a:p>
            <a:pPr algn="ctr"/>
            <a:r>
              <a:rPr lang="en-IN" sz="2400" dirty="0">
                <a:latin typeface="Calibri" pitchFamily="34" charset="0"/>
                <a:cs typeface="Calibri" pitchFamily="34" charset="0"/>
              </a:rPr>
              <a:t>Rakshit Pensalwar (71700489K)</a:t>
            </a:r>
          </a:p>
          <a:p>
            <a:pPr algn="ctr"/>
            <a:r>
              <a:rPr lang="en-IN" sz="2400" dirty="0">
                <a:latin typeface="Calibri" pitchFamily="34" charset="0"/>
                <a:cs typeface="Calibri" pitchFamily="34" charset="0"/>
              </a:rPr>
              <a:t> Shubham Patil  (71700447D)</a:t>
            </a:r>
          </a:p>
          <a:p>
            <a:pPr algn="ctr"/>
            <a:r>
              <a:rPr lang="en-IN" sz="2400" dirty="0">
                <a:latin typeface="Calibri" pitchFamily="34" charset="0"/>
                <a:cs typeface="Calibri" pitchFamily="34" charset="0"/>
              </a:rPr>
              <a:t>  </a:t>
            </a:r>
            <a:r>
              <a:rPr lang="en-IN" sz="2400" dirty="0" err="1">
                <a:latin typeface="Calibri" pitchFamily="34" charset="0"/>
                <a:cs typeface="Calibri" pitchFamily="34" charset="0"/>
              </a:rPr>
              <a:t>Chakor</a:t>
            </a:r>
            <a:r>
              <a:rPr lang="en-IN" sz="2400" dirty="0">
                <a:latin typeface="Calibri" pitchFamily="34" charset="0"/>
                <a:cs typeface="Calibri" pitchFamily="34" charset="0"/>
              </a:rPr>
              <a:t> </a:t>
            </a:r>
            <a:r>
              <a:rPr lang="en-IN" sz="2400" dirty="0" err="1">
                <a:latin typeface="Calibri" pitchFamily="34" charset="0"/>
                <a:cs typeface="Calibri" pitchFamily="34" charset="0"/>
              </a:rPr>
              <a:t>Pandkar</a:t>
            </a:r>
            <a:r>
              <a:rPr lang="en-IN" sz="2400" dirty="0">
                <a:latin typeface="Calibri" pitchFamily="34" charset="0"/>
                <a:cs typeface="Calibri" pitchFamily="34" charset="0"/>
              </a:rPr>
              <a:t>  (71700425C)</a:t>
            </a:r>
            <a:endParaRPr lang="en-US" sz="2400" dirty="0">
              <a:latin typeface="Calibri" pitchFamily="34" charset="0"/>
              <a:cs typeface="Calibri" pitchFamily="34" charset="0"/>
            </a:endParaRPr>
          </a:p>
          <a:p>
            <a:endParaRPr lang="en-US" dirty="0"/>
          </a:p>
        </p:txBody>
      </p:sp>
      <p:pic>
        <p:nvPicPr>
          <p:cNvPr id="3" name="Picture 2">
            <a:extLst>
              <a:ext uri="{FF2B5EF4-FFF2-40B4-BE49-F238E27FC236}">
                <a16:creationId xmlns:a16="http://schemas.microsoft.com/office/drawing/2014/main" id="{D4275FF6-7543-4236-B777-901CDDCC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49" y="692697"/>
            <a:ext cx="5408725" cy="27363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9270B-4312-47A3-A1B0-9ED838094768}"/>
              </a:ext>
            </a:extLst>
          </p:cNvPr>
          <p:cNvSpPr>
            <a:spLocks noGrp="1"/>
          </p:cNvSpPr>
          <p:nvPr>
            <p:ph idx="1"/>
          </p:nvPr>
        </p:nvSpPr>
        <p:spPr/>
        <p:txBody>
          <a:bodyPr/>
          <a:lstStyle/>
          <a:p>
            <a:pPr marL="82296" indent="0">
              <a:buNone/>
            </a:pPr>
            <a:r>
              <a:rPr lang="en-US" dirty="0"/>
              <a:t>(3) Move particles to their new positions, </a:t>
            </a:r>
            <a:endParaRPr lang="en-IN" dirty="0"/>
          </a:p>
          <a:p>
            <a:pPr marL="82296" indent="0">
              <a:buNone/>
            </a:pPr>
            <a:endParaRPr lang="en-US" dirty="0"/>
          </a:p>
          <a:p>
            <a:pPr marL="82296" indent="0">
              <a:buNone/>
            </a:pPr>
            <a:endParaRPr lang="en-US" dirty="0"/>
          </a:p>
          <a:p>
            <a:pPr marL="82296" indent="0">
              <a:buNone/>
            </a:pPr>
            <a:r>
              <a:rPr lang="en-US" dirty="0"/>
              <a:t>(4) If a particles’ current position is better than its previous best position, then update it. By doing this, you can be sure to find the best strategy for solution of TSP.</a:t>
            </a:r>
            <a:endParaRPr lang="en-IN" dirty="0"/>
          </a:p>
          <a:p>
            <a:endParaRPr lang="en-IN" dirty="0"/>
          </a:p>
        </p:txBody>
      </p:sp>
    </p:spTree>
    <p:extLst>
      <p:ext uri="{BB962C8B-B14F-4D97-AF65-F5344CB8AC3E}">
        <p14:creationId xmlns:p14="http://schemas.microsoft.com/office/powerpoint/2010/main" val="297471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595F-0BD0-44A4-83A2-531FBAFFF462}"/>
              </a:ext>
            </a:extLst>
          </p:cNvPr>
          <p:cNvSpPr>
            <a:spLocks noGrp="1"/>
          </p:cNvSpPr>
          <p:nvPr>
            <p:ph type="ctrTitle"/>
          </p:nvPr>
        </p:nvSpPr>
        <p:spPr/>
        <p:txBody>
          <a:bodyPr>
            <a:normAutofit/>
          </a:bodyPr>
          <a:lstStyle/>
          <a:p>
            <a:pPr algn="ctr"/>
            <a:r>
              <a:rPr lang="en-IN" sz="4000" dirty="0"/>
              <a:t>PSO Algorithm</a:t>
            </a:r>
          </a:p>
        </p:txBody>
      </p:sp>
      <p:sp>
        <p:nvSpPr>
          <p:cNvPr id="3" name="Subtitle 2">
            <a:extLst>
              <a:ext uri="{FF2B5EF4-FFF2-40B4-BE49-F238E27FC236}">
                <a16:creationId xmlns:a16="http://schemas.microsoft.com/office/drawing/2014/main" id="{D17CCFE6-EA04-42F3-A246-3EA351AC4279}"/>
              </a:ext>
            </a:extLst>
          </p:cNvPr>
          <p:cNvSpPr>
            <a:spLocks noGrp="1"/>
          </p:cNvSpPr>
          <p:nvPr>
            <p:ph type="subTitle" idx="1"/>
          </p:nvPr>
        </p:nvSpPr>
        <p:spPr>
          <a:xfrm>
            <a:off x="1432560" y="1850064"/>
            <a:ext cx="7406640" cy="4459256"/>
          </a:xfrm>
        </p:spPr>
        <p:txBody>
          <a:bodyPr>
            <a:normAutofit fontScale="92500" lnSpcReduction="20000"/>
          </a:bodyPr>
          <a:lstStyle/>
          <a:p>
            <a:r>
              <a:rPr lang="en-US" dirty="0"/>
              <a:t>In the classical PSO algorithm, each particle </a:t>
            </a:r>
            <a:endParaRPr lang="en-IN" dirty="0"/>
          </a:p>
          <a:p>
            <a:r>
              <a:rPr lang="en-US" dirty="0"/>
              <a:t>• has a position and a velocity </a:t>
            </a:r>
            <a:endParaRPr lang="en-IN" dirty="0"/>
          </a:p>
          <a:p>
            <a:r>
              <a:rPr lang="en-US" dirty="0"/>
              <a:t>• knows its own position and the value associated with it </a:t>
            </a:r>
            <a:endParaRPr lang="en-IN" dirty="0"/>
          </a:p>
          <a:p>
            <a:r>
              <a:rPr lang="en-US" dirty="0"/>
              <a:t>• knows the best position it has ever achieved, and the value associated with it</a:t>
            </a:r>
            <a:endParaRPr lang="en-IN" dirty="0"/>
          </a:p>
          <a:p>
            <a:r>
              <a:rPr lang="en-US" dirty="0"/>
              <a:t>• knows its neighbors, their best positions and their values </a:t>
            </a:r>
            <a:endParaRPr lang="en-IN" dirty="0"/>
          </a:p>
          <a:p>
            <a:r>
              <a:rPr lang="en-US" dirty="0"/>
              <a:t>The best position a given particle has ever achieved is called </a:t>
            </a:r>
            <a:r>
              <a:rPr lang="en-US" b="1" dirty="0" err="1"/>
              <a:t>pbest</a:t>
            </a:r>
            <a:r>
              <a:rPr lang="en-US" dirty="0"/>
              <a:t>. In some versions of particle swarm algorithm the particles also track the best position achieved so far by any particle of the swarm. This position is called </a:t>
            </a:r>
            <a:r>
              <a:rPr lang="en-US" b="1" dirty="0" err="1"/>
              <a:t>gbest</a:t>
            </a:r>
            <a:r>
              <a:rPr lang="en-US" dirty="0"/>
              <a:t>. By changing their velocities with individualistic moves or toward </a:t>
            </a:r>
            <a:r>
              <a:rPr lang="en-US" b="1" dirty="0" err="1"/>
              <a:t>pbest</a:t>
            </a:r>
            <a:r>
              <a:rPr lang="en-US" dirty="0"/>
              <a:t> and </a:t>
            </a:r>
            <a:r>
              <a:rPr lang="en-US" b="1" dirty="0" err="1"/>
              <a:t>gbest</a:t>
            </a:r>
            <a:r>
              <a:rPr lang="en-US" dirty="0"/>
              <a:t>, the particles change their positions. </a:t>
            </a:r>
            <a:endParaRPr lang="en-IN" dirty="0"/>
          </a:p>
          <a:p>
            <a:endParaRPr lang="en-IN" dirty="0"/>
          </a:p>
        </p:txBody>
      </p:sp>
    </p:spTree>
    <p:extLst>
      <p:ext uri="{BB962C8B-B14F-4D97-AF65-F5344CB8AC3E}">
        <p14:creationId xmlns:p14="http://schemas.microsoft.com/office/powerpoint/2010/main" val="208940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4624"/>
            <a:ext cx="7498080" cy="1143000"/>
          </a:xfrm>
        </p:spPr>
        <p:txBody>
          <a:bodyPr>
            <a:normAutofit/>
          </a:bodyPr>
          <a:lstStyle/>
          <a:p>
            <a:pPr algn="ctr"/>
            <a:r>
              <a:rPr lang="en-IN" sz="4000" dirty="0">
                <a:solidFill>
                  <a:schemeClr val="tx1"/>
                </a:solidFill>
                <a:latin typeface="Calibri" pitchFamily="34" charset="0"/>
                <a:cs typeface="Calibri" pitchFamily="34" charset="0"/>
              </a:rPr>
              <a:t>PSO Algorithm (Contd.)</a:t>
            </a:r>
            <a:endParaRPr lang="en-US" sz="4000" dirty="0">
              <a:solidFill>
                <a:schemeClr val="tx1"/>
              </a:solidFill>
              <a:latin typeface="Calibri" pitchFamily="34" charset="0"/>
              <a:cs typeface="Calibri" pitchFamily="34" charset="0"/>
            </a:endParaRPr>
          </a:p>
        </p:txBody>
      </p:sp>
      <p:pic>
        <p:nvPicPr>
          <p:cNvPr id="4" name="Content Placeholder 3">
            <a:extLst>
              <a:ext uri="{FF2B5EF4-FFF2-40B4-BE49-F238E27FC236}">
                <a16:creationId xmlns:a16="http://schemas.microsoft.com/office/drawing/2014/main" id="{97EB8591-CC54-46F0-8AA7-95976D06AE5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7499350" cy="43559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2D1F-D7F8-4079-A914-69F8F60DEF60}"/>
              </a:ext>
            </a:extLst>
          </p:cNvPr>
          <p:cNvSpPr>
            <a:spLocks noGrp="1"/>
          </p:cNvSpPr>
          <p:nvPr>
            <p:ph type="ctrTitle"/>
          </p:nvPr>
        </p:nvSpPr>
        <p:spPr/>
        <p:txBody>
          <a:bodyPr/>
          <a:lstStyle/>
          <a:p>
            <a:pPr algn="ctr"/>
            <a:r>
              <a:rPr lang="en-IN" dirty="0"/>
              <a:t>FLOWCHART</a:t>
            </a:r>
          </a:p>
        </p:txBody>
      </p:sp>
      <p:pic>
        <p:nvPicPr>
          <p:cNvPr id="4" name="Picture 3">
            <a:extLst>
              <a:ext uri="{FF2B5EF4-FFF2-40B4-BE49-F238E27FC236}">
                <a16:creationId xmlns:a16="http://schemas.microsoft.com/office/drawing/2014/main" id="{2EF4380C-B6C5-48A8-B960-62E2228CE7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88840"/>
            <a:ext cx="6984776" cy="4509262"/>
          </a:xfrm>
          <a:prstGeom prst="rect">
            <a:avLst/>
          </a:prstGeom>
          <a:noFill/>
          <a:ln>
            <a:noFill/>
          </a:ln>
        </p:spPr>
      </p:pic>
    </p:spTree>
    <p:extLst>
      <p:ext uri="{BB962C8B-B14F-4D97-AF65-F5344CB8AC3E}">
        <p14:creationId xmlns:p14="http://schemas.microsoft.com/office/powerpoint/2010/main" val="242149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8904-9ECC-4446-8A92-9C7678487192}"/>
              </a:ext>
            </a:extLst>
          </p:cNvPr>
          <p:cNvSpPr>
            <a:spLocks noGrp="1"/>
          </p:cNvSpPr>
          <p:nvPr>
            <p:ph type="ctrTitle"/>
          </p:nvPr>
        </p:nvSpPr>
        <p:spPr/>
        <p:txBody>
          <a:bodyPr/>
          <a:lstStyle/>
          <a:p>
            <a:pPr algn="ctr"/>
            <a:r>
              <a:rPr lang="en-IN" dirty="0"/>
              <a:t>EXAMPLE</a:t>
            </a:r>
          </a:p>
        </p:txBody>
      </p:sp>
      <p:pic>
        <p:nvPicPr>
          <p:cNvPr id="4" name="Picture 3">
            <a:extLst>
              <a:ext uri="{FF2B5EF4-FFF2-40B4-BE49-F238E27FC236}">
                <a16:creationId xmlns:a16="http://schemas.microsoft.com/office/drawing/2014/main" id="{DBB1AADA-D289-4D95-8796-EDF08ECBDF92}"/>
              </a:ext>
            </a:extLst>
          </p:cNvPr>
          <p:cNvPicPr/>
          <p:nvPr/>
        </p:nvPicPr>
        <p:blipFill rotWithShape="1">
          <a:blip r:embed="rId2">
            <a:extLst>
              <a:ext uri="{28A0092B-C50C-407E-A947-70E740481C1C}">
                <a14:useLocalDpi xmlns:a14="http://schemas.microsoft.com/office/drawing/2010/main" val="0"/>
              </a:ext>
            </a:extLst>
          </a:blip>
          <a:srcRect l="5870" t="8765" r="12923" b="11975"/>
          <a:stretch/>
        </p:blipFill>
        <p:spPr bwMode="auto">
          <a:xfrm>
            <a:off x="2267744" y="2132856"/>
            <a:ext cx="5299089" cy="4085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579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4BFC-2887-413C-839E-C80167D5C7DB}"/>
              </a:ext>
            </a:extLst>
          </p:cNvPr>
          <p:cNvSpPr>
            <a:spLocks noGrp="1"/>
          </p:cNvSpPr>
          <p:nvPr>
            <p:ph type="title"/>
          </p:nvPr>
        </p:nvSpPr>
        <p:spPr/>
        <p:txBody>
          <a:bodyPr/>
          <a:lstStyle/>
          <a:p>
            <a:pPr algn="ctr"/>
            <a:r>
              <a:rPr lang="en-IN" dirty="0"/>
              <a:t>SCREENSHOTS</a:t>
            </a:r>
          </a:p>
        </p:txBody>
      </p:sp>
      <p:pic>
        <p:nvPicPr>
          <p:cNvPr id="8" name="Picture 7">
            <a:extLst>
              <a:ext uri="{FF2B5EF4-FFF2-40B4-BE49-F238E27FC236}">
                <a16:creationId xmlns:a16="http://schemas.microsoft.com/office/drawing/2014/main" id="{0BE43122-BCB1-456C-A70F-A8510B105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388" y="1628800"/>
            <a:ext cx="7562884" cy="4248472"/>
          </a:xfrm>
          <a:prstGeom prst="rect">
            <a:avLst/>
          </a:prstGeom>
        </p:spPr>
      </p:pic>
    </p:spTree>
    <p:extLst>
      <p:ext uri="{BB962C8B-B14F-4D97-AF65-F5344CB8AC3E}">
        <p14:creationId xmlns:p14="http://schemas.microsoft.com/office/powerpoint/2010/main" val="356844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573620-B67F-42FA-B5CC-6AD0292AF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52203"/>
            <a:ext cx="6624736" cy="6153593"/>
          </a:xfrm>
          <a:prstGeom prst="rect">
            <a:avLst/>
          </a:prstGeom>
        </p:spPr>
      </p:pic>
    </p:spTree>
    <p:extLst>
      <p:ext uri="{BB962C8B-B14F-4D97-AF65-F5344CB8AC3E}">
        <p14:creationId xmlns:p14="http://schemas.microsoft.com/office/powerpoint/2010/main" val="406050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15416"/>
            <a:ext cx="7498080" cy="1143000"/>
          </a:xfrm>
        </p:spPr>
        <p:txBody>
          <a:bodyPr>
            <a:normAutofit/>
          </a:bodyPr>
          <a:lstStyle/>
          <a:p>
            <a:pPr algn="ctr"/>
            <a:r>
              <a:rPr lang="en-IN" sz="3600" dirty="0">
                <a:solidFill>
                  <a:schemeClr val="tx1"/>
                </a:solidFill>
                <a:latin typeface="Calibri" pitchFamily="34" charset="0"/>
                <a:cs typeface="Calibri" pitchFamily="34" charset="0"/>
              </a:rPr>
              <a:t>APPLICATION</a:t>
            </a:r>
            <a:endParaRPr lang="en-US" sz="3600" dirty="0">
              <a:solidFill>
                <a:schemeClr val="tx1"/>
              </a:solidFill>
              <a:latin typeface="Calibri" pitchFamily="34" charset="0"/>
              <a:cs typeface="Calibri" pitchFamily="34" charset="0"/>
            </a:endParaRPr>
          </a:p>
        </p:txBody>
      </p:sp>
      <p:sp>
        <p:nvSpPr>
          <p:cNvPr id="3" name="Content Placeholder 2"/>
          <p:cNvSpPr>
            <a:spLocks noGrp="1"/>
          </p:cNvSpPr>
          <p:nvPr>
            <p:ph idx="1"/>
          </p:nvPr>
        </p:nvSpPr>
        <p:spPr>
          <a:xfrm>
            <a:off x="1435608" y="716632"/>
            <a:ext cx="7498080" cy="4800600"/>
          </a:xfrm>
        </p:spPr>
        <p:txBody>
          <a:bodyPr>
            <a:noAutofit/>
          </a:bodyPr>
          <a:lstStyle/>
          <a:p>
            <a:r>
              <a:rPr lang="en-US" sz="2400" dirty="0"/>
              <a:t>Find the shortest possible route that visits each city exactly once and returns to the origin city =&gt; Hamiltonian cycle .</a:t>
            </a:r>
            <a:endParaRPr lang="en-IN" sz="2400" dirty="0"/>
          </a:p>
          <a:p>
            <a:r>
              <a:rPr lang="en-US" sz="2400" dirty="0"/>
              <a:t>Posed such computational complexity that any programmable efforts to solve such problems would grow super- </a:t>
            </a:r>
            <a:r>
              <a:rPr lang="en-US" sz="2400" dirty="0" err="1"/>
              <a:t>polynomially</a:t>
            </a:r>
            <a:r>
              <a:rPr lang="en-US" sz="2400" dirty="0"/>
              <a:t> with the problem size. </a:t>
            </a:r>
            <a:endParaRPr lang="en-IN" sz="2400" dirty="0"/>
          </a:p>
          <a:p>
            <a:r>
              <a:rPr lang="en-US" sz="2400" dirty="0"/>
              <a:t>Can be used in: </a:t>
            </a:r>
            <a:endParaRPr lang="en-IN" sz="2400" dirty="0"/>
          </a:p>
          <a:p>
            <a:pPr marL="82296" indent="0">
              <a:buNone/>
            </a:pPr>
            <a:r>
              <a:rPr lang="en-US" sz="2400" dirty="0"/>
              <a:t>    • Transportation: school bus routes, service calls, delivering meals </a:t>
            </a:r>
            <a:endParaRPr lang="en-IN" sz="2400" dirty="0"/>
          </a:p>
          <a:p>
            <a:pPr marL="82296" indent="0">
              <a:buNone/>
            </a:pPr>
            <a:r>
              <a:rPr lang="en-US" sz="2400" dirty="0"/>
              <a:t>    • Manufacturing: an industrial robot that drills holes in printed circuit boards</a:t>
            </a:r>
            <a:endParaRPr lang="en-IN" sz="2400" dirty="0"/>
          </a:p>
          <a:p>
            <a:pPr marL="82296" indent="0">
              <a:buNone/>
            </a:pPr>
            <a:r>
              <a:rPr lang="en-US" sz="2400" dirty="0"/>
              <a:t>    • VLSI (microchip) layout </a:t>
            </a:r>
            <a:endParaRPr lang="en-IN" sz="2400" dirty="0"/>
          </a:p>
          <a:p>
            <a:pPr marL="82296" indent="0">
              <a:buNone/>
            </a:pPr>
            <a:r>
              <a:rPr lang="en-US" sz="2400" dirty="0"/>
              <a:t>    • Communication: planning new telecommunication networks</a:t>
            </a:r>
            <a:endParaRPr lang="en-IN" sz="2400" dirty="0"/>
          </a:p>
          <a:p>
            <a:endParaRPr lang="en-US" sz="2400" dirty="0">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5875-8355-4037-970D-7112AEB3C2D4}"/>
              </a:ext>
            </a:extLst>
          </p:cNvPr>
          <p:cNvSpPr>
            <a:spLocks noGrp="1"/>
          </p:cNvSpPr>
          <p:nvPr>
            <p:ph type="ctrTitle"/>
          </p:nvPr>
        </p:nvSpPr>
        <p:spPr/>
        <p:txBody>
          <a:bodyPr>
            <a:normAutofit/>
          </a:bodyPr>
          <a:lstStyle/>
          <a:p>
            <a:pPr algn="ctr"/>
            <a:r>
              <a:rPr lang="en-IN" sz="4000" dirty="0"/>
              <a:t>VEHICLE ROUTING</a:t>
            </a:r>
          </a:p>
        </p:txBody>
      </p:sp>
      <p:pic>
        <p:nvPicPr>
          <p:cNvPr id="5" name="Picture 4">
            <a:extLst>
              <a:ext uri="{FF2B5EF4-FFF2-40B4-BE49-F238E27FC236}">
                <a16:creationId xmlns:a16="http://schemas.microsoft.com/office/drawing/2014/main" id="{CB8F08FF-0B6D-4F19-BD2E-E9863ADE4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79" y="2276872"/>
            <a:ext cx="6851949" cy="3600400"/>
          </a:xfrm>
          <a:prstGeom prst="rect">
            <a:avLst/>
          </a:prstGeom>
        </p:spPr>
      </p:pic>
    </p:spTree>
    <p:extLst>
      <p:ext uri="{BB962C8B-B14F-4D97-AF65-F5344CB8AC3E}">
        <p14:creationId xmlns:p14="http://schemas.microsoft.com/office/powerpoint/2010/main" val="151926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2481-E0F7-4163-BDFA-96935B3929F3}"/>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0833347E-3D80-42DA-B9EB-6793BEF6B003}"/>
              </a:ext>
            </a:extLst>
          </p:cNvPr>
          <p:cNvSpPr>
            <a:spLocks noGrp="1"/>
          </p:cNvSpPr>
          <p:nvPr>
            <p:ph idx="1"/>
          </p:nvPr>
        </p:nvSpPr>
        <p:spPr/>
        <p:txBody>
          <a:bodyPr>
            <a:normAutofit fontScale="70000" lnSpcReduction="20000"/>
          </a:bodyPr>
          <a:lstStyle/>
          <a:p>
            <a:r>
              <a:rPr lang="en-US" dirty="0"/>
              <a:t>This project summarized to develop PSO algorithms for the TSP. Many of the PSO algorithms presented previously for the investigated problem do not tackle large instances and present results far from the best known heuristic solutions obtained by effective algorithms. </a:t>
            </a:r>
            <a:endParaRPr lang="en-IN" dirty="0"/>
          </a:p>
          <a:p>
            <a:r>
              <a:rPr lang="en-US" dirty="0"/>
              <a:t>The new approach, first introduced by </a:t>
            </a:r>
            <a:r>
              <a:rPr lang="en-US" dirty="0" err="1"/>
              <a:t>Goldbarg</a:t>
            </a:r>
            <a:r>
              <a:rPr lang="en-US" dirty="0"/>
              <a:t> et al. (2006a), differentiates velocity operators according to the type of move the particle does. Additionally, methods to compose the velocity operators were proposed. </a:t>
            </a:r>
            <a:endParaRPr lang="en-IN" dirty="0"/>
          </a:p>
          <a:p>
            <a:r>
              <a:rPr lang="en-US" dirty="0"/>
              <a:t>Computational experiments with instances up to 7397 cities were presented. The results of those experiments show that the proposed method produces high quality solutions, when compared with four effective heuristics designed specifically for the investigated problem. </a:t>
            </a:r>
            <a:endParaRPr lang="en-IN" dirty="0"/>
          </a:p>
        </p:txBody>
      </p:sp>
    </p:spTree>
    <p:extLst>
      <p:ext uri="{BB962C8B-B14F-4D97-AF65-F5344CB8AC3E}">
        <p14:creationId xmlns:p14="http://schemas.microsoft.com/office/powerpoint/2010/main" val="328377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solidFill>
                  <a:schemeClr val="tx1"/>
                </a:solidFill>
                <a:effectLst>
                  <a:outerShdw blurRad="38100" dist="38100" dir="2700000" algn="tl">
                    <a:srgbClr val="000000">
                      <a:alpha val="43137"/>
                    </a:srgbClr>
                  </a:outerShdw>
                </a:effectLst>
                <a:latin typeface="Calibri" pitchFamily="34" charset="0"/>
                <a:cs typeface="Calibri" pitchFamily="34" charset="0"/>
              </a:rPr>
              <a:t>ABSTRACT</a:t>
            </a:r>
            <a:endParaRPr lang="en-US" sz="4000" dirty="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US" sz="2800" dirty="0"/>
              <a:t>The aim is to present a collective intelligence approach to help solving optimization problems and apply it in particular to the Travelling Salesman Problem(TSP).</a:t>
            </a:r>
          </a:p>
          <a:p>
            <a:pPr marL="82296" indent="0">
              <a:buNone/>
            </a:pPr>
            <a:endParaRPr lang="en-US" sz="2800" dirty="0"/>
          </a:p>
          <a:p>
            <a:r>
              <a:rPr lang="en-US" sz="2800" dirty="0"/>
              <a:t> The approach used is the particle swarm optimization (PSO) whose main idea is to simulate the collective behavior of a cloud. </a:t>
            </a:r>
            <a:endParaRPr lang="en-IN" sz="28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5994-68E7-4EEF-ACBF-F5FD02AEBE78}"/>
              </a:ext>
            </a:extLst>
          </p:cNvPr>
          <p:cNvSpPr>
            <a:spLocks noGrp="1"/>
          </p:cNvSpPr>
          <p:nvPr>
            <p:ph type="ctrTitle"/>
          </p:nvPr>
        </p:nvSpPr>
        <p:spPr/>
        <p:txBody>
          <a:bodyPr>
            <a:normAutofit/>
          </a:bodyPr>
          <a:lstStyle/>
          <a:p>
            <a:pPr algn="ctr"/>
            <a:r>
              <a:rPr lang="en-IN" sz="4000" dirty="0"/>
              <a:t>REFERENCES</a:t>
            </a:r>
          </a:p>
        </p:txBody>
      </p:sp>
      <p:sp>
        <p:nvSpPr>
          <p:cNvPr id="3" name="Subtitle 2">
            <a:extLst>
              <a:ext uri="{FF2B5EF4-FFF2-40B4-BE49-F238E27FC236}">
                <a16:creationId xmlns:a16="http://schemas.microsoft.com/office/drawing/2014/main" id="{D31C1D45-97F7-44BA-89CC-2FB86E34580B}"/>
              </a:ext>
            </a:extLst>
          </p:cNvPr>
          <p:cNvSpPr>
            <a:spLocks noGrp="1"/>
          </p:cNvSpPr>
          <p:nvPr>
            <p:ph type="subTitle" idx="1"/>
          </p:nvPr>
        </p:nvSpPr>
        <p:spPr>
          <a:xfrm>
            <a:off x="1432560" y="1988840"/>
            <a:ext cx="7406640" cy="4680520"/>
          </a:xfrm>
        </p:spPr>
        <p:txBody>
          <a:bodyPr>
            <a:noAutofit/>
          </a:bodyPr>
          <a:lstStyle/>
          <a:p>
            <a:r>
              <a:rPr lang="en-IN" sz="2200" dirty="0"/>
              <a:t>[1] </a:t>
            </a:r>
            <a:r>
              <a:rPr lang="en-IN" sz="2200" dirty="0" err="1"/>
              <a:t>Goldbarg</a:t>
            </a:r>
            <a:r>
              <a:rPr lang="en-IN" sz="2200" dirty="0"/>
              <a:t>, E.F.G; Souza, G.R. &amp; </a:t>
            </a:r>
            <a:r>
              <a:rPr lang="en-IN" sz="2200" dirty="0" err="1"/>
              <a:t>Goldbarg</a:t>
            </a:r>
            <a:r>
              <a:rPr lang="en-IN" sz="2200" dirty="0"/>
              <a:t>, M.C. (2006a). Particle swarm for the traveling salesman problem, Proceedings of the </a:t>
            </a:r>
            <a:r>
              <a:rPr lang="en-IN" sz="2200" dirty="0" err="1"/>
              <a:t>EvoCOP</a:t>
            </a:r>
            <a:r>
              <a:rPr lang="en-IN" sz="2200" dirty="0"/>
              <a:t> 2006, Gottlieb, J. &amp; </a:t>
            </a:r>
            <a:r>
              <a:rPr lang="en-IN" sz="2200" dirty="0" err="1"/>
              <a:t>Raidl</a:t>
            </a:r>
            <a:r>
              <a:rPr lang="en-IN" sz="2200" dirty="0"/>
              <a:t>, G.R. (Ed.), Lecture Notes in Computer Science, Vol. 3906, pp. 99-110, Budapest, Hungary, April 2006, Springer, Berlin. </a:t>
            </a:r>
          </a:p>
          <a:p>
            <a:endParaRPr lang="en-IN" sz="2200" dirty="0"/>
          </a:p>
          <a:p>
            <a:r>
              <a:rPr lang="en-IN" sz="2200" dirty="0"/>
              <a:t>[2] Kennedy, J. and Eberhart, R. (1995). Particle Swarm Optimization, Proceedings of IEEE International Conference on Neural Networks, pp. 19421948, 27th November – 1 December, 1995. </a:t>
            </a:r>
          </a:p>
          <a:p>
            <a:endParaRPr lang="en-IN" sz="2200" dirty="0"/>
          </a:p>
          <a:p>
            <a:r>
              <a:rPr lang="en-IN" sz="2200" dirty="0"/>
              <a:t>					</a:t>
            </a:r>
            <a:r>
              <a:rPr lang="en-IN" sz="2200"/>
              <a:t>	        -</a:t>
            </a:r>
            <a:r>
              <a:rPr lang="en-IN" sz="2200" dirty="0"/>
              <a:t>PPT by:</a:t>
            </a:r>
          </a:p>
          <a:p>
            <a:r>
              <a:rPr lang="en-IN" sz="2200" dirty="0"/>
              <a:t>			           Rakshit Pensalwar (71700489K)</a:t>
            </a:r>
          </a:p>
        </p:txBody>
      </p:sp>
    </p:spTree>
    <p:extLst>
      <p:ext uri="{BB962C8B-B14F-4D97-AF65-F5344CB8AC3E}">
        <p14:creationId xmlns:p14="http://schemas.microsoft.com/office/powerpoint/2010/main" val="6546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579A-5E7A-4DBE-9581-B1328E3DC138}"/>
              </a:ext>
            </a:extLst>
          </p:cNvPr>
          <p:cNvSpPr>
            <a:spLocks noGrp="1"/>
          </p:cNvSpPr>
          <p:nvPr>
            <p:ph type="title"/>
          </p:nvPr>
        </p:nvSpPr>
        <p:spPr/>
        <p:txBody>
          <a:bodyPr/>
          <a:lstStyle/>
          <a:p>
            <a:pPr algn="ctr"/>
            <a:r>
              <a:rPr lang="en-IN" dirty="0"/>
              <a:t>What is TSP?</a:t>
            </a:r>
          </a:p>
        </p:txBody>
      </p:sp>
      <p:sp>
        <p:nvSpPr>
          <p:cNvPr id="3" name="Content Placeholder 2">
            <a:extLst>
              <a:ext uri="{FF2B5EF4-FFF2-40B4-BE49-F238E27FC236}">
                <a16:creationId xmlns:a16="http://schemas.microsoft.com/office/drawing/2014/main" id="{ACE50AB1-8169-4A46-B03F-2E5519026577}"/>
              </a:ext>
            </a:extLst>
          </p:cNvPr>
          <p:cNvSpPr>
            <a:spLocks noGrp="1"/>
          </p:cNvSpPr>
          <p:nvPr>
            <p:ph idx="1"/>
          </p:nvPr>
        </p:nvSpPr>
        <p:spPr/>
        <p:txBody>
          <a:bodyPr>
            <a:noAutofit/>
          </a:bodyPr>
          <a:lstStyle/>
          <a:p>
            <a:r>
              <a:rPr lang="en-US" sz="2400" dirty="0"/>
              <a:t>The travelling salesman problem (TSP) asks the following question: "Given a list of cities and the distances between each pair of cities, what is the shortest possible route that visits each city exactly once and returns to the origin city?" </a:t>
            </a:r>
          </a:p>
          <a:p>
            <a:r>
              <a:rPr lang="en-US" sz="2400" dirty="0"/>
              <a:t>It is an NP-hard problem in combinatorial optimization, important in operations research and theoretical computer science.</a:t>
            </a:r>
          </a:p>
          <a:p>
            <a:r>
              <a:rPr lang="en-US" sz="2400" dirty="0"/>
              <a:t>The TSP has several applications even in its purest formulation, such as planning, logistics, and the manufacture of microchips. Slightly modified, it appears as a sub-problem in many areas, such as DNA sequencing. </a:t>
            </a:r>
          </a:p>
        </p:txBody>
      </p:sp>
    </p:spTree>
    <p:extLst>
      <p:ext uri="{BB962C8B-B14F-4D97-AF65-F5344CB8AC3E}">
        <p14:creationId xmlns:p14="http://schemas.microsoft.com/office/powerpoint/2010/main" val="269295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A05E-F988-4DBC-860F-E7BBCFC1B4EC}"/>
              </a:ext>
            </a:extLst>
          </p:cNvPr>
          <p:cNvSpPr>
            <a:spLocks noGrp="1"/>
          </p:cNvSpPr>
          <p:nvPr>
            <p:ph type="title"/>
          </p:nvPr>
        </p:nvSpPr>
        <p:spPr/>
        <p:txBody>
          <a:bodyPr>
            <a:normAutofit/>
          </a:bodyPr>
          <a:lstStyle/>
          <a:p>
            <a:pPr algn="ctr"/>
            <a:r>
              <a:rPr lang="en-IN" sz="4000" dirty="0"/>
              <a:t>DESCRIPTION</a:t>
            </a:r>
          </a:p>
        </p:txBody>
      </p:sp>
      <p:sp>
        <p:nvSpPr>
          <p:cNvPr id="3" name="Content Placeholder 2">
            <a:extLst>
              <a:ext uri="{FF2B5EF4-FFF2-40B4-BE49-F238E27FC236}">
                <a16:creationId xmlns:a16="http://schemas.microsoft.com/office/drawing/2014/main" id="{33A7BD58-1E66-4108-9F8C-D2998E815840}"/>
              </a:ext>
            </a:extLst>
          </p:cNvPr>
          <p:cNvSpPr>
            <a:spLocks noGrp="1"/>
          </p:cNvSpPr>
          <p:nvPr>
            <p:ph idx="1"/>
          </p:nvPr>
        </p:nvSpPr>
        <p:spPr/>
        <p:txBody>
          <a:bodyPr/>
          <a:lstStyle/>
          <a:p>
            <a:r>
              <a:rPr lang="en-IN" dirty="0"/>
              <a:t>TRAVELLING SALESMAN PROBLEM (TSP) is basically:</a:t>
            </a:r>
          </a:p>
          <a:p>
            <a:pPr marL="82296" indent="0">
              <a:buNone/>
            </a:pPr>
            <a:endParaRPr lang="en-IN" dirty="0"/>
          </a:p>
        </p:txBody>
      </p:sp>
      <p:pic>
        <p:nvPicPr>
          <p:cNvPr id="5" name="Picture 4">
            <a:extLst>
              <a:ext uri="{FF2B5EF4-FFF2-40B4-BE49-F238E27FC236}">
                <a16:creationId xmlns:a16="http://schemas.microsoft.com/office/drawing/2014/main" id="{EF4C95F3-7FBB-4455-BCC8-4FDE7AAE2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9144000" cy="1728192"/>
          </a:xfrm>
          <a:prstGeom prst="rect">
            <a:avLst/>
          </a:prstGeom>
        </p:spPr>
      </p:pic>
    </p:spTree>
    <p:extLst>
      <p:ext uri="{BB962C8B-B14F-4D97-AF65-F5344CB8AC3E}">
        <p14:creationId xmlns:p14="http://schemas.microsoft.com/office/powerpoint/2010/main" val="379523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solidFill>
                  <a:schemeClr val="tx1"/>
                </a:solidFill>
                <a:latin typeface="Calibri" pitchFamily="34" charset="0"/>
                <a:cs typeface="Calibri" pitchFamily="34" charset="0"/>
              </a:rPr>
              <a:t>INTRODUCTION</a:t>
            </a:r>
            <a:endParaRPr lang="en-US" sz="4000" dirty="0">
              <a:solidFill>
                <a:schemeClr val="tx1"/>
              </a:solidFill>
              <a:latin typeface="Calibri" pitchFamily="34" charset="0"/>
              <a:cs typeface="Calibri" pitchFamily="34" charset="0"/>
            </a:endParaRPr>
          </a:p>
        </p:txBody>
      </p:sp>
      <p:sp>
        <p:nvSpPr>
          <p:cNvPr id="3" name="Content Placeholder 2"/>
          <p:cNvSpPr>
            <a:spLocks noGrp="1"/>
          </p:cNvSpPr>
          <p:nvPr>
            <p:ph idx="1"/>
          </p:nvPr>
        </p:nvSpPr>
        <p:spPr/>
        <p:txBody>
          <a:bodyPr>
            <a:normAutofit fontScale="92500" lnSpcReduction="20000"/>
          </a:bodyPr>
          <a:lstStyle/>
          <a:p>
            <a:r>
              <a:rPr lang="en-US" sz="2800" dirty="0"/>
              <a:t>There's always a need to find optimal configurations from a discrete set of objects. This is known as a combinatorial optimization problem. While many of these combinatorial optimization problems can be solved in polynomial time, a majority belongs to the class of NP-hard problems . </a:t>
            </a:r>
          </a:p>
          <a:p>
            <a:r>
              <a:rPr lang="en-US" sz="2800" dirty="0"/>
              <a:t>To face these hard combinatorial optimization problems, A class of heuristic algorithms: meta-heuristic algorithms, was developed showing, at the same time, promising results in the field of combinatorial optimization. This class includes: Particle Swarm Optimization (PSO), Simulated Annealing (SA), </a:t>
            </a:r>
            <a:r>
              <a:rPr lang="en-US" sz="2800" dirty="0" err="1"/>
              <a:t>Tabu</a:t>
            </a:r>
            <a:r>
              <a:rPr lang="en-US" sz="2800" dirty="0"/>
              <a:t> Search (TS), Genetic Algorithms (GA),etc..</a:t>
            </a:r>
            <a:endParaRPr lang="en-US" sz="2800"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A8DD-A7DE-4A6F-ABED-2CACC039C2B0}"/>
              </a:ext>
            </a:extLst>
          </p:cNvPr>
          <p:cNvSpPr>
            <a:spLocks noGrp="1"/>
          </p:cNvSpPr>
          <p:nvPr>
            <p:ph type="title"/>
          </p:nvPr>
        </p:nvSpPr>
        <p:spPr/>
        <p:txBody>
          <a:bodyPr/>
          <a:lstStyle/>
          <a:p>
            <a:pPr algn="ctr"/>
            <a:r>
              <a:rPr lang="en-IN" dirty="0"/>
              <a:t>Solving TSP using PSO</a:t>
            </a:r>
          </a:p>
        </p:txBody>
      </p:sp>
      <p:sp>
        <p:nvSpPr>
          <p:cNvPr id="3" name="Content Placeholder 2">
            <a:extLst>
              <a:ext uri="{FF2B5EF4-FFF2-40B4-BE49-F238E27FC236}">
                <a16:creationId xmlns:a16="http://schemas.microsoft.com/office/drawing/2014/main" id="{57E16F9D-AC03-4B98-AE57-08A59969C197}"/>
              </a:ext>
            </a:extLst>
          </p:cNvPr>
          <p:cNvSpPr>
            <a:spLocks noGrp="1"/>
          </p:cNvSpPr>
          <p:nvPr>
            <p:ph idx="1"/>
          </p:nvPr>
        </p:nvSpPr>
        <p:spPr/>
        <p:txBody>
          <a:bodyPr>
            <a:normAutofit/>
          </a:bodyPr>
          <a:lstStyle/>
          <a:p>
            <a:r>
              <a:rPr lang="en-US" dirty="0"/>
              <a:t>Particle Swarm Optimization (PSO) has a good potential for problem solving. </a:t>
            </a:r>
          </a:p>
          <a:p>
            <a:r>
              <a:rPr lang="en-US" dirty="0"/>
              <a:t>The susceptibilities and charms of this nature based algorithm convinced researchers to use the PSO to solve NP-Hard problems such as TSP and Job-Scheduling. </a:t>
            </a:r>
          </a:p>
          <a:p>
            <a:r>
              <a:rPr lang="en-US" dirty="0"/>
              <a:t>Here, we investigate some of these proposed approaches for solving the TSP.</a:t>
            </a:r>
            <a:endParaRPr lang="en-IN" dirty="0"/>
          </a:p>
        </p:txBody>
      </p:sp>
    </p:spTree>
    <p:extLst>
      <p:ext uri="{BB962C8B-B14F-4D97-AF65-F5344CB8AC3E}">
        <p14:creationId xmlns:p14="http://schemas.microsoft.com/office/powerpoint/2010/main" val="51560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5BCA00-6B09-438F-87CF-EF53EF7DEE3D}"/>
              </a:ext>
            </a:extLst>
          </p:cNvPr>
          <p:cNvSpPr>
            <a:spLocks noGrp="1"/>
          </p:cNvSpPr>
          <p:nvPr>
            <p:ph type="subTitle" idx="1"/>
          </p:nvPr>
        </p:nvSpPr>
        <p:spPr>
          <a:xfrm>
            <a:off x="1432560" y="620688"/>
            <a:ext cx="7406640" cy="5832648"/>
          </a:xfrm>
        </p:spPr>
        <p:txBody>
          <a:bodyPr>
            <a:normAutofit lnSpcReduction="10000"/>
          </a:bodyPr>
          <a:lstStyle/>
          <a:p>
            <a:r>
              <a:rPr lang="en-US" dirty="0"/>
              <a:t>-One of the attractive works for solving the TSP was cited in (Yuan et al.., 2007). </a:t>
            </a:r>
          </a:p>
          <a:p>
            <a:endParaRPr lang="en-US" dirty="0"/>
          </a:p>
          <a:p>
            <a:r>
              <a:rPr lang="en-US" dirty="0"/>
              <a:t>-They propose a novel hybrid algorithm which invokes the sufficiency of both PSO and COA (Chaotic Optimization Algorithm). </a:t>
            </a:r>
          </a:p>
          <a:p>
            <a:endParaRPr lang="en-US" dirty="0"/>
          </a:p>
          <a:p>
            <a:r>
              <a:rPr lang="en-US" dirty="0"/>
              <a:t>-In fact, they exert the COA to restrain the particles from getting stock on local optima’s in rudimentary iterations. </a:t>
            </a:r>
          </a:p>
          <a:p>
            <a:endParaRPr lang="en-US" dirty="0"/>
          </a:p>
          <a:p>
            <a:r>
              <a:rPr lang="en-US" dirty="0"/>
              <a:t>-In other words, they claim that the COA could considerably useful to keep particle’s global searching</a:t>
            </a:r>
          </a:p>
          <a:p>
            <a:r>
              <a:rPr lang="en-IN" dirty="0"/>
              <a:t>ability.</a:t>
            </a:r>
          </a:p>
        </p:txBody>
      </p:sp>
    </p:spTree>
    <p:extLst>
      <p:ext uri="{BB962C8B-B14F-4D97-AF65-F5344CB8AC3E}">
        <p14:creationId xmlns:p14="http://schemas.microsoft.com/office/powerpoint/2010/main" val="56027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F4C959-A4EA-4F14-9B43-9D9EADEA28B6}"/>
              </a:ext>
            </a:extLst>
          </p:cNvPr>
          <p:cNvPicPr/>
          <p:nvPr/>
        </p:nvPicPr>
        <p:blipFill rotWithShape="1">
          <a:blip r:embed="rId2">
            <a:extLst>
              <a:ext uri="{28A0092B-C50C-407E-A947-70E740481C1C}">
                <a14:useLocalDpi xmlns:a14="http://schemas.microsoft.com/office/drawing/2010/main" val="0"/>
              </a:ext>
            </a:extLst>
          </a:blip>
          <a:srcRect l="4988" t="40698" r="13281" b="12013"/>
          <a:stretch/>
        </p:blipFill>
        <p:spPr bwMode="auto">
          <a:xfrm>
            <a:off x="1619672" y="1628800"/>
            <a:ext cx="6624736" cy="33123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244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C23-AC1C-41D3-A159-8E2B8E8C8C36}"/>
              </a:ext>
            </a:extLst>
          </p:cNvPr>
          <p:cNvSpPr>
            <a:spLocks noGrp="1"/>
          </p:cNvSpPr>
          <p:nvPr>
            <p:ph type="title"/>
          </p:nvPr>
        </p:nvSpPr>
        <p:spPr/>
        <p:txBody>
          <a:bodyPr/>
          <a:lstStyle/>
          <a:p>
            <a:r>
              <a:rPr lang="en-IN" dirty="0"/>
              <a:t>	STEPS TO SOLVE TSP</a:t>
            </a:r>
          </a:p>
        </p:txBody>
      </p:sp>
      <p:sp>
        <p:nvSpPr>
          <p:cNvPr id="3" name="Content Placeholder 2">
            <a:extLst>
              <a:ext uri="{FF2B5EF4-FFF2-40B4-BE49-F238E27FC236}">
                <a16:creationId xmlns:a16="http://schemas.microsoft.com/office/drawing/2014/main" id="{4F3697B8-C959-43BA-9025-FBAE6F201DBC}"/>
              </a:ext>
            </a:extLst>
          </p:cNvPr>
          <p:cNvSpPr>
            <a:spLocks noGrp="1"/>
          </p:cNvSpPr>
          <p:nvPr>
            <p:ph idx="1"/>
          </p:nvPr>
        </p:nvSpPr>
        <p:spPr/>
        <p:txBody>
          <a:bodyPr>
            <a:normAutofit/>
          </a:bodyPr>
          <a:lstStyle/>
          <a:p>
            <a:pPr marL="82296" indent="0">
              <a:buNone/>
            </a:pPr>
            <a:endParaRPr lang="en-US" dirty="0"/>
          </a:p>
          <a:p>
            <a:pPr marL="82296" indent="0">
              <a:buNone/>
            </a:pPr>
            <a:r>
              <a:rPr lang="en-US" dirty="0"/>
              <a:t>(1)Create a ‘population’ of agents (called particles) uniformly distributed over X (feasible region) and evaluate each particles’ position according to the objective function, </a:t>
            </a:r>
            <a:endParaRPr lang="en-IN" dirty="0"/>
          </a:p>
          <a:p>
            <a:pPr marL="82296" indent="0">
              <a:buNone/>
            </a:pPr>
            <a:endParaRPr lang="en-US" dirty="0"/>
          </a:p>
          <a:p>
            <a:pPr marL="82296" indent="0">
              <a:buNone/>
            </a:pPr>
            <a:r>
              <a:rPr lang="en-US" dirty="0"/>
              <a:t>(2)Update particles’ velocities, </a:t>
            </a:r>
            <a:endParaRPr lang="en-IN" dirty="0"/>
          </a:p>
          <a:p>
            <a:endParaRPr lang="en-IN" dirty="0"/>
          </a:p>
        </p:txBody>
      </p:sp>
    </p:spTree>
    <p:extLst>
      <p:ext uri="{BB962C8B-B14F-4D97-AF65-F5344CB8AC3E}">
        <p14:creationId xmlns:p14="http://schemas.microsoft.com/office/powerpoint/2010/main" val="553648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1037</TotalTime>
  <Words>1025</Words>
  <Application>Microsoft Office PowerPoint</Application>
  <PresentationFormat>On-screen Show (4:3)</PresentationFormat>
  <Paragraphs>71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Gill Sans MT</vt:lpstr>
      <vt:lpstr>Verdana</vt:lpstr>
      <vt:lpstr>Wingdings 2</vt:lpstr>
      <vt:lpstr>Solstice</vt:lpstr>
      <vt:lpstr>PowerPoint Presentation</vt:lpstr>
      <vt:lpstr>ABSTRACT</vt:lpstr>
      <vt:lpstr>What is TSP?</vt:lpstr>
      <vt:lpstr>DESCRIPTION</vt:lpstr>
      <vt:lpstr>INTRODUCTION</vt:lpstr>
      <vt:lpstr>Solving TSP using PSO</vt:lpstr>
      <vt:lpstr>PowerPoint Presentation</vt:lpstr>
      <vt:lpstr>PowerPoint Presentation</vt:lpstr>
      <vt:lpstr> STEPS TO SOLVE TSP</vt:lpstr>
      <vt:lpstr>PowerPoint Presentation</vt:lpstr>
      <vt:lpstr>PSO Algorithm</vt:lpstr>
      <vt:lpstr>PSO Algorithm (Contd.)</vt:lpstr>
      <vt:lpstr>FLOWCHART</vt:lpstr>
      <vt:lpstr>EXAMPLE</vt:lpstr>
      <vt:lpstr>SCREENSHOTS</vt:lpstr>
      <vt:lpstr>PowerPoint Presentation</vt:lpstr>
      <vt:lpstr>APPLICATION</vt:lpstr>
      <vt:lpstr>VEHICLE ROUTING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MAEER’s MIT, Pune      Department of Computer Engineering</dc:title>
  <dc:creator>AbhisheK~</dc:creator>
  <cp:lastModifiedBy>Rakshit Pensalwar</cp:lastModifiedBy>
  <cp:revision>108</cp:revision>
  <dcterms:created xsi:type="dcterms:W3CDTF">2020-04-09T16:05:05Z</dcterms:created>
  <dcterms:modified xsi:type="dcterms:W3CDTF">2020-04-10T13:18:26Z</dcterms:modified>
</cp:coreProperties>
</file>