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463" r:id="rId5"/>
    <p:sldId id="559" r:id="rId6"/>
    <p:sldId id="560" r:id="rId7"/>
    <p:sldId id="561" r:id="rId8"/>
    <p:sldId id="556" r:id="rId9"/>
    <p:sldId id="558" r:id="rId10"/>
    <p:sldId id="581" r:id="rId11"/>
    <p:sldId id="540" r:id="rId12"/>
    <p:sldId id="577" r:id="rId13"/>
    <p:sldId id="546" r:id="rId1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F1CEDE-8733-465F-987F-CD4C7D145846}">
          <p14:sldIdLst>
            <p14:sldId id="463"/>
            <p14:sldId id="559"/>
            <p14:sldId id="560"/>
            <p14:sldId id="561"/>
            <p14:sldId id="556"/>
            <p14:sldId id="558"/>
            <p14:sldId id="581"/>
            <p14:sldId id="540"/>
            <p14:sldId id="577"/>
            <p14:sldId id="5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imberly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8F89"/>
    <a:srgbClr val="133D80"/>
    <a:srgbClr val="882483"/>
    <a:srgbClr val="8935C8"/>
    <a:srgbClr val="22AFE7"/>
    <a:srgbClr val="005087"/>
    <a:srgbClr val="336699"/>
    <a:srgbClr val="FFFFCC"/>
    <a:srgbClr val="EF8B19"/>
    <a:srgbClr val="5EA1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743" autoAdjust="0"/>
    <p:restoredTop sz="83842" autoAdjust="0"/>
  </p:normalViewPr>
  <p:slideViewPr>
    <p:cSldViewPr>
      <p:cViewPr varScale="1">
        <p:scale>
          <a:sx n="54" d="100"/>
          <a:sy n="54" d="100"/>
        </p:scale>
        <p:origin x="67" y="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>
        <p:scale>
          <a:sx n="100" d="100"/>
          <a:sy n="100" d="100"/>
        </p:scale>
        <p:origin x="-3408" y="-7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" y="9120190"/>
            <a:ext cx="7313613" cy="479425"/>
          </a:xfrm>
          <a:prstGeom prst="rect">
            <a:avLst/>
          </a:prstGeom>
        </p:spPr>
        <p:txBody>
          <a:bodyPr vert="horz" lIns="91417" tIns="45708" rIns="91417" bIns="45708" rtlCol="0" anchor="b"/>
          <a:lstStyle>
            <a:lvl1pPr algn="r">
              <a:defRPr sz="1200"/>
            </a:lvl1pPr>
          </a:lstStyle>
          <a:p>
            <a:pPr algn="ctr"/>
            <a:fld id="{F403B382-5E20-4D88-A964-1D6629C87BBB}" type="slidenum">
              <a:rPr lang="en-US" smtClean="0">
                <a:latin typeface="Calibri Light" pitchFamily="34" charset="0"/>
              </a:rPr>
              <a:pPr algn="ctr"/>
              <a:t>‹#›</a:t>
            </a:fld>
            <a:endParaRPr lang="en-US" dirty="0">
              <a:latin typeface="Calibri Light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" y="9134475"/>
            <a:ext cx="2971801" cy="0"/>
          </a:xfrm>
          <a:prstGeom prst="line">
            <a:avLst/>
          </a:prstGeom>
          <a:ln w="3175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8915400"/>
            <a:ext cx="1219200" cy="51661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343401" y="9134475"/>
            <a:ext cx="2971801" cy="0"/>
          </a:xfrm>
          <a:prstGeom prst="line">
            <a:avLst/>
          </a:prstGeom>
          <a:ln w="3175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072482" y="152402"/>
            <a:ext cx="3170238" cy="479425"/>
          </a:xfrm>
          <a:prstGeom prst="rect">
            <a:avLst/>
          </a:prstGeom>
        </p:spPr>
        <p:txBody>
          <a:bodyPr vert="horz" lIns="91417" tIns="45708" rIns="91417" bIns="45708" rtlCol="0"/>
          <a:lstStyle>
            <a:lvl1pPr algn="l">
              <a:defRPr sz="1200"/>
            </a:lvl1pPr>
          </a:lstStyle>
          <a:p>
            <a:pPr algn="ctr"/>
            <a:endParaRPr lang="en-US" sz="1400" dirty="0"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841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3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3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algn="r"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40" y="4560890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019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9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algn="r"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0990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54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7772400" cy="2514600"/>
          </a:xfrm>
          <a:noFill/>
        </p:spPr>
        <p:txBody>
          <a:bodyPr anchor="b"/>
          <a:lstStyle>
            <a:lvl1pPr algn="r">
              <a:defRPr sz="3200" b="1">
                <a:solidFill>
                  <a:srgbClr val="22AFE7"/>
                </a:solidFill>
                <a:latin typeface="Calibri Light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124200"/>
            <a:ext cx="6400800" cy="1295400"/>
          </a:xfrm>
        </p:spPr>
        <p:txBody>
          <a:bodyPr/>
          <a:lstStyle>
            <a:lvl1pPr marL="0" indent="0" algn="r">
              <a:buNone/>
              <a:defRPr b="0">
                <a:latin typeface="Calibri Light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5" name="Picture 4" descr="DEV F2014_SpringType.ep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3400" y="4953000"/>
            <a:ext cx="36068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0378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 marL="0" indent="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lang="en-US" sz="2900" b="1" dirty="0">
                <a:solidFill>
                  <a:schemeClr val="tx2"/>
                </a:solidFill>
                <a:latin typeface="Calibri"/>
                <a:ea typeface="+mj-ea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2672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6477000" y="64886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DEVintersection</a:t>
            </a:r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www.DEVintersection.com</a:t>
            </a:r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  <a:endParaRPr lang="en-US" sz="900" b="0" u="none" dirty="0">
              <a:solidFill>
                <a:srgbClr val="000000"/>
              </a:solidFill>
              <a:latin typeface="Calibri"/>
              <a:cs typeface="Mangal" pitchFamily="18" charset="0"/>
            </a:endParaRPr>
          </a:p>
        </p:txBody>
      </p:sp>
      <p:pic>
        <p:nvPicPr>
          <p:cNvPr id="6" name="Picture 5" descr="DEV F2014_SpringType.ep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6248400"/>
            <a:ext cx="1524000" cy="51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3623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 marL="0" indent="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lang="en-US" sz="2900" b="1" dirty="0">
                <a:solidFill>
                  <a:schemeClr val="tx2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2672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 bwMode="auto">
          <a:xfrm>
            <a:off x="6477000" y="64886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DEVintersection</a:t>
            </a:r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www.DEVintersection.com</a:t>
            </a:r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  <a:endParaRPr lang="en-US" sz="900" b="0" u="none" dirty="0">
              <a:solidFill>
                <a:srgbClr val="000000"/>
              </a:solidFill>
              <a:latin typeface="Calibri"/>
              <a:cs typeface="Mangal" pitchFamily="18" charset="0"/>
            </a:endParaRPr>
          </a:p>
        </p:txBody>
      </p:sp>
      <p:pic>
        <p:nvPicPr>
          <p:cNvPr id="7" name="Picture 6" descr="DEV F2014_SpringType.ep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6248400"/>
            <a:ext cx="1524000" cy="51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2715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1">
              <a:lumMod val="20000"/>
              <a:lumOff val="80000"/>
            </a:schemeClr>
          </a:solidFill>
          <a:ln w="9525">
            <a:noFill/>
          </a:ln>
        </p:spPr>
        <p:txBody>
          <a:bodyPr/>
          <a:lstStyle>
            <a:lvl1pPr>
              <a:buNone/>
              <a:defRPr sz="1900" b="0">
                <a:latin typeface="Calibri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TextBox 5"/>
          <p:cNvSpPr txBox="1"/>
          <p:nvPr userDrawn="1"/>
        </p:nvSpPr>
        <p:spPr bwMode="auto">
          <a:xfrm>
            <a:off x="6477000" y="64886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DEVintersection</a:t>
            </a:r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www.DEVintersection.com</a:t>
            </a:r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  <a:endParaRPr lang="en-US" sz="900" b="0" u="none" dirty="0">
              <a:solidFill>
                <a:srgbClr val="000000"/>
              </a:solidFill>
              <a:latin typeface="Calibri"/>
              <a:cs typeface="Mangal" pitchFamily="18" charset="0"/>
            </a:endParaRPr>
          </a:p>
        </p:txBody>
      </p:sp>
      <p:pic>
        <p:nvPicPr>
          <p:cNvPr id="7" name="Picture 6" descr="DEV F2014_SpringType.ep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6248400"/>
            <a:ext cx="1524000" cy="51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744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 bwMode="auto">
          <a:xfrm>
            <a:off x="6477000" y="64886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DEVintersection</a:t>
            </a:r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www.DEVintersection.com</a:t>
            </a:r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  <a:endParaRPr lang="en-US" sz="900" b="0" u="none" dirty="0">
              <a:solidFill>
                <a:srgbClr val="000000"/>
              </a:solidFill>
              <a:latin typeface="Calibri"/>
              <a:cs typeface="Mangal" pitchFamily="18" charset="0"/>
            </a:endParaRPr>
          </a:p>
        </p:txBody>
      </p:sp>
      <p:pic>
        <p:nvPicPr>
          <p:cNvPr id="6" name="Picture 5" descr="DEV F2014_SpringType.ep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6248400"/>
            <a:ext cx="1524000" cy="51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9418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906713"/>
            <a:ext cx="7772400" cy="1500187"/>
          </a:xfrm>
        </p:spPr>
        <p:txBody>
          <a:bodyPr anchor="b"/>
          <a:lstStyle>
            <a:lvl1pPr marL="0" indent="0">
              <a:buNone/>
              <a:defRPr sz="2100" i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4495800"/>
            <a:ext cx="7772400" cy="762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 bwMode="auto">
          <a:xfrm>
            <a:off x="6477000" y="64886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DEVintersection</a:t>
            </a:r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www.DEVintersection.com</a:t>
            </a:r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  <a:endParaRPr lang="en-US" sz="900" b="0" u="none" dirty="0">
              <a:solidFill>
                <a:srgbClr val="000000"/>
              </a:solidFill>
              <a:latin typeface="Calibri"/>
              <a:cs typeface="Mangal" pitchFamily="18" charset="0"/>
            </a:endParaRPr>
          </a:p>
        </p:txBody>
      </p:sp>
      <p:pic>
        <p:nvPicPr>
          <p:cNvPr id="6" name="Picture 5" descr="DEV F2014_SpringType.ep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6248400"/>
            <a:ext cx="1524000" cy="51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1717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906713"/>
            <a:ext cx="7772400" cy="1500187"/>
          </a:xfrm>
        </p:spPr>
        <p:txBody>
          <a:bodyPr anchor="b"/>
          <a:lstStyle>
            <a:lvl1pPr marL="0" indent="0">
              <a:buNone/>
              <a:defRPr sz="2100" i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4495800"/>
            <a:ext cx="7772400" cy="762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 bwMode="auto">
          <a:xfrm>
            <a:off x="6477000" y="64886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DEVintersection</a:t>
            </a:r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www.DEVintersection.com</a:t>
            </a:r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  <a:endParaRPr lang="en-US" sz="900" b="0" u="none" dirty="0">
              <a:solidFill>
                <a:srgbClr val="000000"/>
              </a:solidFill>
              <a:latin typeface="Calibri"/>
              <a:cs typeface="Mangal" pitchFamily="18" charset="0"/>
            </a:endParaRPr>
          </a:p>
        </p:txBody>
      </p:sp>
      <p:pic>
        <p:nvPicPr>
          <p:cNvPr id="6" name="Picture 5" descr="DEV F2014_SpringType.ep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6248400"/>
            <a:ext cx="1524000" cy="51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238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57200" y="390525"/>
            <a:ext cx="8229600" cy="76200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2672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 bwMode="auto">
          <a:xfrm>
            <a:off x="6477000" y="64886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DEVintersection</a:t>
            </a:r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www.DEVintersection.com</a:t>
            </a:r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  <a:endParaRPr lang="en-US" sz="900" b="0" u="none" dirty="0">
              <a:solidFill>
                <a:srgbClr val="000000"/>
              </a:solidFill>
              <a:latin typeface="Calibri"/>
              <a:cs typeface="Mangal" pitchFamily="18" charset="0"/>
            </a:endParaRPr>
          </a:p>
        </p:txBody>
      </p:sp>
      <p:pic>
        <p:nvPicPr>
          <p:cNvPr id="7" name="Picture 6" descr="DEV F2014_SpringType.ep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6248400"/>
            <a:ext cx="1524000" cy="51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048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5248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marL="0" indent="0" algn="ctr" defTabSz="-13873163" rtl="0" eaLnBrk="1" fontAlgn="base" hangingPunct="1">
        <a:spcBef>
          <a:spcPct val="0"/>
        </a:spcBef>
        <a:spcAft>
          <a:spcPct val="0"/>
        </a:spcAft>
        <a:defRPr lang="en-US" sz="2900" b="1" dirty="0" smtClean="0">
          <a:solidFill>
            <a:schemeClr val="tx2"/>
          </a:solidFill>
          <a:latin typeface="Calibri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100" b="1">
          <a:solidFill>
            <a:schemeClr val="tx1"/>
          </a:solidFill>
          <a:latin typeface="Calibri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900">
          <a:solidFill>
            <a:schemeClr val="tx1"/>
          </a:solidFill>
          <a:latin typeface="Calibri Light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700">
          <a:solidFill>
            <a:schemeClr val="tx1"/>
          </a:solidFill>
          <a:latin typeface="Calibri Light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500">
          <a:solidFill>
            <a:schemeClr val="tx1"/>
          </a:solidFill>
          <a:latin typeface="Calibri Light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300">
          <a:solidFill>
            <a:schemeClr val="tx1"/>
          </a:solidFill>
          <a:latin typeface="Calibri Light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2057400"/>
          </a:xfrm>
        </p:spPr>
        <p:txBody>
          <a:bodyPr/>
          <a:lstStyle/>
          <a:p>
            <a:r>
              <a:rPr lang="en-US" sz="3600" dirty="0" smtClean="0">
                <a:solidFill>
                  <a:srgbClr val="133D80"/>
                </a:solidFill>
              </a:rPr>
              <a:t/>
            </a:r>
            <a:br>
              <a:rPr lang="en-US" sz="3600" dirty="0" smtClean="0">
                <a:solidFill>
                  <a:srgbClr val="133D80"/>
                </a:solidFill>
              </a:rPr>
            </a:br>
            <a:r>
              <a:rPr lang="en-US" sz="3600" dirty="0" smtClean="0">
                <a:solidFill>
                  <a:srgbClr val="133D80"/>
                </a:solidFill>
              </a:rPr>
              <a:t>SignalR All The Things!</a:t>
            </a:r>
            <a:endParaRPr lang="en-US" sz="3600" dirty="0">
              <a:solidFill>
                <a:srgbClr val="133D8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2667000"/>
            <a:ext cx="6400800" cy="1295400"/>
          </a:xfrm>
        </p:spPr>
        <p:txBody>
          <a:bodyPr/>
          <a:lstStyle/>
          <a:p>
            <a:r>
              <a:rPr lang="en-US" dirty="0" smtClean="0"/>
              <a:t>Javier Lozano</a:t>
            </a:r>
          </a:p>
          <a:p>
            <a:r>
              <a:rPr lang="en-US" dirty="0"/>
              <a:t>j</a:t>
            </a:r>
            <a:r>
              <a:rPr lang="en-US" smtClean="0"/>
              <a:t>avier@lozanotek.com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296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mv="urn:schemas-microsoft-com:mac:vml">
      <mp:transition xmlns:mp="http://schemas.microsoft.com/office/mac/powerpoint/2008/main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85800" y="1624013"/>
            <a:ext cx="7772400" cy="1500187"/>
          </a:xfrm>
        </p:spPr>
        <p:txBody>
          <a:bodyPr/>
          <a:lstStyle/>
          <a:p>
            <a:pPr algn="ctr"/>
            <a:r>
              <a:rPr lang="en-US" sz="2400" i="1" dirty="0" smtClean="0">
                <a:solidFill>
                  <a:schemeClr val="tx2"/>
                </a:solidFill>
                <a:latin typeface="+mj-lt"/>
              </a:rPr>
              <a:t>Please use Event Board </a:t>
            </a:r>
            <a:br>
              <a:rPr lang="en-US" sz="2400" i="1" dirty="0" smtClean="0">
                <a:solidFill>
                  <a:schemeClr val="tx2"/>
                </a:solidFill>
                <a:latin typeface="+mj-lt"/>
              </a:rPr>
            </a:br>
            <a:r>
              <a:rPr lang="en-US" sz="2400" i="1" dirty="0" smtClean="0">
                <a:solidFill>
                  <a:schemeClr val="tx2"/>
                </a:solidFill>
                <a:latin typeface="+mj-lt"/>
              </a:rPr>
              <a:t>to fill out a </a:t>
            </a:r>
            <a:r>
              <a:rPr lang="en-US" sz="2400" i="1" dirty="0">
                <a:solidFill>
                  <a:schemeClr val="tx2"/>
                </a:solidFill>
                <a:latin typeface="+mj-lt"/>
              </a:rPr>
              <a:t>session </a:t>
            </a:r>
            <a:r>
              <a:rPr lang="en-US" sz="2400" i="1" dirty="0" smtClean="0">
                <a:solidFill>
                  <a:schemeClr val="tx2"/>
                </a:solidFill>
                <a:latin typeface="+mj-lt"/>
              </a:rPr>
              <a:t>evaluation.</a:t>
            </a:r>
            <a:br>
              <a:rPr lang="en-US" sz="2400" i="1" dirty="0" smtClean="0">
                <a:solidFill>
                  <a:schemeClr val="tx2"/>
                </a:solidFill>
                <a:latin typeface="+mj-lt"/>
              </a:rPr>
            </a:br>
            <a:endParaRPr lang="en-US" sz="24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762000"/>
          </a:xfrm>
        </p:spPr>
        <p:txBody>
          <a:bodyPr/>
          <a:lstStyle/>
          <a:p>
            <a:r>
              <a:rPr lang="en-US" sz="4800" dirty="0" smtClean="0">
                <a:solidFill>
                  <a:srgbClr val="133D80"/>
                </a:solidFill>
                <a:cs typeface="Mangal" pitchFamily="18" charset="0"/>
              </a:rPr>
              <a:t>Questions?</a:t>
            </a:r>
            <a:endParaRPr lang="en-US" sz="4800" dirty="0">
              <a:solidFill>
                <a:srgbClr val="133D80"/>
              </a:solidFill>
              <a:cs typeface="Mangal" pitchFamily="18" charset="0"/>
            </a:endParaRPr>
          </a:p>
        </p:txBody>
      </p:sp>
      <p:sp>
        <p:nvSpPr>
          <p:cNvPr id="8" name="Title 3"/>
          <p:cNvSpPr txBox="1">
            <a:spLocks/>
          </p:cNvSpPr>
          <p:nvPr/>
        </p:nvSpPr>
        <p:spPr bwMode="auto">
          <a:xfrm>
            <a:off x="685800" y="32004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Myriad Pro" pitchFamily="34" charset="0"/>
                <a:ea typeface="+mj-ea"/>
                <a:cs typeface="Segoe UI" pitchFamily="34" charset="0"/>
              </a:defRPr>
            </a:lvl1pPr>
            <a:lvl2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2pPr>
            <a:lvl3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3pPr>
            <a:lvl4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4pPr>
            <a:lvl5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5pPr>
            <a:lvl6pPr marL="4572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6pPr>
            <a:lvl7pPr marL="9144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7pPr>
            <a:lvl8pPr marL="13716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8pPr>
            <a:lvl9pPr marL="18288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9pPr>
          </a:lstStyle>
          <a:p>
            <a:pPr algn="r"/>
            <a:r>
              <a:rPr lang="en-US" sz="4800" kern="0" dirty="0" smtClean="0">
                <a:solidFill>
                  <a:srgbClr val="418F89"/>
                </a:solidFill>
                <a:latin typeface="+mj-lt"/>
                <a:cs typeface="Mangal" pitchFamily="18" charset="0"/>
              </a:rPr>
              <a:t>Thank you!</a:t>
            </a:r>
            <a:endParaRPr lang="en-US" sz="4800" kern="0" dirty="0">
              <a:solidFill>
                <a:srgbClr val="418F89"/>
              </a:solidFill>
              <a:latin typeface="+mj-lt"/>
              <a:cs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9315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Get a basic understanding of what SignalR can offe</a:t>
            </a:r>
            <a:r>
              <a:rPr lang="en-US" dirty="0" smtClean="0"/>
              <a:t>r to your applications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Spark ideas about what you could add or change in a current application with the help of SignalR.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2307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SignalR?</a:t>
            </a:r>
            <a:endParaRPr lang="en-US" dirty="0" smtClean="0"/>
          </a:p>
          <a:p>
            <a:r>
              <a:rPr lang="en-US" dirty="0" smtClean="0"/>
              <a:t>Demos</a:t>
            </a:r>
          </a:p>
          <a:p>
            <a:r>
              <a:rPr lang="en-US" dirty="0" smtClean="0"/>
              <a:t>Review</a:t>
            </a:r>
            <a:endParaRPr lang="en-US" dirty="0" smtClean="0"/>
          </a:p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2497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javier@lozanotek.com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jglozano</a:t>
            </a:r>
            <a:endParaRPr lang="en-US" dirty="0" smtClean="0"/>
          </a:p>
          <a:p>
            <a:r>
              <a:rPr lang="en-US" dirty="0" smtClean="0"/>
              <a:t>http://jglozano.io</a:t>
            </a:r>
          </a:p>
          <a:p>
            <a:endParaRPr lang="en-US" dirty="0"/>
          </a:p>
          <a:p>
            <a:r>
              <a:rPr lang="en-US" dirty="0" smtClean="0"/>
              <a:t>http://lzno.tk/azure-aspnet</a:t>
            </a:r>
            <a:endParaRPr lang="en-US" dirty="0"/>
          </a:p>
        </p:txBody>
      </p:sp>
      <p:pic>
        <p:nvPicPr>
          <p:cNvPr id="4" name="Picture 2" descr="C:\Users\javier\Pictures\mvp_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12089" y="2228850"/>
            <a:ext cx="2336800" cy="709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C:\Users\javier\Pictures\aspinsiders_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32222" y="1409700"/>
            <a:ext cx="2116667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15812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Obligatory Meme…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864" y="1720864"/>
            <a:ext cx="3416272" cy="341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4236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SignalR?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 stack that helps address the issue with …</a:t>
            </a:r>
            <a:endParaRPr lang="en-US" dirty="0" smtClean="0"/>
          </a:p>
          <a:p>
            <a:pPr lvl="1"/>
            <a:r>
              <a:rPr lang="en-US" dirty="0" smtClean="0"/>
              <a:t>AJAX (XHR) Requests</a:t>
            </a:r>
          </a:p>
          <a:p>
            <a:pPr lvl="1"/>
            <a:r>
              <a:rPr lang="en-US" dirty="0" smtClean="0"/>
              <a:t>Custom Polling/Long Polling Approaches</a:t>
            </a:r>
          </a:p>
          <a:p>
            <a:pPr lvl="1"/>
            <a:r>
              <a:rPr lang="en-US" dirty="0" err="1" smtClean="0"/>
              <a:t>WebSockets</a:t>
            </a:r>
            <a:endParaRPr lang="en-US" dirty="0" smtClean="0"/>
          </a:p>
          <a:p>
            <a:r>
              <a:rPr lang="en-US" dirty="0" smtClean="0"/>
              <a:t>Provides a nice abstraction layer to allow developers to focus on…</a:t>
            </a:r>
          </a:p>
          <a:p>
            <a:pPr lvl="1"/>
            <a:r>
              <a:rPr lang="en-US" dirty="0" smtClean="0"/>
              <a:t>Connections</a:t>
            </a:r>
          </a:p>
          <a:p>
            <a:pPr lvl="1"/>
            <a:r>
              <a:rPr lang="en-US" dirty="0" smtClean="0"/>
              <a:t>Hubs</a:t>
            </a:r>
          </a:p>
          <a:p>
            <a:pPr lvl="1"/>
            <a:r>
              <a:rPr lang="en-US" dirty="0" smtClean="0"/>
              <a:t>Platform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56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SignalR?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Provides a nice abstraction layer to allow developers to focus on…</a:t>
            </a:r>
          </a:p>
          <a:p>
            <a:pPr lvl="1"/>
            <a:r>
              <a:rPr lang="en-US" dirty="0" smtClean="0"/>
              <a:t>Connections</a:t>
            </a:r>
          </a:p>
          <a:p>
            <a:pPr lvl="1"/>
            <a:r>
              <a:rPr lang="en-US" dirty="0" smtClean="0"/>
              <a:t>Hubs</a:t>
            </a:r>
          </a:p>
          <a:p>
            <a:pPr lvl="1"/>
            <a:r>
              <a:rPr lang="en-US" dirty="0" smtClean="0"/>
              <a:t>Platform</a:t>
            </a:r>
          </a:p>
          <a:p>
            <a:r>
              <a:rPr lang="en-US" dirty="0" smtClean="0"/>
              <a:t>Removes dependency on </a:t>
            </a:r>
            <a:r>
              <a:rPr lang="en-US" dirty="0" err="1" smtClean="0"/>
              <a:t>SysWeb</a:t>
            </a:r>
            <a:r>
              <a:rPr lang="en-US" dirty="0" smtClean="0"/>
              <a:t> via Open Web Interface for .NET (OWIN).</a:t>
            </a:r>
          </a:p>
          <a:p>
            <a:r>
              <a:rPr lang="en-US" dirty="0" smtClean="0"/>
              <a:t>Simple consumer interface, with great extension points.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7413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457200" y="4114800"/>
            <a:ext cx="8229600" cy="1752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Enough slides, let’s code!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774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right answer</a:t>
            </a:r>
          </a:p>
          <a:p>
            <a:r>
              <a:rPr lang="en-US" dirty="0" smtClean="0"/>
              <a:t>Leverage with current ASP.NET applications/skills</a:t>
            </a:r>
          </a:p>
          <a:p>
            <a:r>
              <a:rPr lang="en-US" dirty="0" smtClean="0"/>
              <a:t>Can be used as a poor man’s “message bus”</a:t>
            </a:r>
          </a:p>
          <a:p>
            <a:r>
              <a:rPr lang="en-US" dirty="0" smtClean="0"/>
              <a:t>Focus can be on client/server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30018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QLintersec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65B9DCC8F7FB4A82840FBDE1FC983A" ma:contentTypeVersion="0" ma:contentTypeDescription="Create a new document." ma:contentTypeScope="" ma:versionID="ecd0916681f32cda70880b341f4a8911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1DEB1AF8-B785-4B22-89EC-168618F34A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1685463B-57CE-4CE4-B1CF-FE44EB79BFA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498799-B0FC-4B7A-8396-BFC34D805990}">
  <ds:schemaRefs>
    <ds:schemaRef ds:uri="http://purl.org/dc/dcmitype/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405</TotalTime>
  <Words>179</Words>
  <Application>Microsoft Office PowerPoint</Application>
  <PresentationFormat>On-screen Show (4:3)</PresentationFormat>
  <Paragraphs>44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Mangal</vt:lpstr>
      <vt:lpstr>Myriad Pro</vt:lpstr>
      <vt:lpstr>Segoe UI</vt:lpstr>
      <vt:lpstr>Verdana</vt:lpstr>
      <vt:lpstr>Wingdings</vt:lpstr>
      <vt:lpstr>SQLintersection</vt:lpstr>
      <vt:lpstr> SignalR All The Things!</vt:lpstr>
      <vt:lpstr>Goal</vt:lpstr>
      <vt:lpstr>Overview</vt:lpstr>
      <vt:lpstr>About Me</vt:lpstr>
      <vt:lpstr>Obligatory Meme… </vt:lpstr>
      <vt:lpstr>What is SignalR? </vt:lpstr>
      <vt:lpstr>What is SignalR? </vt:lpstr>
      <vt:lpstr>PowerPoint Presentation</vt:lpstr>
      <vt:lpstr>Review</vt:lpstr>
      <vt:lpstr>Questions?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SQLintersection Session SQL213  Session Name</dc:title>
  <dc:subject>From raw Ajax to ASP.NET</dc:subject>
  <dc:creator>Kimberly L. Tripp</dc:creator>
  <cp:lastModifiedBy>Javier Lozano</cp:lastModifiedBy>
  <cp:revision>83</cp:revision>
  <cp:lastPrinted>2012-12-21T20:05:00Z</cp:lastPrinted>
  <dcterms:created xsi:type="dcterms:W3CDTF">2014-10-22T19:18:01Z</dcterms:created>
  <dcterms:modified xsi:type="dcterms:W3CDTF">2015-05-18T19:01:51Z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0x0101003865B9DCC8F7FB4A82840FBDE1FC983A</vt:lpwstr>
  </property>
</Properties>
</file>