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52" r:id="rId1"/>
  </p:sldMasterIdLst>
  <p:notesMasterIdLst>
    <p:notesMasterId r:id="rId51"/>
  </p:notesMasterIdLst>
  <p:handoutMasterIdLst>
    <p:handoutMasterId r:id="rId52"/>
  </p:handoutMasterIdLst>
  <p:sldIdLst>
    <p:sldId id="425" r:id="rId2"/>
    <p:sldId id="826" r:id="rId3"/>
    <p:sldId id="827" r:id="rId4"/>
    <p:sldId id="828" r:id="rId5"/>
    <p:sldId id="829" r:id="rId6"/>
    <p:sldId id="830" r:id="rId7"/>
    <p:sldId id="831" r:id="rId8"/>
    <p:sldId id="832" r:id="rId9"/>
    <p:sldId id="833" r:id="rId10"/>
    <p:sldId id="834" r:id="rId11"/>
    <p:sldId id="835" r:id="rId12"/>
    <p:sldId id="836" r:id="rId13"/>
    <p:sldId id="837" r:id="rId14"/>
    <p:sldId id="838" r:id="rId15"/>
    <p:sldId id="839" r:id="rId16"/>
    <p:sldId id="840" r:id="rId17"/>
    <p:sldId id="844" r:id="rId18"/>
    <p:sldId id="845" r:id="rId19"/>
    <p:sldId id="846" r:id="rId20"/>
    <p:sldId id="850" r:id="rId21"/>
    <p:sldId id="851" r:id="rId22"/>
    <p:sldId id="852" r:id="rId23"/>
    <p:sldId id="853" r:id="rId24"/>
    <p:sldId id="854" r:id="rId25"/>
    <p:sldId id="855" r:id="rId26"/>
    <p:sldId id="856" r:id="rId27"/>
    <p:sldId id="857" r:id="rId28"/>
    <p:sldId id="858" r:id="rId29"/>
    <p:sldId id="859" r:id="rId30"/>
    <p:sldId id="860" r:id="rId31"/>
    <p:sldId id="861" r:id="rId32"/>
    <p:sldId id="862" r:id="rId33"/>
    <p:sldId id="863" r:id="rId34"/>
    <p:sldId id="864" r:id="rId35"/>
    <p:sldId id="865" r:id="rId36"/>
    <p:sldId id="866" r:id="rId37"/>
    <p:sldId id="867" r:id="rId38"/>
    <p:sldId id="868" r:id="rId39"/>
    <p:sldId id="869" r:id="rId40"/>
    <p:sldId id="870" r:id="rId41"/>
    <p:sldId id="871" r:id="rId42"/>
    <p:sldId id="872" r:id="rId43"/>
    <p:sldId id="873" r:id="rId44"/>
    <p:sldId id="874" r:id="rId45"/>
    <p:sldId id="875" r:id="rId46"/>
    <p:sldId id="876" r:id="rId47"/>
    <p:sldId id="877" r:id="rId48"/>
    <p:sldId id="878" r:id="rId49"/>
    <p:sldId id="661" r:id="rId5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540"/>
    <a:srgbClr val="B5CA8D"/>
    <a:srgbClr val="E6F5FA"/>
    <a:srgbClr val="DED7BC"/>
    <a:srgbClr val="C8E6F8"/>
    <a:srgbClr val="9E3C97"/>
    <a:srgbClr val="009BCC"/>
    <a:srgbClr val="95143B"/>
    <a:srgbClr val="4D740F"/>
    <a:srgbClr val="69941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6" autoAdjust="0"/>
    <p:restoredTop sz="99828" autoAdjust="0"/>
  </p:normalViewPr>
  <p:slideViewPr>
    <p:cSldViewPr snapToGrid="0" snapToObjects="1">
      <p:cViewPr varScale="1">
        <p:scale>
          <a:sx n="91" d="100"/>
          <a:sy n="91" d="100"/>
        </p:scale>
        <p:origin x="-156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-2742" y="-120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47163"/>
            <a:ext cx="3062288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b" anchorCtr="0" compatLnSpc="1">
            <a:prstTxWarp prst="textNoShape">
              <a:avLst/>
            </a:prstTxWarp>
          </a:bodyPr>
          <a:lstStyle>
            <a:lvl1pPr algn="l" defTabSz="922338" eaLnBrk="0" hangingPunct="0">
              <a:lnSpc>
                <a:spcPct val="100000"/>
              </a:lnSpc>
              <a:defRPr sz="8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© 2006 Capgemini - All rights reserved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8113" y="9047163"/>
            <a:ext cx="3062287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lnSpc>
                <a:spcPct val="85000"/>
              </a:lnSpc>
              <a:defRPr sz="8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3D7B3A3-6584-4A21-ABC7-554E1D6A11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0" y="83359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278" tIns="46139" rIns="92278" bIns="46139" anchor="b"/>
          <a:lstStyle/>
          <a:p>
            <a:pPr defTabSz="922338" eaLnBrk="0" hangingPunct="0">
              <a:defRPr/>
            </a:pPr>
            <a:endParaRPr lang="en-GB" sz="800" b="0">
              <a:ea typeface="+mn-ea"/>
              <a:cs typeface="+mn-cs"/>
            </a:endParaRP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3973513" y="8829675"/>
            <a:ext cx="30368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278" tIns="46139" rIns="92278" bIns="46139" anchor="b"/>
          <a:lstStyle/>
          <a:p>
            <a:pPr algn="r" defTabSz="922338" eaLnBrk="0" hangingPunct="0">
              <a:defRPr/>
            </a:pPr>
            <a:endParaRPr lang="en-GB" sz="800">
              <a:ea typeface="+mn-ea"/>
              <a:cs typeface="+mn-cs"/>
            </a:endParaRPr>
          </a:p>
        </p:txBody>
      </p:sp>
      <p:sp>
        <p:nvSpPr>
          <p:cNvPr id="81929" name="Rectangle 9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6716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lnSpc>
                <a:spcPct val="100000"/>
              </a:lnSpc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lnSpc>
                <a:spcPct val="100000"/>
              </a:lnSpc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0088"/>
            <a:ext cx="4643438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1" name="Rectangle 9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6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b" anchorCtr="0" compatLnSpc="1">
            <a:prstTxWarp prst="textNoShape">
              <a:avLst/>
            </a:prstTxWarp>
          </a:bodyPr>
          <a:lstStyle>
            <a:lvl1pPr algn="l" defTabSz="922338" eaLnBrk="0" hangingPunct="0">
              <a:lnSpc>
                <a:spcPct val="100000"/>
              </a:lnSpc>
              <a:defRPr sz="8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© 2006 Capgemini - All rights reserved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29675"/>
            <a:ext cx="30368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lnSpc>
                <a:spcPct val="100000"/>
              </a:lnSpc>
              <a:defRPr sz="8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26F2F3D9-AD3A-4CF7-956F-DC77BD9B35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46088" y="4451350"/>
            <a:ext cx="6170612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6" rIns="92291" bIns="46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17837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6" rIns="92291" bIns="46146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lnSpc>
                <a:spcPct val="85000"/>
              </a:lnSpc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2006 Capgemini -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90000"/>
      </a:lnSpc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285750" indent="-95250" algn="l" rtl="0" eaLnBrk="0" fontAlgn="base" hangingPunct="0">
      <a:lnSpc>
        <a:spcPct val="90000"/>
      </a:lnSpc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571500" indent="-95250" algn="l" rtl="0" eaLnBrk="0" fontAlgn="base" hangingPunct="0">
      <a:lnSpc>
        <a:spcPct val="90000"/>
      </a:lnSpc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9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altLang="zh-CN" dirty="0" smtClean="0"/>
              <a:t>© 2006 Capgemini - All rights reserved</a:t>
            </a:r>
          </a:p>
        </p:txBody>
      </p:sp>
      <p:sp>
        <p:nvSpPr>
          <p:cNvPr id="20482" name="Rectangle 10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C09D54-30A8-4751-A112-21ABF254BD1A}" type="slidenum">
              <a:rPr lang="en-GB" altLang="zh-CN" smtClean="0"/>
              <a:pPr>
                <a:defRPr/>
              </a:pPr>
              <a:t>0</a:t>
            </a:fld>
            <a:endParaRPr lang="en-GB" altLang="zh-CN" dirty="0" smtClean="0"/>
          </a:p>
        </p:txBody>
      </p:sp>
      <p:sp>
        <p:nvSpPr>
          <p:cNvPr id="20483" name="Rectangle 9"/>
          <p:cNvSpPr txBox="1">
            <a:spLocks noGrp="1" noChangeArrowheads="1"/>
          </p:cNvSpPr>
          <p:nvPr/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GB" altLang="zh-CN" sz="1200" b="0" dirty="0">
                <a:latin typeface="Times New Roman" pitchFamily="18" charset="0"/>
              </a:rPr>
              <a:t>© 2006 Capgemini - All rights reserved</a:t>
            </a:r>
          </a:p>
        </p:txBody>
      </p:sp>
      <p:sp>
        <p:nvSpPr>
          <p:cNvPr id="20484" name="Rectangle 10"/>
          <p:cNvSpPr txBox="1">
            <a:spLocks noGrp="1" noChangeArrowheads="1"/>
          </p:cNvSpPr>
          <p:nvPr/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73BF378-BC63-4EA8-A767-D9691DD715E7}" type="slidenum">
              <a:rPr lang="en-GB" altLang="zh-CN" sz="1200" b="0">
                <a:latin typeface="Times New Roman" pitchFamily="18" charset="0"/>
              </a:rPr>
              <a:pPr algn="r"/>
              <a:t>0</a:t>
            </a:fld>
            <a:endParaRPr lang="en-GB" altLang="zh-CN" sz="1200" b="0" dirty="0">
              <a:latin typeface="Times New Roman" pitchFamily="18" charset="0"/>
            </a:endParaRPr>
          </a:p>
        </p:txBody>
      </p:sp>
      <p:sp>
        <p:nvSpPr>
          <p:cNvPr id="2048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8200" cy="3486150"/>
          </a:xfrm>
          <a:ln/>
        </p:spPr>
      </p:sp>
      <p:sp>
        <p:nvSpPr>
          <p:cNvPr id="2048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noFill/>
          <a:ln/>
        </p:spPr>
        <p:txBody>
          <a:bodyPr lIns="91440" tIns="45720" rIns="91440" bIns="45720"/>
          <a:lstStyle/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lvl="1" indent="0"/>
            <a:r>
              <a:rPr lang="en-US" dirty="0" smtClean="0"/>
              <a:t>ENQUIRY.REPORT-It can be run either as an on-line request, using the Verify function, or requested during the end of day via the job EB.PRINT. 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89" name="Rectangle 9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altLang="zh-CN" smtClean="0"/>
              <a:t>© 2006 Capgemini - All rights reserved</a:t>
            </a:r>
          </a:p>
        </p:txBody>
      </p:sp>
      <p:sp>
        <p:nvSpPr>
          <p:cNvPr id="268290" name="Rectangle 10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CC58FA-F9E6-4C04-9514-56ED048B8023}" type="slidenum">
              <a:rPr lang="en-GB" altLang="zh-CN" smtClean="0"/>
              <a:pPr>
                <a:defRPr/>
              </a:pPr>
              <a:t>48</a:t>
            </a:fld>
            <a:endParaRPr lang="en-GB" altLang="zh-CN" smtClean="0"/>
          </a:p>
        </p:txBody>
      </p:sp>
      <p:sp>
        <p:nvSpPr>
          <p:cNvPr id="18637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01638" y="4408488"/>
            <a:ext cx="6207125" cy="41846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ightbulb"/>
          <p:cNvPicPr>
            <a:picLocks noChangeAspect="1" noChangeArrowheads="1"/>
          </p:cNvPicPr>
          <p:nvPr userDrawn="1"/>
        </p:nvPicPr>
        <p:blipFill>
          <a:blip r:embed="rId2" cstate="print"/>
          <a:srcRect t="30475" b="27251"/>
          <a:stretch>
            <a:fillRect/>
          </a:stretch>
        </p:blipFill>
        <p:spPr bwMode="auto">
          <a:xfrm>
            <a:off x="-6350" y="1295400"/>
            <a:ext cx="9150350" cy="530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8" descr="OK_Capgemin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6713" y="368300"/>
            <a:ext cx="21590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116"/>
          <p:cNvSpPr>
            <a:spLocks/>
          </p:cNvSpPr>
          <p:nvPr/>
        </p:nvSpPr>
        <p:spPr bwMode="gray">
          <a:xfrm>
            <a:off x="0" y="1257300"/>
            <a:ext cx="9151938" cy="5129213"/>
          </a:xfrm>
          <a:custGeom>
            <a:avLst/>
            <a:gdLst/>
            <a:ahLst/>
            <a:cxnLst>
              <a:cxn ang="0">
                <a:pos x="624" y="2135"/>
              </a:cxn>
              <a:cxn ang="0">
                <a:pos x="715" y="2061"/>
              </a:cxn>
              <a:cxn ang="0">
                <a:pos x="805" y="1993"/>
              </a:cxn>
              <a:cxn ang="0">
                <a:pos x="898" y="1930"/>
              </a:cxn>
              <a:cxn ang="0">
                <a:pos x="993" y="1870"/>
              </a:cxn>
              <a:cxn ang="0">
                <a:pos x="1089" y="1816"/>
              </a:cxn>
              <a:cxn ang="0">
                <a:pos x="1285" y="1719"/>
              </a:cxn>
              <a:cxn ang="0">
                <a:pos x="1485" y="1634"/>
              </a:cxn>
              <a:cxn ang="0">
                <a:pos x="1693" y="1560"/>
              </a:cxn>
              <a:cxn ang="0">
                <a:pos x="1904" y="1495"/>
              </a:cxn>
              <a:cxn ang="0">
                <a:pos x="2118" y="1434"/>
              </a:cxn>
              <a:cxn ang="0">
                <a:pos x="2229" y="1406"/>
              </a:cxn>
              <a:cxn ang="0">
                <a:pos x="2475" y="1348"/>
              </a:cxn>
              <a:cxn ang="0">
                <a:pos x="2720" y="1295"/>
              </a:cxn>
              <a:cxn ang="0">
                <a:pos x="3205" y="1200"/>
              </a:cxn>
              <a:cxn ang="0">
                <a:pos x="3198" y="1200"/>
              </a:cxn>
              <a:cxn ang="0">
                <a:pos x="3929" y="1048"/>
              </a:cxn>
              <a:cxn ang="0">
                <a:pos x="4229" y="977"/>
              </a:cxn>
              <a:cxn ang="0">
                <a:pos x="4409" y="928"/>
              </a:cxn>
              <a:cxn ang="0">
                <a:pos x="4573" y="876"/>
              </a:cxn>
              <a:cxn ang="0">
                <a:pos x="4725" y="820"/>
              </a:cxn>
              <a:cxn ang="0">
                <a:pos x="4867" y="757"/>
              </a:cxn>
              <a:cxn ang="0">
                <a:pos x="5000" y="686"/>
              </a:cxn>
              <a:cxn ang="0">
                <a:pos x="5125" y="605"/>
              </a:cxn>
              <a:cxn ang="0">
                <a:pos x="5245" y="513"/>
              </a:cxn>
              <a:cxn ang="0">
                <a:pos x="5362" y="408"/>
              </a:cxn>
              <a:cxn ang="0">
                <a:pos x="5475" y="289"/>
              </a:cxn>
              <a:cxn ang="0">
                <a:pos x="5587" y="153"/>
              </a:cxn>
              <a:cxn ang="0">
                <a:pos x="5697" y="3"/>
              </a:cxn>
              <a:cxn ang="0">
                <a:pos x="0" y="3231"/>
              </a:cxn>
              <a:cxn ang="0">
                <a:pos x="20" y="3231"/>
              </a:cxn>
              <a:cxn ang="0">
                <a:pos x="55" y="3063"/>
              </a:cxn>
              <a:cxn ang="0">
                <a:pos x="102" y="2901"/>
              </a:cxn>
              <a:cxn ang="0">
                <a:pos x="124" y="2845"/>
              </a:cxn>
              <a:cxn ang="0">
                <a:pos x="169" y="2739"/>
              </a:cxn>
              <a:cxn ang="0">
                <a:pos x="220" y="2634"/>
              </a:cxn>
              <a:cxn ang="0">
                <a:pos x="278" y="2536"/>
              </a:cxn>
              <a:cxn ang="0">
                <a:pos x="342" y="2439"/>
              </a:cxn>
              <a:cxn ang="0">
                <a:pos x="415" y="2347"/>
              </a:cxn>
              <a:cxn ang="0">
                <a:pos x="493" y="2258"/>
              </a:cxn>
              <a:cxn ang="0">
                <a:pos x="578" y="2176"/>
              </a:cxn>
              <a:cxn ang="0">
                <a:pos x="624" y="2135"/>
              </a:cxn>
            </a:cxnLst>
            <a:rect l="0" t="0" r="r" b="b"/>
            <a:pathLst>
              <a:path w="5697" h="3231">
                <a:moveTo>
                  <a:pt x="624" y="2135"/>
                </a:moveTo>
                <a:lnTo>
                  <a:pt x="624" y="2135"/>
                </a:lnTo>
                <a:lnTo>
                  <a:pt x="669" y="2098"/>
                </a:lnTo>
                <a:lnTo>
                  <a:pt x="715" y="2061"/>
                </a:lnTo>
                <a:lnTo>
                  <a:pt x="760" y="2026"/>
                </a:lnTo>
                <a:lnTo>
                  <a:pt x="805" y="1993"/>
                </a:lnTo>
                <a:lnTo>
                  <a:pt x="853" y="1961"/>
                </a:lnTo>
                <a:lnTo>
                  <a:pt x="898" y="1930"/>
                </a:lnTo>
                <a:lnTo>
                  <a:pt x="945" y="1900"/>
                </a:lnTo>
                <a:lnTo>
                  <a:pt x="993" y="1870"/>
                </a:lnTo>
                <a:lnTo>
                  <a:pt x="1042" y="1842"/>
                </a:lnTo>
                <a:lnTo>
                  <a:pt x="1089" y="1816"/>
                </a:lnTo>
                <a:lnTo>
                  <a:pt x="1185" y="1764"/>
                </a:lnTo>
                <a:lnTo>
                  <a:pt x="1285" y="1719"/>
                </a:lnTo>
                <a:lnTo>
                  <a:pt x="1385" y="1674"/>
                </a:lnTo>
                <a:lnTo>
                  <a:pt x="1485" y="1634"/>
                </a:lnTo>
                <a:lnTo>
                  <a:pt x="1589" y="1596"/>
                </a:lnTo>
                <a:lnTo>
                  <a:pt x="1693" y="1560"/>
                </a:lnTo>
                <a:lnTo>
                  <a:pt x="1798" y="1527"/>
                </a:lnTo>
                <a:lnTo>
                  <a:pt x="1904" y="1495"/>
                </a:lnTo>
                <a:lnTo>
                  <a:pt x="2011" y="1465"/>
                </a:lnTo>
                <a:lnTo>
                  <a:pt x="2118" y="1434"/>
                </a:lnTo>
                <a:lnTo>
                  <a:pt x="2229" y="1406"/>
                </a:lnTo>
                <a:lnTo>
                  <a:pt x="2229" y="1406"/>
                </a:lnTo>
                <a:lnTo>
                  <a:pt x="2351" y="1376"/>
                </a:lnTo>
                <a:lnTo>
                  <a:pt x="2475" y="1348"/>
                </a:lnTo>
                <a:lnTo>
                  <a:pt x="2596" y="1320"/>
                </a:lnTo>
                <a:lnTo>
                  <a:pt x="2720" y="1295"/>
                </a:lnTo>
                <a:lnTo>
                  <a:pt x="2964" y="1246"/>
                </a:lnTo>
                <a:lnTo>
                  <a:pt x="3205" y="1200"/>
                </a:lnTo>
                <a:lnTo>
                  <a:pt x="3198" y="1200"/>
                </a:lnTo>
                <a:lnTo>
                  <a:pt x="3198" y="1200"/>
                </a:lnTo>
                <a:lnTo>
                  <a:pt x="3705" y="1096"/>
                </a:lnTo>
                <a:lnTo>
                  <a:pt x="3929" y="1048"/>
                </a:lnTo>
                <a:lnTo>
                  <a:pt x="4133" y="1003"/>
                </a:lnTo>
                <a:lnTo>
                  <a:pt x="4229" y="977"/>
                </a:lnTo>
                <a:lnTo>
                  <a:pt x="4320" y="953"/>
                </a:lnTo>
                <a:lnTo>
                  <a:pt x="4409" y="928"/>
                </a:lnTo>
                <a:lnTo>
                  <a:pt x="4493" y="904"/>
                </a:lnTo>
                <a:lnTo>
                  <a:pt x="4573" y="876"/>
                </a:lnTo>
                <a:lnTo>
                  <a:pt x="4651" y="848"/>
                </a:lnTo>
                <a:lnTo>
                  <a:pt x="4725" y="820"/>
                </a:lnTo>
                <a:lnTo>
                  <a:pt x="4798" y="789"/>
                </a:lnTo>
                <a:lnTo>
                  <a:pt x="4867" y="757"/>
                </a:lnTo>
                <a:lnTo>
                  <a:pt x="4935" y="721"/>
                </a:lnTo>
                <a:lnTo>
                  <a:pt x="5000" y="686"/>
                </a:lnTo>
                <a:lnTo>
                  <a:pt x="5064" y="647"/>
                </a:lnTo>
                <a:lnTo>
                  <a:pt x="5125" y="605"/>
                </a:lnTo>
                <a:lnTo>
                  <a:pt x="5187" y="561"/>
                </a:lnTo>
                <a:lnTo>
                  <a:pt x="5245" y="513"/>
                </a:lnTo>
                <a:lnTo>
                  <a:pt x="5304" y="462"/>
                </a:lnTo>
                <a:lnTo>
                  <a:pt x="5362" y="408"/>
                </a:lnTo>
                <a:lnTo>
                  <a:pt x="5418" y="351"/>
                </a:lnTo>
                <a:lnTo>
                  <a:pt x="5475" y="289"/>
                </a:lnTo>
                <a:lnTo>
                  <a:pt x="5531" y="222"/>
                </a:lnTo>
                <a:lnTo>
                  <a:pt x="5587" y="153"/>
                </a:lnTo>
                <a:lnTo>
                  <a:pt x="5644" y="80"/>
                </a:lnTo>
                <a:lnTo>
                  <a:pt x="5697" y="3"/>
                </a:lnTo>
                <a:lnTo>
                  <a:pt x="0" y="0"/>
                </a:lnTo>
                <a:lnTo>
                  <a:pt x="0" y="3231"/>
                </a:lnTo>
                <a:lnTo>
                  <a:pt x="20" y="3231"/>
                </a:lnTo>
                <a:lnTo>
                  <a:pt x="20" y="3231"/>
                </a:lnTo>
                <a:lnTo>
                  <a:pt x="35" y="3149"/>
                </a:lnTo>
                <a:lnTo>
                  <a:pt x="55" y="3063"/>
                </a:lnTo>
                <a:lnTo>
                  <a:pt x="76" y="2983"/>
                </a:lnTo>
                <a:lnTo>
                  <a:pt x="102" y="2901"/>
                </a:lnTo>
                <a:lnTo>
                  <a:pt x="102" y="2901"/>
                </a:lnTo>
                <a:lnTo>
                  <a:pt x="124" y="2845"/>
                </a:lnTo>
                <a:lnTo>
                  <a:pt x="145" y="2791"/>
                </a:lnTo>
                <a:lnTo>
                  <a:pt x="169" y="2739"/>
                </a:lnTo>
                <a:lnTo>
                  <a:pt x="193" y="2686"/>
                </a:lnTo>
                <a:lnTo>
                  <a:pt x="220" y="2634"/>
                </a:lnTo>
                <a:lnTo>
                  <a:pt x="247" y="2586"/>
                </a:lnTo>
                <a:lnTo>
                  <a:pt x="278" y="2536"/>
                </a:lnTo>
                <a:lnTo>
                  <a:pt x="309" y="2487"/>
                </a:lnTo>
                <a:lnTo>
                  <a:pt x="342" y="2439"/>
                </a:lnTo>
                <a:lnTo>
                  <a:pt x="378" y="2392"/>
                </a:lnTo>
                <a:lnTo>
                  <a:pt x="415" y="2347"/>
                </a:lnTo>
                <a:lnTo>
                  <a:pt x="453" y="2303"/>
                </a:lnTo>
                <a:lnTo>
                  <a:pt x="493" y="2258"/>
                </a:lnTo>
                <a:lnTo>
                  <a:pt x="535" y="2217"/>
                </a:lnTo>
                <a:lnTo>
                  <a:pt x="578" y="2176"/>
                </a:lnTo>
                <a:lnTo>
                  <a:pt x="624" y="2135"/>
                </a:lnTo>
                <a:lnTo>
                  <a:pt x="624" y="213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" name="Rectangle 117"/>
          <p:cNvSpPr>
            <a:spLocks noChangeArrowheads="1"/>
          </p:cNvSpPr>
          <p:nvPr/>
        </p:nvSpPr>
        <p:spPr bwMode="gray">
          <a:xfrm>
            <a:off x="0" y="6386513"/>
            <a:ext cx="9144000" cy="471487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0" hangingPunct="0">
              <a:lnSpc>
                <a:spcPct val="85000"/>
              </a:lnSpc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8" name="Oval 118"/>
          <p:cNvSpPr>
            <a:spLocks noChangeArrowheads="1"/>
          </p:cNvSpPr>
          <p:nvPr/>
        </p:nvSpPr>
        <p:spPr bwMode="gray">
          <a:xfrm>
            <a:off x="7808913" y="5943600"/>
            <a:ext cx="914400" cy="914400"/>
          </a:xfrm>
          <a:prstGeom prst="ellipse">
            <a:avLst/>
          </a:prstGeom>
          <a:solidFill>
            <a:srgbClr val="FFFFFF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eaLnBrk="0" hangingPunct="0">
              <a:lnSpc>
                <a:spcPct val="85000"/>
              </a:lnSpc>
              <a:defRPr/>
            </a:pPr>
            <a:endParaRPr lang="en-US">
              <a:ea typeface="+mn-ea"/>
              <a:cs typeface="+mn-cs"/>
            </a:endParaRPr>
          </a:p>
        </p:txBody>
      </p:sp>
      <p:pic>
        <p:nvPicPr>
          <p:cNvPr id="9" name="Picture 119" descr="CBE_CMJ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7877175" y="6010275"/>
            <a:ext cx="768350" cy="74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20" descr="Untitled-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5053013" y="6564313"/>
            <a:ext cx="2760662" cy="1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9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501775"/>
            <a:ext cx="8391525" cy="1038225"/>
          </a:xfrm>
        </p:spPr>
        <p:txBody>
          <a:bodyPr lIns="685800" tIns="91440" bIns="91440" anchor="b">
            <a:spAutoFit/>
          </a:bodyPr>
          <a:lstStyle>
            <a:lvl1pPr fontAlgn="t">
              <a:spcAft>
                <a:spcPct val="20000"/>
              </a:spcAft>
              <a:defRPr sz="2800"/>
            </a:lvl1pPr>
          </a:lstStyle>
          <a:p>
            <a:r>
              <a:rPr lang="fr-FR" altLang="en-US"/>
              <a:t>Main Title</a:t>
            </a:r>
            <a:br>
              <a:rPr lang="fr-FR" altLang="en-US"/>
            </a:br>
            <a:r>
              <a:rPr lang="fr-FR" altLang="en-US"/>
              <a:t>(Arial narrow, </a:t>
            </a:r>
            <a:r>
              <a:rPr lang="en-US" altLang="en-US"/>
              <a:t>28</a:t>
            </a:r>
            <a:r>
              <a:rPr lang="fr-FR" altLang="en-US"/>
              <a:t>pt -Maximum 2 lines)</a:t>
            </a:r>
            <a:endParaRPr lang="fr-FR"/>
          </a:p>
        </p:txBody>
      </p:sp>
      <p:sp>
        <p:nvSpPr>
          <p:cNvPr id="46089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576513"/>
            <a:ext cx="5367338" cy="788987"/>
          </a:xfrm>
        </p:spPr>
        <p:txBody>
          <a:bodyPr lIns="685800" tIns="91440" bIns="91440">
            <a:spAutoFit/>
          </a:bodyPr>
          <a:lstStyle>
            <a:lvl1pPr>
              <a:buClrTx/>
              <a:buFontTx/>
              <a:buNone/>
              <a:defRPr b="1">
                <a:latin typeface="Arial Narrow" pitchFamily="34" charset="0"/>
              </a:defRPr>
            </a:lvl1pPr>
          </a:lstStyle>
          <a:p>
            <a:r>
              <a:rPr lang="fr-FR" altLang="en-US"/>
              <a:t>Sub-title (date, name)</a:t>
            </a:r>
          </a:p>
          <a:p>
            <a:r>
              <a:rPr lang="fr-FR" altLang="en-US"/>
              <a:t>Arial</a:t>
            </a:r>
            <a:r>
              <a:rPr lang="en-US" altLang="en-US"/>
              <a:t> Narrow, M</a:t>
            </a:r>
            <a:r>
              <a:rPr lang="fr-FR" altLang="en-US"/>
              <a:t>aximum 2 lines</a:t>
            </a:r>
            <a:endParaRPr lang="fr-FR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AA3A2-CAE0-40E6-8C9F-72E81B44A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0213" y="136525"/>
            <a:ext cx="2178050" cy="5989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4475" y="136525"/>
            <a:ext cx="6383338" cy="5989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11788-64A3-44B8-8030-DF2A366D5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475" y="136525"/>
            <a:ext cx="8713788" cy="549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44475" y="1265238"/>
            <a:ext cx="8713788" cy="48609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95784-1BCD-4494-A041-009CEFD61B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EB340-1270-485C-B614-5F4BDDA044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475" y="136525"/>
            <a:ext cx="8713788" cy="549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244475" y="1265238"/>
            <a:ext cx="8713788" cy="48609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101B1-43A3-4F68-8FF5-89B2485841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44475" y="136525"/>
            <a:ext cx="8713788" cy="59896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4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20149-1A45-4B74-8394-ADAF572539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2FC40-BA65-4A86-8DAC-7CB694082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280CA-6467-46D3-8E6D-78E96455CC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4475" y="1265238"/>
            <a:ext cx="4279900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6775" y="1265238"/>
            <a:ext cx="4281488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6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3D6B4-98C0-48FC-92BE-3509B600C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8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565F7-0839-4A7B-B3CC-C8DD0CD205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4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81CC5-53B3-4CEB-A21C-A6B122A25B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3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B3B4D-6A6E-4577-80C0-9AEB1A69BD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6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47F39-586C-4F30-91CC-44F2D51FFE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6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326F6-A79F-44C9-9D70-349132F84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7" name="Rectangle 10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77050" y="6686550"/>
            <a:ext cx="1836738" cy="10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4572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45159" name="Rectangle 10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673850"/>
            <a:ext cx="238125" cy="13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4572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10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DA7989BE-E6B4-474D-BF76-99F91247D7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5138" name="Line 82"/>
          <p:cNvSpPr>
            <a:spLocks noChangeShapeType="1"/>
          </p:cNvSpPr>
          <p:nvPr/>
        </p:nvSpPr>
        <p:spPr bwMode="auto">
          <a:xfrm>
            <a:off x="1588" y="776288"/>
            <a:ext cx="9142412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030" name="Rectangle 134"/>
          <p:cNvSpPr>
            <a:spLocks noGrp="1" noChangeArrowheads="1"/>
          </p:cNvSpPr>
          <p:nvPr>
            <p:ph type="title"/>
          </p:nvPr>
        </p:nvSpPr>
        <p:spPr bwMode="auto">
          <a:xfrm>
            <a:off x="244475" y="136525"/>
            <a:ext cx="87137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1" name="Rectangle 13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4475" y="1265238"/>
            <a:ext cx="8713788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pic>
        <p:nvPicPr>
          <p:cNvPr id="1032" name="Picture 138" descr="OK_Capgemini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8750" y="6392863"/>
            <a:ext cx="14398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7" r:id="rId2"/>
    <p:sldLayoutId id="2147483666" r:id="rId3"/>
    <p:sldLayoutId id="2147483665" r:id="rId4"/>
    <p:sldLayoutId id="2147483664" r:id="rId5"/>
    <p:sldLayoutId id="2147483663" r:id="rId6"/>
    <p:sldLayoutId id="2147483662" r:id="rId7"/>
    <p:sldLayoutId id="2147483661" r:id="rId8"/>
    <p:sldLayoutId id="2147483660" r:id="rId9"/>
    <p:sldLayoutId id="2147483659" r:id="rId10"/>
    <p:sldLayoutId id="2147483658" r:id="rId11"/>
    <p:sldLayoutId id="2147483657" r:id="rId12"/>
    <p:sldLayoutId id="2147483656" r:id="rId13"/>
    <p:sldLayoutId id="2147483655" r:id="rId14"/>
    <p:sldLayoutId id="2147483654" r:id="rId15"/>
  </p:sldLayoutIdLst>
  <p:transition>
    <p:wipe dir="r"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lr>
          <a:schemeClr val="accent2"/>
        </a:buClr>
        <a:buFont typeface="Wingdings" pitchFamily="2" charset="2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63513" indent="-161925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44488" indent="-17938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3pPr>
      <a:lvl4pPr marL="525463" indent="-17938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Symbol" pitchFamily="18" charset="2"/>
        <a:buChar char="-"/>
        <a:defRPr sz="1400">
          <a:solidFill>
            <a:schemeClr val="tx1"/>
          </a:solidFill>
          <a:latin typeface="+mn-lt"/>
        </a:defRPr>
      </a:lvl4pPr>
      <a:lvl5pPr marL="687388" indent="-16033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1144588" indent="-16033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1601788" indent="-16033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058988" indent="-16033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516188" indent="-16033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2014935"/>
            <a:ext cx="8391525" cy="615553"/>
          </a:xfrm>
        </p:spPr>
        <p:txBody>
          <a:bodyPr/>
          <a:lstStyle/>
          <a:p>
            <a:r>
              <a:rPr lang="en-US" altLang="zh-CN" dirty="0" err="1" smtClean="0">
                <a:ea typeface="宋体" charset="-122"/>
              </a:rPr>
              <a:t>Dealslip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0" y="2795588"/>
            <a:ext cx="5367338" cy="461665"/>
          </a:xfrm>
        </p:spPr>
        <p:txBody>
          <a:bodyPr/>
          <a:lstStyle/>
          <a:p>
            <a:pPr marL="0" indent="0"/>
            <a:r>
              <a:rPr lang="en-US" altLang="zh-CN" dirty="0" smtClean="0">
                <a:ea typeface="宋体" charset="-122"/>
              </a:rPr>
              <a:t>May 2011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PRINTER.ID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05" y="1267097"/>
            <a:ext cx="7874000" cy="4337050"/>
          </a:xfrm>
        </p:spPr>
        <p:txBody>
          <a:bodyPr/>
          <a:lstStyle/>
          <a:p>
            <a:pPr eaLnBrk="1" hangingPunct="1"/>
            <a:r>
              <a:rPr lang="en-US" dirty="0" smtClean="0"/>
              <a:t>Define valid printers on the system</a:t>
            </a:r>
          </a:p>
          <a:p>
            <a:pPr eaLnBrk="1" hangingPunct="1"/>
            <a:r>
              <a:rPr lang="en-US" dirty="0" smtClean="0"/>
              <a:t>Translates logical printer name to actual physical printer</a:t>
            </a:r>
          </a:p>
          <a:p>
            <a:pPr eaLnBrk="1" hangingPunct="1"/>
            <a:r>
              <a:rPr lang="en-US" dirty="0" smtClean="0"/>
              <a:t>Actual physical printer defined at Operating System level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t="5781" r="53018" b="35312"/>
          <a:stretch>
            <a:fillRect/>
          </a:stretch>
        </p:blipFill>
        <p:spPr bwMode="auto">
          <a:xfrm>
            <a:off x="1449896" y="2580694"/>
            <a:ext cx="4940393" cy="3515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DE.FORM.TYPE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3994" y="1267097"/>
            <a:ext cx="7874000" cy="4337050"/>
          </a:xfrm>
        </p:spPr>
        <p:txBody>
          <a:bodyPr/>
          <a:lstStyle/>
          <a:p>
            <a:pPr eaLnBrk="1" hangingPunct="1"/>
            <a:r>
              <a:rPr lang="en-US" dirty="0" smtClean="0"/>
              <a:t>Defines the width and depth of each printed form (page layout)</a:t>
            </a:r>
          </a:p>
          <a:p>
            <a:pPr eaLnBrk="1" hangingPunct="1"/>
            <a:r>
              <a:rPr lang="en-US" dirty="0" smtClean="0"/>
              <a:t>Define printer to be used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 t="5625" r="65767" b="23125"/>
          <a:stretch>
            <a:fillRect/>
          </a:stretch>
        </p:blipFill>
        <p:spPr bwMode="auto">
          <a:xfrm>
            <a:off x="1387993" y="2237667"/>
            <a:ext cx="4970766" cy="3826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REPORT.CONTROL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Defines all reports that can be produced by the </a:t>
            </a:r>
            <a:r>
              <a:rPr lang="en-US" sz="2000" dirty="0" smtClean="0"/>
              <a:t>T24</a:t>
            </a:r>
            <a:r>
              <a:rPr lang="en-US" sz="2000" dirty="0" smtClean="0"/>
              <a:t> system and </a:t>
            </a:r>
            <a:r>
              <a:rPr lang="en-US" sz="2000" dirty="0" smtClean="0"/>
              <a:t>co</a:t>
            </a:r>
            <a:r>
              <a:rPr lang="en-US" sz="2000" dirty="0" smtClean="0"/>
              <a:t>ntains</a:t>
            </a:r>
            <a:endParaRPr lang="en-US" sz="2000" dirty="0" smtClean="0"/>
          </a:p>
          <a:p>
            <a:pPr lvl="2" eaLnBrk="1" hangingPunct="1"/>
            <a:r>
              <a:rPr lang="en-US" sz="2000" dirty="0" smtClean="0"/>
              <a:t>Description of the report</a:t>
            </a:r>
          </a:p>
          <a:p>
            <a:pPr lvl="2" eaLnBrk="1" hangingPunct="1"/>
            <a:r>
              <a:rPr lang="en-US" sz="2000" dirty="0" smtClean="0"/>
              <a:t>Printer environment (form)</a:t>
            </a:r>
          </a:p>
          <a:p>
            <a:pPr lvl="2" eaLnBrk="1" hangingPunct="1"/>
            <a:r>
              <a:rPr lang="en-US" sz="2000" dirty="0" smtClean="0"/>
              <a:t>Date and time last produced and spooled</a:t>
            </a:r>
          </a:p>
          <a:p>
            <a:pPr lvl="2" eaLnBrk="1" hangingPunct="1"/>
            <a:r>
              <a:rPr lang="en-US" sz="2000" dirty="0" smtClean="0"/>
              <a:t>Indicator to flag the report for micro-</a:t>
            </a:r>
            <a:r>
              <a:rPr lang="en-US" sz="2000" dirty="0" err="1" smtClean="0"/>
              <a:t>fiching</a:t>
            </a:r>
            <a:endParaRPr lang="en-US" sz="2000" dirty="0" smtClean="0"/>
          </a:p>
          <a:p>
            <a:pPr lvl="2" eaLnBrk="1" hangingPunct="1"/>
            <a:r>
              <a:rPr lang="en-US" sz="2000" dirty="0" smtClean="0"/>
              <a:t>Mnemonic to link it </a:t>
            </a:r>
            <a:r>
              <a:rPr lang="en-US" sz="2000" dirty="0" smtClean="0"/>
              <a:t>to a </a:t>
            </a:r>
            <a:r>
              <a:rPr lang="en-US" sz="2000" dirty="0" smtClean="0"/>
              <a:t>product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REPORT.CONTROL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10" name="Picture 9"/>
          <p:cNvPicPr/>
          <p:nvPr/>
        </p:nvPicPr>
        <p:blipFill>
          <a:blip r:embed="rId2" cstate="print"/>
          <a:srcRect t="5625" r="67173" b="30625"/>
          <a:stretch>
            <a:fillRect/>
          </a:stretch>
        </p:blipFill>
        <p:spPr bwMode="auto">
          <a:xfrm>
            <a:off x="1309425" y="1592263"/>
            <a:ext cx="4660451" cy="433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1527941" y="3834624"/>
            <a:ext cx="2510395" cy="16981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552352" y="3941381"/>
            <a:ext cx="2259874" cy="4441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812226" y="4123909"/>
            <a:ext cx="2377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Defined in DE.FORM.TYPE 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DEAL.SLIP.FORMAT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dirty="0" smtClean="0"/>
              <a:t>Define the layout and content of deal slips printed within the </a:t>
            </a:r>
            <a:r>
              <a:rPr lang="en-US" dirty="0" smtClean="0"/>
              <a:t>T24 </a:t>
            </a:r>
            <a:r>
              <a:rPr lang="en-US" dirty="0" smtClean="0"/>
              <a:t>system</a:t>
            </a:r>
          </a:p>
          <a:p>
            <a:pPr eaLnBrk="1" hangingPunct="1"/>
            <a:r>
              <a:rPr lang="en-US" dirty="0" smtClean="0"/>
              <a:t>Deal slips are normally produced, when the contract is first input</a:t>
            </a:r>
          </a:p>
          <a:p>
            <a:pPr eaLnBrk="1" hangingPunct="1"/>
            <a:r>
              <a:rPr lang="en-US" dirty="0" smtClean="0"/>
              <a:t>Layout definition is divided into two sections </a:t>
            </a:r>
          </a:p>
          <a:p>
            <a:pPr lvl="1" eaLnBrk="1" hangingPunct="1"/>
            <a:r>
              <a:rPr lang="en-US" dirty="0" smtClean="0"/>
              <a:t>Files and the keys to those files, where data will be extracted from </a:t>
            </a:r>
          </a:p>
          <a:p>
            <a:pPr lvl="1" eaLnBrk="1" hangingPunct="1"/>
            <a:r>
              <a:rPr lang="en-US" dirty="0" smtClean="0"/>
              <a:t>Which fields to extract and where on the deal slip they should be printed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DEAL.SLIP.FORMAT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Main extract file/record – </a:t>
            </a:r>
          </a:p>
          <a:p>
            <a:pPr lvl="1" eaLnBrk="1" hangingPunct="1"/>
            <a:r>
              <a:rPr lang="en-US" smtClean="0"/>
              <a:t>Current application </a:t>
            </a:r>
          </a:p>
          <a:p>
            <a:pPr lvl="1" eaLnBrk="1" hangingPunct="1"/>
            <a:r>
              <a:rPr lang="en-US" smtClean="0"/>
              <a:t>Any file with key i.e. a field on another file</a:t>
            </a:r>
          </a:p>
          <a:p>
            <a:pPr eaLnBrk="1" hangingPunct="1"/>
            <a:r>
              <a:rPr lang="en-US" smtClean="0"/>
              <a:t>Also specify - Current application field enrichments, free format text and totals</a:t>
            </a:r>
          </a:p>
          <a:p>
            <a:pPr eaLnBrk="1" hangingPunct="1"/>
            <a:endParaRPr lang="en-US" smtClean="0"/>
          </a:p>
          <a:p>
            <a:pPr eaLnBrk="1" hangingPunct="1">
              <a:buFont typeface="Wingdings 3" pitchFamily="18" charset="2"/>
              <a:buNone/>
            </a:pPr>
            <a:r>
              <a:rPr lang="en-US" smtClean="0"/>
              <a:t>	</a:t>
            </a:r>
            <a:r>
              <a:rPr lang="en-US" sz="1600" smtClean="0"/>
              <a:t>Note: Deal slip format is intended for single page output only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DEAL.SLIP.FORMAT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9" name="Picture 8"/>
          <p:cNvPicPr/>
          <p:nvPr/>
        </p:nvPicPr>
        <p:blipFill>
          <a:blip r:embed="rId2" cstate="print"/>
          <a:srcRect t="7031" r="68821" b="8594"/>
          <a:stretch>
            <a:fillRect/>
          </a:stretch>
        </p:blipFill>
        <p:spPr bwMode="auto">
          <a:xfrm>
            <a:off x="616626" y="1145852"/>
            <a:ext cx="2662595" cy="4783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3" cstate="print"/>
          <a:srcRect t="5156" r="76255" b="7969"/>
          <a:stretch>
            <a:fillRect/>
          </a:stretch>
        </p:blipFill>
        <p:spPr bwMode="auto">
          <a:xfrm>
            <a:off x="3527990" y="1145851"/>
            <a:ext cx="2263202" cy="4783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4" cstate="print"/>
          <a:srcRect r="74585" b="21562"/>
          <a:stretch>
            <a:fillRect/>
          </a:stretch>
        </p:blipFill>
        <p:spPr bwMode="auto">
          <a:xfrm>
            <a:off x="6010561" y="1145850"/>
            <a:ext cx="2555360" cy="4783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679686" y="1722383"/>
            <a:ext cx="1812702" cy="1905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Version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Deal slip can be generated while performing any action in Version application</a:t>
            </a:r>
          </a:p>
          <a:p>
            <a:pPr eaLnBrk="1" hangingPunct="1"/>
            <a:r>
              <a:rPr lang="en-US" smtClean="0"/>
              <a:t>Attach the ID of Deal Slip Format in the Version, to invoke the creation of deal slip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Version Field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D Slip Format </a:t>
            </a:r>
          </a:p>
          <a:p>
            <a:pPr lvl="1" eaLnBrk="1" hangingPunct="1"/>
            <a:r>
              <a:rPr lang="en-US" smtClean="0"/>
              <a:t>Input a valid deal slip format ID </a:t>
            </a:r>
          </a:p>
          <a:p>
            <a:pPr eaLnBrk="1" hangingPunct="1"/>
            <a:r>
              <a:rPr lang="en-US" smtClean="0"/>
              <a:t>D Slip Function</a:t>
            </a:r>
          </a:p>
          <a:p>
            <a:pPr lvl="1" eaLnBrk="1" hangingPunct="1"/>
            <a:r>
              <a:rPr lang="en-US" smtClean="0"/>
              <a:t>Function during which deal slip has to be created</a:t>
            </a:r>
          </a:p>
          <a:p>
            <a:pPr eaLnBrk="1" hangingPunct="1"/>
            <a:r>
              <a:rPr lang="en-US" smtClean="0"/>
              <a:t>D Slip Trigger</a:t>
            </a:r>
          </a:p>
          <a:p>
            <a:pPr lvl="1" eaLnBrk="1" hangingPunct="1"/>
            <a:r>
              <a:rPr lang="en-US" smtClean="0"/>
              <a:t>OL – To generate deal slip automatically</a:t>
            </a:r>
          </a:p>
          <a:p>
            <a:pPr lvl="1" eaLnBrk="1" hangingPunct="1"/>
            <a:r>
              <a:rPr lang="en-US" smtClean="0"/>
              <a:t>RQ – To generate deal slip manually, using a HOT.KEY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 t="10156" r="73535" b="16250"/>
          <a:stretch>
            <a:fillRect/>
          </a:stretch>
        </p:blipFill>
        <p:spPr bwMode="auto">
          <a:xfrm>
            <a:off x="314386" y="1136935"/>
            <a:ext cx="2628512" cy="505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3" cstate="print"/>
          <a:srcRect r="72187" b="9634"/>
          <a:stretch>
            <a:fillRect/>
          </a:stretch>
        </p:blipFill>
        <p:spPr bwMode="auto">
          <a:xfrm>
            <a:off x="3056317" y="1157955"/>
            <a:ext cx="2724375" cy="505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4" cstate="print"/>
          <a:srcRect r="69899" b="9617"/>
          <a:stretch>
            <a:fillRect/>
          </a:stretch>
        </p:blipFill>
        <p:spPr bwMode="auto">
          <a:xfrm>
            <a:off x="5937936" y="1136935"/>
            <a:ext cx="2865192" cy="5074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4294967295"/>
          </p:nvPr>
        </p:nvSpPr>
        <p:spPr>
          <a:xfrm>
            <a:off x="992188" y="1592263"/>
            <a:ext cx="7874000" cy="4638675"/>
          </a:xfrm>
        </p:spPr>
        <p:txBody>
          <a:bodyPr/>
          <a:lstStyle/>
          <a:p>
            <a:pPr eaLnBrk="1" hangingPunct="1"/>
            <a:r>
              <a:rPr lang="en-US" smtClean="0"/>
              <a:t>At the end of the session the particpants will be able</a:t>
            </a:r>
          </a:p>
          <a:p>
            <a:pPr marL="742950" lvl="1" indent="-285750" eaLnBrk="1" hangingPunct="1"/>
            <a:r>
              <a:rPr lang="en-US" smtClean="0"/>
              <a:t>To understand about Deal slip</a:t>
            </a:r>
          </a:p>
          <a:p>
            <a:pPr marL="742950" lvl="1" indent="-285750" eaLnBrk="1" hangingPunct="1"/>
            <a:r>
              <a:rPr lang="en-US" smtClean="0"/>
              <a:t>To understand the generation of deal slip at various stages.</a:t>
            </a:r>
          </a:p>
          <a:p>
            <a:pPr marL="742950" lvl="1" indent="-285750" eaLnBrk="1" hangingPunct="1"/>
            <a:endParaRPr lang="en-US" smtClean="0"/>
          </a:p>
          <a:p>
            <a:pPr marL="742950" lvl="1" indent="-285750" eaLnBrk="1" hangingPunct="1">
              <a:buFont typeface="Trebuchet MS" pitchFamily="34" charset="0"/>
              <a:buNone/>
            </a:pPr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984" y="1214846"/>
            <a:ext cx="7874000" cy="4337050"/>
          </a:xfrm>
        </p:spPr>
        <p:txBody>
          <a:bodyPr/>
          <a:lstStyle/>
          <a:p>
            <a:pPr eaLnBrk="1" hangingPunct="1"/>
            <a:r>
              <a:rPr lang="en-US" dirty="0" smtClean="0"/>
              <a:t>Create a Customer record using the newly created version ‘</a:t>
            </a:r>
            <a:r>
              <a:rPr lang="en-US" dirty="0" smtClean="0"/>
              <a:t>CUSTOMER,ACTIVE.PW’</a:t>
            </a:r>
            <a:endParaRPr lang="en-US" dirty="0" smtClean="0"/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1324" y="2159816"/>
            <a:ext cx="3467100" cy="3867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Authorize the Customer record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0200" y="2095500"/>
            <a:ext cx="3276600" cy="39116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On authorization, question appears “DO YOU WANT TO PRINT?”</a:t>
            </a:r>
          </a:p>
          <a:p>
            <a:pPr eaLnBrk="1" hangingPunct="1"/>
            <a:r>
              <a:rPr lang="en-US" smtClean="0"/>
              <a:t>Input “Y”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609850" y="3016250"/>
            <a:ext cx="4940300" cy="3362325"/>
            <a:chOff x="1276" y="1284"/>
            <a:chExt cx="3208" cy="2654"/>
          </a:xfrm>
        </p:grpSpPr>
        <p:pic>
          <p:nvPicPr>
            <p:cNvPr id="33797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 t="1154"/>
            <a:stretch>
              <a:fillRect/>
            </a:stretch>
          </p:blipFill>
          <p:spPr bwMode="auto">
            <a:xfrm>
              <a:off x="1276" y="1284"/>
              <a:ext cx="3208" cy="2654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</p:spPr>
        </p:pic>
        <p:sp>
          <p:nvSpPr>
            <p:cNvPr id="33798" name="Rectangle 6"/>
            <p:cNvSpPr>
              <a:spLocks noChangeArrowheads="1"/>
            </p:cNvSpPr>
            <p:nvPr/>
          </p:nvSpPr>
          <p:spPr bwMode="auto">
            <a:xfrm>
              <a:off x="1312" y="3760"/>
              <a:ext cx="944" cy="120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Deal slip appears as shown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2463" y="2227263"/>
            <a:ext cx="5476875" cy="334327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 1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Create the deal slip at input stage for customer version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992188" y="1592263"/>
            <a:ext cx="7874000" cy="4638675"/>
          </a:xfrm>
        </p:spPr>
        <p:txBody>
          <a:bodyPr/>
          <a:lstStyle/>
          <a:p>
            <a:r>
              <a:rPr lang="en-US" smtClean="0"/>
              <a:t>Create a version for the Customer application</a:t>
            </a:r>
          </a:p>
          <a:p>
            <a:r>
              <a:rPr lang="en-US" smtClean="0"/>
              <a:t>Attach the valid deal slip format ID in field ‘D.SLIP.FORMAT’</a:t>
            </a:r>
          </a:p>
          <a:p>
            <a:r>
              <a:rPr lang="en-US" smtClean="0"/>
              <a:t>Attach a valid function ‘I’ (Input) in field ‘D.SLIP.FUNCTION’ i.e. function during which deal slip has to be created</a:t>
            </a:r>
          </a:p>
          <a:p>
            <a:r>
              <a:rPr lang="en-US" smtClean="0"/>
              <a:t>Attach ‘OL’ to field ‘D.SLIP.TRIGGER’, to generate deal slip automatically</a:t>
            </a:r>
          </a:p>
          <a:p>
            <a:pPr marL="342900" lvl="1" indent="-342900">
              <a:spcBef>
                <a:spcPts val="688"/>
              </a:spcBef>
              <a:buClr>
                <a:srgbClr val="217CB6"/>
              </a:buClr>
              <a:buSzTx/>
              <a:buFont typeface="Wingdings 3" pitchFamily="18" charset="2"/>
              <a:buChar char="}"/>
            </a:pPr>
            <a:endParaRPr 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1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r>
              <a:rPr lang="en-US" smtClean="0"/>
              <a:t>Step 1 – Create a version for the Customer application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9175" y="2149475"/>
            <a:ext cx="3829050" cy="430847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3" cstate="print"/>
          <a:srcRect b="4411"/>
          <a:stretch>
            <a:fillRect/>
          </a:stretch>
        </p:blipFill>
        <p:spPr bwMode="auto">
          <a:xfrm>
            <a:off x="4902200" y="2133600"/>
            <a:ext cx="3835400" cy="42926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1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150" y="1617663"/>
            <a:ext cx="3771900" cy="428307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0138" y="1600200"/>
            <a:ext cx="3743325" cy="43180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1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8063" y="1597025"/>
            <a:ext cx="3851275" cy="43116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2838" y="1587500"/>
            <a:ext cx="3971925" cy="43180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1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Step 2 -Attach the valid deal slip format ID in field ‘D.SLIP.FORMAT’</a:t>
            </a:r>
          </a:p>
          <a:p>
            <a:pPr eaLnBrk="1" hangingPunct="1"/>
            <a:endParaRPr lang="en-US" smtClean="0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0938" y="2389188"/>
            <a:ext cx="3522662" cy="3706812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</p:spPr>
      </p:pic>
      <p:pic>
        <p:nvPicPr>
          <p:cNvPr id="4096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3300" y="2362200"/>
            <a:ext cx="3822700" cy="370840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Session plan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Session- 1                         </a:t>
            </a:r>
          </a:p>
          <a:p>
            <a:pPr lvl="1" eaLnBrk="1" hangingPunct="1"/>
            <a:r>
              <a:rPr lang="en-US" smtClean="0"/>
              <a:t>Introduction</a:t>
            </a:r>
          </a:p>
          <a:p>
            <a:pPr lvl="1" eaLnBrk="1" hangingPunct="1"/>
            <a:r>
              <a:rPr lang="en-US" smtClean="0"/>
              <a:t>Table settings</a:t>
            </a:r>
          </a:p>
          <a:p>
            <a:pPr eaLnBrk="1" hangingPunct="1"/>
            <a:r>
              <a:rPr lang="en-US" smtClean="0"/>
              <a:t>Session- 2</a:t>
            </a:r>
          </a:p>
          <a:p>
            <a:pPr lvl="1" eaLnBrk="1" hangingPunct="1"/>
            <a:r>
              <a:rPr lang="en-US" smtClean="0"/>
              <a:t>Example for version</a:t>
            </a:r>
          </a:p>
          <a:p>
            <a:pPr eaLnBrk="1" hangingPunct="1"/>
            <a:r>
              <a:rPr lang="en-US" smtClean="0"/>
              <a:t>Session –3</a:t>
            </a:r>
          </a:p>
          <a:p>
            <a:pPr lvl="1" eaLnBrk="1" hangingPunct="1"/>
            <a:r>
              <a:rPr lang="en-US" smtClean="0"/>
              <a:t>Workshop</a:t>
            </a:r>
          </a:p>
          <a:p>
            <a:pPr eaLnBrk="1" hangingPunct="1"/>
            <a:r>
              <a:rPr lang="en-US" smtClean="0"/>
              <a:t>Session-4</a:t>
            </a:r>
          </a:p>
          <a:p>
            <a:pPr lvl="1" eaLnBrk="1" hangingPunct="1"/>
            <a:r>
              <a:rPr lang="en-US" smtClean="0"/>
              <a:t>Case study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 1-Customer Version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652554" y="1188720"/>
            <a:ext cx="7874000" cy="4638675"/>
          </a:xfrm>
        </p:spPr>
        <p:txBody>
          <a:bodyPr/>
          <a:lstStyle/>
          <a:p>
            <a:r>
              <a:rPr lang="en-US" dirty="0" smtClean="0"/>
              <a:t>Step 3 -Input a transaction using the customer version ‘CUSTOMER,INFO’</a:t>
            </a:r>
          </a:p>
        </p:txBody>
      </p:sp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3370" y="1863407"/>
            <a:ext cx="3125787" cy="3963988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 1-Customer Version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992188" y="1592263"/>
            <a:ext cx="7874000" cy="4638675"/>
          </a:xfrm>
        </p:spPr>
        <p:txBody>
          <a:bodyPr/>
          <a:lstStyle/>
          <a:p>
            <a:r>
              <a:rPr lang="en-US" smtClean="0"/>
              <a:t>Step 4 -On committing the transaction, message appears as shown</a:t>
            </a:r>
          </a:p>
        </p:txBody>
      </p:sp>
      <p:pic>
        <p:nvPicPr>
          <p:cNvPr id="43012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9838" y="2216150"/>
            <a:ext cx="4556125" cy="407035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 1-Deal Slip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992188" y="1592263"/>
            <a:ext cx="7874000" cy="4638675"/>
          </a:xfrm>
        </p:spPr>
        <p:txBody>
          <a:bodyPr/>
          <a:lstStyle/>
          <a:p>
            <a:r>
              <a:rPr lang="en-US" smtClean="0"/>
              <a:t>Deal slip appears as shown</a:t>
            </a:r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0638" y="2101850"/>
            <a:ext cx="4371975" cy="3838575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992188" y="1592263"/>
            <a:ext cx="7874000" cy="4638675"/>
          </a:xfrm>
        </p:spPr>
        <p:txBody>
          <a:bodyPr/>
          <a:lstStyle/>
          <a:p>
            <a:r>
              <a:rPr lang="en-US" smtClean="0"/>
              <a:t>Issue a DEAL SLIP to a customer, every time an account is opened for him/her. It should contains the details given below</a:t>
            </a:r>
          </a:p>
          <a:p>
            <a:r>
              <a:rPr lang="en-US" smtClean="0"/>
              <a:t>NOTE: while printing the deal slip all the accounts (including the one created currently)should be printed separated by ;(semicolon)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992188" y="1592263"/>
            <a:ext cx="7874000" cy="463867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 cstate="print"/>
          <a:srcRect l="5598" t="31944" r="19922" b="21355"/>
          <a:stretch>
            <a:fillRect/>
          </a:stretch>
        </p:blipFill>
        <p:spPr bwMode="auto">
          <a:xfrm>
            <a:off x="1282700" y="2108200"/>
            <a:ext cx="7264400" cy="34163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 - Solution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992188" y="1592263"/>
            <a:ext cx="7874000" cy="4638675"/>
          </a:xfrm>
        </p:spPr>
        <p:txBody>
          <a:bodyPr/>
          <a:lstStyle/>
          <a:p>
            <a:r>
              <a:rPr lang="en-US" smtClean="0"/>
              <a:t>Where do we attach subroutine ?</a:t>
            </a:r>
          </a:p>
          <a:p>
            <a:pPr lvl="1"/>
            <a:r>
              <a:rPr lang="en-US" smtClean="0"/>
              <a:t>Application : DEAL.SLIP.FORMAT</a:t>
            </a:r>
          </a:p>
          <a:p>
            <a:pPr lvl="1"/>
            <a:r>
              <a:rPr lang="en-US" smtClean="0"/>
              <a:t>Field : FORMAT</a:t>
            </a:r>
          </a:p>
          <a:p>
            <a:pPr lvl="1"/>
            <a:r>
              <a:rPr lang="en-US" smtClean="0"/>
              <a:t>Name of the subroutine needs to be prefixed with an @</a:t>
            </a:r>
          </a:p>
          <a:p>
            <a:endParaRPr 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Case Study -Solution 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992188" y="1592263"/>
            <a:ext cx="7874000" cy="4638675"/>
          </a:xfrm>
        </p:spPr>
        <p:txBody>
          <a:bodyPr/>
          <a:lstStyle/>
          <a:p>
            <a:r>
              <a:rPr lang="en-US" smtClean="0"/>
              <a:t>Step 1 -Write a subroutine ,compile and catalog</a:t>
            </a:r>
          </a:p>
        </p:txBody>
      </p:sp>
      <p:pic>
        <p:nvPicPr>
          <p:cNvPr id="48132" name="Picture 3"/>
          <p:cNvPicPr>
            <a:picLocks noChangeAspect="1" noChangeArrowheads="1"/>
          </p:cNvPicPr>
          <p:nvPr/>
        </p:nvPicPr>
        <p:blipFill>
          <a:blip r:embed="rId2" cstate="print"/>
          <a:srcRect l="4297" t="29340" r="21484" b="18056"/>
          <a:stretch>
            <a:fillRect/>
          </a:stretch>
        </p:blipFill>
        <p:spPr bwMode="auto">
          <a:xfrm>
            <a:off x="1041400" y="2324100"/>
            <a:ext cx="7239000" cy="38481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 - Solution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992188" y="1592263"/>
            <a:ext cx="7874000" cy="4638675"/>
          </a:xfrm>
        </p:spPr>
        <p:txBody>
          <a:bodyPr/>
          <a:lstStyle/>
          <a:p>
            <a:r>
              <a:rPr lang="en-US" smtClean="0"/>
              <a:t>Step 2 – Make an entry in PGM.FILE and set Type as “S”</a:t>
            </a:r>
          </a:p>
          <a:p>
            <a:endParaRPr lang="en-US" smtClean="0"/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 cstate="print"/>
          <a:srcRect l="2344" t="32813" r="54556" b="48958"/>
          <a:stretch>
            <a:fillRect/>
          </a:stretch>
        </p:blipFill>
        <p:spPr bwMode="auto">
          <a:xfrm>
            <a:off x="1790700" y="2489200"/>
            <a:ext cx="5613400" cy="21463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 - Solution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992188" y="1592263"/>
            <a:ext cx="7874000" cy="4638675"/>
          </a:xfrm>
        </p:spPr>
        <p:txBody>
          <a:bodyPr/>
          <a:lstStyle/>
          <a:p>
            <a:r>
              <a:rPr lang="en-US" smtClean="0"/>
              <a:t>Step 3 –Create PRINTER.ID</a:t>
            </a:r>
          </a:p>
          <a:p>
            <a:endParaRPr lang="en-US" smtClean="0"/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2" cstate="print"/>
          <a:srcRect l="2473" t="32291" r="43230" b="55556"/>
          <a:stretch>
            <a:fillRect/>
          </a:stretch>
        </p:blipFill>
        <p:spPr bwMode="auto">
          <a:xfrm>
            <a:off x="1295400" y="2489200"/>
            <a:ext cx="6375400" cy="20447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 - Solution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992188" y="1592263"/>
            <a:ext cx="7874000" cy="4638675"/>
          </a:xfrm>
        </p:spPr>
        <p:txBody>
          <a:bodyPr/>
          <a:lstStyle/>
          <a:p>
            <a:r>
              <a:rPr lang="en-US" smtClean="0"/>
              <a:t>Step 4 – Create a record in DE.FORM.TYPE</a:t>
            </a:r>
          </a:p>
          <a:p>
            <a:endParaRPr lang="en-US" smtClean="0"/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2" cstate="print"/>
          <a:srcRect l="2344" t="31770" r="35286" b="44444"/>
          <a:stretch>
            <a:fillRect/>
          </a:stretch>
        </p:blipFill>
        <p:spPr bwMode="auto">
          <a:xfrm>
            <a:off x="1371600" y="2298700"/>
            <a:ext cx="6565900" cy="27432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Deal Slip?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Confirmation slip generated for T24 transaction at any stage</a:t>
            </a:r>
          </a:p>
          <a:p>
            <a:pPr eaLnBrk="1" hangingPunct="1"/>
            <a:r>
              <a:rPr lang="en-US" smtClean="0"/>
              <a:t>Usually printed and handed to customer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 - Solution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992188" y="1592263"/>
            <a:ext cx="7874000" cy="4638675"/>
          </a:xfrm>
        </p:spPr>
        <p:txBody>
          <a:bodyPr/>
          <a:lstStyle/>
          <a:p>
            <a:r>
              <a:rPr lang="en-US" smtClean="0"/>
              <a:t>Step 5 –Create a record in REPORT.CONTROL</a:t>
            </a:r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2" cstate="print"/>
          <a:srcRect l="2605" t="32466" r="39844" b="49826"/>
          <a:stretch>
            <a:fillRect/>
          </a:stretch>
        </p:blipFill>
        <p:spPr bwMode="auto">
          <a:xfrm>
            <a:off x="1905000" y="2387600"/>
            <a:ext cx="5613400" cy="25019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 - Solution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992188" y="1592263"/>
            <a:ext cx="7874000" cy="4638675"/>
          </a:xfrm>
        </p:spPr>
        <p:txBody>
          <a:bodyPr/>
          <a:lstStyle/>
          <a:p>
            <a:r>
              <a:rPr lang="en-US" smtClean="0"/>
              <a:t>Step 6 – Create the Deal slip using DEAL.SLIP.FORMAT</a:t>
            </a:r>
          </a:p>
        </p:txBody>
      </p:sp>
      <p:pic>
        <p:nvPicPr>
          <p:cNvPr id="53252" name="Picture 3"/>
          <p:cNvPicPr>
            <a:picLocks noChangeAspect="1" noChangeArrowheads="1"/>
          </p:cNvPicPr>
          <p:nvPr/>
        </p:nvPicPr>
        <p:blipFill>
          <a:blip r:embed="rId2" cstate="print"/>
          <a:srcRect l="8333" t="36111" r="33464" b="19270"/>
          <a:stretch>
            <a:fillRect/>
          </a:stretch>
        </p:blipFill>
        <p:spPr bwMode="auto">
          <a:xfrm>
            <a:off x="1866900" y="2146300"/>
            <a:ext cx="5676900" cy="32639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 - Solution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992188" y="1592263"/>
            <a:ext cx="7874000" cy="463867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54276" name="Picture 3"/>
          <p:cNvPicPr>
            <a:picLocks noChangeAspect="1" noChangeArrowheads="1"/>
          </p:cNvPicPr>
          <p:nvPr/>
        </p:nvPicPr>
        <p:blipFill>
          <a:blip r:embed="rId2" cstate="print"/>
          <a:srcRect l="8333" t="36806" r="48438" b="19792"/>
          <a:stretch>
            <a:fillRect/>
          </a:stretch>
        </p:blipFill>
        <p:spPr bwMode="auto">
          <a:xfrm>
            <a:off x="1828800" y="1968500"/>
            <a:ext cx="4724400" cy="34671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 - Solution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992188" y="1592263"/>
            <a:ext cx="7874000" cy="463867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55300" name="Picture 3"/>
          <p:cNvPicPr>
            <a:picLocks noChangeAspect="1" noChangeArrowheads="1"/>
          </p:cNvPicPr>
          <p:nvPr/>
        </p:nvPicPr>
        <p:blipFill>
          <a:blip r:embed="rId2" cstate="print"/>
          <a:srcRect b="7986"/>
          <a:stretch>
            <a:fillRect/>
          </a:stretch>
        </p:blipFill>
        <p:spPr bwMode="auto">
          <a:xfrm>
            <a:off x="1752600" y="1981200"/>
            <a:ext cx="5638800" cy="33655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 - Solution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992188" y="1592263"/>
            <a:ext cx="7874000" cy="4638675"/>
          </a:xfrm>
        </p:spPr>
        <p:txBody>
          <a:bodyPr/>
          <a:lstStyle/>
          <a:p>
            <a:r>
              <a:rPr lang="en-US" smtClean="0"/>
              <a:t>Create the Version and attach the deal slip format in the version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65200" y="2463800"/>
            <a:ext cx="7937500" cy="3390900"/>
            <a:chOff x="1003300" y="2044700"/>
            <a:chExt cx="7937500" cy="3390900"/>
          </a:xfrm>
        </p:grpSpPr>
        <p:pic>
          <p:nvPicPr>
            <p:cNvPr id="5632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5879" t="36980" r="55003" b="48273"/>
            <a:stretch>
              <a:fillRect/>
            </a:stretch>
          </p:blipFill>
          <p:spPr bwMode="auto">
            <a:xfrm>
              <a:off x="1003300" y="2057400"/>
              <a:ext cx="3822700" cy="3378200"/>
            </a:xfrm>
            <a:prstGeom prst="rect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</p:spPr>
        </p:pic>
        <p:pic>
          <p:nvPicPr>
            <p:cNvPr id="56326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3125" r="17448" b="19444"/>
            <a:stretch>
              <a:fillRect/>
            </a:stretch>
          </p:blipFill>
          <p:spPr bwMode="auto">
            <a:xfrm>
              <a:off x="4914900" y="2044700"/>
              <a:ext cx="4025900" cy="3390900"/>
            </a:xfrm>
            <a:prstGeom prst="rect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 - Solution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992188" y="1592263"/>
            <a:ext cx="7874000" cy="4638675"/>
          </a:xfrm>
        </p:spPr>
        <p:txBody>
          <a:bodyPr/>
          <a:lstStyle/>
          <a:p>
            <a:r>
              <a:rPr lang="en-US" smtClean="0"/>
              <a:t>Step 7 – Input and authorize the account record using the version just created .</a:t>
            </a:r>
          </a:p>
          <a:p>
            <a:r>
              <a:rPr lang="en-US" smtClean="0"/>
              <a:t>The deal slip will pop up.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 - Solution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992188" y="1592263"/>
            <a:ext cx="7874000" cy="4638675"/>
          </a:xfrm>
        </p:spPr>
        <p:txBody>
          <a:bodyPr/>
          <a:lstStyle/>
          <a:p>
            <a:r>
              <a:rPr lang="en-US" smtClean="0"/>
              <a:t>The screen shot below is at the time account record authorization</a:t>
            </a:r>
          </a:p>
          <a:p>
            <a:endParaRPr lang="en-US" smtClean="0"/>
          </a:p>
        </p:txBody>
      </p:sp>
      <p:pic>
        <p:nvPicPr>
          <p:cNvPr id="58372" name="Picture 2"/>
          <p:cNvPicPr>
            <a:picLocks noChangeAspect="1" noChangeArrowheads="1"/>
          </p:cNvPicPr>
          <p:nvPr/>
        </p:nvPicPr>
        <p:blipFill>
          <a:blip r:embed="rId2" cstate="print"/>
          <a:srcRect l="6902" t="37326" r="49480" b="10590"/>
          <a:stretch>
            <a:fillRect/>
          </a:stretch>
        </p:blipFill>
        <p:spPr bwMode="auto">
          <a:xfrm>
            <a:off x="2070100" y="2501900"/>
            <a:ext cx="5346700" cy="32512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 - Solution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992188" y="1592263"/>
            <a:ext cx="7874000" cy="4638675"/>
          </a:xfrm>
        </p:spPr>
        <p:txBody>
          <a:bodyPr/>
          <a:lstStyle/>
          <a:p>
            <a:r>
              <a:rPr lang="en-US" smtClean="0"/>
              <a:t>The final DEAL SLIP output</a:t>
            </a:r>
          </a:p>
        </p:txBody>
      </p:sp>
      <p:pic>
        <p:nvPicPr>
          <p:cNvPr id="59396" name="Picture 2"/>
          <p:cNvPicPr>
            <a:picLocks noChangeAspect="1" noChangeArrowheads="1"/>
          </p:cNvPicPr>
          <p:nvPr/>
        </p:nvPicPr>
        <p:blipFill>
          <a:blip r:embed="rId2" cstate="print"/>
          <a:srcRect l="5598" t="31944" r="19922" b="21355"/>
          <a:stretch>
            <a:fillRect/>
          </a:stretch>
        </p:blipFill>
        <p:spPr bwMode="auto">
          <a:xfrm>
            <a:off x="1282700" y="2108200"/>
            <a:ext cx="7264400" cy="34163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en-US" smtClean="0"/>
              <a:t>A deal slip can be produced using the DEAL.SLIP.FORMAT or the  ENQUIRY application</a:t>
            </a:r>
          </a:p>
          <a:p>
            <a:pPr eaLnBrk="1" hangingPunct="1">
              <a:lnSpc>
                <a:spcPct val="115000"/>
              </a:lnSpc>
            </a:pPr>
            <a:r>
              <a:rPr lang="en-US" smtClean="0"/>
              <a:t>It must be attached to the VERSION record and a function/</a:t>
            </a:r>
            <a:r>
              <a:rPr lang="en-US" b="1" smtClean="0"/>
              <a:t> </a:t>
            </a:r>
            <a:r>
              <a:rPr lang="en-US" smtClean="0"/>
              <a:t>trigger can be set depending on when the user would like the deal slip to be printed</a:t>
            </a:r>
          </a:p>
          <a:p>
            <a:pPr eaLnBrk="1" hangingPunct="1">
              <a:lnSpc>
                <a:spcPct val="115000"/>
              </a:lnSpc>
            </a:pPr>
            <a:r>
              <a:rPr lang="en-US" smtClean="0"/>
              <a:t>The DEAL.SLIP.FORMAT record has the REPORT.CONTROL id and thus printing is taken care via this set up</a:t>
            </a:r>
          </a:p>
          <a:p>
            <a:pPr eaLnBrk="1" hangingPunct="1">
              <a:lnSpc>
                <a:spcPct val="115000"/>
              </a:lnSpc>
            </a:pPr>
            <a:r>
              <a:rPr lang="en-US" smtClean="0"/>
              <a:t>All deal slips are stored in &amp;HOLD&amp; and a report of the deal slip produced is held in HOLD.CONTROL</a:t>
            </a:r>
          </a:p>
          <a:p>
            <a:pPr eaLnBrk="1" hangingPunct="1">
              <a:lnSpc>
                <a:spcPct val="115000"/>
              </a:lnSpc>
            </a:pPr>
            <a:r>
              <a:rPr lang="en-US" smtClean="0"/>
              <a:t>Learnt deal slip routine and executed them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0"/>
            <a:ext cx="9169400" cy="6858000"/>
            <a:chOff x="0" y="0"/>
            <a:chExt cx="5776" cy="4320"/>
          </a:xfrm>
        </p:grpSpPr>
        <p:sp>
          <p:nvSpPr>
            <p:cNvPr id="185349" name="Freeform 10"/>
            <p:cNvSpPr>
              <a:spLocks/>
            </p:cNvSpPr>
            <p:nvPr/>
          </p:nvSpPr>
          <p:spPr bwMode="gray">
            <a:xfrm>
              <a:off x="0" y="0"/>
              <a:ext cx="5776" cy="4023"/>
            </a:xfrm>
            <a:custGeom>
              <a:avLst/>
              <a:gdLst>
                <a:gd name="T0" fmla="*/ 624 w 5776"/>
                <a:gd name="T1" fmla="*/ 2880 h 4041"/>
                <a:gd name="T2" fmla="*/ 715 w 5776"/>
                <a:gd name="T3" fmla="*/ 2806 h 4041"/>
                <a:gd name="T4" fmla="*/ 805 w 5776"/>
                <a:gd name="T5" fmla="*/ 2743 h 4041"/>
                <a:gd name="T6" fmla="*/ 898 w 5776"/>
                <a:gd name="T7" fmla="*/ 2680 h 4041"/>
                <a:gd name="T8" fmla="*/ 993 w 5776"/>
                <a:gd name="T9" fmla="*/ 2620 h 4041"/>
                <a:gd name="T10" fmla="*/ 1089 w 5776"/>
                <a:gd name="T11" fmla="*/ 2567 h 4041"/>
                <a:gd name="T12" fmla="*/ 1285 w 5776"/>
                <a:gd name="T13" fmla="*/ 2474 h 4041"/>
                <a:gd name="T14" fmla="*/ 1485 w 5776"/>
                <a:gd name="T15" fmla="*/ 2389 h 4041"/>
                <a:gd name="T16" fmla="*/ 1693 w 5776"/>
                <a:gd name="T17" fmla="*/ 2318 h 4041"/>
                <a:gd name="T18" fmla="*/ 1904 w 5776"/>
                <a:gd name="T19" fmla="*/ 2255 h 4041"/>
                <a:gd name="T20" fmla="*/ 2118 w 5776"/>
                <a:gd name="T21" fmla="*/ 2194 h 4041"/>
                <a:gd name="T22" fmla="*/ 2229 w 5776"/>
                <a:gd name="T23" fmla="*/ 2166 h 4041"/>
                <a:gd name="T24" fmla="*/ 2475 w 5776"/>
                <a:gd name="T25" fmla="*/ 2110 h 4041"/>
                <a:gd name="T26" fmla="*/ 2720 w 5776"/>
                <a:gd name="T27" fmla="*/ 2060 h 4041"/>
                <a:gd name="T28" fmla="*/ 3205 w 5776"/>
                <a:gd name="T29" fmla="*/ 1965 h 4041"/>
                <a:gd name="T30" fmla="*/ 3198 w 5776"/>
                <a:gd name="T31" fmla="*/ 1965 h 4041"/>
                <a:gd name="T32" fmla="*/ 3929 w 5776"/>
                <a:gd name="T33" fmla="*/ 1818 h 4041"/>
                <a:gd name="T34" fmla="*/ 4229 w 5776"/>
                <a:gd name="T35" fmla="*/ 1747 h 4041"/>
                <a:gd name="T36" fmla="*/ 4409 w 5776"/>
                <a:gd name="T37" fmla="*/ 1698 h 4041"/>
                <a:gd name="T38" fmla="*/ 4573 w 5776"/>
                <a:gd name="T39" fmla="*/ 1650 h 4041"/>
                <a:gd name="T40" fmla="*/ 4725 w 5776"/>
                <a:gd name="T41" fmla="*/ 1595 h 4041"/>
                <a:gd name="T42" fmla="*/ 4867 w 5776"/>
                <a:gd name="T43" fmla="*/ 1532 h 4041"/>
                <a:gd name="T44" fmla="*/ 5000 w 5776"/>
                <a:gd name="T45" fmla="*/ 1461 h 4041"/>
                <a:gd name="T46" fmla="*/ 5125 w 5776"/>
                <a:gd name="T47" fmla="*/ 1385 h 4041"/>
                <a:gd name="T48" fmla="*/ 5245 w 5776"/>
                <a:gd name="T49" fmla="*/ 1293 h 4041"/>
                <a:gd name="T50" fmla="*/ 5362 w 5776"/>
                <a:gd name="T51" fmla="*/ 1193 h 4041"/>
                <a:gd name="T52" fmla="*/ 5475 w 5776"/>
                <a:gd name="T53" fmla="*/ 1074 h 4041"/>
                <a:gd name="T54" fmla="*/ 5587 w 5776"/>
                <a:gd name="T55" fmla="*/ 943 h 4041"/>
                <a:gd name="T56" fmla="*/ 5702 w 5776"/>
                <a:gd name="T57" fmla="*/ 790 h 4041"/>
                <a:gd name="T58" fmla="*/ 5776 w 5776"/>
                <a:gd name="T59" fmla="*/ 0 h 4041"/>
                <a:gd name="T60" fmla="*/ 0 w 5776"/>
                <a:gd name="T61" fmla="*/ 3951 h 4041"/>
                <a:gd name="T62" fmla="*/ 20 w 5776"/>
                <a:gd name="T63" fmla="*/ 3951 h 4041"/>
                <a:gd name="T64" fmla="*/ 55 w 5776"/>
                <a:gd name="T65" fmla="*/ 3788 h 4041"/>
                <a:gd name="T66" fmla="*/ 102 w 5776"/>
                <a:gd name="T67" fmla="*/ 3630 h 4041"/>
                <a:gd name="T68" fmla="*/ 124 w 5776"/>
                <a:gd name="T69" fmla="*/ 3575 h 4041"/>
                <a:gd name="T70" fmla="*/ 169 w 5776"/>
                <a:gd name="T71" fmla="*/ 3469 h 4041"/>
                <a:gd name="T72" fmla="*/ 220 w 5776"/>
                <a:gd name="T73" fmla="*/ 3369 h 4041"/>
                <a:gd name="T74" fmla="*/ 278 w 5776"/>
                <a:gd name="T75" fmla="*/ 3271 h 4041"/>
                <a:gd name="T76" fmla="*/ 342 w 5776"/>
                <a:gd name="T77" fmla="*/ 3179 h 4041"/>
                <a:gd name="T78" fmla="*/ 415 w 5776"/>
                <a:gd name="T79" fmla="*/ 3087 h 4041"/>
                <a:gd name="T80" fmla="*/ 493 w 5776"/>
                <a:gd name="T81" fmla="*/ 3000 h 4041"/>
                <a:gd name="T82" fmla="*/ 578 w 5776"/>
                <a:gd name="T83" fmla="*/ 2921 h 4041"/>
                <a:gd name="T84" fmla="*/ 624 w 5776"/>
                <a:gd name="T85" fmla="*/ 2880 h 404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776"/>
                <a:gd name="T130" fmla="*/ 0 h 4041"/>
                <a:gd name="T131" fmla="*/ 5776 w 5776"/>
                <a:gd name="T132" fmla="*/ 4041 h 404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776" h="4041">
                  <a:moveTo>
                    <a:pt x="624" y="2945"/>
                  </a:moveTo>
                  <a:lnTo>
                    <a:pt x="624" y="2945"/>
                  </a:lnTo>
                  <a:lnTo>
                    <a:pt x="669" y="2908"/>
                  </a:lnTo>
                  <a:lnTo>
                    <a:pt x="715" y="2871"/>
                  </a:lnTo>
                  <a:lnTo>
                    <a:pt x="760" y="2836"/>
                  </a:lnTo>
                  <a:lnTo>
                    <a:pt x="805" y="2803"/>
                  </a:lnTo>
                  <a:lnTo>
                    <a:pt x="853" y="2771"/>
                  </a:lnTo>
                  <a:lnTo>
                    <a:pt x="898" y="2740"/>
                  </a:lnTo>
                  <a:lnTo>
                    <a:pt x="945" y="2710"/>
                  </a:lnTo>
                  <a:lnTo>
                    <a:pt x="993" y="2680"/>
                  </a:lnTo>
                  <a:lnTo>
                    <a:pt x="1042" y="2652"/>
                  </a:lnTo>
                  <a:lnTo>
                    <a:pt x="1089" y="2626"/>
                  </a:lnTo>
                  <a:lnTo>
                    <a:pt x="1185" y="2574"/>
                  </a:lnTo>
                  <a:lnTo>
                    <a:pt x="1285" y="2529"/>
                  </a:lnTo>
                  <a:lnTo>
                    <a:pt x="1385" y="2484"/>
                  </a:lnTo>
                  <a:lnTo>
                    <a:pt x="1485" y="2444"/>
                  </a:lnTo>
                  <a:lnTo>
                    <a:pt x="1589" y="2406"/>
                  </a:lnTo>
                  <a:lnTo>
                    <a:pt x="1693" y="2370"/>
                  </a:lnTo>
                  <a:lnTo>
                    <a:pt x="1798" y="2337"/>
                  </a:lnTo>
                  <a:lnTo>
                    <a:pt x="1904" y="2305"/>
                  </a:lnTo>
                  <a:lnTo>
                    <a:pt x="2011" y="2275"/>
                  </a:lnTo>
                  <a:lnTo>
                    <a:pt x="2118" y="2244"/>
                  </a:lnTo>
                  <a:lnTo>
                    <a:pt x="2229" y="2216"/>
                  </a:lnTo>
                  <a:lnTo>
                    <a:pt x="2351" y="2186"/>
                  </a:lnTo>
                  <a:lnTo>
                    <a:pt x="2475" y="2158"/>
                  </a:lnTo>
                  <a:lnTo>
                    <a:pt x="2596" y="2130"/>
                  </a:lnTo>
                  <a:lnTo>
                    <a:pt x="2720" y="2105"/>
                  </a:lnTo>
                  <a:lnTo>
                    <a:pt x="2964" y="2056"/>
                  </a:lnTo>
                  <a:lnTo>
                    <a:pt x="3205" y="2010"/>
                  </a:lnTo>
                  <a:lnTo>
                    <a:pt x="3198" y="2010"/>
                  </a:lnTo>
                  <a:lnTo>
                    <a:pt x="3705" y="1906"/>
                  </a:lnTo>
                  <a:lnTo>
                    <a:pt x="3929" y="1858"/>
                  </a:lnTo>
                  <a:lnTo>
                    <a:pt x="4133" y="1813"/>
                  </a:lnTo>
                  <a:lnTo>
                    <a:pt x="4229" y="1787"/>
                  </a:lnTo>
                  <a:lnTo>
                    <a:pt x="4320" y="1763"/>
                  </a:lnTo>
                  <a:lnTo>
                    <a:pt x="4409" y="1738"/>
                  </a:lnTo>
                  <a:lnTo>
                    <a:pt x="4493" y="1714"/>
                  </a:lnTo>
                  <a:lnTo>
                    <a:pt x="4573" y="1686"/>
                  </a:lnTo>
                  <a:lnTo>
                    <a:pt x="4651" y="1658"/>
                  </a:lnTo>
                  <a:lnTo>
                    <a:pt x="4725" y="1630"/>
                  </a:lnTo>
                  <a:lnTo>
                    <a:pt x="4798" y="1599"/>
                  </a:lnTo>
                  <a:lnTo>
                    <a:pt x="4867" y="1567"/>
                  </a:lnTo>
                  <a:lnTo>
                    <a:pt x="4935" y="1531"/>
                  </a:lnTo>
                  <a:lnTo>
                    <a:pt x="5000" y="1496"/>
                  </a:lnTo>
                  <a:lnTo>
                    <a:pt x="5064" y="1457"/>
                  </a:lnTo>
                  <a:lnTo>
                    <a:pt x="5125" y="1415"/>
                  </a:lnTo>
                  <a:lnTo>
                    <a:pt x="5187" y="1371"/>
                  </a:lnTo>
                  <a:lnTo>
                    <a:pt x="5245" y="1323"/>
                  </a:lnTo>
                  <a:lnTo>
                    <a:pt x="5304" y="1272"/>
                  </a:lnTo>
                  <a:lnTo>
                    <a:pt x="5362" y="1218"/>
                  </a:lnTo>
                  <a:lnTo>
                    <a:pt x="5418" y="1161"/>
                  </a:lnTo>
                  <a:lnTo>
                    <a:pt x="5475" y="1099"/>
                  </a:lnTo>
                  <a:lnTo>
                    <a:pt x="5531" y="1032"/>
                  </a:lnTo>
                  <a:lnTo>
                    <a:pt x="5587" y="963"/>
                  </a:lnTo>
                  <a:lnTo>
                    <a:pt x="5644" y="890"/>
                  </a:lnTo>
                  <a:lnTo>
                    <a:pt x="5702" y="810"/>
                  </a:lnTo>
                  <a:lnTo>
                    <a:pt x="5772" y="704"/>
                  </a:lnTo>
                  <a:lnTo>
                    <a:pt x="5776" y="0"/>
                  </a:lnTo>
                  <a:lnTo>
                    <a:pt x="0" y="5"/>
                  </a:lnTo>
                  <a:lnTo>
                    <a:pt x="0" y="4041"/>
                  </a:lnTo>
                  <a:lnTo>
                    <a:pt x="20" y="4041"/>
                  </a:lnTo>
                  <a:lnTo>
                    <a:pt x="35" y="3959"/>
                  </a:lnTo>
                  <a:lnTo>
                    <a:pt x="55" y="3873"/>
                  </a:lnTo>
                  <a:lnTo>
                    <a:pt x="76" y="3793"/>
                  </a:lnTo>
                  <a:lnTo>
                    <a:pt x="102" y="3711"/>
                  </a:lnTo>
                  <a:lnTo>
                    <a:pt x="124" y="3655"/>
                  </a:lnTo>
                  <a:lnTo>
                    <a:pt x="145" y="3601"/>
                  </a:lnTo>
                  <a:lnTo>
                    <a:pt x="169" y="3549"/>
                  </a:lnTo>
                  <a:lnTo>
                    <a:pt x="193" y="3496"/>
                  </a:lnTo>
                  <a:lnTo>
                    <a:pt x="220" y="3444"/>
                  </a:lnTo>
                  <a:lnTo>
                    <a:pt x="247" y="3396"/>
                  </a:lnTo>
                  <a:lnTo>
                    <a:pt x="278" y="3346"/>
                  </a:lnTo>
                  <a:lnTo>
                    <a:pt x="309" y="3297"/>
                  </a:lnTo>
                  <a:lnTo>
                    <a:pt x="342" y="3249"/>
                  </a:lnTo>
                  <a:lnTo>
                    <a:pt x="378" y="3202"/>
                  </a:lnTo>
                  <a:lnTo>
                    <a:pt x="415" y="3157"/>
                  </a:lnTo>
                  <a:lnTo>
                    <a:pt x="453" y="3113"/>
                  </a:lnTo>
                  <a:lnTo>
                    <a:pt x="493" y="3068"/>
                  </a:lnTo>
                  <a:lnTo>
                    <a:pt x="535" y="3027"/>
                  </a:lnTo>
                  <a:lnTo>
                    <a:pt x="578" y="2986"/>
                  </a:lnTo>
                  <a:lnTo>
                    <a:pt x="624" y="29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50" name="Rectangle 11"/>
            <p:cNvSpPr>
              <a:spLocks noChangeArrowheads="1"/>
            </p:cNvSpPr>
            <p:nvPr/>
          </p:nvSpPr>
          <p:spPr bwMode="gray">
            <a:xfrm>
              <a:off x="0" y="4023"/>
              <a:ext cx="5760" cy="297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endParaRPr lang="en-US" altLang="zh-CN"/>
            </a:p>
          </p:txBody>
        </p:sp>
        <p:sp>
          <p:nvSpPr>
            <p:cNvPr id="185351" name="Oval 12"/>
            <p:cNvSpPr>
              <a:spLocks noChangeArrowheads="1"/>
            </p:cNvSpPr>
            <p:nvPr/>
          </p:nvSpPr>
          <p:spPr bwMode="gray">
            <a:xfrm>
              <a:off x="4919" y="3744"/>
              <a:ext cx="576" cy="576"/>
            </a:xfrm>
            <a:prstGeom prst="ellipse">
              <a:avLst/>
            </a:prstGeom>
            <a:solidFill>
              <a:srgbClr val="FFFFFF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endParaRPr lang="en-US" altLang="zh-CN"/>
            </a:p>
          </p:txBody>
        </p:sp>
        <p:pic>
          <p:nvPicPr>
            <p:cNvPr id="185352" name="Picture 13" descr="CBE_CMJ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4962" y="3786"/>
              <a:ext cx="484" cy="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5353" name="Picture 14" descr="Untitled-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3183" y="4135"/>
              <a:ext cx="1739" cy="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85347" name="Picture 4" descr="OK_Capgemini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5013" y="1058863"/>
            <a:ext cx="4318000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5348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44475" y="5045075"/>
            <a:ext cx="8753475" cy="611188"/>
          </a:xfrm>
        </p:spPr>
        <p:txBody>
          <a:bodyPr/>
          <a:lstStyle/>
          <a:p>
            <a:pPr algn="r"/>
            <a:r>
              <a:rPr lang="en-US" altLang="zh-CN" smtClean="0">
                <a:solidFill>
                  <a:schemeClr val="bg1"/>
                </a:solidFill>
                <a:ea typeface="宋体" charset="-122"/>
              </a:rPr>
              <a:t>www.capgemini.com/financialservices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Deal Slip?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Customer requires proof/list of transaction by hand</a:t>
            </a:r>
          </a:p>
          <a:p>
            <a:pPr eaLnBrk="1" hangingPunct="1"/>
            <a:r>
              <a:rPr lang="en-US" smtClean="0"/>
              <a:t>So transaction details required to be printed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When Deal Slip can be triggered?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Deal slips can be produced during the following stages</a:t>
            </a:r>
          </a:p>
          <a:p>
            <a:pPr lvl="1" eaLnBrk="1" hangingPunct="1"/>
            <a:r>
              <a:rPr lang="en-US" smtClean="0"/>
              <a:t>I – Input</a:t>
            </a:r>
          </a:p>
          <a:p>
            <a:pPr lvl="1" eaLnBrk="1" hangingPunct="1"/>
            <a:r>
              <a:rPr lang="en-US" smtClean="0"/>
              <a:t>A – Authorize</a:t>
            </a:r>
          </a:p>
          <a:p>
            <a:pPr lvl="1" eaLnBrk="1" hangingPunct="1"/>
            <a:r>
              <a:rPr lang="en-US" smtClean="0"/>
              <a:t>C – Copy</a:t>
            </a:r>
          </a:p>
          <a:p>
            <a:pPr lvl="1" eaLnBrk="1" hangingPunct="1"/>
            <a:r>
              <a:rPr lang="en-US" smtClean="0"/>
              <a:t>R – Reverse</a:t>
            </a:r>
          </a:p>
          <a:p>
            <a:pPr lvl="1" eaLnBrk="1" hangingPunct="1"/>
            <a:r>
              <a:rPr lang="en-US" smtClean="0"/>
              <a:t>D – Delete</a:t>
            </a:r>
          </a:p>
          <a:p>
            <a:pPr lvl="1" eaLnBrk="1" hangingPunct="1"/>
            <a:r>
              <a:rPr lang="en-US" smtClean="0"/>
              <a:t>H – History Restore</a:t>
            </a:r>
          </a:p>
          <a:p>
            <a:pPr lvl="1" eaLnBrk="1" hangingPunct="1"/>
            <a:r>
              <a:rPr lang="en-US" smtClean="0"/>
              <a:t>Finish – For Teller Applications</a:t>
            </a:r>
          </a:p>
          <a:p>
            <a:pPr eaLnBrk="1" hangingPunct="1">
              <a:buFont typeface="Wingdings 3" pitchFamily="18" charset="2"/>
              <a:buNone/>
            </a:pPr>
            <a:endParaRPr 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Application involved for deal slip generation -Version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3457575" y="1930400"/>
            <a:ext cx="2349500" cy="3454400"/>
            <a:chOff x="3876040" y="1930400"/>
            <a:chExt cx="2349500" cy="3454400"/>
          </a:xfrm>
        </p:grpSpPr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3876040" y="1930400"/>
              <a:ext cx="2349500" cy="3454400"/>
              <a:chOff x="3876040" y="1930400"/>
              <a:chExt cx="2349500" cy="3238500"/>
            </a:xfrm>
          </p:grpSpPr>
          <p:sp>
            <p:nvSpPr>
              <p:cNvPr id="16" name="Rounded Rectangle 15"/>
              <p:cNvSpPr/>
              <p:nvPr/>
            </p:nvSpPr>
            <p:spPr bwMode="auto">
              <a:xfrm>
                <a:off x="3876040" y="1930400"/>
                <a:ext cx="2311400" cy="36760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en-US" sz="1400" b="1" dirty="0">
                    <a:solidFill>
                      <a:srgbClr val="0000CC"/>
                    </a:solidFill>
                    <a:ea typeface="+mn-ea"/>
                  </a:rPr>
                  <a:t>PRINTER.ID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 bwMode="auto">
              <a:xfrm>
                <a:off x="3888740" y="2603103"/>
                <a:ext cx="2311400" cy="36909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en-US" sz="1400" b="1" dirty="0">
                    <a:solidFill>
                      <a:srgbClr val="0000CC"/>
                    </a:solidFill>
                    <a:ea typeface="+mn-ea"/>
                  </a:rPr>
                  <a:t>DE.FORM.TYPE</a:t>
                </a:r>
              </a:p>
            </p:txBody>
          </p:sp>
          <p:sp>
            <p:nvSpPr>
              <p:cNvPr id="18" name="Rounded Rectangle 17"/>
              <p:cNvSpPr/>
              <p:nvPr/>
            </p:nvSpPr>
            <p:spPr bwMode="auto">
              <a:xfrm>
                <a:off x="3901440" y="3289201"/>
                <a:ext cx="2311400" cy="36909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en-US" sz="1400" b="1" dirty="0">
                    <a:solidFill>
                      <a:srgbClr val="0000CC"/>
                    </a:solidFill>
                    <a:ea typeface="+mn-ea"/>
                  </a:rPr>
                  <a:t>REPORT.CONTROL</a:t>
                </a:r>
              </a:p>
            </p:txBody>
          </p:sp>
          <p:sp>
            <p:nvSpPr>
              <p:cNvPr id="19" name="Rounded Rectangle 18"/>
              <p:cNvSpPr/>
              <p:nvPr/>
            </p:nvSpPr>
            <p:spPr bwMode="auto">
              <a:xfrm>
                <a:off x="3901440" y="3975298"/>
                <a:ext cx="2311400" cy="36760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en-US" sz="1400" b="1" dirty="0">
                    <a:solidFill>
                      <a:srgbClr val="0000CC"/>
                    </a:solidFill>
                    <a:ea typeface="+mn-ea"/>
                  </a:rPr>
                  <a:t>DEAL.SLIP.FORMAT</a:t>
                </a:r>
              </a:p>
            </p:txBody>
          </p:sp>
          <p:sp>
            <p:nvSpPr>
              <p:cNvPr id="20" name="Rounded Rectangle 19"/>
              <p:cNvSpPr/>
              <p:nvPr/>
            </p:nvSpPr>
            <p:spPr bwMode="auto">
              <a:xfrm>
                <a:off x="3914140" y="4692650"/>
                <a:ext cx="2311400" cy="47625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en-US" sz="1400" b="1" dirty="0">
                    <a:solidFill>
                      <a:srgbClr val="0000CC"/>
                    </a:solidFill>
                    <a:ea typeface="+mn-ea"/>
                  </a:rPr>
                  <a:t>VERSION OF THE APPLICATION</a:t>
                </a:r>
              </a:p>
            </p:txBody>
          </p:sp>
        </p:grpSp>
        <p:cxnSp>
          <p:nvCxnSpPr>
            <p:cNvPr id="12294" name="Straight Arrow Connector 22"/>
            <p:cNvCxnSpPr>
              <a:cxnSpLocks noChangeShapeType="1"/>
              <a:stCxn id="16" idx="2"/>
              <a:endCxn id="17" idx="0"/>
            </p:cNvCxnSpPr>
            <p:nvPr/>
          </p:nvCxnSpPr>
          <p:spPr bwMode="auto">
            <a:xfrm rot="16200000" flipH="1">
              <a:off x="4875530" y="2479463"/>
              <a:ext cx="325120" cy="1270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2295" name="Straight Arrow Connector 23"/>
            <p:cNvCxnSpPr>
              <a:cxnSpLocks noChangeShapeType="1"/>
            </p:cNvCxnSpPr>
            <p:nvPr/>
          </p:nvCxnSpPr>
          <p:spPr bwMode="auto">
            <a:xfrm rot="16200000" flipH="1">
              <a:off x="4877647" y="3213947"/>
              <a:ext cx="343747" cy="1016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2296" name="Straight Arrow Connector 25"/>
            <p:cNvCxnSpPr>
              <a:cxnSpLocks noChangeShapeType="1"/>
              <a:endCxn id="19" idx="0"/>
            </p:cNvCxnSpPr>
            <p:nvPr/>
          </p:nvCxnSpPr>
          <p:spPr bwMode="auto">
            <a:xfrm rot="5400000">
              <a:off x="4880610" y="3934883"/>
              <a:ext cx="353060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2297" name="Straight Arrow Connector 29"/>
            <p:cNvCxnSpPr>
              <a:cxnSpLocks noChangeShapeType="1"/>
              <a:endCxn id="20" idx="0"/>
            </p:cNvCxnSpPr>
            <p:nvPr/>
          </p:nvCxnSpPr>
          <p:spPr bwMode="auto">
            <a:xfrm rot="16200000" flipH="1">
              <a:off x="4878917" y="4685876"/>
              <a:ext cx="369147" cy="1270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Application Details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dirty="0" smtClean="0"/>
              <a:t>PRINTER.ID – Define printer ID</a:t>
            </a:r>
          </a:p>
          <a:p>
            <a:pPr eaLnBrk="1" hangingPunct="1"/>
            <a:r>
              <a:rPr lang="en-US" dirty="0" smtClean="0"/>
              <a:t>DE.FORM.TYPE – Define page layout </a:t>
            </a:r>
            <a:r>
              <a:rPr lang="en-US" dirty="0" smtClean="0"/>
              <a:t>&amp; </a:t>
            </a:r>
            <a:r>
              <a:rPr lang="en-US" dirty="0" smtClean="0"/>
              <a:t>printer ID</a:t>
            </a:r>
          </a:p>
          <a:p>
            <a:pPr eaLnBrk="1" hangingPunct="1"/>
            <a:r>
              <a:rPr lang="en-US" dirty="0" smtClean="0"/>
              <a:t>REPORT.CONTROL – Define reports produced </a:t>
            </a:r>
            <a:r>
              <a:rPr lang="en-US" dirty="0" smtClean="0"/>
              <a:t>in T24 &amp;</a:t>
            </a:r>
            <a:r>
              <a:rPr lang="en-US" dirty="0" smtClean="0"/>
              <a:t> </a:t>
            </a:r>
            <a:r>
              <a:rPr lang="en-US" dirty="0" smtClean="0"/>
              <a:t>DE.FORM.TYPE ID</a:t>
            </a:r>
          </a:p>
          <a:p>
            <a:pPr eaLnBrk="1" hangingPunct="1"/>
            <a:r>
              <a:rPr lang="en-US" dirty="0" smtClean="0"/>
              <a:t>DEAL.SLIP.FORMAT - Define layout of the deal slip </a:t>
            </a:r>
            <a:r>
              <a:rPr lang="en-US" dirty="0" smtClean="0"/>
              <a:t>&amp;</a:t>
            </a:r>
            <a:r>
              <a:rPr lang="en-US" dirty="0" smtClean="0"/>
              <a:t> </a:t>
            </a:r>
            <a:r>
              <a:rPr lang="en-US" dirty="0" smtClean="0"/>
              <a:t>report control ID</a:t>
            </a:r>
          </a:p>
          <a:p>
            <a:pPr eaLnBrk="1" hangingPunct="1"/>
            <a:r>
              <a:rPr lang="en-US" dirty="0" smtClean="0"/>
              <a:t>VERSION/ENQUIRY – Define deal slip format ID and action on which deal slip has to be produced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Application Details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92188" y="1592263"/>
            <a:ext cx="7874000" cy="4638675"/>
          </a:xfrm>
        </p:spPr>
        <p:txBody>
          <a:bodyPr/>
          <a:lstStyle/>
          <a:p>
            <a:pPr eaLnBrk="1" hangingPunct="1"/>
            <a:r>
              <a:rPr lang="en-US" smtClean="0"/>
              <a:t>ENQUIRY.REPORT-It is an application which generates a report based on the parameters defined in the file ENQUIRY. 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gemini FS Print">
  <a:themeElements>
    <a:clrScheme name="Capgemini FS Print 6">
      <a:dk1>
        <a:srgbClr val="000000"/>
      </a:dk1>
      <a:lt1>
        <a:srgbClr val="FFFFFF"/>
      </a:lt1>
      <a:dk2>
        <a:srgbClr val="004B66"/>
      </a:dk2>
      <a:lt2>
        <a:srgbClr val="FFFFFF"/>
      </a:lt2>
      <a:accent1>
        <a:srgbClr val="009BCC"/>
      </a:accent1>
      <a:accent2>
        <a:srgbClr val="BBAE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A99D6C"/>
      </a:accent6>
      <a:hlink>
        <a:srgbClr val="80CBE6"/>
      </a:hlink>
      <a:folHlink>
        <a:srgbClr val="9F9466"/>
      </a:folHlink>
    </a:clrScheme>
    <a:fontScheme name="Capgemini FS Prin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gemini FS Print 1">
        <a:dk1>
          <a:srgbClr val="000000"/>
        </a:dk1>
        <a:lt1>
          <a:srgbClr val="FFFFFF"/>
        </a:lt1>
        <a:dk2>
          <a:srgbClr val="006C8E"/>
        </a:dk2>
        <a:lt2>
          <a:srgbClr val="FFFFFF"/>
        </a:lt2>
        <a:accent1>
          <a:srgbClr val="009BCC"/>
        </a:accent1>
        <a:accent2>
          <a:srgbClr val="7B7B7B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F6F6F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2">
        <a:dk1>
          <a:srgbClr val="000000"/>
        </a:dk1>
        <a:lt1>
          <a:srgbClr val="FFFFFF"/>
        </a:lt1>
        <a:dk2>
          <a:srgbClr val="0080AD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9F9466"/>
        </a:hlink>
        <a:folHlink>
          <a:srgbClr val="DED7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3">
        <a:dk1>
          <a:srgbClr val="000000"/>
        </a:dk1>
        <a:lt1>
          <a:srgbClr val="FFFFFF"/>
        </a:lt1>
        <a:dk2>
          <a:srgbClr val="0080AD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699419"/>
        </a:hlink>
        <a:folHlink>
          <a:srgbClr val="9F94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4">
        <a:dk1>
          <a:srgbClr val="000000"/>
        </a:dk1>
        <a:lt1>
          <a:srgbClr val="FFFFFF"/>
        </a:lt1>
        <a:dk2>
          <a:srgbClr val="0080AD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40B1D9"/>
        </a:hlink>
        <a:folHlink>
          <a:srgbClr val="9F94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5">
        <a:dk1>
          <a:srgbClr val="000000"/>
        </a:dk1>
        <a:lt1>
          <a:srgbClr val="FFFFFF"/>
        </a:lt1>
        <a:dk2>
          <a:srgbClr val="0080AD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80CBE6"/>
        </a:hlink>
        <a:folHlink>
          <a:srgbClr val="9F94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6">
        <a:dk1>
          <a:srgbClr val="000000"/>
        </a:dk1>
        <a:lt1>
          <a:srgbClr val="FFFFFF"/>
        </a:lt1>
        <a:dk2>
          <a:srgbClr val="004B66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80CBE6"/>
        </a:hlink>
        <a:folHlink>
          <a:srgbClr val="9F94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 FS Print</Template>
  <TotalTime>3973</TotalTime>
  <Words>1036</Words>
  <Application>Microsoft Office PowerPoint</Application>
  <PresentationFormat>On-screen Show (4:3)</PresentationFormat>
  <Paragraphs>163</Paragraphs>
  <Slides>49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Capgemini FS Print</vt:lpstr>
      <vt:lpstr>Dealslip</vt:lpstr>
      <vt:lpstr>Objective</vt:lpstr>
      <vt:lpstr>Session plan</vt:lpstr>
      <vt:lpstr>What is Deal Slip?</vt:lpstr>
      <vt:lpstr>Why Deal Slip?</vt:lpstr>
      <vt:lpstr>When Deal Slip can be triggered?</vt:lpstr>
      <vt:lpstr>Application involved for deal slip generation -Version</vt:lpstr>
      <vt:lpstr>Application Details</vt:lpstr>
      <vt:lpstr>Application Details</vt:lpstr>
      <vt:lpstr>PRINTER.ID</vt:lpstr>
      <vt:lpstr>DE.FORM.TYPE</vt:lpstr>
      <vt:lpstr>REPORT.CONTROL</vt:lpstr>
      <vt:lpstr>REPORT.CONTROL</vt:lpstr>
      <vt:lpstr>DEAL.SLIP.FORMAT</vt:lpstr>
      <vt:lpstr>DEAL.SLIP.FORMAT</vt:lpstr>
      <vt:lpstr>DEAL.SLIP.FORMAT</vt:lpstr>
      <vt:lpstr>Version</vt:lpstr>
      <vt:lpstr>Version Field</vt:lpstr>
      <vt:lpstr>Example 1</vt:lpstr>
      <vt:lpstr>Solution</vt:lpstr>
      <vt:lpstr>Solution</vt:lpstr>
      <vt:lpstr>Solution</vt:lpstr>
      <vt:lpstr>Solution</vt:lpstr>
      <vt:lpstr>EXERCISE 1</vt:lpstr>
      <vt:lpstr>Solution</vt:lpstr>
      <vt:lpstr>Solution 1</vt:lpstr>
      <vt:lpstr>Solution 1</vt:lpstr>
      <vt:lpstr>Solution 1</vt:lpstr>
      <vt:lpstr>Solution 1</vt:lpstr>
      <vt:lpstr>Solution 1-Customer Version</vt:lpstr>
      <vt:lpstr>Solution 1-Customer Version</vt:lpstr>
      <vt:lpstr>Solution 1-Deal Slip</vt:lpstr>
      <vt:lpstr>Case Study</vt:lpstr>
      <vt:lpstr>Case Study</vt:lpstr>
      <vt:lpstr>Case Study - Solution</vt:lpstr>
      <vt:lpstr> Case Study -Solution </vt:lpstr>
      <vt:lpstr>Case Study - Solution</vt:lpstr>
      <vt:lpstr>Case Study - Solution</vt:lpstr>
      <vt:lpstr>Case Study - Solution</vt:lpstr>
      <vt:lpstr>Case Study - Solution</vt:lpstr>
      <vt:lpstr>Case Study - Solution</vt:lpstr>
      <vt:lpstr>Case Study - Solution</vt:lpstr>
      <vt:lpstr>Case Study - Solution</vt:lpstr>
      <vt:lpstr>Case Study - Solution</vt:lpstr>
      <vt:lpstr>Case Study - Solution</vt:lpstr>
      <vt:lpstr>Case Study - Solution</vt:lpstr>
      <vt:lpstr>Case Study - Solution</vt:lpstr>
      <vt:lpstr>Summary </vt:lpstr>
      <vt:lpstr>www.capgemini.com/financialservices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Assurant MF CoE</dc:title>
  <dc:subject>Next Steps</dc:subject>
  <dc:creator>Capgemini</dc:creator>
  <cp:lastModifiedBy>arajaram</cp:lastModifiedBy>
  <cp:revision>398</cp:revision>
  <cp:lastPrinted>2001-10-18T16:19:51Z</cp:lastPrinted>
  <dcterms:created xsi:type="dcterms:W3CDTF">2008-12-19T08:52:11Z</dcterms:created>
  <dcterms:modified xsi:type="dcterms:W3CDTF">2016-12-03T10:43:04Z</dcterms:modified>
</cp:coreProperties>
</file>