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p:sldMasterIdLst>
    <p:sldMasterId id="2147483652" r:id="rId1"/>
  </p:sldMasterIdLst>
  <p:notesMasterIdLst>
    <p:notesMasterId r:id="rId56"/>
  </p:notesMasterIdLst>
  <p:handoutMasterIdLst>
    <p:handoutMasterId r:id="rId57"/>
  </p:handoutMasterIdLst>
  <p:sldIdLst>
    <p:sldId id="425" r:id="rId2"/>
    <p:sldId id="825" r:id="rId3"/>
    <p:sldId id="826" r:id="rId4"/>
    <p:sldId id="827" r:id="rId5"/>
    <p:sldId id="828" r:id="rId6"/>
    <p:sldId id="829" r:id="rId7"/>
    <p:sldId id="858" r:id="rId8"/>
    <p:sldId id="859" r:id="rId9"/>
    <p:sldId id="860" r:id="rId10"/>
    <p:sldId id="861" r:id="rId11"/>
    <p:sldId id="831" r:id="rId12"/>
    <p:sldId id="832" r:id="rId13"/>
    <p:sldId id="833" r:id="rId14"/>
    <p:sldId id="875" r:id="rId15"/>
    <p:sldId id="876" r:id="rId16"/>
    <p:sldId id="877" r:id="rId17"/>
    <p:sldId id="884" r:id="rId18"/>
    <p:sldId id="885" r:id="rId19"/>
    <p:sldId id="886" r:id="rId20"/>
    <p:sldId id="888" r:id="rId21"/>
    <p:sldId id="889" r:id="rId22"/>
    <p:sldId id="890" r:id="rId23"/>
    <p:sldId id="841" r:id="rId24"/>
    <p:sldId id="842" r:id="rId25"/>
    <p:sldId id="844" r:id="rId26"/>
    <p:sldId id="845" r:id="rId27"/>
    <p:sldId id="846" r:id="rId28"/>
    <p:sldId id="847" r:id="rId29"/>
    <p:sldId id="848" r:id="rId30"/>
    <p:sldId id="849" r:id="rId31"/>
    <p:sldId id="851" r:id="rId32"/>
    <p:sldId id="852" r:id="rId33"/>
    <p:sldId id="853" r:id="rId34"/>
    <p:sldId id="854" r:id="rId35"/>
    <p:sldId id="855" r:id="rId36"/>
    <p:sldId id="856"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661" r:id="rId55"/>
  </p:sldIdLst>
  <p:sldSz cx="9144000" cy="6858000" type="screen4x3"/>
  <p:notesSz cx="7010400" cy="9296400"/>
  <p:defaultTextStyle>
    <a:defPPr>
      <a:defRPr lang="en-US"/>
    </a:defPPr>
    <a:lvl1pPr algn="l" rtl="0" fontAlgn="base">
      <a:spcBef>
        <a:spcPct val="0"/>
      </a:spcBef>
      <a:spcAft>
        <a:spcPct val="0"/>
      </a:spcAft>
      <a:defRPr sz="2400" b="1" kern="1200">
        <a:solidFill>
          <a:schemeClr val="tx1"/>
        </a:solidFill>
        <a:latin typeface="Arial" charset="0"/>
        <a:ea typeface="宋体" charset="-122"/>
        <a:cs typeface="Arial" charset="0"/>
      </a:defRPr>
    </a:lvl1pPr>
    <a:lvl2pPr marL="457200" algn="l" rtl="0" fontAlgn="base">
      <a:spcBef>
        <a:spcPct val="0"/>
      </a:spcBef>
      <a:spcAft>
        <a:spcPct val="0"/>
      </a:spcAft>
      <a:defRPr sz="2400" b="1" kern="1200">
        <a:solidFill>
          <a:schemeClr val="tx1"/>
        </a:solidFill>
        <a:latin typeface="Arial" charset="0"/>
        <a:ea typeface="宋体" charset="-122"/>
        <a:cs typeface="Arial" charset="0"/>
      </a:defRPr>
    </a:lvl2pPr>
    <a:lvl3pPr marL="914400" algn="l" rtl="0" fontAlgn="base">
      <a:spcBef>
        <a:spcPct val="0"/>
      </a:spcBef>
      <a:spcAft>
        <a:spcPct val="0"/>
      </a:spcAft>
      <a:defRPr sz="2400" b="1" kern="1200">
        <a:solidFill>
          <a:schemeClr val="tx1"/>
        </a:solidFill>
        <a:latin typeface="Arial" charset="0"/>
        <a:ea typeface="宋体" charset="-122"/>
        <a:cs typeface="Arial" charset="0"/>
      </a:defRPr>
    </a:lvl3pPr>
    <a:lvl4pPr marL="1371600" algn="l" rtl="0" fontAlgn="base">
      <a:spcBef>
        <a:spcPct val="0"/>
      </a:spcBef>
      <a:spcAft>
        <a:spcPct val="0"/>
      </a:spcAft>
      <a:defRPr sz="2400" b="1" kern="1200">
        <a:solidFill>
          <a:schemeClr val="tx1"/>
        </a:solidFill>
        <a:latin typeface="Arial" charset="0"/>
        <a:ea typeface="宋体" charset="-122"/>
        <a:cs typeface="Arial" charset="0"/>
      </a:defRPr>
    </a:lvl4pPr>
    <a:lvl5pPr marL="1828800" algn="l" rtl="0" fontAlgn="base">
      <a:spcBef>
        <a:spcPct val="0"/>
      </a:spcBef>
      <a:spcAft>
        <a:spcPct val="0"/>
      </a:spcAft>
      <a:defRPr sz="2400" b="1" kern="1200">
        <a:solidFill>
          <a:schemeClr val="tx1"/>
        </a:solidFill>
        <a:latin typeface="Arial" charset="0"/>
        <a:ea typeface="宋体" charset="-122"/>
        <a:cs typeface="Arial" charset="0"/>
      </a:defRPr>
    </a:lvl5pPr>
    <a:lvl6pPr marL="2286000" algn="l" defTabSz="914400" rtl="0" eaLnBrk="1" latinLnBrk="0" hangingPunct="1">
      <a:defRPr sz="2400" b="1" kern="1200">
        <a:solidFill>
          <a:schemeClr val="tx1"/>
        </a:solidFill>
        <a:latin typeface="Arial" charset="0"/>
        <a:ea typeface="宋体" charset="-122"/>
        <a:cs typeface="Arial" charset="0"/>
      </a:defRPr>
    </a:lvl6pPr>
    <a:lvl7pPr marL="2743200" algn="l" defTabSz="914400" rtl="0" eaLnBrk="1" latinLnBrk="0" hangingPunct="1">
      <a:defRPr sz="2400" b="1" kern="1200">
        <a:solidFill>
          <a:schemeClr val="tx1"/>
        </a:solidFill>
        <a:latin typeface="Arial" charset="0"/>
        <a:ea typeface="宋体" charset="-122"/>
        <a:cs typeface="Arial" charset="0"/>
      </a:defRPr>
    </a:lvl7pPr>
    <a:lvl8pPr marL="3200400" algn="l" defTabSz="914400" rtl="0" eaLnBrk="1" latinLnBrk="0" hangingPunct="1">
      <a:defRPr sz="2400" b="1" kern="1200">
        <a:solidFill>
          <a:schemeClr val="tx1"/>
        </a:solidFill>
        <a:latin typeface="Arial" charset="0"/>
        <a:ea typeface="宋体" charset="-122"/>
        <a:cs typeface="Arial" charset="0"/>
      </a:defRPr>
    </a:lvl8pPr>
    <a:lvl9pPr marL="3657600" algn="l" defTabSz="914400" rtl="0" eaLnBrk="1" latinLnBrk="0" hangingPunct="1">
      <a:defRPr sz="2400" b="1" kern="1200">
        <a:solidFill>
          <a:schemeClr val="tx1"/>
        </a:solidFill>
        <a:latin typeface="Arial" charset="0"/>
        <a:ea typeface="宋体" charset="-122"/>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D540"/>
    <a:srgbClr val="B5CA8D"/>
    <a:srgbClr val="E6F5FA"/>
    <a:srgbClr val="DED7BC"/>
    <a:srgbClr val="C8E6F8"/>
    <a:srgbClr val="9E3C97"/>
    <a:srgbClr val="009BCC"/>
    <a:srgbClr val="95143B"/>
    <a:srgbClr val="4D740F"/>
    <a:srgbClr val="6994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26" autoAdjust="0"/>
    <p:restoredTop sz="99828" autoAdjust="0"/>
  </p:normalViewPr>
  <p:slideViewPr>
    <p:cSldViewPr snapToGrid="0" snapToObjects="1">
      <p:cViewPr varScale="1">
        <p:scale>
          <a:sx n="67" d="100"/>
          <a:sy n="67" d="100"/>
        </p:scale>
        <p:origin x="1408"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002"/>
    </p:cViewPr>
  </p:sorterViewPr>
  <p:notesViewPr>
    <p:cSldViewPr snapToGrid="0" snapToObjects="1">
      <p:cViewPr varScale="1">
        <p:scale>
          <a:sx n="66" d="100"/>
          <a:sy n="66" d="100"/>
        </p:scale>
        <p:origin x="-2742"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4" name="Rectangle 4"/>
          <p:cNvSpPr>
            <a:spLocks noGrp="1" noChangeArrowheads="1"/>
          </p:cNvSpPr>
          <p:nvPr>
            <p:ph type="ftr" sz="quarter" idx="2"/>
          </p:nvPr>
        </p:nvSpPr>
        <p:spPr bwMode="auto">
          <a:xfrm>
            <a:off x="0" y="9047163"/>
            <a:ext cx="3062288" cy="239712"/>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l" defTabSz="922338" eaLnBrk="0" hangingPunct="0">
              <a:lnSpc>
                <a:spcPct val="100000"/>
              </a:lnSpc>
              <a:defRPr sz="800" b="0">
                <a:latin typeface="Arial" charset="0"/>
                <a:ea typeface="+mn-ea"/>
                <a:cs typeface="+mn-cs"/>
              </a:defRPr>
            </a:lvl1pPr>
          </a:lstStyle>
          <a:p>
            <a:pPr>
              <a:defRPr/>
            </a:pPr>
            <a:r>
              <a:rPr lang="en-GB"/>
              <a:t>© 2006 Capgemini - All rights reserved</a:t>
            </a:r>
            <a:endParaRPr lang="en-US">
              <a:solidFill>
                <a:schemeClr val="bg1"/>
              </a:solidFill>
            </a:endParaRPr>
          </a:p>
        </p:txBody>
      </p:sp>
      <p:sp>
        <p:nvSpPr>
          <p:cNvPr id="81925" name="Rectangle 5"/>
          <p:cNvSpPr>
            <a:spLocks noGrp="1" noChangeArrowheads="1"/>
          </p:cNvSpPr>
          <p:nvPr>
            <p:ph type="sldNum" sz="quarter" idx="3"/>
          </p:nvPr>
        </p:nvSpPr>
        <p:spPr bwMode="auto">
          <a:xfrm>
            <a:off x="3948113" y="9047163"/>
            <a:ext cx="3062287" cy="238125"/>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r" defTabSz="922338" eaLnBrk="0" hangingPunct="0">
              <a:lnSpc>
                <a:spcPct val="85000"/>
              </a:lnSpc>
              <a:defRPr sz="800">
                <a:latin typeface="Arial" charset="0"/>
                <a:ea typeface="+mn-ea"/>
                <a:cs typeface="+mn-cs"/>
              </a:defRPr>
            </a:lvl1pPr>
          </a:lstStyle>
          <a:p>
            <a:pPr>
              <a:defRPr/>
            </a:pPr>
            <a:fld id="{43D7B3A3-6584-4A21-ABC7-554E1D6A11BC}" type="slidenum">
              <a:rPr lang="en-US"/>
              <a:pPr>
                <a:defRPr/>
              </a:pPr>
              <a:t>‹#›</a:t>
            </a:fld>
            <a:endParaRPr lang="en-US"/>
          </a:p>
        </p:txBody>
      </p:sp>
      <p:sp>
        <p:nvSpPr>
          <p:cNvPr id="81927" name="Rectangle 7"/>
          <p:cNvSpPr>
            <a:spLocks noChangeArrowheads="1"/>
          </p:cNvSpPr>
          <p:nvPr/>
        </p:nvSpPr>
        <p:spPr bwMode="auto">
          <a:xfrm>
            <a:off x="0" y="8335963"/>
            <a:ext cx="3036888" cy="463550"/>
          </a:xfrm>
          <a:prstGeom prst="rect">
            <a:avLst/>
          </a:prstGeom>
          <a:noFill/>
          <a:ln w="9525">
            <a:noFill/>
            <a:miter lim="800000"/>
            <a:headEnd/>
            <a:tailEnd/>
          </a:ln>
          <a:effectLst/>
        </p:spPr>
        <p:txBody>
          <a:bodyPr lIns="92278" tIns="46139" rIns="92278" bIns="46139" anchor="b"/>
          <a:lstStyle/>
          <a:p>
            <a:pPr defTabSz="922338" eaLnBrk="0" hangingPunct="0">
              <a:defRPr/>
            </a:pPr>
            <a:endParaRPr lang="en-GB" sz="800" b="0">
              <a:ea typeface="+mn-ea"/>
              <a:cs typeface="+mn-cs"/>
            </a:endParaRPr>
          </a:p>
        </p:txBody>
      </p:sp>
      <p:sp>
        <p:nvSpPr>
          <p:cNvPr id="81928" name="Rectangle 8"/>
          <p:cNvSpPr>
            <a:spLocks noChangeArrowheads="1"/>
          </p:cNvSpPr>
          <p:nvPr/>
        </p:nvSpPr>
        <p:spPr bwMode="auto">
          <a:xfrm>
            <a:off x="3973513" y="8829675"/>
            <a:ext cx="3036887" cy="461963"/>
          </a:xfrm>
          <a:prstGeom prst="rect">
            <a:avLst/>
          </a:prstGeom>
          <a:noFill/>
          <a:ln w="9525">
            <a:noFill/>
            <a:miter lim="800000"/>
            <a:headEnd/>
            <a:tailEnd/>
          </a:ln>
          <a:effectLst/>
        </p:spPr>
        <p:txBody>
          <a:bodyPr lIns="92278" tIns="46139" rIns="92278" bIns="46139" anchor="b"/>
          <a:lstStyle/>
          <a:p>
            <a:pPr algn="r" defTabSz="922338" eaLnBrk="0" hangingPunct="0">
              <a:defRPr/>
            </a:pPr>
            <a:endParaRPr lang="en-GB" sz="800">
              <a:ea typeface="+mn-ea"/>
              <a:cs typeface="+mn-cs"/>
            </a:endParaRPr>
          </a:p>
        </p:txBody>
      </p:sp>
      <p:sp>
        <p:nvSpPr>
          <p:cNvPr id="81929" name="Rectangle 9"/>
          <p:cNvSpPr>
            <a:spLocks noGrp="1" noChangeArrowheads="1"/>
          </p:cNvSpPr>
          <p:nvPr>
            <p:ph type="hdr" sz="quarter"/>
          </p:nvPr>
        </p:nvSpPr>
        <p:spPr bwMode="auto">
          <a:xfrm>
            <a:off x="3967163" y="0"/>
            <a:ext cx="3036887" cy="463550"/>
          </a:xfrm>
          <a:prstGeom prst="rect">
            <a:avLst/>
          </a:prstGeom>
          <a:noFill/>
          <a:ln w="9525">
            <a:noFill/>
            <a:miter lim="800000"/>
            <a:headEnd/>
            <a:tailEnd/>
          </a:ln>
          <a:effectLst/>
        </p:spPr>
        <p:txBody>
          <a:bodyPr vert="horz" wrap="square" lIns="92278" tIns="46139" rIns="92278" bIns="46139" numCol="1" anchor="t" anchorCtr="0" compatLnSpc="1">
            <a:prstTxWarp prst="textNoShape">
              <a:avLst/>
            </a:prstTxWarp>
          </a:bodyPr>
          <a:lstStyle>
            <a:lvl1pPr algn="r" defTabSz="922338" eaLnBrk="0" hangingPunct="0">
              <a:lnSpc>
                <a:spcPct val="100000"/>
              </a:lnSpc>
              <a:defRPr sz="1400">
                <a:latin typeface="Arial" charset="0"/>
                <a:ea typeface="+mn-ea"/>
                <a:cs typeface="+mn-cs"/>
              </a:defRPr>
            </a:lvl1pPr>
          </a:lstStyle>
          <a:p>
            <a:pPr>
              <a:defRPr/>
            </a:pPr>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3973513" y="0"/>
            <a:ext cx="3036887" cy="463550"/>
          </a:xfrm>
          <a:prstGeom prst="rect">
            <a:avLst/>
          </a:prstGeom>
          <a:noFill/>
          <a:ln w="9525">
            <a:noFill/>
            <a:miter lim="800000"/>
            <a:headEnd/>
            <a:tailEnd/>
          </a:ln>
          <a:effectLst/>
        </p:spPr>
        <p:txBody>
          <a:bodyPr vert="horz" wrap="square" lIns="92278" tIns="46139" rIns="92278" bIns="46139" numCol="1" anchor="t" anchorCtr="0" compatLnSpc="1">
            <a:prstTxWarp prst="textNoShape">
              <a:avLst/>
            </a:prstTxWarp>
          </a:bodyPr>
          <a:lstStyle>
            <a:lvl1pPr algn="r" defTabSz="922338" eaLnBrk="0" hangingPunct="0">
              <a:lnSpc>
                <a:spcPct val="100000"/>
              </a:lnSpc>
              <a:defRPr sz="1400">
                <a:latin typeface="Arial" charset="0"/>
                <a:ea typeface="+mn-ea"/>
                <a:cs typeface="+mn-cs"/>
              </a:defRPr>
            </a:lvl1pPr>
          </a:lstStyle>
          <a:p>
            <a:pPr>
              <a:defRPr/>
            </a:pPr>
            <a:endParaRPr lang="en-GB"/>
          </a:p>
        </p:txBody>
      </p:sp>
      <p:sp>
        <p:nvSpPr>
          <p:cNvPr id="17411" name="Rectangle 4"/>
          <p:cNvSpPr>
            <a:spLocks noGrp="1" noRot="1" noChangeAspect="1" noChangeArrowheads="1" noTextEdit="1"/>
          </p:cNvSpPr>
          <p:nvPr>
            <p:ph type="sldImg" idx="2"/>
          </p:nvPr>
        </p:nvSpPr>
        <p:spPr bwMode="auto">
          <a:xfrm>
            <a:off x="1187450" y="700088"/>
            <a:ext cx="4643438" cy="3482975"/>
          </a:xfrm>
          <a:prstGeom prst="rect">
            <a:avLst/>
          </a:prstGeom>
          <a:noFill/>
          <a:ln w="9525">
            <a:solidFill>
              <a:srgbClr val="000000"/>
            </a:solidFill>
            <a:miter lim="800000"/>
            <a:headEnd/>
            <a:tailEnd/>
          </a:ln>
        </p:spPr>
      </p:sp>
      <p:sp>
        <p:nvSpPr>
          <p:cNvPr id="3081" name="Rectangle 9"/>
          <p:cNvSpPr>
            <a:spLocks noGrp="1" noChangeArrowheads="1"/>
          </p:cNvSpPr>
          <p:nvPr>
            <p:ph type="ftr" sz="quarter" idx="4"/>
          </p:nvPr>
        </p:nvSpPr>
        <p:spPr bwMode="auto">
          <a:xfrm>
            <a:off x="0" y="8829675"/>
            <a:ext cx="3036888" cy="461963"/>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l" defTabSz="922338" eaLnBrk="0" hangingPunct="0">
              <a:lnSpc>
                <a:spcPct val="100000"/>
              </a:lnSpc>
              <a:defRPr sz="800" b="0">
                <a:latin typeface="Arial" charset="0"/>
                <a:ea typeface="+mn-ea"/>
                <a:cs typeface="+mn-cs"/>
              </a:defRPr>
            </a:lvl1pPr>
          </a:lstStyle>
          <a:p>
            <a:pPr>
              <a:defRPr/>
            </a:pPr>
            <a:r>
              <a:rPr lang="en-GB"/>
              <a:t>© 2006 Capgemini - All rights reserved</a:t>
            </a:r>
          </a:p>
        </p:txBody>
      </p:sp>
      <p:sp>
        <p:nvSpPr>
          <p:cNvPr id="3082" name="Rectangle 10"/>
          <p:cNvSpPr>
            <a:spLocks noGrp="1" noChangeArrowheads="1"/>
          </p:cNvSpPr>
          <p:nvPr>
            <p:ph type="sldNum" sz="quarter" idx="5"/>
          </p:nvPr>
        </p:nvSpPr>
        <p:spPr bwMode="auto">
          <a:xfrm>
            <a:off x="3973513" y="8829675"/>
            <a:ext cx="3036887" cy="461963"/>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r" defTabSz="922338" eaLnBrk="0" hangingPunct="0">
              <a:lnSpc>
                <a:spcPct val="100000"/>
              </a:lnSpc>
              <a:defRPr sz="800">
                <a:latin typeface="Arial" charset="0"/>
                <a:ea typeface="+mn-ea"/>
                <a:cs typeface="+mn-cs"/>
              </a:defRPr>
            </a:lvl1pPr>
          </a:lstStyle>
          <a:p>
            <a:pPr>
              <a:defRPr/>
            </a:pPr>
            <a:fld id="{26F2F3D9-AD3A-4CF7-956F-DC77BD9B3505}" type="slidenum">
              <a:rPr lang="en-GB"/>
              <a:pPr>
                <a:defRPr/>
              </a:pPr>
              <a:t>‹#›</a:t>
            </a:fld>
            <a:endParaRPr lang="en-GB"/>
          </a:p>
        </p:txBody>
      </p:sp>
      <p:sp>
        <p:nvSpPr>
          <p:cNvPr id="3083" name="Rectangle 11"/>
          <p:cNvSpPr>
            <a:spLocks noGrp="1" noChangeArrowheads="1"/>
          </p:cNvSpPr>
          <p:nvPr>
            <p:ph type="body" sz="quarter" idx="3"/>
          </p:nvPr>
        </p:nvSpPr>
        <p:spPr bwMode="auto">
          <a:xfrm>
            <a:off x="446088" y="4451350"/>
            <a:ext cx="6170612" cy="4162425"/>
          </a:xfrm>
          <a:prstGeom prst="rect">
            <a:avLst/>
          </a:prstGeom>
          <a:noFill/>
          <a:ln w="9525">
            <a:noFill/>
            <a:miter lim="800000"/>
            <a:headEnd/>
            <a:tailEnd/>
          </a:ln>
          <a:effectLst/>
        </p:spPr>
        <p:txBody>
          <a:bodyPr vert="horz" wrap="square" lIns="92291" tIns="46146" rIns="92291" bIns="46146" numCol="1" anchor="t" anchorCtr="0" compatLnSpc="1">
            <a:prstTxWarp prst="textNoShape">
              <a:avLst/>
            </a:prstTxWarp>
          </a:bodyPr>
          <a:lstStyle/>
          <a:p>
            <a:pPr lvl="0"/>
            <a:r>
              <a:rPr lang="en-US" noProof="0"/>
              <a:t>Cliquez pour modifier les styles du texte du masque</a:t>
            </a:r>
          </a:p>
          <a:p>
            <a:pPr lvl="1"/>
            <a:r>
              <a:rPr lang="en-US" noProof="0"/>
              <a:t>Deuxième niveau</a:t>
            </a:r>
          </a:p>
          <a:p>
            <a:pPr lvl="2"/>
            <a:r>
              <a:rPr lang="en-US" noProof="0"/>
              <a:t>Troisième niveau</a:t>
            </a:r>
          </a:p>
        </p:txBody>
      </p:sp>
      <p:sp>
        <p:nvSpPr>
          <p:cNvPr id="3084" name="Rectangle 12"/>
          <p:cNvSpPr>
            <a:spLocks noGrp="1" noChangeArrowheads="1"/>
          </p:cNvSpPr>
          <p:nvPr>
            <p:ph type="dt" idx="1"/>
          </p:nvPr>
        </p:nvSpPr>
        <p:spPr bwMode="auto">
          <a:xfrm>
            <a:off x="3967163" y="0"/>
            <a:ext cx="3017837" cy="430213"/>
          </a:xfrm>
          <a:prstGeom prst="rect">
            <a:avLst/>
          </a:prstGeom>
          <a:noFill/>
          <a:ln w="9525">
            <a:noFill/>
            <a:miter lim="800000"/>
            <a:headEnd/>
            <a:tailEnd/>
          </a:ln>
          <a:effectLst/>
        </p:spPr>
        <p:txBody>
          <a:bodyPr vert="horz" wrap="square" lIns="92291" tIns="46146" rIns="92291" bIns="46146" numCol="1" anchor="t" anchorCtr="0" compatLnSpc="1">
            <a:prstTxWarp prst="textNoShape">
              <a:avLst/>
            </a:prstTxWarp>
          </a:bodyPr>
          <a:lstStyle>
            <a:lvl1pPr algn="r" defTabSz="922338" eaLnBrk="0" hangingPunct="0">
              <a:lnSpc>
                <a:spcPct val="85000"/>
              </a:lnSpc>
              <a:defRPr sz="1200">
                <a:latin typeface="Arial" charset="0"/>
                <a:ea typeface="+mn-ea"/>
                <a:cs typeface="+mn-cs"/>
              </a:defRPr>
            </a:lvl1pPr>
          </a:lstStyle>
          <a:p>
            <a:pPr>
              <a:defRPr/>
            </a:pPr>
            <a:r>
              <a:rPr lang="en-US"/>
              <a:t>© 2006 Capgemini - All rights reserved</a:t>
            </a:r>
          </a:p>
        </p:txBody>
      </p:sp>
    </p:spTree>
  </p:cSld>
  <p:clrMap bg1="lt1" tx1="dk1" bg2="lt2" tx2="dk2" accent1="accent1" accent2="accent2" accent3="accent3" accent4="accent4" accent5="accent5" accent6="accent6" hlink="hlink" folHlink="folHlink"/>
  <p:hf hdr="0" dt="0"/>
  <p:notesStyle>
    <a:lvl1pPr algn="l" rtl="0" eaLnBrk="0" fontAlgn="base" hangingPunct="0">
      <a:lnSpc>
        <a:spcPct val="90000"/>
      </a:lnSpc>
      <a:spcBef>
        <a:spcPct val="30000"/>
      </a:spcBef>
      <a:spcAft>
        <a:spcPct val="0"/>
      </a:spcAft>
      <a:defRPr sz="1000" kern="1200">
        <a:solidFill>
          <a:schemeClr val="tx1"/>
        </a:solidFill>
        <a:latin typeface="Arial" charset="0"/>
        <a:ea typeface="+mn-ea"/>
        <a:cs typeface="+mn-cs"/>
      </a:defRPr>
    </a:lvl1pPr>
    <a:lvl2pPr marL="285750" indent="-95250" algn="l" rtl="0" eaLnBrk="0" fontAlgn="base" hangingPunct="0">
      <a:lnSpc>
        <a:spcPct val="90000"/>
      </a:lnSpc>
      <a:spcBef>
        <a:spcPct val="30000"/>
      </a:spcBef>
      <a:spcAft>
        <a:spcPct val="0"/>
      </a:spcAft>
      <a:buChar char="•"/>
      <a:defRPr sz="1000" kern="1200">
        <a:solidFill>
          <a:schemeClr val="tx1"/>
        </a:solidFill>
        <a:latin typeface="Arial" charset="0"/>
        <a:ea typeface="+mn-ea"/>
        <a:cs typeface="+mn-cs"/>
      </a:defRPr>
    </a:lvl2pPr>
    <a:lvl3pPr marL="571500" indent="-95250" algn="l" rtl="0" eaLnBrk="0" fontAlgn="base" hangingPunct="0">
      <a:lnSpc>
        <a:spcPct val="90000"/>
      </a:lnSpc>
      <a:spcBef>
        <a:spcPct val="30000"/>
      </a:spcBef>
      <a:spcAft>
        <a:spcPct val="0"/>
      </a:spcAft>
      <a:buChar char="•"/>
      <a:defRPr sz="1000" kern="1200">
        <a:solidFill>
          <a:schemeClr val="tx1"/>
        </a:solidFill>
        <a:latin typeface="Arial"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9"/>
          <p:cNvSpPr>
            <a:spLocks noGrp="1" noChangeArrowheads="1"/>
          </p:cNvSpPr>
          <p:nvPr>
            <p:ph type="ftr" sz="quarter" idx="4"/>
          </p:nvPr>
        </p:nvSpPr>
        <p:spPr/>
        <p:txBody>
          <a:bodyPr/>
          <a:lstStyle/>
          <a:p>
            <a:pPr>
              <a:defRPr/>
            </a:pPr>
            <a:r>
              <a:rPr lang="en-GB" altLang="zh-CN" dirty="0"/>
              <a:t>© 2006 Capgemini - All rights reserved</a:t>
            </a:r>
          </a:p>
        </p:txBody>
      </p:sp>
      <p:sp>
        <p:nvSpPr>
          <p:cNvPr id="20482" name="Rectangle 10"/>
          <p:cNvSpPr>
            <a:spLocks noGrp="1" noChangeArrowheads="1"/>
          </p:cNvSpPr>
          <p:nvPr>
            <p:ph type="sldNum" sz="quarter" idx="5"/>
          </p:nvPr>
        </p:nvSpPr>
        <p:spPr/>
        <p:txBody>
          <a:bodyPr/>
          <a:lstStyle/>
          <a:p>
            <a:pPr>
              <a:defRPr/>
            </a:pPr>
            <a:fld id="{87C09D54-30A8-4751-A112-21ABF254BD1A}" type="slidenum">
              <a:rPr lang="en-GB" altLang="zh-CN" smtClean="0"/>
              <a:pPr>
                <a:defRPr/>
              </a:pPr>
              <a:t>0</a:t>
            </a:fld>
            <a:endParaRPr lang="en-GB" altLang="zh-CN" dirty="0"/>
          </a:p>
        </p:txBody>
      </p:sp>
      <p:sp>
        <p:nvSpPr>
          <p:cNvPr id="20483" name="Rectangle 9"/>
          <p:cNvSpPr txBox="1">
            <a:spLocks noGrp="1" noChangeArrowheads="1"/>
          </p:cNvSpPr>
          <p:nvPr/>
        </p:nvSpPr>
        <p:spPr bwMode="auto">
          <a:xfrm>
            <a:off x="0" y="8831263"/>
            <a:ext cx="3038475" cy="463550"/>
          </a:xfrm>
          <a:prstGeom prst="rect">
            <a:avLst/>
          </a:prstGeom>
          <a:noFill/>
          <a:ln w="9525">
            <a:noFill/>
            <a:miter lim="800000"/>
            <a:headEnd/>
            <a:tailEnd/>
          </a:ln>
        </p:spPr>
        <p:txBody>
          <a:bodyPr anchor="b"/>
          <a:lstStyle/>
          <a:p>
            <a:r>
              <a:rPr lang="en-GB" altLang="zh-CN" sz="1200" b="0" dirty="0">
                <a:latin typeface="Times New Roman" pitchFamily="18" charset="0"/>
              </a:rPr>
              <a:t>© 2006 Capgemini - All rights reserved</a:t>
            </a:r>
          </a:p>
        </p:txBody>
      </p:sp>
      <p:sp>
        <p:nvSpPr>
          <p:cNvPr id="20484" name="Rectangle 10"/>
          <p:cNvSpPr txBox="1">
            <a:spLocks noGrp="1" noChangeArrowheads="1"/>
          </p:cNvSpPr>
          <p:nvPr/>
        </p:nvSpPr>
        <p:spPr bwMode="auto">
          <a:xfrm>
            <a:off x="3970338" y="8831263"/>
            <a:ext cx="3038475" cy="463550"/>
          </a:xfrm>
          <a:prstGeom prst="rect">
            <a:avLst/>
          </a:prstGeom>
          <a:noFill/>
          <a:ln w="9525">
            <a:noFill/>
            <a:miter lim="800000"/>
            <a:headEnd/>
            <a:tailEnd/>
          </a:ln>
        </p:spPr>
        <p:txBody>
          <a:bodyPr anchor="b"/>
          <a:lstStyle/>
          <a:p>
            <a:pPr algn="r"/>
            <a:fld id="{F73BF378-BC63-4EA8-A767-D9691DD715E7}" type="slidenum">
              <a:rPr lang="en-GB" altLang="zh-CN" sz="1200" b="0">
                <a:latin typeface="Times New Roman" pitchFamily="18" charset="0"/>
              </a:rPr>
              <a:pPr algn="r"/>
              <a:t>0</a:t>
            </a:fld>
            <a:endParaRPr lang="en-GB" altLang="zh-CN" sz="1200" b="0" dirty="0">
              <a:latin typeface="Times New Roman" pitchFamily="18" charset="0"/>
            </a:endParaRPr>
          </a:p>
        </p:txBody>
      </p:sp>
      <p:sp>
        <p:nvSpPr>
          <p:cNvPr id="20485" name="Rectangle 6"/>
          <p:cNvSpPr>
            <a:spLocks noGrp="1" noRot="1" noChangeAspect="1" noChangeArrowheads="1" noTextEdit="1"/>
          </p:cNvSpPr>
          <p:nvPr>
            <p:ph type="sldImg"/>
          </p:nvPr>
        </p:nvSpPr>
        <p:spPr>
          <a:xfrm>
            <a:off x="1181100" y="698500"/>
            <a:ext cx="4648200" cy="3486150"/>
          </a:xfrm>
          <a:ln/>
        </p:spPr>
      </p:sp>
      <p:sp>
        <p:nvSpPr>
          <p:cNvPr id="20486" name="Rectangle 7"/>
          <p:cNvSpPr>
            <a:spLocks noGrp="1" noChangeArrowheads="1"/>
          </p:cNvSpPr>
          <p:nvPr>
            <p:ph type="body" idx="1"/>
          </p:nvPr>
        </p:nvSpPr>
        <p:spPr>
          <a:xfrm>
            <a:off x="701675" y="4416425"/>
            <a:ext cx="5607050" cy="4181475"/>
          </a:xfrm>
          <a:noFill/>
          <a:ln/>
        </p:spPr>
        <p:txBody>
          <a:bodyPr lIns="91440" tIns="45720" rIns="91440" bIns="45720"/>
          <a:lstStyle/>
          <a:p>
            <a:pPr eaLnBrk="1" hangingPunct="1"/>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Text Box 3"/>
          <p:cNvSpPr txBox="1">
            <a:spLocks noGrp="1" noChangeArrowheads="1"/>
          </p:cNvSpPr>
          <p:nvPr>
            <p:ph type="body" idx="1"/>
          </p:nvPr>
        </p:nvSpPr>
        <p:spPr>
          <a:noFill/>
          <a:ln/>
        </p:spPr>
        <p:txBody>
          <a:bodyPr/>
          <a:lstStyle/>
          <a:p>
            <a:r>
              <a:rPr lang="en-US"/>
              <a:t>Sysfields are generally used to define only the sytem fields.</a:t>
            </a:r>
          </a:p>
          <a:p>
            <a:r>
              <a:rPr lang="en-US"/>
              <a:t>They are generated automatically by the system.</a:t>
            </a:r>
          </a:p>
          <a:p>
            <a:r>
              <a:rPr lang="en-US"/>
              <a:t>User defined fields should be given only in the user field name</a:t>
            </a:r>
          </a:p>
          <a:p>
            <a:r>
              <a:rPr lang="en-US"/>
              <a:t>The system fields are used only in the template level programming</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Text Box 3"/>
          <p:cNvSpPr txBox="1">
            <a:spLocks noGrp="1" noChangeArrowheads="1"/>
          </p:cNvSpPr>
          <p:nvPr>
            <p:ph type="body" idx="1"/>
          </p:nvPr>
        </p:nvSpPr>
        <p:spPr>
          <a:noFill/>
          <a:ln/>
        </p:spPr>
        <p:txBody>
          <a:bodyPr/>
          <a:lstStyle/>
          <a:p>
            <a:r>
              <a:rPr lang="en-US"/>
              <a:t>We actually do not have fields. We build the fields with a string.</a:t>
            </a:r>
          </a:p>
          <a:p>
            <a:r>
              <a:rPr lang="en-US"/>
              <a:t>Since it is not any field we give the number 0 to say that it’s the first field.</a:t>
            </a:r>
          </a:p>
          <a:p>
            <a:r>
              <a:rPr lang="en-US"/>
              <a:t>0 is the field number. And we have only one field 0 from which we extract the data</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Text Box 3"/>
          <p:cNvSpPr txBox="1">
            <a:spLocks noGrp="1" noChangeArrowheads="1"/>
          </p:cNvSpPr>
          <p:nvPr>
            <p:ph type="body" idx="1"/>
          </p:nvPr>
        </p:nvSpPr>
        <p:spPr>
          <a:noFill/>
          <a:ln/>
        </p:spPr>
        <p:txBody>
          <a:bodyPr/>
          <a:lstStyle/>
          <a:p>
            <a:r>
              <a:rPr lang="en-US"/>
              <a:t>Correctness of the routine is to be checked</a:t>
            </a:r>
          </a:p>
          <a:p>
            <a:r>
              <a:rPr lang="en-US"/>
              <a:t>There may be a debug statement or any other errors.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89" name="Rectangle 9"/>
          <p:cNvSpPr>
            <a:spLocks noGrp="1" noChangeArrowheads="1"/>
          </p:cNvSpPr>
          <p:nvPr>
            <p:ph type="ftr" sz="quarter" idx="4"/>
          </p:nvPr>
        </p:nvSpPr>
        <p:spPr/>
        <p:txBody>
          <a:bodyPr/>
          <a:lstStyle/>
          <a:p>
            <a:pPr>
              <a:defRPr/>
            </a:pPr>
            <a:r>
              <a:rPr lang="en-GB" altLang="zh-CN"/>
              <a:t>© 2006 Capgemini - All rights reserved</a:t>
            </a:r>
          </a:p>
        </p:txBody>
      </p:sp>
      <p:sp>
        <p:nvSpPr>
          <p:cNvPr id="268290" name="Rectangle 10"/>
          <p:cNvSpPr>
            <a:spLocks noGrp="1" noChangeArrowheads="1"/>
          </p:cNvSpPr>
          <p:nvPr>
            <p:ph type="sldNum" sz="quarter" idx="5"/>
          </p:nvPr>
        </p:nvSpPr>
        <p:spPr/>
        <p:txBody>
          <a:bodyPr/>
          <a:lstStyle/>
          <a:p>
            <a:pPr>
              <a:defRPr/>
            </a:pPr>
            <a:fld id="{7ACC58FA-F9E6-4C04-9514-56ED048B8023}" type="slidenum">
              <a:rPr lang="en-GB" altLang="zh-CN" smtClean="0"/>
              <a:pPr>
                <a:defRPr/>
              </a:pPr>
              <a:t>53</a:t>
            </a:fld>
            <a:endParaRPr lang="en-GB" altLang="zh-CN"/>
          </a:p>
        </p:txBody>
      </p:sp>
      <p:sp>
        <p:nvSpPr>
          <p:cNvPr id="186371" name="Rectangle 4"/>
          <p:cNvSpPr>
            <a:spLocks noGrp="1" noRot="1" noChangeAspect="1" noChangeArrowheads="1" noTextEdit="1"/>
          </p:cNvSpPr>
          <p:nvPr>
            <p:ph type="sldImg"/>
          </p:nvPr>
        </p:nvSpPr>
        <p:spPr>
          <a:ln/>
        </p:spPr>
      </p:sp>
      <p:sp>
        <p:nvSpPr>
          <p:cNvPr id="186372" name="Rectangle 5"/>
          <p:cNvSpPr>
            <a:spLocks noGrp="1" noChangeArrowheads="1"/>
          </p:cNvSpPr>
          <p:nvPr>
            <p:ph type="body" idx="1"/>
          </p:nvPr>
        </p:nvSpPr>
        <p:spPr>
          <a:xfrm>
            <a:off x="401638" y="4408488"/>
            <a:ext cx="6207125" cy="4184650"/>
          </a:xfrm>
          <a:solidFill>
            <a:srgbClr val="FFFFFF"/>
          </a:solidFill>
          <a:ln>
            <a:solidFill>
              <a:srgbClr val="000000"/>
            </a:solidFill>
          </a:ln>
        </p:spPr>
        <p:txBody>
          <a:bodyPr/>
          <a:lstStyle/>
          <a:p>
            <a:pPr eaLnBrk="1" hangingPunct="1"/>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Text Box 3"/>
          <p:cNvSpPr txBox="1">
            <a:spLocks noGrp="1" noChangeArrowheads="1"/>
          </p:cNvSpPr>
          <p:nvPr>
            <p:ph type="body" idx="1"/>
          </p:nvPr>
        </p:nvSpPr>
        <p:spPr>
          <a:noFill/>
          <a:ln/>
        </p:spPr>
        <p:txBody>
          <a:bodyPr/>
          <a:lstStyle/>
          <a:p>
            <a:r>
              <a:rPr lang="en-US" b="1"/>
              <a:t>How enquiry subsystem works?</a:t>
            </a:r>
            <a:endParaRPr lang="en-US"/>
          </a:p>
          <a:p>
            <a:r>
              <a:rPr lang="en-US"/>
              <a:t>Enquiry subsystem builds up a list of ids</a:t>
            </a:r>
          </a:p>
          <a:p>
            <a:r>
              <a:rPr lang="en-US"/>
              <a:t>Picks up each id and constructs a record </a:t>
            </a:r>
          </a:p>
          <a:p>
            <a:r>
              <a:rPr lang="en-US"/>
              <a:t>Then displays the records. </a:t>
            </a:r>
          </a:p>
          <a:p>
            <a:r>
              <a:rPr lang="en-US"/>
              <a:t>If the information that needs to be presented does not exist in a file then subroutines can be written to do the task</a:t>
            </a:r>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Text Box 3"/>
          <p:cNvSpPr txBox="1">
            <a:spLocks noGrp="1" noChangeArrowheads="1"/>
          </p:cNvSpPr>
          <p:nvPr>
            <p:ph type="body" idx="1"/>
          </p:nvPr>
        </p:nvSpPr>
        <p:spPr>
          <a:noFill/>
          <a:ln/>
        </p:spPr>
        <p:txBody>
          <a:bodyPr/>
          <a:lstStyle/>
          <a:p>
            <a:r>
              <a:rPr lang="en-US"/>
              <a:t>ENQUIRY:	FILE.NAME Field - Mandatory</a:t>
            </a:r>
          </a:p>
          <a:p>
            <a:r>
              <a:rPr lang="en-US"/>
              <a:t>This case - Requires more than one Application</a:t>
            </a:r>
          </a:p>
          <a:p>
            <a:r>
              <a:rPr lang="en-US"/>
              <a:t>Use logical file name</a:t>
            </a:r>
          </a:p>
          <a:p>
            <a:r>
              <a:rPr lang="en-US"/>
              <a:t>Define it in STANDARD.SELECTION</a:t>
            </a:r>
          </a:p>
          <a:p>
            <a:r>
              <a:rPr lang="en-US"/>
              <a:t>No FILE.CONTROL – Validation Error in SS</a:t>
            </a:r>
          </a:p>
          <a:p>
            <a:r>
              <a:rPr lang="en-US"/>
              <a:t>Start STANDARD.SELECTION ID with NOFILE</a:t>
            </a:r>
          </a:p>
          <a:p>
            <a:r>
              <a:rPr lang="en-US"/>
              <a:t>(Will not check for FILE.CONTROL record)</a:t>
            </a:r>
          </a:p>
          <a:p>
            <a:r>
              <a:rPr lang="en-US"/>
              <a:t>Now use in Enquiry FILE.NAME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Text Box 3"/>
          <p:cNvSpPr txBox="1">
            <a:spLocks noGrp="1" noChangeArrowheads="1"/>
          </p:cNvSpPr>
          <p:nvPr>
            <p:ph type="body" idx="1"/>
          </p:nvPr>
        </p:nvSpPr>
        <p:spPr>
          <a:noFill/>
          <a:ln/>
        </p:spPr>
        <p:txBody>
          <a:bodyPr/>
          <a:lstStyle/>
          <a:p>
            <a:r>
              <a:rPr lang="en-US"/>
              <a:t>ID must start with NOFILE.xxxxx to eliminate FILE.CONTROL</a:t>
            </a:r>
          </a:p>
          <a:p>
            <a:r>
              <a:rPr lang="en-US"/>
              <a:t>validation error</a:t>
            </a:r>
          </a:p>
          <a:p>
            <a:r>
              <a:rPr lang="en-US"/>
              <a:t>􀂉 Must have ROUTINE type user field defined</a:t>
            </a:r>
          </a:p>
          <a:p>
            <a:r>
              <a:rPr lang="en-US"/>
              <a:t>􀂉 SELECTION type fields can be defined so that the user can</a:t>
            </a:r>
          </a:p>
          <a:p>
            <a:r>
              <a:rPr lang="en-US"/>
              <a:t>decide exactly what information he wants filtered out and</a:t>
            </a:r>
          </a:p>
          <a:p>
            <a:r>
              <a:rPr lang="en-US"/>
              <a:t>displayed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ln/>
        </p:spPr>
        <p:txBody>
          <a:bodyPr/>
          <a:lstStyle/>
          <a:p>
            <a:pPr marL="194120" indent="-194120" eaLnBrk="1" hangingPunct="1">
              <a:buFontTx/>
              <a:buAutoNum type="arabicPeriod"/>
              <a:defRPr/>
            </a:pPr>
            <a:r>
              <a:rPr lang="en-US" dirty="0"/>
              <a:t>To create a record in ENQUIRY application, you need to give a valid T24 application name in the field FILE.NAME. T24 validates the entry in this field by checking for a record in the STANDARD.SELECTION application. The application given in this field is the application on which the enquiry is based.</a:t>
            </a:r>
          </a:p>
          <a:p>
            <a:pPr marL="194120" indent="-194120" eaLnBrk="1" hangingPunct="1">
              <a:buFontTx/>
              <a:buAutoNum type="arabicPeriod"/>
              <a:defRPr/>
            </a:pPr>
            <a:endParaRPr lang="en-US" dirty="0"/>
          </a:p>
          <a:p>
            <a:pPr marL="194120" indent="-194120" eaLnBrk="1" hangingPunct="1">
              <a:buFontTx/>
              <a:buAutoNum type="arabicPeriod"/>
              <a:defRPr/>
            </a:pPr>
            <a:r>
              <a:rPr lang="en-US" dirty="0"/>
              <a:t>A </a:t>
            </a:r>
            <a:r>
              <a:rPr lang="en-GB" dirty="0" err="1">
                <a:latin typeface="Arial" pitchFamily="34" charset="0"/>
              </a:rPr>
              <a:t>Nofile</a:t>
            </a:r>
            <a:r>
              <a:rPr lang="en-US" dirty="0"/>
              <a:t> enquiry does not have a single associated file as it extracts data from multiple applications. Then which application name is given in the field FILE.NAME?</a:t>
            </a:r>
          </a:p>
          <a:p>
            <a:pPr marL="194120" indent="-194120" eaLnBrk="1" hangingPunct="1">
              <a:buFontTx/>
              <a:buAutoNum type="arabicPeriod"/>
              <a:defRPr/>
            </a:pPr>
            <a:endParaRPr lang="en-US" dirty="0"/>
          </a:p>
          <a:p>
            <a:pPr marL="194120" indent="-194120" eaLnBrk="1" hangingPunct="1">
              <a:buFontTx/>
              <a:buAutoNum type="arabicPeriod"/>
              <a:defRPr/>
            </a:pPr>
            <a:r>
              <a:rPr lang="en-US" dirty="0"/>
              <a:t>Can you leave the field FILE.NAME without inputting any value as it involves multiple applications? Try committing the record without entering any value. System will throw an error as it is a mandatory field and it expects a valid STANDARD.SELECTION ID. If this is the case then what can you do to overcome this situation. Can you create a dummy STANDARD.SELECTION record? Create a STANDARD.SELECTION record with an ID of your choice. Does T24 allow you to do so?</a:t>
            </a:r>
          </a:p>
          <a:p>
            <a:pPr marL="349415" indent="-349415">
              <a:defRPr/>
            </a:pPr>
            <a:endParaRPr lang="en-US" dirty="0"/>
          </a:p>
        </p:txBody>
      </p:sp>
      <p:sp>
        <p:nvSpPr>
          <p:cNvPr id="66564" name="Slide Number Placeholder 4"/>
          <p:cNvSpPr>
            <a:spLocks noGrp="1"/>
          </p:cNvSpPr>
          <p:nvPr>
            <p:ph type="sldNum" sz="quarter" idx="5"/>
          </p:nvPr>
        </p:nvSpPr>
        <p:spPr>
          <a:noFill/>
        </p:spPr>
        <p:txBody>
          <a:bodyPr/>
          <a:lstStyle/>
          <a:p>
            <a:fld id="{A1C66946-A723-4019-AA1A-E1BFEF44562F}" type="slidenum">
              <a:rPr lang="en-GB" smtClean="0"/>
              <a:pPr/>
              <a:t>13</a:t>
            </a:fld>
            <a:endParaRPr lang="en-GB"/>
          </a:p>
        </p:txBody>
      </p:sp>
      <p:sp>
        <p:nvSpPr>
          <p:cNvPr id="66565" name="Rectangle 6"/>
          <p:cNvSpPr txBox="1">
            <a:spLocks noGrp="1" noChangeArrowheads="1"/>
          </p:cNvSpPr>
          <p:nvPr/>
        </p:nvSpPr>
        <p:spPr bwMode="auto">
          <a:xfrm>
            <a:off x="1" y="8831580"/>
            <a:ext cx="5639153" cy="464820"/>
          </a:xfrm>
          <a:prstGeom prst="rect">
            <a:avLst/>
          </a:prstGeom>
          <a:noFill/>
          <a:ln w="9525">
            <a:noFill/>
            <a:miter lim="800000"/>
            <a:headEnd/>
            <a:tailEnd/>
          </a:ln>
        </p:spPr>
        <p:txBody>
          <a:bodyPr lIns="93177" tIns="46589" rIns="93177" bIns="46589" anchor="b"/>
          <a:lstStyle/>
          <a:p>
            <a:r>
              <a:rPr lang="en-GB" sz="1200" b="0" dirty="0"/>
              <a:t>PRG7-Nofile Enquiry-R11</a:t>
            </a:r>
            <a:endParaRPr lang="en-GB" sz="1200" b="0" dirty="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ln/>
        </p:spPr>
        <p:txBody>
          <a:bodyPr/>
          <a:lstStyle/>
          <a:p>
            <a:pPr marL="232943" indent="-232943" eaLnBrk="1" hangingPunct="1">
              <a:buFontTx/>
              <a:buAutoNum type="arabicPeriod"/>
              <a:defRPr/>
            </a:pPr>
            <a:r>
              <a:rPr lang="en-US" dirty="0"/>
              <a:t>T24 does not allow you to create a record with any ID in </a:t>
            </a:r>
            <a:r>
              <a:rPr lang="en-US" b="1" dirty="0"/>
              <a:t>SS. </a:t>
            </a:r>
            <a:r>
              <a:rPr lang="en-US" dirty="0"/>
              <a:t>Only an application that stores data, will have fields and will have an </a:t>
            </a:r>
            <a:r>
              <a:rPr lang="en-US" b="1" dirty="0"/>
              <a:t>SS</a:t>
            </a:r>
            <a:r>
              <a:rPr lang="en-US" dirty="0"/>
              <a:t> record.</a:t>
            </a:r>
          </a:p>
          <a:p>
            <a:pPr marL="232943" indent="-232943" eaLnBrk="1" hangingPunct="1">
              <a:buFontTx/>
              <a:buAutoNum type="arabicPeriod"/>
              <a:defRPr/>
            </a:pPr>
            <a:r>
              <a:rPr lang="en-US" dirty="0"/>
              <a:t>When you try creating a record in </a:t>
            </a:r>
            <a:r>
              <a:rPr lang="en-US" b="1" dirty="0"/>
              <a:t>SS, </a:t>
            </a:r>
            <a:r>
              <a:rPr lang="en-US" dirty="0"/>
              <a:t>T24 will throw an error ‘MISSING FILE.CONTROL - RECORD’. This is because, it looks for a </a:t>
            </a:r>
            <a:r>
              <a:rPr lang="en-US" b="1" dirty="0"/>
              <a:t>FILE.CONTROL</a:t>
            </a:r>
            <a:r>
              <a:rPr lang="en-US" dirty="0"/>
              <a:t> entry with the same ID as in </a:t>
            </a:r>
            <a:r>
              <a:rPr lang="en-US" b="1" dirty="0"/>
              <a:t>SS</a:t>
            </a:r>
            <a:r>
              <a:rPr lang="en-US" dirty="0"/>
              <a:t>. All files that store data in T24 have a </a:t>
            </a:r>
            <a:r>
              <a:rPr lang="en-US" b="1" dirty="0"/>
              <a:t>FILE.CONTROL</a:t>
            </a:r>
            <a:r>
              <a:rPr lang="en-US" dirty="0"/>
              <a:t> record.</a:t>
            </a:r>
          </a:p>
          <a:p>
            <a:pPr marL="232943" indent="-232943" eaLnBrk="1" hangingPunct="1">
              <a:buFontTx/>
              <a:buAutoNum type="arabicPeriod"/>
              <a:defRPr/>
            </a:pPr>
            <a:r>
              <a:rPr lang="en-US" dirty="0"/>
              <a:t>So what could be the possible way out to overcome all these validations when it comes to a </a:t>
            </a:r>
            <a:r>
              <a:rPr lang="en-GB" dirty="0" err="1">
                <a:latin typeface="Arial" pitchFamily="34" charset="0"/>
              </a:rPr>
              <a:t>Nofile</a:t>
            </a:r>
            <a:r>
              <a:rPr lang="en-US" dirty="0"/>
              <a:t> enquiry?</a:t>
            </a:r>
          </a:p>
          <a:p>
            <a:pPr>
              <a:defRPr/>
            </a:pPr>
            <a:endParaRPr lang="en-US" dirty="0"/>
          </a:p>
        </p:txBody>
      </p:sp>
      <p:sp>
        <p:nvSpPr>
          <p:cNvPr id="67588" name="Slide Number Placeholder 4"/>
          <p:cNvSpPr>
            <a:spLocks noGrp="1"/>
          </p:cNvSpPr>
          <p:nvPr>
            <p:ph type="sldNum" sz="quarter" idx="5"/>
          </p:nvPr>
        </p:nvSpPr>
        <p:spPr>
          <a:noFill/>
        </p:spPr>
        <p:txBody>
          <a:bodyPr/>
          <a:lstStyle/>
          <a:p>
            <a:fld id="{F541C884-1096-448B-8CA7-8DF5F61E0BE6}" type="slidenum">
              <a:rPr lang="en-GB" smtClean="0"/>
              <a:pPr/>
              <a:t>14</a:t>
            </a:fld>
            <a:endParaRPr lang="en-GB"/>
          </a:p>
        </p:txBody>
      </p:sp>
      <p:sp>
        <p:nvSpPr>
          <p:cNvPr id="67589" name="Rectangle 6"/>
          <p:cNvSpPr txBox="1">
            <a:spLocks noGrp="1" noChangeArrowheads="1"/>
          </p:cNvSpPr>
          <p:nvPr/>
        </p:nvSpPr>
        <p:spPr bwMode="auto">
          <a:xfrm>
            <a:off x="1" y="8831580"/>
            <a:ext cx="5639153" cy="464820"/>
          </a:xfrm>
          <a:prstGeom prst="rect">
            <a:avLst/>
          </a:prstGeom>
          <a:noFill/>
          <a:ln w="9525">
            <a:noFill/>
            <a:miter lim="800000"/>
            <a:headEnd/>
            <a:tailEnd/>
          </a:ln>
        </p:spPr>
        <p:txBody>
          <a:bodyPr lIns="93177" tIns="46589" rIns="93177" bIns="46589" anchor="b"/>
          <a:lstStyle/>
          <a:p>
            <a:r>
              <a:rPr lang="en-GB" sz="1200" b="0" dirty="0"/>
              <a:t>PRG7-Nofile Enquiry-R11</a:t>
            </a:r>
            <a:endParaRPr lang="en-GB" sz="1200" b="0" dirty="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pPr marL="232943" indent="-232943" eaLnBrk="1" hangingPunct="1">
              <a:buFontTx/>
              <a:buAutoNum type="arabicPeriod"/>
            </a:pPr>
            <a:r>
              <a:rPr lang="en-US" dirty="0">
                <a:latin typeface="Arial" pitchFamily="34" charset="0"/>
              </a:rPr>
              <a:t>In case of a </a:t>
            </a:r>
            <a:r>
              <a:rPr lang="en-GB" dirty="0" err="1">
                <a:latin typeface="Arial" pitchFamily="34" charset="0"/>
              </a:rPr>
              <a:t>Nofile</a:t>
            </a:r>
            <a:r>
              <a:rPr lang="en-US" dirty="0">
                <a:latin typeface="Arial" pitchFamily="34" charset="0"/>
              </a:rPr>
              <a:t> enquiry, you just need an SS record whose ID is to be given in the ENQUIRY application. There is no need to have any FILE.CONTROL entry. This can be achieved by prefixing the ID of the record in SS with ‘NOFILE.’.</a:t>
            </a:r>
          </a:p>
          <a:p>
            <a:pPr marL="232943" indent="-232943" eaLnBrk="1" hangingPunct="1">
              <a:buFontTx/>
              <a:buAutoNum type="arabicPeriod"/>
            </a:pPr>
            <a:r>
              <a:rPr lang="en-US" dirty="0">
                <a:latin typeface="Arial" pitchFamily="34" charset="0"/>
              </a:rPr>
              <a:t>Once the system notices that the record ID in SS is starting with NOFILE., it understands that this record is specific for </a:t>
            </a:r>
            <a:r>
              <a:rPr lang="en-GB" dirty="0" err="1">
                <a:latin typeface="Arial" pitchFamily="34" charset="0"/>
              </a:rPr>
              <a:t>Nofile</a:t>
            </a:r>
            <a:r>
              <a:rPr lang="en-US" dirty="0">
                <a:latin typeface="Arial" pitchFamily="34" charset="0"/>
              </a:rPr>
              <a:t> enquiries and therefore does not check for any other valid entries in other applications.</a:t>
            </a:r>
          </a:p>
          <a:p>
            <a:pPr marL="232943" indent="-232943" eaLnBrk="1" hangingPunct="1">
              <a:buFontTx/>
              <a:buAutoNum type="arabicPeriod"/>
            </a:pPr>
            <a:r>
              <a:rPr lang="en-US" dirty="0">
                <a:latin typeface="Arial" pitchFamily="34" charset="0"/>
              </a:rPr>
              <a:t>Syntax for the ID in </a:t>
            </a:r>
            <a:r>
              <a:rPr lang="en-US" b="1" dirty="0">
                <a:latin typeface="Arial" pitchFamily="34" charset="0"/>
              </a:rPr>
              <a:t>SS </a:t>
            </a:r>
            <a:r>
              <a:rPr lang="en-US" dirty="0">
                <a:latin typeface="Arial" pitchFamily="34" charset="0"/>
              </a:rPr>
              <a:t>application in ‘NOFILE.&lt;VALIDTEXT&gt;’. Example : NOFILE.TEST</a:t>
            </a:r>
          </a:p>
          <a:p>
            <a:pPr marL="232943" indent="-232943" eaLnBrk="1" hangingPunct="1">
              <a:buFontTx/>
              <a:buAutoNum type="arabicPeriod"/>
            </a:pPr>
            <a:r>
              <a:rPr lang="en-US" dirty="0">
                <a:latin typeface="Arial" pitchFamily="34" charset="0"/>
              </a:rPr>
              <a:t>The record created in </a:t>
            </a:r>
            <a:r>
              <a:rPr lang="en-US" b="1" dirty="0">
                <a:latin typeface="Arial" pitchFamily="34" charset="0"/>
              </a:rPr>
              <a:t>SS </a:t>
            </a:r>
            <a:r>
              <a:rPr lang="en-US" dirty="0">
                <a:latin typeface="Arial" pitchFamily="34" charset="0"/>
              </a:rPr>
              <a:t>with ID starting with NOFILE. is to be given in the field FILE.NAME in the </a:t>
            </a:r>
            <a:r>
              <a:rPr lang="en-US" b="1" dirty="0">
                <a:latin typeface="Arial" pitchFamily="34" charset="0"/>
              </a:rPr>
              <a:t>ENQUIRY </a:t>
            </a:r>
            <a:r>
              <a:rPr lang="en-US" dirty="0">
                <a:latin typeface="Arial" pitchFamily="34" charset="0"/>
              </a:rPr>
              <a:t>application.</a:t>
            </a:r>
          </a:p>
        </p:txBody>
      </p:sp>
      <p:sp>
        <p:nvSpPr>
          <p:cNvPr id="68612" name="Slide Number Placeholder 4"/>
          <p:cNvSpPr>
            <a:spLocks noGrp="1"/>
          </p:cNvSpPr>
          <p:nvPr>
            <p:ph type="sldNum" sz="quarter" idx="5"/>
          </p:nvPr>
        </p:nvSpPr>
        <p:spPr>
          <a:noFill/>
        </p:spPr>
        <p:txBody>
          <a:bodyPr/>
          <a:lstStyle/>
          <a:p>
            <a:fld id="{35E4A830-58E7-4ACE-BB98-A57E17C60FE0}" type="slidenum">
              <a:rPr lang="en-GB" smtClean="0"/>
              <a:pPr/>
              <a:t>15</a:t>
            </a:fld>
            <a:endParaRPr lang="en-GB"/>
          </a:p>
        </p:txBody>
      </p:sp>
      <p:sp>
        <p:nvSpPr>
          <p:cNvPr id="68613" name="Rectangle 6"/>
          <p:cNvSpPr txBox="1">
            <a:spLocks noGrp="1" noChangeArrowheads="1"/>
          </p:cNvSpPr>
          <p:nvPr/>
        </p:nvSpPr>
        <p:spPr bwMode="auto">
          <a:xfrm>
            <a:off x="1" y="8831580"/>
            <a:ext cx="5639153" cy="464820"/>
          </a:xfrm>
          <a:prstGeom prst="rect">
            <a:avLst/>
          </a:prstGeom>
          <a:noFill/>
          <a:ln w="9525">
            <a:noFill/>
            <a:miter lim="800000"/>
            <a:headEnd/>
            <a:tailEnd/>
          </a:ln>
        </p:spPr>
        <p:txBody>
          <a:bodyPr lIns="93177" tIns="46589" rIns="93177" bIns="46589" anchor="b"/>
          <a:lstStyle/>
          <a:p>
            <a:r>
              <a:rPr lang="en-GB" sz="1200" b="0" dirty="0"/>
              <a:t>PRG7-Nofile Enquiry-R11</a:t>
            </a:r>
            <a:endParaRPr lang="en-GB" sz="1200" b="0" dirty="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Text Box 3"/>
          <p:cNvSpPr txBox="1">
            <a:spLocks noGrp="1" noChangeArrowheads="1"/>
          </p:cNvSpPr>
          <p:nvPr>
            <p:ph type="body" idx="1"/>
          </p:nvPr>
        </p:nvSpPr>
        <p:spPr>
          <a:noFill/>
          <a:ln/>
        </p:spPr>
        <p:txBody>
          <a:bodyPr/>
          <a:lstStyle/>
          <a:p>
            <a:r>
              <a:rPr lang="en-US"/>
              <a:t>Y.ARR is a string of fields delimited by ‘*’</a:t>
            </a:r>
          </a:p>
          <a:p>
            <a:r>
              <a:rPr lang="en-US"/>
              <a:t>Only from this Y.ARR data would be fetched in the enquiry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Text Box 3"/>
          <p:cNvSpPr txBox="1">
            <a:spLocks noGrp="1" noChangeArrowheads="1"/>
          </p:cNvSpPr>
          <p:nvPr>
            <p:ph type="body" idx="1"/>
          </p:nvPr>
        </p:nvSpPr>
        <p:spPr>
          <a:noFill/>
          <a:ln/>
        </p:spPr>
        <p:txBody>
          <a:bodyPr/>
          <a:lstStyle/>
          <a:p>
            <a:r>
              <a:rPr lang="en-US"/>
              <a:t>Since Y.ARR is delemited by * we have used  F(Field). F *,1,1</a:t>
            </a:r>
          </a:p>
          <a:p>
            <a:r>
              <a:rPr lang="en-US"/>
              <a:t>We could delimit by any character … properly Field should be extracted</a:t>
            </a:r>
          </a:p>
          <a:p>
            <a:r>
              <a:rPr lang="en-US"/>
              <a:t>Note that there should be a space between F and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10" descr="lightbulb"/>
          <p:cNvPicPr>
            <a:picLocks noChangeAspect="1" noChangeArrowheads="1"/>
          </p:cNvPicPr>
          <p:nvPr userDrawn="1"/>
        </p:nvPicPr>
        <p:blipFill>
          <a:blip r:embed="rId2" cstate="print"/>
          <a:srcRect t="30475" b="27251"/>
          <a:stretch>
            <a:fillRect/>
          </a:stretch>
        </p:blipFill>
        <p:spPr bwMode="auto">
          <a:xfrm>
            <a:off x="-6350" y="1295400"/>
            <a:ext cx="9150350" cy="5307013"/>
          </a:xfrm>
          <a:prstGeom prst="rect">
            <a:avLst/>
          </a:prstGeom>
          <a:noFill/>
          <a:ln w="9525">
            <a:noFill/>
            <a:miter lim="800000"/>
            <a:headEnd/>
            <a:tailEnd/>
          </a:ln>
        </p:spPr>
      </p:pic>
      <p:pic>
        <p:nvPicPr>
          <p:cNvPr id="5" name="Picture 88" descr="OK_Capgemini"/>
          <p:cNvPicPr>
            <a:picLocks noChangeAspect="1" noChangeArrowheads="1"/>
          </p:cNvPicPr>
          <p:nvPr/>
        </p:nvPicPr>
        <p:blipFill>
          <a:blip r:embed="rId3" cstate="print"/>
          <a:srcRect/>
          <a:stretch>
            <a:fillRect/>
          </a:stretch>
        </p:blipFill>
        <p:spPr bwMode="auto">
          <a:xfrm>
            <a:off x="366713" y="368300"/>
            <a:ext cx="2159000" cy="509588"/>
          </a:xfrm>
          <a:prstGeom prst="rect">
            <a:avLst/>
          </a:prstGeom>
          <a:noFill/>
          <a:ln w="9525">
            <a:noFill/>
            <a:miter lim="800000"/>
            <a:headEnd/>
            <a:tailEnd/>
          </a:ln>
        </p:spPr>
      </p:pic>
      <p:sp>
        <p:nvSpPr>
          <p:cNvPr id="6" name="Freeform 116"/>
          <p:cNvSpPr>
            <a:spLocks/>
          </p:cNvSpPr>
          <p:nvPr/>
        </p:nvSpPr>
        <p:spPr bwMode="gray">
          <a:xfrm>
            <a:off x="0" y="1257300"/>
            <a:ext cx="9151938" cy="5129213"/>
          </a:xfrm>
          <a:custGeom>
            <a:avLst/>
            <a:gdLst/>
            <a:ahLst/>
            <a:cxnLst>
              <a:cxn ang="0">
                <a:pos x="624" y="2135"/>
              </a:cxn>
              <a:cxn ang="0">
                <a:pos x="715" y="2061"/>
              </a:cxn>
              <a:cxn ang="0">
                <a:pos x="805" y="1993"/>
              </a:cxn>
              <a:cxn ang="0">
                <a:pos x="898" y="1930"/>
              </a:cxn>
              <a:cxn ang="0">
                <a:pos x="993" y="1870"/>
              </a:cxn>
              <a:cxn ang="0">
                <a:pos x="1089" y="1816"/>
              </a:cxn>
              <a:cxn ang="0">
                <a:pos x="1285" y="1719"/>
              </a:cxn>
              <a:cxn ang="0">
                <a:pos x="1485" y="1634"/>
              </a:cxn>
              <a:cxn ang="0">
                <a:pos x="1693" y="1560"/>
              </a:cxn>
              <a:cxn ang="0">
                <a:pos x="1904" y="1495"/>
              </a:cxn>
              <a:cxn ang="0">
                <a:pos x="2118" y="1434"/>
              </a:cxn>
              <a:cxn ang="0">
                <a:pos x="2229" y="1406"/>
              </a:cxn>
              <a:cxn ang="0">
                <a:pos x="2475" y="1348"/>
              </a:cxn>
              <a:cxn ang="0">
                <a:pos x="2720" y="1295"/>
              </a:cxn>
              <a:cxn ang="0">
                <a:pos x="3205" y="1200"/>
              </a:cxn>
              <a:cxn ang="0">
                <a:pos x="3198" y="1200"/>
              </a:cxn>
              <a:cxn ang="0">
                <a:pos x="3929" y="1048"/>
              </a:cxn>
              <a:cxn ang="0">
                <a:pos x="4229" y="977"/>
              </a:cxn>
              <a:cxn ang="0">
                <a:pos x="4409" y="928"/>
              </a:cxn>
              <a:cxn ang="0">
                <a:pos x="4573" y="876"/>
              </a:cxn>
              <a:cxn ang="0">
                <a:pos x="4725" y="820"/>
              </a:cxn>
              <a:cxn ang="0">
                <a:pos x="4867" y="757"/>
              </a:cxn>
              <a:cxn ang="0">
                <a:pos x="5000" y="686"/>
              </a:cxn>
              <a:cxn ang="0">
                <a:pos x="5125" y="605"/>
              </a:cxn>
              <a:cxn ang="0">
                <a:pos x="5245" y="513"/>
              </a:cxn>
              <a:cxn ang="0">
                <a:pos x="5362" y="408"/>
              </a:cxn>
              <a:cxn ang="0">
                <a:pos x="5475" y="289"/>
              </a:cxn>
              <a:cxn ang="0">
                <a:pos x="5587" y="153"/>
              </a:cxn>
              <a:cxn ang="0">
                <a:pos x="5697" y="3"/>
              </a:cxn>
              <a:cxn ang="0">
                <a:pos x="0" y="3231"/>
              </a:cxn>
              <a:cxn ang="0">
                <a:pos x="20" y="3231"/>
              </a:cxn>
              <a:cxn ang="0">
                <a:pos x="55" y="3063"/>
              </a:cxn>
              <a:cxn ang="0">
                <a:pos x="102" y="2901"/>
              </a:cxn>
              <a:cxn ang="0">
                <a:pos x="124" y="2845"/>
              </a:cxn>
              <a:cxn ang="0">
                <a:pos x="169" y="2739"/>
              </a:cxn>
              <a:cxn ang="0">
                <a:pos x="220" y="2634"/>
              </a:cxn>
              <a:cxn ang="0">
                <a:pos x="278" y="2536"/>
              </a:cxn>
              <a:cxn ang="0">
                <a:pos x="342" y="2439"/>
              </a:cxn>
              <a:cxn ang="0">
                <a:pos x="415" y="2347"/>
              </a:cxn>
              <a:cxn ang="0">
                <a:pos x="493" y="2258"/>
              </a:cxn>
              <a:cxn ang="0">
                <a:pos x="578" y="2176"/>
              </a:cxn>
              <a:cxn ang="0">
                <a:pos x="624" y="2135"/>
              </a:cxn>
            </a:cxnLst>
            <a:rect l="0" t="0" r="r" b="b"/>
            <a:pathLst>
              <a:path w="5697" h="3231">
                <a:moveTo>
                  <a:pt x="624" y="2135"/>
                </a:moveTo>
                <a:lnTo>
                  <a:pt x="624" y="2135"/>
                </a:lnTo>
                <a:lnTo>
                  <a:pt x="669" y="2098"/>
                </a:lnTo>
                <a:lnTo>
                  <a:pt x="715" y="2061"/>
                </a:lnTo>
                <a:lnTo>
                  <a:pt x="760" y="2026"/>
                </a:lnTo>
                <a:lnTo>
                  <a:pt x="805" y="1993"/>
                </a:lnTo>
                <a:lnTo>
                  <a:pt x="853" y="1961"/>
                </a:lnTo>
                <a:lnTo>
                  <a:pt x="898" y="1930"/>
                </a:lnTo>
                <a:lnTo>
                  <a:pt x="945" y="1900"/>
                </a:lnTo>
                <a:lnTo>
                  <a:pt x="993" y="1870"/>
                </a:lnTo>
                <a:lnTo>
                  <a:pt x="1042" y="1842"/>
                </a:lnTo>
                <a:lnTo>
                  <a:pt x="1089" y="1816"/>
                </a:lnTo>
                <a:lnTo>
                  <a:pt x="1185" y="1764"/>
                </a:lnTo>
                <a:lnTo>
                  <a:pt x="1285" y="1719"/>
                </a:lnTo>
                <a:lnTo>
                  <a:pt x="1385" y="1674"/>
                </a:lnTo>
                <a:lnTo>
                  <a:pt x="1485" y="1634"/>
                </a:lnTo>
                <a:lnTo>
                  <a:pt x="1589" y="1596"/>
                </a:lnTo>
                <a:lnTo>
                  <a:pt x="1693" y="1560"/>
                </a:lnTo>
                <a:lnTo>
                  <a:pt x="1798" y="1527"/>
                </a:lnTo>
                <a:lnTo>
                  <a:pt x="1904" y="1495"/>
                </a:lnTo>
                <a:lnTo>
                  <a:pt x="2011" y="1465"/>
                </a:lnTo>
                <a:lnTo>
                  <a:pt x="2118" y="1434"/>
                </a:lnTo>
                <a:lnTo>
                  <a:pt x="2229" y="1406"/>
                </a:lnTo>
                <a:lnTo>
                  <a:pt x="2229" y="1406"/>
                </a:lnTo>
                <a:lnTo>
                  <a:pt x="2351" y="1376"/>
                </a:lnTo>
                <a:lnTo>
                  <a:pt x="2475" y="1348"/>
                </a:lnTo>
                <a:lnTo>
                  <a:pt x="2596" y="1320"/>
                </a:lnTo>
                <a:lnTo>
                  <a:pt x="2720" y="1295"/>
                </a:lnTo>
                <a:lnTo>
                  <a:pt x="2964" y="1246"/>
                </a:lnTo>
                <a:lnTo>
                  <a:pt x="3205" y="1200"/>
                </a:lnTo>
                <a:lnTo>
                  <a:pt x="3198" y="1200"/>
                </a:lnTo>
                <a:lnTo>
                  <a:pt x="3198" y="1200"/>
                </a:lnTo>
                <a:lnTo>
                  <a:pt x="3705" y="1096"/>
                </a:lnTo>
                <a:lnTo>
                  <a:pt x="3929" y="1048"/>
                </a:lnTo>
                <a:lnTo>
                  <a:pt x="4133" y="1003"/>
                </a:lnTo>
                <a:lnTo>
                  <a:pt x="4229" y="977"/>
                </a:lnTo>
                <a:lnTo>
                  <a:pt x="4320" y="953"/>
                </a:lnTo>
                <a:lnTo>
                  <a:pt x="4409" y="928"/>
                </a:lnTo>
                <a:lnTo>
                  <a:pt x="4493" y="904"/>
                </a:lnTo>
                <a:lnTo>
                  <a:pt x="4573" y="876"/>
                </a:lnTo>
                <a:lnTo>
                  <a:pt x="4651" y="848"/>
                </a:lnTo>
                <a:lnTo>
                  <a:pt x="4725" y="820"/>
                </a:lnTo>
                <a:lnTo>
                  <a:pt x="4798" y="789"/>
                </a:lnTo>
                <a:lnTo>
                  <a:pt x="4867" y="757"/>
                </a:lnTo>
                <a:lnTo>
                  <a:pt x="4935" y="721"/>
                </a:lnTo>
                <a:lnTo>
                  <a:pt x="5000" y="686"/>
                </a:lnTo>
                <a:lnTo>
                  <a:pt x="5064" y="647"/>
                </a:lnTo>
                <a:lnTo>
                  <a:pt x="5125" y="605"/>
                </a:lnTo>
                <a:lnTo>
                  <a:pt x="5187" y="561"/>
                </a:lnTo>
                <a:lnTo>
                  <a:pt x="5245" y="513"/>
                </a:lnTo>
                <a:lnTo>
                  <a:pt x="5304" y="462"/>
                </a:lnTo>
                <a:lnTo>
                  <a:pt x="5362" y="408"/>
                </a:lnTo>
                <a:lnTo>
                  <a:pt x="5418" y="351"/>
                </a:lnTo>
                <a:lnTo>
                  <a:pt x="5475" y="289"/>
                </a:lnTo>
                <a:lnTo>
                  <a:pt x="5531" y="222"/>
                </a:lnTo>
                <a:lnTo>
                  <a:pt x="5587" y="153"/>
                </a:lnTo>
                <a:lnTo>
                  <a:pt x="5644" y="80"/>
                </a:lnTo>
                <a:lnTo>
                  <a:pt x="5697" y="3"/>
                </a:lnTo>
                <a:lnTo>
                  <a:pt x="0" y="0"/>
                </a:lnTo>
                <a:lnTo>
                  <a:pt x="0" y="3231"/>
                </a:lnTo>
                <a:lnTo>
                  <a:pt x="20" y="3231"/>
                </a:lnTo>
                <a:lnTo>
                  <a:pt x="20" y="3231"/>
                </a:lnTo>
                <a:lnTo>
                  <a:pt x="35" y="3149"/>
                </a:lnTo>
                <a:lnTo>
                  <a:pt x="55" y="3063"/>
                </a:lnTo>
                <a:lnTo>
                  <a:pt x="76" y="2983"/>
                </a:lnTo>
                <a:lnTo>
                  <a:pt x="102" y="2901"/>
                </a:lnTo>
                <a:lnTo>
                  <a:pt x="102" y="2901"/>
                </a:lnTo>
                <a:lnTo>
                  <a:pt x="124" y="2845"/>
                </a:lnTo>
                <a:lnTo>
                  <a:pt x="145" y="2791"/>
                </a:lnTo>
                <a:lnTo>
                  <a:pt x="169" y="2739"/>
                </a:lnTo>
                <a:lnTo>
                  <a:pt x="193" y="2686"/>
                </a:lnTo>
                <a:lnTo>
                  <a:pt x="220" y="2634"/>
                </a:lnTo>
                <a:lnTo>
                  <a:pt x="247" y="2586"/>
                </a:lnTo>
                <a:lnTo>
                  <a:pt x="278" y="2536"/>
                </a:lnTo>
                <a:lnTo>
                  <a:pt x="309" y="2487"/>
                </a:lnTo>
                <a:lnTo>
                  <a:pt x="342" y="2439"/>
                </a:lnTo>
                <a:lnTo>
                  <a:pt x="378" y="2392"/>
                </a:lnTo>
                <a:lnTo>
                  <a:pt x="415" y="2347"/>
                </a:lnTo>
                <a:lnTo>
                  <a:pt x="453" y="2303"/>
                </a:lnTo>
                <a:lnTo>
                  <a:pt x="493" y="2258"/>
                </a:lnTo>
                <a:lnTo>
                  <a:pt x="535" y="2217"/>
                </a:lnTo>
                <a:lnTo>
                  <a:pt x="578" y="2176"/>
                </a:lnTo>
                <a:lnTo>
                  <a:pt x="624" y="2135"/>
                </a:lnTo>
                <a:lnTo>
                  <a:pt x="624" y="2135"/>
                </a:lnTo>
                <a:close/>
              </a:path>
            </a:pathLst>
          </a:custGeom>
          <a:solidFill>
            <a:schemeClr val="bg1"/>
          </a:solidFill>
          <a:ln w="9525">
            <a:noFill/>
            <a:round/>
            <a:headEnd/>
            <a:tailEnd/>
          </a:ln>
        </p:spPr>
        <p:txBody>
          <a:bodyPr/>
          <a:lstStyle/>
          <a:p>
            <a:pPr algn="ctr" eaLnBrk="0" hangingPunct="0">
              <a:lnSpc>
                <a:spcPct val="85000"/>
              </a:lnSpc>
              <a:defRPr/>
            </a:pPr>
            <a:endParaRPr lang="en-US">
              <a:ea typeface="+mn-ea"/>
              <a:cs typeface="+mn-cs"/>
            </a:endParaRPr>
          </a:p>
        </p:txBody>
      </p:sp>
      <p:sp>
        <p:nvSpPr>
          <p:cNvPr id="7" name="Rectangle 117"/>
          <p:cNvSpPr>
            <a:spLocks noChangeArrowheads="1"/>
          </p:cNvSpPr>
          <p:nvPr/>
        </p:nvSpPr>
        <p:spPr bwMode="gray">
          <a:xfrm>
            <a:off x="0" y="6386513"/>
            <a:ext cx="9144000" cy="471487"/>
          </a:xfrm>
          <a:prstGeom prst="rect">
            <a:avLst/>
          </a:prstGeom>
          <a:solidFill>
            <a:srgbClr val="FFFFFF"/>
          </a:solidFill>
          <a:ln w="9525" algn="ctr">
            <a:noFill/>
            <a:miter lim="800000"/>
            <a:headEnd/>
            <a:tailEnd/>
          </a:ln>
          <a:effectLst/>
        </p:spPr>
        <p:txBody>
          <a:bodyPr lIns="0" tIns="0" rIns="0" bIns="0" anchor="ctr">
            <a:spAutoFit/>
          </a:bodyPr>
          <a:lstStyle/>
          <a:p>
            <a:pPr algn="ctr" eaLnBrk="0" hangingPunct="0">
              <a:lnSpc>
                <a:spcPct val="85000"/>
              </a:lnSpc>
              <a:defRPr/>
            </a:pPr>
            <a:endParaRPr lang="en-US">
              <a:ea typeface="+mn-ea"/>
              <a:cs typeface="+mn-cs"/>
            </a:endParaRPr>
          </a:p>
        </p:txBody>
      </p:sp>
      <p:sp>
        <p:nvSpPr>
          <p:cNvPr id="8" name="Oval 118"/>
          <p:cNvSpPr>
            <a:spLocks noChangeArrowheads="1"/>
          </p:cNvSpPr>
          <p:nvPr/>
        </p:nvSpPr>
        <p:spPr bwMode="gray">
          <a:xfrm>
            <a:off x="7808913" y="5943600"/>
            <a:ext cx="914400" cy="914400"/>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defRPr/>
            </a:pPr>
            <a:endParaRPr lang="en-US">
              <a:ea typeface="+mn-ea"/>
              <a:cs typeface="+mn-cs"/>
            </a:endParaRPr>
          </a:p>
        </p:txBody>
      </p:sp>
      <p:pic>
        <p:nvPicPr>
          <p:cNvPr id="9" name="Picture 119" descr="CBE_CMJN"/>
          <p:cNvPicPr>
            <a:picLocks noChangeAspect="1" noChangeArrowheads="1"/>
          </p:cNvPicPr>
          <p:nvPr/>
        </p:nvPicPr>
        <p:blipFill>
          <a:blip r:embed="rId4" cstate="print"/>
          <a:srcRect/>
          <a:stretch>
            <a:fillRect/>
          </a:stretch>
        </p:blipFill>
        <p:spPr bwMode="gray">
          <a:xfrm>
            <a:off x="7877175" y="6010275"/>
            <a:ext cx="768350" cy="744538"/>
          </a:xfrm>
          <a:prstGeom prst="rect">
            <a:avLst/>
          </a:prstGeom>
          <a:noFill/>
          <a:ln w="9525">
            <a:noFill/>
            <a:miter lim="800000"/>
            <a:headEnd/>
            <a:tailEnd/>
          </a:ln>
        </p:spPr>
      </p:pic>
      <p:pic>
        <p:nvPicPr>
          <p:cNvPr id="10" name="Picture 120" descr="Untitled-1"/>
          <p:cNvPicPr>
            <a:picLocks noChangeAspect="1" noChangeArrowheads="1"/>
          </p:cNvPicPr>
          <p:nvPr/>
        </p:nvPicPr>
        <p:blipFill>
          <a:blip r:embed="rId5" cstate="print"/>
          <a:srcRect/>
          <a:stretch>
            <a:fillRect/>
          </a:stretch>
        </p:blipFill>
        <p:spPr bwMode="gray">
          <a:xfrm>
            <a:off x="5053013" y="6564313"/>
            <a:ext cx="2760662" cy="120650"/>
          </a:xfrm>
          <a:prstGeom prst="rect">
            <a:avLst/>
          </a:prstGeom>
          <a:noFill/>
          <a:ln w="9525">
            <a:noFill/>
            <a:miter lim="800000"/>
            <a:headEnd/>
            <a:tailEnd/>
          </a:ln>
        </p:spPr>
      </p:pic>
      <p:sp>
        <p:nvSpPr>
          <p:cNvPr id="46090" name="Rectangle 10"/>
          <p:cNvSpPr>
            <a:spLocks noGrp="1" noChangeArrowheads="1"/>
          </p:cNvSpPr>
          <p:nvPr>
            <p:ph type="ctrTitle" sz="quarter"/>
          </p:nvPr>
        </p:nvSpPr>
        <p:spPr>
          <a:xfrm>
            <a:off x="0" y="1501775"/>
            <a:ext cx="8391525" cy="1038225"/>
          </a:xfrm>
        </p:spPr>
        <p:txBody>
          <a:bodyPr lIns="685800" tIns="91440" bIns="91440" anchor="b">
            <a:spAutoFit/>
          </a:bodyPr>
          <a:lstStyle>
            <a:lvl1pPr fontAlgn="t">
              <a:spcAft>
                <a:spcPct val="20000"/>
              </a:spcAft>
              <a:defRPr sz="2800"/>
            </a:lvl1pPr>
          </a:lstStyle>
          <a:p>
            <a:r>
              <a:rPr lang="fr-FR" altLang="en-US"/>
              <a:t>Main Title</a:t>
            </a:r>
            <a:br>
              <a:rPr lang="fr-FR" altLang="en-US"/>
            </a:br>
            <a:r>
              <a:rPr lang="fr-FR" altLang="en-US"/>
              <a:t>(Arial narrow, </a:t>
            </a:r>
            <a:r>
              <a:rPr lang="en-US" altLang="en-US"/>
              <a:t>28</a:t>
            </a:r>
            <a:r>
              <a:rPr lang="fr-FR" altLang="en-US"/>
              <a:t>pt -Maximum 2 lines)</a:t>
            </a:r>
            <a:endParaRPr lang="fr-FR"/>
          </a:p>
        </p:txBody>
      </p:sp>
      <p:sp>
        <p:nvSpPr>
          <p:cNvPr id="46089" name="Rectangle 9"/>
          <p:cNvSpPr>
            <a:spLocks noGrp="1" noChangeArrowheads="1"/>
          </p:cNvSpPr>
          <p:nvPr>
            <p:ph type="subTitle" sz="quarter" idx="1"/>
          </p:nvPr>
        </p:nvSpPr>
        <p:spPr>
          <a:xfrm>
            <a:off x="0" y="2576513"/>
            <a:ext cx="5367338" cy="788987"/>
          </a:xfrm>
        </p:spPr>
        <p:txBody>
          <a:bodyPr lIns="685800" tIns="91440" bIns="91440">
            <a:spAutoFit/>
          </a:bodyPr>
          <a:lstStyle>
            <a:lvl1pPr>
              <a:buClrTx/>
              <a:buFontTx/>
              <a:buNone/>
              <a:defRPr b="1">
                <a:latin typeface="Arial Narrow" pitchFamily="34" charset="0"/>
              </a:defRPr>
            </a:lvl1pPr>
          </a:lstStyle>
          <a:p>
            <a:r>
              <a:rPr lang="fr-FR" altLang="en-US"/>
              <a:t>Sub-title (date, name)</a:t>
            </a:r>
          </a:p>
          <a:p>
            <a:r>
              <a:rPr lang="fr-FR" altLang="en-US"/>
              <a:t>Arial</a:t>
            </a:r>
            <a:r>
              <a:rPr lang="en-US" altLang="en-US"/>
              <a:t> Narrow, M</a:t>
            </a:r>
            <a:r>
              <a:rPr lang="fr-FR" altLang="en-US"/>
              <a:t>aximum 2 lines</a:t>
            </a:r>
            <a:endParaRPr lang="fr-F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CE3AA3A2-CAE0-40E6-8C9F-72E81B44A68F}" type="slidenum">
              <a:rPr lang="en-US"/>
              <a:pPr>
                <a:defRPr/>
              </a:pPr>
              <a:t>‹#›</a:t>
            </a:fld>
            <a:endParaRPr 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0213" y="136525"/>
            <a:ext cx="2178050" cy="59896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4475" y="136525"/>
            <a:ext cx="6383338" cy="59896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E3811788-64A3-44B8-8030-DF2A366D5C66}" type="slidenum">
              <a:rPr lang="en-US"/>
              <a:pPr>
                <a:defRPr/>
              </a:pPr>
              <a:t>‹#›</a:t>
            </a:fld>
            <a:endParaRPr lang="en-US"/>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44475" y="136525"/>
            <a:ext cx="8713788" cy="549275"/>
          </a:xfrm>
        </p:spPr>
        <p:txBody>
          <a:bodyPr/>
          <a:lstStyle/>
          <a:p>
            <a:r>
              <a:rPr lang="en-US"/>
              <a:t>Click to edit Master title style</a:t>
            </a:r>
          </a:p>
        </p:txBody>
      </p:sp>
      <p:sp>
        <p:nvSpPr>
          <p:cNvPr id="3" name="Table Placeholder 2"/>
          <p:cNvSpPr>
            <a:spLocks noGrp="1"/>
          </p:cNvSpPr>
          <p:nvPr>
            <p:ph type="tbl" idx="1"/>
          </p:nvPr>
        </p:nvSpPr>
        <p:spPr>
          <a:xfrm>
            <a:off x="244475" y="1265238"/>
            <a:ext cx="8713788" cy="4860925"/>
          </a:xfrm>
        </p:spPr>
        <p:txBody>
          <a:bodyPr/>
          <a:lstStyle/>
          <a:p>
            <a:pPr lvl="0"/>
            <a:endParaRPr lang="en-US" noProof="0"/>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F0A95784-1BCD-4494-A041-009CEFD61BB1}" type="slidenum">
              <a:rPr lang="en-US"/>
              <a:pPr>
                <a:defRPr/>
              </a:pPr>
              <a:t>‹#›</a:t>
            </a:fld>
            <a:endParaRPr lang="en-US"/>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08FEB340-1270-485C-B614-5F4BDDA044DE}" type="slidenum">
              <a:rPr lang="en-US"/>
              <a:pPr>
                <a:defRPr/>
              </a:pPr>
              <a:t>‹#›</a:t>
            </a:fld>
            <a:endParaRPr lang="en-US"/>
          </a:p>
        </p:txBody>
      </p:sp>
    </p:spTree>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244475" y="136525"/>
            <a:ext cx="8713788" cy="549275"/>
          </a:xfrm>
        </p:spPr>
        <p:txBody>
          <a:bodyPr/>
          <a:lstStyle/>
          <a:p>
            <a:r>
              <a:rPr lang="en-US"/>
              <a:t>Click to edit Master title style</a:t>
            </a:r>
          </a:p>
        </p:txBody>
      </p:sp>
      <p:sp>
        <p:nvSpPr>
          <p:cNvPr id="3" name="SmartArt Placeholder 2"/>
          <p:cNvSpPr>
            <a:spLocks noGrp="1"/>
          </p:cNvSpPr>
          <p:nvPr>
            <p:ph type="dgm" idx="1"/>
          </p:nvPr>
        </p:nvSpPr>
        <p:spPr>
          <a:xfrm>
            <a:off x="244475" y="1265238"/>
            <a:ext cx="8713788" cy="4860925"/>
          </a:xfrm>
        </p:spPr>
        <p:txBody>
          <a:bodyPr/>
          <a:lstStyle/>
          <a:p>
            <a:pPr lvl="0"/>
            <a:endParaRPr lang="en-US" noProof="0"/>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07B101B1-43A3-4F68-8FF5-89B248584124}" type="slidenum">
              <a:rPr lang="en-US"/>
              <a:pPr>
                <a:defRPr/>
              </a:pPr>
              <a:t>‹#›</a:t>
            </a:fld>
            <a:endParaRPr lang="en-US"/>
          </a:p>
        </p:txBody>
      </p:sp>
    </p:spTree>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44475" y="136525"/>
            <a:ext cx="8713788" cy="59896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4" name="Rectangle 103"/>
          <p:cNvSpPr>
            <a:spLocks noGrp="1" noChangeArrowheads="1"/>
          </p:cNvSpPr>
          <p:nvPr>
            <p:ph type="sldNum" sz="quarter" idx="11"/>
          </p:nvPr>
        </p:nvSpPr>
        <p:spPr>
          <a:ln/>
        </p:spPr>
        <p:txBody>
          <a:bodyPr/>
          <a:lstStyle>
            <a:lvl1pPr>
              <a:defRPr/>
            </a:lvl1pPr>
          </a:lstStyle>
          <a:p>
            <a:pPr>
              <a:defRPr/>
            </a:pPr>
            <a:fld id="{33020149-1A45-4B74-8394-ADAF5725398D}" type="slidenum">
              <a:rPr lang="en-US"/>
              <a:pPr>
                <a:defRPr/>
              </a:pPr>
              <a:t>‹#›</a:t>
            </a:fld>
            <a:endParaRPr lang="en-US"/>
          </a:p>
        </p:txBody>
      </p:sp>
    </p:spTree>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144463"/>
            <a:ext cx="7010400" cy="381000"/>
          </a:xfrm>
        </p:spPr>
        <p:txBody>
          <a:bodyPr/>
          <a:lstStyle/>
          <a:p>
            <a:r>
              <a:rPr lang="en-US"/>
              <a:t>Click to edit Master title style</a:t>
            </a:r>
          </a:p>
        </p:txBody>
      </p:sp>
      <p:sp>
        <p:nvSpPr>
          <p:cNvPr id="3" name="Text Placeholder 2"/>
          <p:cNvSpPr>
            <a:spLocks noGrp="1"/>
          </p:cNvSpPr>
          <p:nvPr>
            <p:ph type="body" sz="half" idx="1"/>
          </p:nvPr>
        </p:nvSpPr>
        <p:spPr>
          <a:xfrm>
            <a:off x="685800" y="1295400"/>
            <a:ext cx="38100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95400"/>
            <a:ext cx="38100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6">
            <a:extLst>
              <a:ext uri="{FF2B5EF4-FFF2-40B4-BE49-F238E27FC236}">
                <a16:creationId xmlns:a16="http://schemas.microsoft.com/office/drawing/2014/main" id="{D19CE878-AB31-44F4-9215-275472F8382A}"/>
              </a:ext>
            </a:extLst>
          </p:cNvPr>
          <p:cNvSpPr>
            <a:spLocks noGrp="1" noChangeArrowheads="1"/>
          </p:cNvSpPr>
          <p:nvPr>
            <p:ph type="sldNum" sz="quarter" idx="10"/>
          </p:nvPr>
        </p:nvSpPr>
        <p:spPr>
          <a:ln/>
        </p:spPr>
        <p:txBody>
          <a:bodyPr/>
          <a:lstStyle>
            <a:lvl1pPr>
              <a:defRPr/>
            </a:lvl1pPr>
          </a:lstStyle>
          <a:p>
            <a:r>
              <a:rPr lang="en-GB" altLang="en-US"/>
              <a:t>Slide </a:t>
            </a:r>
            <a:fld id="{927C3E5C-3413-4344-A80F-688D6912D4BD}" type="slidenum">
              <a:rPr lang="en-GB" altLang="en-US"/>
              <a:pPr/>
              <a:t>‹#›</a:t>
            </a:fld>
            <a:endParaRPr lang="en-GB" altLang="en-US"/>
          </a:p>
        </p:txBody>
      </p:sp>
    </p:spTree>
    <p:extLst>
      <p:ext uri="{BB962C8B-B14F-4D97-AF65-F5344CB8AC3E}">
        <p14:creationId xmlns:p14="http://schemas.microsoft.com/office/powerpoint/2010/main" val="2941083072"/>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AE72FC40-BA65-4A86-8DAC-7CB69408270E}" type="slidenum">
              <a:rPr lang="en-US"/>
              <a:pPr>
                <a:defRPr/>
              </a:pPr>
              <a:t>‹#›</a:t>
            </a:fld>
            <a:endParaRPr 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3EC280CA-6467-46D3-8E6D-78E96455CC8F}" type="slidenum">
              <a:rPr lang="en-US"/>
              <a:pPr>
                <a:defRPr/>
              </a:pPr>
              <a:t>‹#›</a:t>
            </a:fld>
            <a:endParaRPr lang="en-US"/>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4475" y="1265238"/>
            <a:ext cx="4279900" cy="4860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76775" y="1265238"/>
            <a:ext cx="4281488" cy="4860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6" name="Rectangle 103"/>
          <p:cNvSpPr>
            <a:spLocks noGrp="1" noChangeArrowheads="1"/>
          </p:cNvSpPr>
          <p:nvPr>
            <p:ph type="sldNum" sz="quarter" idx="11"/>
          </p:nvPr>
        </p:nvSpPr>
        <p:spPr>
          <a:ln/>
        </p:spPr>
        <p:txBody>
          <a:bodyPr/>
          <a:lstStyle>
            <a:lvl1pPr>
              <a:defRPr/>
            </a:lvl1pPr>
          </a:lstStyle>
          <a:p>
            <a:pPr>
              <a:defRPr/>
            </a:pPr>
            <a:fld id="{3093D6B4-98C0-48FC-92BE-3509B600C61F}" type="slidenum">
              <a:rPr lang="en-US"/>
              <a:pPr>
                <a:defRPr/>
              </a:pPr>
              <a:t>‹#›</a:t>
            </a:fld>
            <a:endParaRPr 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8" name="Rectangle 103"/>
          <p:cNvSpPr>
            <a:spLocks noGrp="1" noChangeArrowheads="1"/>
          </p:cNvSpPr>
          <p:nvPr>
            <p:ph type="sldNum" sz="quarter" idx="11"/>
          </p:nvPr>
        </p:nvSpPr>
        <p:spPr>
          <a:ln/>
        </p:spPr>
        <p:txBody>
          <a:bodyPr/>
          <a:lstStyle>
            <a:lvl1pPr>
              <a:defRPr/>
            </a:lvl1pPr>
          </a:lstStyle>
          <a:p>
            <a:pPr>
              <a:defRPr/>
            </a:pPr>
            <a:fld id="{EED565F7-0839-4A7B-B3CC-C8DD0CD2058C}" type="slidenum">
              <a:rPr lang="en-US"/>
              <a:pPr>
                <a:defRPr/>
              </a:pPr>
              <a:t>‹#›</a:t>
            </a:fld>
            <a:endParaRPr 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4" name="Rectangle 103"/>
          <p:cNvSpPr>
            <a:spLocks noGrp="1" noChangeArrowheads="1"/>
          </p:cNvSpPr>
          <p:nvPr>
            <p:ph type="sldNum" sz="quarter" idx="11"/>
          </p:nvPr>
        </p:nvSpPr>
        <p:spPr>
          <a:ln/>
        </p:spPr>
        <p:txBody>
          <a:bodyPr/>
          <a:lstStyle>
            <a:lvl1pPr>
              <a:defRPr/>
            </a:lvl1pPr>
          </a:lstStyle>
          <a:p>
            <a:pPr>
              <a:defRPr/>
            </a:pPr>
            <a:fld id="{D2681CC5-53B3-4CEB-A21C-A6B122A25B34}" type="slidenum">
              <a:rPr lang="en-US"/>
              <a:pPr>
                <a:defRPr/>
              </a:pPr>
              <a:t>‹#›</a:t>
            </a:fld>
            <a:endParaRPr 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3" name="Rectangle 103"/>
          <p:cNvSpPr>
            <a:spLocks noGrp="1" noChangeArrowheads="1"/>
          </p:cNvSpPr>
          <p:nvPr>
            <p:ph type="sldNum" sz="quarter" idx="11"/>
          </p:nvPr>
        </p:nvSpPr>
        <p:spPr>
          <a:ln/>
        </p:spPr>
        <p:txBody>
          <a:bodyPr/>
          <a:lstStyle>
            <a:lvl1pPr>
              <a:defRPr/>
            </a:lvl1pPr>
          </a:lstStyle>
          <a:p>
            <a:pPr>
              <a:defRPr/>
            </a:pPr>
            <a:fld id="{890B3B4D-6A6E-4577-80C0-9AEB1A69BD0D}" type="slidenum">
              <a:rPr lang="en-US"/>
              <a:pPr>
                <a:defRPr/>
              </a:pPr>
              <a:t>‹#›</a:t>
            </a:fld>
            <a:endParaRPr 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6" name="Rectangle 103"/>
          <p:cNvSpPr>
            <a:spLocks noGrp="1" noChangeArrowheads="1"/>
          </p:cNvSpPr>
          <p:nvPr>
            <p:ph type="sldNum" sz="quarter" idx="11"/>
          </p:nvPr>
        </p:nvSpPr>
        <p:spPr>
          <a:ln/>
        </p:spPr>
        <p:txBody>
          <a:bodyPr/>
          <a:lstStyle>
            <a:lvl1pPr>
              <a:defRPr/>
            </a:lvl1pPr>
          </a:lstStyle>
          <a:p>
            <a:pPr>
              <a:defRPr/>
            </a:pPr>
            <a:fld id="{3C847F39-586C-4F30-91CC-44F2D51FFEE7}" type="slidenum">
              <a:rPr lang="en-US"/>
              <a:pPr>
                <a:defRPr/>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6" name="Rectangle 103"/>
          <p:cNvSpPr>
            <a:spLocks noGrp="1" noChangeArrowheads="1"/>
          </p:cNvSpPr>
          <p:nvPr>
            <p:ph type="sldNum" sz="quarter" idx="11"/>
          </p:nvPr>
        </p:nvSpPr>
        <p:spPr>
          <a:ln/>
        </p:spPr>
        <p:txBody>
          <a:bodyPr/>
          <a:lstStyle>
            <a:lvl1pPr>
              <a:defRPr/>
            </a:lvl1pPr>
          </a:lstStyle>
          <a:p>
            <a:pPr>
              <a:defRPr/>
            </a:pPr>
            <a:fld id="{E4D326F6-A79F-44C9-9D70-349132F84786}" type="slidenum">
              <a:rPr lang="en-US"/>
              <a:pPr>
                <a:defRPr/>
              </a:pPr>
              <a:t>‹#›</a:t>
            </a:fld>
            <a:endParaRPr 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cstate="print"/>
          <a:srcRect/>
          <a:stretch>
            <a:fillRect/>
          </a:stretch>
        </a:blipFill>
        <a:effectLst/>
      </p:bgPr>
    </p:bg>
    <p:spTree>
      <p:nvGrpSpPr>
        <p:cNvPr id="1" name=""/>
        <p:cNvGrpSpPr/>
        <p:nvPr/>
      </p:nvGrpSpPr>
      <p:grpSpPr>
        <a:xfrm>
          <a:off x="0" y="0"/>
          <a:ext cx="0" cy="0"/>
          <a:chOff x="0" y="0"/>
          <a:chExt cx="0" cy="0"/>
        </a:xfrm>
      </p:grpSpPr>
      <p:sp>
        <p:nvSpPr>
          <p:cNvPr id="45157" name="Rectangle 101"/>
          <p:cNvSpPr>
            <a:spLocks noGrp="1" noChangeArrowheads="1"/>
          </p:cNvSpPr>
          <p:nvPr>
            <p:ph type="dt" sz="half" idx="2"/>
          </p:nvPr>
        </p:nvSpPr>
        <p:spPr bwMode="auto">
          <a:xfrm>
            <a:off x="6877050" y="6686550"/>
            <a:ext cx="1836738" cy="103188"/>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r" eaLnBrk="0" hangingPunct="0">
              <a:lnSpc>
                <a:spcPct val="85000"/>
              </a:lnSpc>
              <a:defRPr sz="800" b="0">
                <a:solidFill>
                  <a:srgbClr val="000000"/>
                </a:solidFill>
                <a:latin typeface="Arial" pitchFamily="34" charset="0"/>
                <a:ea typeface="+mn-ea"/>
                <a:cs typeface="+mn-cs"/>
              </a:defRPr>
            </a:lvl1pPr>
          </a:lstStyle>
          <a:p>
            <a:pPr>
              <a:defRPr/>
            </a:pPr>
            <a:r>
              <a:rPr lang="fr-FR" dirty="0"/>
              <a:t>© 2010 Capgemini - All rights reserved</a:t>
            </a:r>
            <a:endParaRPr lang="en-US" dirty="0"/>
          </a:p>
        </p:txBody>
      </p:sp>
      <p:sp>
        <p:nvSpPr>
          <p:cNvPr id="45159" name="Rectangle 103"/>
          <p:cNvSpPr>
            <a:spLocks noGrp="1" noChangeArrowheads="1"/>
          </p:cNvSpPr>
          <p:nvPr>
            <p:ph type="sldNum" sz="quarter" idx="4"/>
          </p:nvPr>
        </p:nvSpPr>
        <p:spPr bwMode="auto">
          <a:xfrm>
            <a:off x="8769350" y="6673850"/>
            <a:ext cx="238125" cy="130175"/>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r" eaLnBrk="0" hangingPunct="0">
              <a:lnSpc>
                <a:spcPct val="85000"/>
              </a:lnSpc>
              <a:defRPr sz="1000">
                <a:solidFill>
                  <a:srgbClr val="000000"/>
                </a:solidFill>
                <a:latin typeface="Arial" charset="0"/>
                <a:ea typeface="+mn-ea"/>
                <a:cs typeface="+mn-cs"/>
              </a:defRPr>
            </a:lvl1pPr>
          </a:lstStyle>
          <a:p>
            <a:pPr>
              <a:defRPr/>
            </a:pPr>
            <a:fld id="{DA7989BE-E6B4-474D-BF76-99F91247D79C}" type="slidenum">
              <a:rPr lang="en-US"/>
              <a:pPr>
                <a:defRPr/>
              </a:pPr>
              <a:t>‹#›</a:t>
            </a:fld>
            <a:endParaRPr lang="en-US"/>
          </a:p>
        </p:txBody>
      </p:sp>
      <p:sp>
        <p:nvSpPr>
          <p:cNvPr id="45138" name="Line 82"/>
          <p:cNvSpPr>
            <a:spLocks noChangeShapeType="1"/>
          </p:cNvSpPr>
          <p:nvPr/>
        </p:nvSpPr>
        <p:spPr bwMode="auto">
          <a:xfrm>
            <a:off x="1588" y="776288"/>
            <a:ext cx="9142412" cy="0"/>
          </a:xfrm>
          <a:prstGeom prst="line">
            <a:avLst/>
          </a:prstGeom>
          <a:noFill/>
          <a:ln w="25400">
            <a:solidFill>
              <a:schemeClr val="folHlink"/>
            </a:solidFill>
            <a:round/>
            <a:headEnd/>
            <a:tailEnd/>
          </a:ln>
          <a:effectLst/>
        </p:spPr>
        <p:txBody>
          <a:bodyPr wrap="none" anchor="ctr"/>
          <a:lstStyle/>
          <a:p>
            <a:pPr algn="ctr" eaLnBrk="0" hangingPunct="0">
              <a:lnSpc>
                <a:spcPct val="85000"/>
              </a:lnSpc>
              <a:defRPr/>
            </a:pPr>
            <a:endParaRPr lang="en-US">
              <a:ea typeface="+mn-ea"/>
              <a:cs typeface="+mn-cs"/>
            </a:endParaRPr>
          </a:p>
        </p:txBody>
      </p:sp>
      <p:sp>
        <p:nvSpPr>
          <p:cNvPr id="1030" name="Rectangle 134"/>
          <p:cNvSpPr>
            <a:spLocks noGrp="1" noChangeArrowheads="1"/>
          </p:cNvSpPr>
          <p:nvPr>
            <p:ph type="title"/>
          </p:nvPr>
        </p:nvSpPr>
        <p:spPr bwMode="auto">
          <a:xfrm>
            <a:off x="244475" y="136525"/>
            <a:ext cx="8713788" cy="5492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31" name="Rectangle 135"/>
          <p:cNvSpPr>
            <a:spLocks noGrp="1" noChangeArrowheads="1"/>
          </p:cNvSpPr>
          <p:nvPr>
            <p:ph type="body" idx="1"/>
          </p:nvPr>
        </p:nvSpPr>
        <p:spPr bwMode="auto">
          <a:xfrm>
            <a:off x="244475" y="1265238"/>
            <a:ext cx="8713788" cy="4860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pic>
        <p:nvPicPr>
          <p:cNvPr id="1032" name="Picture 138" descr="OK_Capgemini"/>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a:off x="158750" y="6392863"/>
            <a:ext cx="1439863" cy="3397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8" r:id="rId1"/>
    <p:sldLayoutId id="2147483667" r:id="rId2"/>
    <p:sldLayoutId id="2147483666" r:id="rId3"/>
    <p:sldLayoutId id="2147483665" r:id="rId4"/>
    <p:sldLayoutId id="2147483664" r:id="rId5"/>
    <p:sldLayoutId id="2147483663" r:id="rId6"/>
    <p:sldLayoutId id="2147483662" r:id="rId7"/>
    <p:sldLayoutId id="2147483661" r:id="rId8"/>
    <p:sldLayoutId id="2147483660" r:id="rId9"/>
    <p:sldLayoutId id="2147483659" r:id="rId10"/>
    <p:sldLayoutId id="2147483658" r:id="rId11"/>
    <p:sldLayoutId id="2147483657" r:id="rId12"/>
    <p:sldLayoutId id="2147483656" r:id="rId13"/>
    <p:sldLayoutId id="2147483655" r:id="rId14"/>
    <p:sldLayoutId id="2147483654" r:id="rId15"/>
    <p:sldLayoutId id="2147483669" r:id="rId16"/>
  </p:sldLayoutIdLst>
  <p:transition>
    <p:wipe dir="r"/>
  </p:transition>
  <p:hf hdr="0" ftr="0"/>
  <p:txStyles>
    <p:title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Narrow" pitchFamily="34" charset="0"/>
        </a:defRPr>
      </a:lvl2pPr>
      <a:lvl3pPr algn="l" rtl="0" eaLnBrk="0" fontAlgn="base" hangingPunct="0">
        <a:spcBef>
          <a:spcPct val="0"/>
        </a:spcBef>
        <a:spcAft>
          <a:spcPct val="0"/>
        </a:spcAft>
        <a:defRPr sz="2400" b="1">
          <a:solidFill>
            <a:schemeClr val="tx2"/>
          </a:solidFill>
          <a:latin typeface="Arial Narrow" pitchFamily="34" charset="0"/>
        </a:defRPr>
      </a:lvl3pPr>
      <a:lvl4pPr algn="l" rtl="0" eaLnBrk="0" fontAlgn="base" hangingPunct="0">
        <a:spcBef>
          <a:spcPct val="0"/>
        </a:spcBef>
        <a:spcAft>
          <a:spcPct val="0"/>
        </a:spcAft>
        <a:defRPr sz="2400" b="1">
          <a:solidFill>
            <a:schemeClr val="tx2"/>
          </a:solidFill>
          <a:latin typeface="Arial Narrow" pitchFamily="34" charset="0"/>
        </a:defRPr>
      </a:lvl4pPr>
      <a:lvl5pPr algn="l" rtl="0" eaLnBrk="0" fontAlgn="base" hangingPunct="0">
        <a:spcBef>
          <a:spcPct val="0"/>
        </a:spcBef>
        <a:spcAft>
          <a:spcPct val="0"/>
        </a:spcAft>
        <a:defRPr sz="2400" b="1">
          <a:solidFill>
            <a:schemeClr val="tx2"/>
          </a:solidFill>
          <a:latin typeface="Arial Narrow" pitchFamily="34" charset="0"/>
        </a:defRPr>
      </a:lvl5pPr>
      <a:lvl6pPr marL="457200" algn="l" rtl="0" eaLnBrk="0" fontAlgn="base" hangingPunct="0">
        <a:spcBef>
          <a:spcPct val="0"/>
        </a:spcBef>
        <a:spcAft>
          <a:spcPct val="0"/>
        </a:spcAft>
        <a:defRPr sz="2400" b="1">
          <a:solidFill>
            <a:schemeClr val="tx2"/>
          </a:solidFill>
          <a:latin typeface="Arial Narrow" pitchFamily="34" charset="0"/>
        </a:defRPr>
      </a:lvl6pPr>
      <a:lvl7pPr marL="914400" algn="l" rtl="0" eaLnBrk="0" fontAlgn="base" hangingPunct="0">
        <a:spcBef>
          <a:spcPct val="0"/>
        </a:spcBef>
        <a:spcAft>
          <a:spcPct val="0"/>
        </a:spcAft>
        <a:defRPr sz="2400" b="1">
          <a:solidFill>
            <a:schemeClr val="tx2"/>
          </a:solidFill>
          <a:latin typeface="Arial Narrow" pitchFamily="34" charset="0"/>
        </a:defRPr>
      </a:lvl7pPr>
      <a:lvl8pPr marL="1371600" algn="l" rtl="0" eaLnBrk="0" fontAlgn="base" hangingPunct="0">
        <a:spcBef>
          <a:spcPct val="0"/>
        </a:spcBef>
        <a:spcAft>
          <a:spcPct val="0"/>
        </a:spcAft>
        <a:defRPr sz="2400" b="1">
          <a:solidFill>
            <a:schemeClr val="tx2"/>
          </a:solidFill>
          <a:latin typeface="Arial Narrow" pitchFamily="34" charset="0"/>
        </a:defRPr>
      </a:lvl8pPr>
      <a:lvl9pPr marL="1828800" algn="l" rtl="0" eaLnBrk="0" fontAlgn="base" hangingPunct="0">
        <a:spcBef>
          <a:spcPct val="0"/>
        </a:spcBef>
        <a:spcAft>
          <a:spcPct val="0"/>
        </a:spcAft>
        <a:defRPr sz="2400" b="1">
          <a:solidFill>
            <a:schemeClr val="tx2"/>
          </a:solidFill>
          <a:latin typeface="Arial Narrow" pitchFamily="34" charset="0"/>
        </a:defRPr>
      </a:lvl9pPr>
    </p:titleStyle>
    <p:bodyStyle>
      <a:lvl1pPr marL="342900" indent="-342900" algn="l" rtl="0" eaLnBrk="0" fontAlgn="base" hangingPunct="0">
        <a:spcBef>
          <a:spcPct val="0"/>
        </a:spcBef>
        <a:spcAft>
          <a:spcPct val="20000"/>
        </a:spcAft>
        <a:buClr>
          <a:schemeClr val="accent2"/>
        </a:buClr>
        <a:buFont typeface="Wingdings" pitchFamily="2" charset="2"/>
        <a:defRPr>
          <a:solidFill>
            <a:schemeClr val="tx1"/>
          </a:solidFill>
          <a:latin typeface="+mn-lt"/>
          <a:ea typeface="+mn-ea"/>
          <a:cs typeface="+mn-cs"/>
        </a:defRPr>
      </a:lvl1pPr>
      <a:lvl2pPr marL="163513" indent="-161925" algn="l" rtl="0" eaLnBrk="0" fontAlgn="base" hangingPunct="0">
        <a:spcBef>
          <a:spcPct val="0"/>
        </a:spcBef>
        <a:spcAft>
          <a:spcPct val="20000"/>
        </a:spcAft>
        <a:buClr>
          <a:schemeClr val="tx2"/>
        </a:buClr>
        <a:buFont typeface="Wingdings" pitchFamily="2" charset="2"/>
        <a:buChar char="§"/>
        <a:defRPr sz="1600">
          <a:solidFill>
            <a:schemeClr val="tx1"/>
          </a:solidFill>
          <a:latin typeface="+mn-lt"/>
        </a:defRPr>
      </a:lvl2pPr>
      <a:lvl3pPr marL="344488" indent="-179388" algn="l" rtl="0" eaLnBrk="0" fontAlgn="base" hangingPunct="0">
        <a:spcBef>
          <a:spcPct val="0"/>
        </a:spcBef>
        <a:spcAft>
          <a:spcPct val="20000"/>
        </a:spcAft>
        <a:buClr>
          <a:schemeClr val="tx2"/>
        </a:buClr>
        <a:buChar char="•"/>
        <a:defRPr sz="1400">
          <a:solidFill>
            <a:schemeClr val="tx1"/>
          </a:solidFill>
          <a:latin typeface="+mn-lt"/>
        </a:defRPr>
      </a:lvl3pPr>
      <a:lvl4pPr marL="525463" indent="-179388" algn="l" rtl="0" eaLnBrk="0" fontAlgn="base" hangingPunct="0">
        <a:spcBef>
          <a:spcPct val="0"/>
        </a:spcBef>
        <a:spcAft>
          <a:spcPct val="20000"/>
        </a:spcAft>
        <a:buClr>
          <a:schemeClr val="tx2"/>
        </a:buClr>
        <a:buFont typeface="Symbol" pitchFamily="18" charset="2"/>
        <a:buChar char="-"/>
        <a:defRPr sz="1400">
          <a:solidFill>
            <a:schemeClr val="tx1"/>
          </a:solidFill>
          <a:latin typeface="+mn-lt"/>
        </a:defRPr>
      </a:lvl4pPr>
      <a:lvl5pPr marL="6873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5pPr>
      <a:lvl6pPr marL="11445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ctrTitle"/>
          </p:nvPr>
        </p:nvSpPr>
        <p:spPr>
          <a:xfrm>
            <a:off x="0" y="2014935"/>
            <a:ext cx="8391525" cy="615553"/>
          </a:xfrm>
        </p:spPr>
        <p:txBody>
          <a:bodyPr/>
          <a:lstStyle/>
          <a:p>
            <a:r>
              <a:rPr lang="en-US" altLang="zh-CN" dirty="0">
                <a:ea typeface="宋体" charset="-122"/>
              </a:rPr>
              <a:t>No File Enquiries</a:t>
            </a:r>
          </a:p>
        </p:txBody>
      </p:sp>
      <p:sp>
        <p:nvSpPr>
          <p:cNvPr id="19458" name="Rectangle 5"/>
          <p:cNvSpPr>
            <a:spLocks noGrp="1" noChangeArrowheads="1"/>
          </p:cNvSpPr>
          <p:nvPr>
            <p:ph type="subTitle" idx="1"/>
          </p:nvPr>
        </p:nvSpPr>
        <p:spPr>
          <a:xfrm>
            <a:off x="0" y="2795588"/>
            <a:ext cx="5367338" cy="461665"/>
          </a:xfrm>
        </p:spPr>
        <p:txBody>
          <a:bodyPr/>
          <a:lstStyle/>
          <a:p>
            <a:pPr marL="0" indent="0"/>
            <a:endParaRPr lang="en-US" altLang="zh-CN" dirty="0">
              <a:ea typeface="宋体" charset="-122"/>
            </a:endParaRP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a:t>Creating </a:t>
            </a:r>
            <a:r>
              <a:rPr lang="en-US" dirty="0" err="1"/>
              <a:t>NoFile</a:t>
            </a:r>
            <a:r>
              <a:rPr lang="en-US" dirty="0"/>
              <a:t> Enquiry</a:t>
            </a:r>
          </a:p>
        </p:txBody>
      </p:sp>
      <p:sp>
        <p:nvSpPr>
          <p:cNvPr id="20483" name="Rectangle 3"/>
          <p:cNvSpPr>
            <a:spLocks noGrp="1" noChangeArrowheads="1"/>
          </p:cNvSpPr>
          <p:nvPr>
            <p:ph type="body" idx="1"/>
          </p:nvPr>
        </p:nvSpPr>
        <p:spPr/>
        <p:txBody>
          <a:bodyPr/>
          <a:lstStyle/>
          <a:p>
            <a:pPr eaLnBrk="1" hangingPunct="1"/>
            <a:r>
              <a:rPr lang="en-US" sz="1800" dirty="0"/>
              <a:t>So now that we know the problems we will face, lets see what a  NOFILE enquiry is made up of</a:t>
            </a:r>
          </a:p>
          <a:p>
            <a:pPr eaLnBrk="1" hangingPunct="1"/>
            <a:endParaRPr lang="en-US" sz="1800" dirty="0"/>
          </a:p>
          <a:p>
            <a:pPr eaLnBrk="1" hangingPunct="1"/>
            <a:r>
              <a:rPr lang="en-US" sz="1800" dirty="0"/>
              <a:t>A jBASE BASIC subroutine to pick up data from as many applications as we want</a:t>
            </a:r>
          </a:p>
          <a:p>
            <a:pPr lvl="1" eaLnBrk="1" hangingPunct="1"/>
            <a:endParaRPr lang="en-US" dirty="0"/>
          </a:p>
          <a:p>
            <a:pPr eaLnBrk="1" hangingPunct="1"/>
            <a:r>
              <a:rPr lang="en-US" sz="1800" dirty="0"/>
              <a:t>A Standard Selection record to mention in the ENQUIRY (FILE.NAME field)</a:t>
            </a:r>
          </a:p>
          <a:p>
            <a:pPr lvl="1" eaLnBrk="1" hangingPunct="1"/>
            <a:endParaRPr lang="en-US" dirty="0"/>
          </a:p>
          <a:p>
            <a:pPr eaLnBrk="1" hangingPunct="1"/>
            <a:r>
              <a:rPr lang="en-US" sz="1800" dirty="0"/>
              <a:t>And finally an ENQUIRY to display the results</a:t>
            </a:r>
          </a:p>
          <a:p>
            <a:pPr lvl="1" eaLnBrk="1" hangingPunct="1"/>
            <a:endParaRPr lang="en-US" dirty="0"/>
          </a:p>
        </p:txBody>
      </p:sp>
      <p:sp>
        <p:nvSpPr>
          <p:cNvPr id="20484" name="Slide Number Placeholder 7"/>
          <p:cNvSpPr>
            <a:spLocks noGrp="1"/>
          </p:cNvSpPr>
          <p:nvPr>
            <p:ph type="sldNum" sz="quarter" idx="10"/>
          </p:nvPr>
        </p:nvSpPr>
        <p:spPr>
          <a:noFill/>
        </p:spPr>
        <p:txBody>
          <a:bodyPr/>
          <a:lstStyle/>
          <a:p>
            <a:r>
              <a:rPr lang="en-GB">
                <a:latin typeface="Arial" pitchFamily="34" charset="0"/>
              </a:rPr>
              <a:t>Slide </a:t>
            </a:r>
            <a:fld id="{805614CC-4CD5-4FCA-AB68-7D79A938243F}" type="slidenum">
              <a:rPr lang="en-GB">
                <a:latin typeface="Arial" pitchFamily="34" charset="0"/>
              </a:rPr>
              <a:pPr/>
              <a:t>9</a:t>
            </a:fld>
            <a:endParaRPr lang="en-GB">
              <a:latin typeface="Arial" pitchFamily="34" charset="0"/>
            </a:endParaRPr>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t>Steps to create NOFILE</a:t>
            </a:r>
          </a:p>
        </p:txBody>
      </p:sp>
      <p:sp>
        <p:nvSpPr>
          <p:cNvPr id="13315" name="Rectangle 3"/>
          <p:cNvSpPr>
            <a:spLocks noGrp="1" noChangeArrowheads="1"/>
          </p:cNvSpPr>
          <p:nvPr>
            <p:ph type="body" idx="1"/>
          </p:nvPr>
        </p:nvSpPr>
        <p:spPr>
          <a:xfrm>
            <a:off x="992188" y="1592263"/>
            <a:ext cx="7874000" cy="4337050"/>
          </a:xfrm>
        </p:spPr>
        <p:txBody>
          <a:bodyPr/>
          <a:lstStyle/>
          <a:p>
            <a:pPr eaLnBrk="1" hangingPunct="1"/>
            <a:r>
              <a:rPr lang="en-US"/>
              <a:t>Use logical file name </a:t>
            </a:r>
          </a:p>
          <a:p>
            <a:pPr lvl="1" eaLnBrk="1" hangingPunct="1"/>
            <a:r>
              <a:rPr lang="en-US"/>
              <a:t>For a logical file there will not be a FILE.CONTROL</a:t>
            </a:r>
          </a:p>
          <a:p>
            <a:pPr lvl="1" eaLnBrk="1" hangingPunct="1"/>
            <a:r>
              <a:rPr lang="en-US"/>
              <a:t>So FILE.CONTROL will not be checked for validation</a:t>
            </a:r>
          </a:p>
          <a:p>
            <a:pPr eaLnBrk="1" hangingPunct="1"/>
            <a:r>
              <a:rPr lang="en-US"/>
              <a:t>Define it in STANDARD.SELECTION</a:t>
            </a:r>
          </a:p>
          <a:p>
            <a:pPr eaLnBrk="1" hangingPunct="1"/>
            <a:r>
              <a:rPr lang="en-US"/>
              <a:t>Start STANDARD.SELECTION ID with NOFILE</a:t>
            </a:r>
          </a:p>
          <a:p>
            <a:pPr eaLnBrk="1" hangingPunct="1"/>
            <a:r>
              <a:rPr lang="en-US"/>
              <a:t>Use the SS id in Enquiry field FILE.NAME which is mandatory.</a:t>
            </a:r>
          </a:p>
        </p:txBody>
      </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t>Creating Standard Selection Record</a:t>
            </a:r>
          </a:p>
        </p:txBody>
      </p:sp>
      <p:sp>
        <p:nvSpPr>
          <p:cNvPr id="14339" name="Rectangle 3"/>
          <p:cNvSpPr>
            <a:spLocks noGrp="1" noChangeArrowheads="1"/>
          </p:cNvSpPr>
          <p:nvPr>
            <p:ph type="body" idx="1"/>
          </p:nvPr>
        </p:nvSpPr>
        <p:spPr>
          <a:xfrm>
            <a:off x="992188" y="1592263"/>
            <a:ext cx="7874000" cy="4337050"/>
          </a:xfrm>
        </p:spPr>
        <p:txBody>
          <a:bodyPr/>
          <a:lstStyle/>
          <a:p>
            <a:pPr eaLnBrk="1" hangingPunct="1"/>
            <a:r>
              <a:rPr lang="en-US"/>
              <a:t>Id should start with NOFILE</a:t>
            </a:r>
          </a:p>
          <a:p>
            <a:pPr eaLnBrk="1" hangingPunct="1"/>
            <a:r>
              <a:rPr lang="en-US"/>
              <a:t>Must have ROUTINE type user field defined</a:t>
            </a:r>
          </a:p>
          <a:p>
            <a:pPr eaLnBrk="1" hangingPunct="1"/>
            <a:r>
              <a:rPr lang="en-US"/>
              <a:t>SELECTION type fields can be defined</a:t>
            </a:r>
          </a:p>
          <a:p>
            <a:pPr eaLnBrk="1" hangingPunct="1"/>
            <a:endParaRPr lang="en-US"/>
          </a:p>
          <a:p>
            <a:pPr eaLnBrk="1" hangingPunct="1"/>
            <a:endParaRPr lang="en-US"/>
          </a:p>
          <a:p>
            <a:pPr eaLnBrk="1" hangingPunct="1"/>
            <a:endParaRPr lang="en-US"/>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t>NOFILE Standard Selection Records</a:t>
            </a:r>
          </a:p>
        </p:txBody>
      </p:sp>
      <p:sp>
        <p:nvSpPr>
          <p:cNvPr id="15363" name="Rectangle 3"/>
          <p:cNvSpPr>
            <a:spLocks noGrp="1" noChangeArrowheads="1"/>
          </p:cNvSpPr>
          <p:nvPr>
            <p:ph type="body" idx="1"/>
          </p:nvPr>
        </p:nvSpPr>
        <p:spPr>
          <a:xfrm>
            <a:off x="992188" y="1592263"/>
            <a:ext cx="7874000" cy="4337050"/>
          </a:xfrm>
        </p:spPr>
        <p:txBody>
          <a:bodyPr/>
          <a:lstStyle/>
          <a:p>
            <a:pPr eaLnBrk="1" hangingPunct="1"/>
            <a:r>
              <a:rPr lang="en-US"/>
              <a:t>No actual underlying file in the system.</a:t>
            </a:r>
          </a:p>
          <a:p>
            <a:pPr eaLnBrk="1" hangingPunct="1"/>
            <a:r>
              <a:rPr lang="en-US"/>
              <a:t>The selection must be performed by a routine.</a:t>
            </a:r>
          </a:p>
          <a:p>
            <a:pPr eaLnBrk="1" hangingPunct="1"/>
            <a:r>
              <a:rPr lang="en-US"/>
              <a:t>R.RECORD is built from the routine</a:t>
            </a:r>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t>NOFILE – ENQUIRY record</a:t>
            </a:r>
          </a:p>
        </p:txBody>
      </p:sp>
      <p:sp>
        <p:nvSpPr>
          <p:cNvPr id="26627" name="Rectangle 3"/>
          <p:cNvSpPr>
            <a:spLocks noGrp="1" noChangeArrowheads="1"/>
          </p:cNvSpPr>
          <p:nvPr>
            <p:ph type="body" idx="1"/>
          </p:nvPr>
        </p:nvSpPr>
        <p:spPr/>
        <p:txBody>
          <a:bodyPr/>
          <a:lstStyle/>
          <a:p>
            <a:pPr eaLnBrk="1" hangingPunct="1"/>
            <a:r>
              <a:rPr lang="en-US" sz="1800"/>
              <a:t>A valid application name should be given in the field FILE.NAME which is checked against </a:t>
            </a:r>
            <a:r>
              <a:rPr lang="en-US" sz="1800" b="1"/>
              <a:t>STANDARD.SELECTION (SS) </a:t>
            </a:r>
            <a:r>
              <a:rPr lang="en-US" sz="1800"/>
              <a:t>application</a:t>
            </a:r>
            <a:endParaRPr lang="en-US"/>
          </a:p>
          <a:p>
            <a:pPr eaLnBrk="1" hangingPunct="1"/>
            <a:endParaRPr lang="en-US" sz="1800"/>
          </a:p>
          <a:p>
            <a:pPr eaLnBrk="1" hangingPunct="1"/>
            <a:r>
              <a:rPr lang="en-US" sz="1800"/>
              <a:t>A NOFILE enquiry does not have a single associated file</a:t>
            </a:r>
          </a:p>
          <a:p>
            <a:pPr eaLnBrk="1" hangingPunct="1"/>
            <a:endParaRPr lang="en-US" sz="1800"/>
          </a:p>
          <a:p>
            <a:pPr eaLnBrk="1" hangingPunct="1"/>
            <a:r>
              <a:rPr lang="en-US" sz="1800"/>
              <a:t>Create a dummy record in </a:t>
            </a:r>
            <a:r>
              <a:rPr lang="en-US" sz="1800" b="1"/>
              <a:t>STANDARD.SELECTION </a:t>
            </a:r>
            <a:r>
              <a:rPr lang="en-US" sz="1800"/>
              <a:t>application</a:t>
            </a:r>
            <a:endParaRPr lang="en-US"/>
          </a:p>
          <a:p>
            <a:pPr eaLnBrk="1" hangingPunct="1">
              <a:buFont typeface="Wingdings" pitchFamily="2" charset="2"/>
              <a:buNone/>
            </a:pPr>
            <a:endParaRPr lang="en-US" sz="1800"/>
          </a:p>
        </p:txBody>
      </p:sp>
      <p:sp>
        <p:nvSpPr>
          <p:cNvPr id="26628" name="Slide Number Placeholder 7"/>
          <p:cNvSpPr>
            <a:spLocks noGrp="1"/>
          </p:cNvSpPr>
          <p:nvPr>
            <p:ph type="sldNum" sz="quarter" idx="10"/>
          </p:nvPr>
        </p:nvSpPr>
        <p:spPr>
          <a:noFill/>
        </p:spPr>
        <p:txBody>
          <a:bodyPr/>
          <a:lstStyle/>
          <a:p>
            <a:r>
              <a:rPr lang="en-GB">
                <a:latin typeface="Arial" pitchFamily="34" charset="0"/>
              </a:rPr>
              <a:t>Slide </a:t>
            </a:r>
            <a:fld id="{23A40EE4-F5C2-4997-BD79-F77FD843FB82}" type="slidenum">
              <a:rPr lang="en-GB" smtClean="0">
                <a:latin typeface="Arial" pitchFamily="34" charset="0"/>
              </a:rPr>
              <a:pPr/>
              <a:t>13</a:t>
            </a:fld>
            <a:endParaRPr lang="en-GB">
              <a:latin typeface="Arial" pitchFamily="34" charset="0"/>
            </a:endParaRPr>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t>NOFILE – ENQUIRY record</a:t>
            </a:r>
          </a:p>
        </p:txBody>
      </p:sp>
      <p:sp>
        <p:nvSpPr>
          <p:cNvPr id="27651" name="Rectangle 3"/>
          <p:cNvSpPr>
            <a:spLocks noGrp="1" noChangeArrowheads="1"/>
          </p:cNvSpPr>
          <p:nvPr>
            <p:ph type="body" idx="1"/>
          </p:nvPr>
        </p:nvSpPr>
        <p:spPr/>
        <p:txBody>
          <a:bodyPr/>
          <a:lstStyle/>
          <a:p>
            <a:pPr eaLnBrk="1" hangingPunct="1"/>
            <a:r>
              <a:rPr lang="en-US" sz="1800"/>
              <a:t>Can you create a record with any ID of your choice in </a:t>
            </a:r>
            <a:r>
              <a:rPr lang="en-US" sz="1800" b="1"/>
              <a:t>SS</a:t>
            </a:r>
            <a:r>
              <a:rPr lang="en-US" sz="1800"/>
              <a:t>?</a:t>
            </a:r>
          </a:p>
          <a:p>
            <a:pPr eaLnBrk="1" hangingPunct="1"/>
            <a:endParaRPr lang="en-US" sz="1800"/>
          </a:p>
          <a:p>
            <a:pPr eaLnBrk="1" hangingPunct="1"/>
            <a:r>
              <a:rPr lang="en-US" sz="1800"/>
              <a:t>Checks for a valid </a:t>
            </a:r>
            <a:r>
              <a:rPr lang="en-US" sz="1800" b="1"/>
              <a:t>FILE.CONTROL </a:t>
            </a:r>
            <a:r>
              <a:rPr lang="en-US" sz="1800"/>
              <a:t>entry with the same ID</a:t>
            </a:r>
          </a:p>
          <a:p>
            <a:pPr eaLnBrk="1" hangingPunct="1"/>
            <a:endParaRPr lang="en-US" sz="1800"/>
          </a:p>
          <a:p>
            <a:pPr eaLnBrk="1" hangingPunct="1"/>
            <a:r>
              <a:rPr lang="en-US" sz="1800"/>
              <a:t>What could be the way out to overcome these validations in case of a Nofile enquiry?</a:t>
            </a:r>
          </a:p>
        </p:txBody>
      </p:sp>
      <p:sp>
        <p:nvSpPr>
          <p:cNvPr id="27652" name="Slide Number Placeholder 7"/>
          <p:cNvSpPr>
            <a:spLocks noGrp="1"/>
          </p:cNvSpPr>
          <p:nvPr>
            <p:ph type="sldNum" sz="quarter" idx="10"/>
          </p:nvPr>
        </p:nvSpPr>
        <p:spPr>
          <a:noFill/>
        </p:spPr>
        <p:txBody>
          <a:bodyPr/>
          <a:lstStyle/>
          <a:p>
            <a:r>
              <a:rPr lang="en-GB">
                <a:latin typeface="Arial" pitchFamily="34" charset="0"/>
              </a:rPr>
              <a:t>Slide </a:t>
            </a:r>
            <a:fld id="{F51D4EE0-7F38-43E0-B768-BA9B7466D79B}" type="slidenum">
              <a:rPr lang="en-GB" smtClean="0">
                <a:latin typeface="Arial" pitchFamily="34" charset="0"/>
              </a:rPr>
              <a:pPr/>
              <a:t>14</a:t>
            </a:fld>
            <a:endParaRPr lang="en-GB">
              <a:latin typeface="Arial" pitchFamily="34" charset="0"/>
            </a:endParaRPr>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t>NOFILE – ENQUIRY record</a:t>
            </a:r>
          </a:p>
        </p:txBody>
      </p:sp>
      <p:sp>
        <p:nvSpPr>
          <p:cNvPr id="28675" name="Rectangle 3"/>
          <p:cNvSpPr>
            <a:spLocks noGrp="1" noChangeArrowheads="1"/>
          </p:cNvSpPr>
          <p:nvPr>
            <p:ph type="body" idx="1"/>
          </p:nvPr>
        </p:nvSpPr>
        <p:spPr/>
        <p:txBody>
          <a:bodyPr/>
          <a:lstStyle/>
          <a:p>
            <a:pPr eaLnBrk="1" hangingPunct="1"/>
            <a:r>
              <a:rPr lang="en-US" sz="1800"/>
              <a:t>ID of the record in SS should be prefixed with ‘NOFILE.’</a:t>
            </a:r>
          </a:p>
          <a:p>
            <a:pPr eaLnBrk="1" hangingPunct="1"/>
            <a:endParaRPr lang="en-US" sz="1800"/>
          </a:p>
          <a:p>
            <a:pPr eaLnBrk="1" hangingPunct="1"/>
            <a:r>
              <a:rPr lang="en-US" sz="1800"/>
              <a:t>Does not check for any entries in other applications</a:t>
            </a:r>
          </a:p>
          <a:p>
            <a:pPr eaLnBrk="1" hangingPunct="1"/>
            <a:endParaRPr lang="en-US" sz="1800"/>
          </a:p>
          <a:p>
            <a:pPr eaLnBrk="1" hangingPunct="1"/>
            <a:r>
              <a:rPr lang="en-US" sz="1800"/>
              <a:t>Syntax for the ID in SS is NOFILE.&lt;VALIDTEXT&gt;</a:t>
            </a:r>
          </a:p>
          <a:p>
            <a:pPr eaLnBrk="1" hangingPunct="1"/>
            <a:endParaRPr lang="en-US" sz="1800"/>
          </a:p>
          <a:p>
            <a:pPr eaLnBrk="1" hangingPunct="1"/>
            <a:r>
              <a:rPr lang="en-US" sz="1800"/>
              <a:t>This ID should be given in the field FILE.NAME in the </a:t>
            </a:r>
            <a:r>
              <a:rPr lang="en-US" sz="1800" b="1"/>
              <a:t>ENQUIRY </a:t>
            </a:r>
            <a:r>
              <a:rPr lang="en-US" sz="1800"/>
              <a:t>application</a:t>
            </a:r>
          </a:p>
        </p:txBody>
      </p:sp>
      <p:sp>
        <p:nvSpPr>
          <p:cNvPr id="28676" name="Slide Number Placeholder 7"/>
          <p:cNvSpPr>
            <a:spLocks noGrp="1"/>
          </p:cNvSpPr>
          <p:nvPr>
            <p:ph type="sldNum" sz="quarter" idx="10"/>
          </p:nvPr>
        </p:nvSpPr>
        <p:spPr>
          <a:noFill/>
        </p:spPr>
        <p:txBody>
          <a:bodyPr/>
          <a:lstStyle/>
          <a:p>
            <a:r>
              <a:rPr lang="en-GB">
                <a:latin typeface="Arial" pitchFamily="34" charset="0"/>
              </a:rPr>
              <a:t>Slide </a:t>
            </a:r>
            <a:fld id="{92EB31B0-6C04-441F-9DFD-8A258491ED4D}" type="slidenum">
              <a:rPr lang="en-GB" smtClean="0">
                <a:latin typeface="Arial" pitchFamily="34" charset="0"/>
              </a:rPr>
              <a:pPr/>
              <a:t>15</a:t>
            </a:fld>
            <a:endParaRPr lang="en-GB">
              <a:latin typeface="Arial" pitchFamily="34" charset="0"/>
            </a:endParaRPr>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t>Example</a:t>
            </a:r>
          </a:p>
        </p:txBody>
      </p:sp>
      <p:sp>
        <p:nvSpPr>
          <p:cNvPr id="16387" name="Rectangle 3"/>
          <p:cNvSpPr>
            <a:spLocks noGrp="1" noChangeArrowheads="1"/>
          </p:cNvSpPr>
          <p:nvPr>
            <p:ph type="body" idx="1"/>
          </p:nvPr>
        </p:nvSpPr>
        <p:spPr>
          <a:xfrm>
            <a:off x="992188" y="1592263"/>
            <a:ext cx="7874000" cy="4337050"/>
          </a:xfrm>
        </p:spPr>
        <p:txBody>
          <a:bodyPr/>
          <a:lstStyle/>
          <a:p>
            <a:pPr eaLnBrk="1" hangingPunct="1">
              <a:spcBef>
                <a:spcPct val="0"/>
              </a:spcBef>
            </a:pPr>
            <a:r>
              <a:rPr lang="en-US">
                <a:solidFill>
                  <a:srgbClr val="000000"/>
                </a:solidFill>
                <a:latin typeface="Helv"/>
              </a:rPr>
              <a:t>Create a Enquiry which displays Customer Number, Account Number, Customer Mnemonic, Working balance</a:t>
            </a:r>
          </a:p>
        </p:txBody>
      </p:sp>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t>Routine</a:t>
            </a:r>
          </a:p>
        </p:txBody>
      </p:sp>
      <p:sp>
        <p:nvSpPr>
          <p:cNvPr id="4" name="Content Placeholder 3"/>
          <p:cNvSpPr>
            <a:spLocks noGrp="1"/>
          </p:cNvSpPr>
          <p:nvPr>
            <p:ph idx="1"/>
          </p:nvPr>
        </p:nvSpPr>
        <p:spPr/>
        <p:txBody>
          <a:bodyPr/>
          <a:lstStyle/>
          <a:p>
            <a:endParaRPr lang="en-US" dirty="0"/>
          </a:p>
        </p:txBody>
      </p:sp>
      <p:pic>
        <p:nvPicPr>
          <p:cNvPr id="5" name="Picture 4"/>
          <p:cNvPicPr/>
          <p:nvPr/>
        </p:nvPicPr>
        <p:blipFill>
          <a:blip r:embed="rId2" cstate="print"/>
          <a:srcRect l="23935" t="15956" r="49476" b="25961"/>
          <a:stretch>
            <a:fillRect/>
          </a:stretch>
        </p:blipFill>
        <p:spPr bwMode="auto">
          <a:xfrm>
            <a:off x="1619794" y="1265238"/>
            <a:ext cx="5199017" cy="4860925"/>
          </a:xfrm>
          <a:prstGeom prst="rect">
            <a:avLst/>
          </a:prstGeom>
          <a:noFill/>
          <a:ln w="9525">
            <a:noFill/>
            <a:miter lim="800000"/>
            <a:headEnd/>
            <a:tailEnd/>
          </a:ln>
        </p:spPr>
      </p:pic>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t>Routine</a:t>
            </a:r>
          </a:p>
        </p:txBody>
      </p:sp>
      <p:sp>
        <p:nvSpPr>
          <p:cNvPr id="4" name="Content Placeholder 3"/>
          <p:cNvSpPr>
            <a:spLocks noGrp="1"/>
          </p:cNvSpPr>
          <p:nvPr>
            <p:ph idx="1"/>
          </p:nvPr>
        </p:nvSpPr>
        <p:spPr/>
        <p:txBody>
          <a:bodyPr/>
          <a:lstStyle/>
          <a:p>
            <a:endParaRPr lang="en-US" dirty="0"/>
          </a:p>
        </p:txBody>
      </p:sp>
      <p:pic>
        <p:nvPicPr>
          <p:cNvPr id="5" name="Picture 4"/>
          <p:cNvPicPr/>
          <p:nvPr/>
        </p:nvPicPr>
        <p:blipFill>
          <a:blip r:embed="rId3" cstate="print"/>
          <a:srcRect l="23690" t="15641" r="32889" b="28343"/>
          <a:stretch>
            <a:fillRect/>
          </a:stretch>
        </p:blipFill>
        <p:spPr bwMode="auto">
          <a:xfrm>
            <a:off x="1112742" y="1265238"/>
            <a:ext cx="6019577" cy="4860925"/>
          </a:xfrm>
          <a:prstGeom prst="rect">
            <a:avLst/>
          </a:prstGeom>
          <a:noFill/>
          <a:ln w="9525">
            <a:noFill/>
            <a:miter lim="800000"/>
            <a:headEnd/>
            <a:tailEnd/>
          </a:ln>
        </p:spPr>
      </p:pic>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t>Objectives </a:t>
            </a:r>
          </a:p>
        </p:txBody>
      </p:sp>
      <p:sp>
        <p:nvSpPr>
          <p:cNvPr id="7171" name="Rectangle 3"/>
          <p:cNvSpPr>
            <a:spLocks noGrp="1" noChangeArrowheads="1"/>
          </p:cNvSpPr>
          <p:nvPr>
            <p:ph type="body" idx="1"/>
          </p:nvPr>
        </p:nvSpPr>
        <p:spPr>
          <a:xfrm>
            <a:off x="992188" y="1592263"/>
            <a:ext cx="7874000" cy="4337050"/>
          </a:xfrm>
        </p:spPr>
        <p:txBody>
          <a:bodyPr/>
          <a:lstStyle/>
          <a:p>
            <a:pPr eaLnBrk="1" hangingPunct="1"/>
            <a:r>
              <a:rPr lang="en-US"/>
              <a:t>Why NoFILE Enquiry</a:t>
            </a:r>
          </a:p>
          <a:p>
            <a:pPr eaLnBrk="1" hangingPunct="1"/>
            <a:r>
              <a:rPr lang="en-US"/>
              <a:t>How Enquiry Subsystem Works</a:t>
            </a:r>
          </a:p>
          <a:p>
            <a:pPr eaLnBrk="1" hangingPunct="1"/>
            <a:r>
              <a:rPr lang="en-US"/>
              <a:t>When to Create NoFILE Enquiry</a:t>
            </a:r>
          </a:p>
          <a:p>
            <a:pPr eaLnBrk="1" hangingPunct="1"/>
            <a:r>
              <a:rPr lang="en-US"/>
              <a:t>Steps to Create NoFile Enquiry</a:t>
            </a:r>
          </a:p>
          <a:p>
            <a:pPr eaLnBrk="1" hangingPunct="1"/>
            <a:r>
              <a:rPr lang="en-US"/>
              <a:t>Error Shots</a:t>
            </a: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t>Standard Selection Record</a:t>
            </a:r>
          </a:p>
        </p:txBody>
      </p:sp>
      <p:sp>
        <p:nvSpPr>
          <p:cNvPr id="20483" name="Rectangle 3"/>
          <p:cNvSpPr>
            <a:spLocks noGrp="1" noChangeArrowheads="1"/>
          </p:cNvSpPr>
          <p:nvPr>
            <p:ph type="body" idx="1"/>
          </p:nvPr>
        </p:nvSpPr>
        <p:spPr>
          <a:xfrm>
            <a:off x="992188" y="1592263"/>
            <a:ext cx="7874000" cy="4337050"/>
          </a:xfrm>
        </p:spPr>
        <p:txBody>
          <a:bodyPr/>
          <a:lstStyle/>
          <a:p>
            <a:pPr eaLnBrk="1" hangingPunct="1"/>
            <a:endParaRPr lang="en-US"/>
          </a:p>
        </p:txBody>
      </p:sp>
      <p:pic>
        <p:nvPicPr>
          <p:cNvPr id="5" name="Picture 4"/>
          <p:cNvPicPr/>
          <p:nvPr/>
        </p:nvPicPr>
        <p:blipFill>
          <a:blip r:embed="rId2" cstate="print"/>
          <a:srcRect t="6762" r="66262" b="23487"/>
          <a:stretch>
            <a:fillRect/>
          </a:stretch>
        </p:blipFill>
        <p:spPr bwMode="auto">
          <a:xfrm>
            <a:off x="1860888" y="1592263"/>
            <a:ext cx="4539912" cy="4337050"/>
          </a:xfrm>
          <a:prstGeom prst="rect">
            <a:avLst/>
          </a:prstGeom>
          <a:noFill/>
          <a:ln w="9525">
            <a:noFill/>
            <a:miter lim="800000"/>
            <a:headEnd/>
            <a:tailEnd/>
          </a:ln>
        </p:spPr>
      </p:pic>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t>Enquiry</a:t>
            </a:r>
          </a:p>
        </p:txBody>
      </p:sp>
      <p:sp>
        <p:nvSpPr>
          <p:cNvPr id="21507" name="Content Placeholder 3"/>
          <p:cNvSpPr>
            <a:spLocks noGrp="1"/>
          </p:cNvSpPr>
          <p:nvPr>
            <p:ph idx="1"/>
          </p:nvPr>
        </p:nvSpPr>
        <p:spPr>
          <a:xfrm>
            <a:off x="992188" y="1389063"/>
            <a:ext cx="7874000" cy="4986337"/>
          </a:xfrm>
        </p:spPr>
        <p:txBody>
          <a:bodyPr/>
          <a:lstStyle/>
          <a:p>
            <a:endParaRPr lang="en-US" dirty="0"/>
          </a:p>
        </p:txBody>
      </p:sp>
      <p:pic>
        <p:nvPicPr>
          <p:cNvPr id="5" name="Picture 4"/>
          <p:cNvPicPr/>
          <p:nvPr/>
        </p:nvPicPr>
        <p:blipFill>
          <a:blip r:embed="rId3" cstate="print"/>
          <a:srcRect t="6406" r="74056" b="8897"/>
          <a:stretch>
            <a:fillRect/>
          </a:stretch>
        </p:blipFill>
        <p:spPr bwMode="auto">
          <a:xfrm>
            <a:off x="1511754" y="1114742"/>
            <a:ext cx="5790383" cy="5182280"/>
          </a:xfrm>
          <a:prstGeom prst="rect">
            <a:avLst/>
          </a:prstGeom>
          <a:noFill/>
          <a:ln w="9525">
            <a:noFill/>
            <a:miter lim="800000"/>
            <a:headEnd/>
            <a:tailEnd/>
          </a:ln>
        </p:spPr>
      </p:pic>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t>Run the Enquiry</a:t>
            </a:r>
          </a:p>
        </p:txBody>
      </p:sp>
      <p:sp>
        <p:nvSpPr>
          <p:cNvPr id="22531" name="Content Placeholder 3"/>
          <p:cNvSpPr>
            <a:spLocks noGrp="1"/>
          </p:cNvSpPr>
          <p:nvPr>
            <p:ph idx="1"/>
          </p:nvPr>
        </p:nvSpPr>
        <p:spPr>
          <a:xfrm>
            <a:off x="992188" y="1592263"/>
            <a:ext cx="7874000" cy="4638675"/>
          </a:xfrm>
        </p:spPr>
        <p:txBody>
          <a:bodyPr/>
          <a:lstStyle/>
          <a:p>
            <a:endParaRPr lang="en-US"/>
          </a:p>
        </p:txBody>
      </p:sp>
      <p:pic>
        <p:nvPicPr>
          <p:cNvPr id="5" name="Picture 4"/>
          <p:cNvPicPr/>
          <p:nvPr/>
        </p:nvPicPr>
        <p:blipFill>
          <a:blip r:embed="rId2" cstate="print"/>
          <a:srcRect l="5683" r="45079" b="4982"/>
          <a:stretch>
            <a:fillRect/>
          </a:stretch>
        </p:blipFill>
        <p:spPr bwMode="auto">
          <a:xfrm>
            <a:off x="1489189" y="1295003"/>
            <a:ext cx="4624228" cy="4883683"/>
          </a:xfrm>
          <a:prstGeom prst="rect">
            <a:avLst/>
          </a:prstGeom>
          <a:noFill/>
          <a:ln w="9525">
            <a:noFill/>
            <a:miter lim="800000"/>
            <a:headEnd/>
            <a:tailEnd/>
          </a:ln>
        </p:spPr>
      </p:pic>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dirty="0" err="1"/>
              <a:t>WorkShop</a:t>
            </a:r>
            <a:r>
              <a:rPr lang="en-US" dirty="0"/>
              <a:t> </a:t>
            </a:r>
          </a:p>
        </p:txBody>
      </p:sp>
      <p:sp>
        <p:nvSpPr>
          <p:cNvPr id="23555" name="Rectangle 3"/>
          <p:cNvSpPr>
            <a:spLocks noGrp="1" noChangeArrowheads="1"/>
          </p:cNvSpPr>
          <p:nvPr>
            <p:ph type="body" idx="1"/>
          </p:nvPr>
        </p:nvSpPr>
        <p:spPr>
          <a:xfrm>
            <a:off x="992188" y="1592263"/>
            <a:ext cx="7874000" cy="4337050"/>
          </a:xfrm>
        </p:spPr>
        <p:txBody>
          <a:bodyPr/>
          <a:lstStyle/>
          <a:p>
            <a:pPr eaLnBrk="1" hangingPunct="1">
              <a:spcBef>
                <a:spcPct val="0"/>
              </a:spcBef>
            </a:pPr>
            <a:r>
              <a:rPr lang="en-US" dirty="0"/>
              <a:t>Create an Enquiry which display the LD Contract number, The Customer Number and Customer Name.</a:t>
            </a:r>
          </a:p>
          <a:p>
            <a:pPr eaLnBrk="1" hangingPunct="1">
              <a:buFont typeface="Wingdings 3" pitchFamily="18" charset="2"/>
              <a:buNone/>
            </a:pPr>
            <a:endParaRPr lang="en-US" dirty="0"/>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t>Routine</a:t>
            </a:r>
          </a:p>
        </p:txBody>
      </p:sp>
      <p:sp>
        <p:nvSpPr>
          <p:cNvPr id="4" name="Content Placeholder 3"/>
          <p:cNvSpPr>
            <a:spLocks noGrp="1"/>
          </p:cNvSpPr>
          <p:nvPr>
            <p:ph idx="1"/>
          </p:nvPr>
        </p:nvSpPr>
        <p:spPr/>
        <p:txBody>
          <a:bodyPr/>
          <a:lstStyle/>
          <a:p>
            <a:endParaRPr lang="en-US"/>
          </a:p>
        </p:txBody>
      </p:sp>
      <p:pic>
        <p:nvPicPr>
          <p:cNvPr id="5" name="Picture 4"/>
          <p:cNvPicPr/>
          <p:nvPr/>
        </p:nvPicPr>
        <p:blipFill>
          <a:blip r:embed="rId2" cstate="print"/>
          <a:srcRect l="24029" t="14947" r="36286" b="11388"/>
          <a:stretch>
            <a:fillRect/>
          </a:stretch>
        </p:blipFill>
        <p:spPr bwMode="auto">
          <a:xfrm>
            <a:off x="1180749" y="1265238"/>
            <a:ext cx="6696154" cy="4860925"/>
          </a:xfrm>
          <a:prstGeom prst="rect">
            <a:avLst/>
          </a:prstGeom>
          <a:noFill/>
          <a:ln w="9525">
            <a:noFill/>
            <a:miter lim="800000"/>
            <a:headEnd/>
            <a:tailEnd/>
          </a:ln>
        </p:spPr>
      </p:pic>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t>Standard Selection Record</a:t>
            </a:r>
          </a:p>
        </p:txBody>
      </p:sp>
      <p:sp>
        <p:nvSpPr>
          <p:cNvPr id="26627" name="Content Placeholder 3"/>
          <p:cNvSpPr>
            <a:spLocks noGrp="1"/>
          </p:cNvSpPr>
          <p:nvPr>
            <p:ph idx="1"/>
          </p:nvPr>
        </p:nvSpPr>
        <p:spPr>
          <a:xfrm>
            <a:off x="992188" y="1592263"/>
            <a:ext cx="7874000" cy="4638675"/>
          </a:xfrm>
        </p:spPr>
        <p:txBody>
          <a:bodyPr/>
          <a:lstStyle/>
          <a:p>
            <a:endParaRPr lang="en-US"/>
          </a:p>
        </p:txBody>
      </p:sp>
      <p:pic>
        <p:nvPicPr>
          <p:cNvPr id="5" name="Picture 4"/>
          <p:cNvPicPr/>
          <p:nvPr/>
        </p:nvPicPr>
        <p:blipFill>
          <a:blip r:embed="rId2" cstate="print"/>
          <a:srcRect t="6050" r="69467" b="23843"/>
          <a:stretch>
            <a:fillRect/>
          </a:stretch>
        </p:blipFill>
        <p:spPr bwMode="auto">
          <a:xfrm>
            <a:off x="1857375" y="1592263"/>
            <a:ext cx="4373608" cy="4638675"/>
          </a:xfrm>
          <a:prstGeom prst="rect">
            <a:avLst/>
          </a:prstGeom>
          <a:noFill/>
          <a:ln w="9525">
            <a:noFill/>
            <a:miter lim="800000"/>
            <a:headEnd/>
            <a:tailEnd/>
          </a:ln>
        </p:spPr>
      </p:pic>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t>Enquiry</a:t>
            </a:r>
          </a:p>
        </p:txBody>
      </p:sp>
      <p:sp>
        <p:nvSpPr>
          <p:cNvPr id="27651" name="Content Placeholder 3"/>
          <p:cNvSpPr>
            <a:spLocks noGrp="1"/>
          </p:cNvSpPr>
          <p:nvPr>
            <p:ph idx="1"/>
          </p:nvPr>
        </p:nvSpPr>
        <p:spPr>
          <a:xfrm>
            <a:off x="992188" y="1592263"/>
            <a:ext cx="7874000" cy="4638675"/>
          </a:xfrm>
        </p:spPr>
        <p:txBody>
          <a:bodyPr/>
          <a:lstStyle/>
          <a:p>
            <a:endParaRPr lang="en-US"/>
          </a:p>
        </p:txBody>
      </p:sp>
      <p:pic>
        <p:nvPicPr>
          <p:cNvPr id="5" name="Picture 4"/>
          <p:cNvPicPr/>
          <p:nvPr/>
        </p:nvPicPr>
        <p:blipFill>
          <a:blip r:embed="rId2" cstate="print"/>
          <a:srcRect r="72258" b="9522"/>
          <a:stretch>
            <a:fillRect/>
          </a:stretch>
        </p:blipFill>
        <p:spPr bwMode="auto">
          <a:xfrm>
            <a:off x="1619197" y="1227052"/>
            <a:ext cx="4951420" cy="5003886"/>
          </a:xfrm>
          <a:prstGeom prst="rect">
            <a:avLst/>
          </a:prstGeom>
          <a:noFill/>
          <a:ln w="9525">
            <a:noFill/>
            <a:miter lim="800000"/>
            <a:headEnd/>
            <a:tailEnd/>
          </a:ln>
        </p:spPr>
      </p:pic>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t>Output</a:t>
            </a:r>
          </a:p>
        </p:txBody>
      </p:sp>
      <p:sp>
        <p:nvSpPr>
          <p:cNvPr id="28675" name="Content Placeholder 3"/>
          <p:cNvSpPr>
            <a:spLocks noGrp="1"/>
          </p:cNvSpPr>
          <p:nvPr>
            <p:ph idx="1"/>
          </p:nvPr>
        </p:nvSpPr>
        <p:spPr>
          <a:xfrm>
            <a:off x="992188" y="1592263"/>
            <a:ext cx="7874000" cy="4638675"/>
          </a:xfrm>
        </p:spPr>
        <p:txBody>
          <a:bodyPr/>
          <a:lstStyle/>
          <a:p>
            <a:endParaRPr lang="en-US"/>
          </a:p>
        </p:txBody>
      </p:sp>
      <p:pic>
        <p:nvPicPr>
          <p:cNvPr id="5" name="Picture 4"/>
          <p:cNvPicPr/>
          <p:nvPr/>
        </p:nvPicPr>
        <p:blipFill>
          <a:blip r:embed="rId2" cstate="print"/>
          <a:srcRect l="5288" r="45479" b="4470"/>
          <a:stretch>
            <a:fillRect/>
          </a:stretch>
        </p:blipFill>
        <p:spPr bwMode="auto">
          <a:xfrm>
            <a:off x="1429813" y="1223752"/>
            <a:ext cx="5611067" cy="5007186"/>
          </a:xfrm>
          <a:prstGeom prst="rect">
            <a:avLst/>
          </a:prstGeom>
          <a:noFill/>
          <a:ln w="9525">
            <a:noFill/>
            <a:miter lim="800000"/>
            <a:headEnd/>
            <a:tailEnd/>
          </a:ln>
        </p:spPr>
      </p:pic>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a:t>Workshop </a:t>
            </a:r>
          </a:p>
        </p:txBody>
      </p:sp>
      <p:sp>
        <p:nvSpPr>
          <p:cNvPr id="29699" name="Rectangle 3"/>
          <p:cNvSpPr>
            <a:spLocks noGrp="1" noChangeArrowheads="1"/>
          </p:cNvSpPr>
          <p:nvPr>
            <p:ph type="body" idx="1"/>
          </p:nvPr>
        </p:nvSpPr>
        <p:spPr>
          <a:xfrm>
            <a:off x="992188" y="1592263"/>
            <a:ext cx="7874000" cy="4337050"/>
          </a:xfrm>
        </p:spPr>
        <p:txBody>
          <a:bodyPr/>
          <a:lstStyle/>
          <a:p>
            <a:pPr eaLnBrk="1" hangingPunct="1">
              <a:buFont typeface="Wingdings 3" pitchFamily="18" charset="2"/>
              <a:buNone/>
            </a:pPr>
            <a:r>
              <a:rPr lang="en-US" dirty="0"/>
              <a:t>Create a </a:t>
            </a:r>
            <a:r>
              <a:rPr lang="en-US" dirty="0" err="1"/>
              <a:t>nofile</a:t>
            </a:r>
            <a:r>
              <a:rPr lang="en-US" dirty="0"/>
              <a:t> enquiry which displays the FT id, Debit Account Mnemonic, Debit Customer Mnemonic, Credit Account Mnemonic, Credit Customer Mnemonic.</a:t>
            </a:r>
          </a:p>
        </p:txBody>
      </p:sp>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b="1"/>
              <a:t>Routine</a:t>
            </a:r>
            <a:endParaRPr lang="en-US"/>
          </a:p>
        </p:txBody>
      </p:sp>
      <p:sp>
        <p:nvSpPr>
          <p:cNvPr id="4" name="Content Placeholder 3"/>
          <p:cNvSpPr>
            <a:spLocks noGrp="1"/>
          </p:cNvSpPr>
          <p:nvPr>
            <p:ph idx="1"/>
          </p:nvPr>
        </p:nvSpPr>
        <p:spPr/>
        <p:txBody>
          <a:bodyPr/>
          <a:lstStyle/>
          <a:p>
            <a:endParaRPr lang="en-US"/>
          </a:p>
        </p:txBody>
      </p:sp>
      <p:pic>
        <p:nvPicPr>
          <p:cNvPr id="5" name="Picture 4"/>
          <p:cNvPicPr/>
          <p:nvPr/>
        </p:nvPicPr>
        <p:blipFill>
          <a:blip r:embed="rId2" cstate="print"/>
          <a:srcRect l="23704" t="15659" r="48077" b="24911"/>
          <a:stretch>
            <a:fillRect/>
          </a:stretch>
        </p:blipFill>
        <p:spPr bwMode="auto">
          <a:xfrm>
            <a:off x="950053" y="1265237"/>
            <a:ext cx="6561092" cy="4860925"/>
          </a:xfrm>
          <a:prstGeom prst="rect">
            <a:avLst/>
          </a:prstGeom>
          <a:noFill/>
          <a:ln w="9525">
            <a:noFill/>
            <a:miter lim="800000"/>
            <a:headEnd/>
            <a:tailEnd/>
          </a:ln>
        </p:spPr>
      </p:pic>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t>Session Plan</a:t>
            </a:r>
          </a:p>
        </p:txBody>
      </p:sp>
      <p:sp>
        <p:nvSpPr>
          <p:cNvPr id="8195" name="Rectangle 3"/>
          <p:cNvSpPr>
            <a:spLocks noGrp="1" noChangeArrowheads="1"/>
          </p:cNvSpPr>
          <p:nvPr>
            <p:ph type="body" idx="1"/>
          </p:nvPr>
        </p:nvSpPr>
        <p:spPr>
          <a:xfrm>
            <a:off x="992188" y="1592263"/>
            <a:ext cx="7874000" cy="4337050"/>
          </a:xfrm>
        </p:spPr>
        <p:txBody>
          <a:bodyPr/>
          <a:lstStyle/>
          <a:p>
            <a:pPr eaLnBrk="1" hangingPunct="1"/>
            <a:r>
              <a:rPr lang="en-US"/>
              <a:t>Session 1</a:t>
            </a:r>
          </a:p>
          <a:p>
            <a:pPr lvl="1" eaLnBrk="1" hangingPunct="1"/>
            <a:r>
              <a:rPr lang="en-US"/>
              <a:t>Introduction to Nofile Enquiry &amp; creation of Standard Selection</a:t>
            </a:r>
          </a:p>
          <a:p>
            <a:pPr eaLnBrk="1" hangingPunct="1"/>
            <a:r>
              <a:rPr lang="en-US"/>
              <a:t>Session 2</a:t>
            </a:r>
          </a:p>
          <a:p>
            <a:pPr lvl="1" eaLnBrk="1" hangingPunct="1"/>
            <a:r>
              <a:rPr lang="en-US"/>
              <a:t>Creation of NOFILE Enquiry</a:t>
            </a:r>
          </a:p>
          <a:p>
            <a:pPr eaLnBrk="1" hangingPunct="1"/>
            <a:r>
              <a:rPr lang="en-US"/>
              <a:t>Session 3</a:t>
            </a:r>
          </a:p>
          <a:p>
            <a:pPr lvl="1" eaLnBrk="1" hangingPunct="1"/>
            <a:r>
              <a:rPr lang="en-US"/>
              <a:t>Examples</a:t>
            </a:r>
          </a:p>
          <a:p>
            <a:pPr eaLnBrk="1" hangingPunct="1"/>
            <a:r>
              <a:rPr lang="en-US"/>
              <a:t>Session 4</a:t>
            </a:r>
          </a:p>
          <a:p>
            <a:pPr lvl="1" eaLnBrk="1" hangingPunct="1"/>
            <a:r>
              <a:rPr lang="en-US"/>
              <a:t>Workshops</a:t>
            </a:r>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t>Routine</a:t>
            </a:r>
          </a:p>
        </p:txBody>
      </p:sp>
      <p:sp>
        <p:nvSpPr>
          <p:cNvPr id="4" name="Content Placeholder 3"/>
          <p:cNvSpPr>
            <a:spLocks noGrp="1"/>
          </p:cNvSpPr>
          <p:nvPr>
            <p:ph idx="1"/>
          </p:nvPr>
        </p:nvSpPr>
        <p:spPr/>
        <p:txBody>
          <a:bodyPr/>
          <a:lstStyle/>
          <a:p>
            <a:endParaRPr lang="en-US"/>
          </a:p>
        </p:txBody>
      </p:sp>
      <p:pic>
        <p:nvPicPr>
          <p:cNvPr id="5" name="Picture 4"/>
          <p:cNvPicPr/>
          <p:nvPr/>
        </p:nvPicPr>
        <p:blipFill>
          <a:blip r:embed="rId2" cstate="print"/>
          <a:srcRect l="24087" t="15658" r="23896" b="25267"/>
          <a:stretch>
            <a:fillRect/>
          </a:stretch>
        </p:blipFill>
        <p:spPr bwMode="auto">
          <a:xfrm>
            <a:off x="938150" y="1265237"/>
            <a:ext cx="6586056" cy="4860925"/>
          </a:xfrm>
          <a:prstGeom prst="rect">
            <a:avLst/>
          </a:prstGeom>
          <a:noFill/>
          <a:ln w="9525">
            <a:noFill/>
            <a:miter lim="800000"/>
            <a:headEnd/>
            <a:tailEnd/>
          </a:ln>
        </p:spPr>
      </p:pic>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t>Standard Selection</a:t>
            </a:r>
          </a:p>
        </p:txBody>
      </p:sp>
      <p:sp>
        <p:nvSpPr>
          <p:cNvPr id="33795" name="Content Placeholder 3"/>
          <p:cNvSpPr>
            <a:spLocks noGrp="1"/>
          </p:cNvSpPr>
          <p:nvPr>
            <p:ph idx="1"/>
          </p:nvPr>
        </p:nvSpPr>
        <p:spPr>
          <a:xfrm>
            <a:off x="992188" y="1592263"/>
            <a:ext cx="7874000" cy="4638675"/>
          </a:xfrm>
        </p:spPr>
        <p:txBody>
          <a:bodyPr/>
          <a:lstStyle/>
          <a:p>
            <a:endParaRPr lang="en-US"/>
          </a:p>
        </p:txBody>
      </p:sp>
      <p:pic>
        <p:nvPicPr>
          <p:cNvPr id="5" name="Picture 4"/>
          <p:cNvPicPr/>
          <p:nvPr/>
        </p:nvPicPr>
        <p:blipFill>
          <a:blip r:embed="rId2" cstate="print"/>
          <a:srcRect t="6756" r="71658" b="29237"/>
          <a:stretch>
            <a:fillRect/>
          </a:stretch>
        </p:blipFill>
        <p:spPr bwMode="auto">
          <a:xfrm>
            <a:off x="1459502" y="1291440"/>
            <a:ext cx="4954361" cy="4939498"/>
          </a:xfrm>
          <a:prstGeom prst="rect">
            <a:avLst/>
          </a:prstGeom>
          <a:noFill/>
          <a:ln w="9525">
            <a:noFill/>
            <a:miter lim="800000"/>
            <a:headEnd/>
            <a:tailEnd/>
          </a:ln>
        </p:spPr>
      </p:pic>
    </p:spTree>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t>Enquiry</a:t>
            </a:r>
          </a:p>
        </p:txBody>
      </p:sp>
      <p:sp>
        <p:nvSpPr>
          <p:cNvPr id="34819" name="Content Placeholder 3"/>
          <p:cNvSpPr>
            <a:spLocks noGrp="1"/>
          </p:cNvSpPr>
          <p:nvPr>
            <p:ph idx="1"/>
          </p:nvPr>
        </p:nvSpPr>
        <p:spPr>
          <a:xfrm>
            <a:off x="992188" y="1592263"/>
            <a:ext cx="7874000" cy="4638675"/>
          </a:xfrm>
        </p:spPr>
        <p:txBody>
          <a:bodyPr/>
          <a:lstStyle/>
          <a:p>
            <a:endParaRPr lang="en-US"/>
          </a:p>
        </p:txBody>
      </p:sp>
      <p:pic>
        <p:nvPicPr>
          <p:cNvPr id="5" name="Picture 4"/>
          <p:cNvPicPr/>
          <p:nvPr/>
        </p:nvPicPr>
        <p:blipFill>
          <a:blip r:embed="rId2" cstate="print"/>
          <a:srcRect t="6763" r="77454" b="8520"/>
          <a:stretch>
            <a:fillRect/>
          </a:stretch>
        </p:blipFill>
        <p:spPr bwMode="auto">
          <a:xfrm>
            <a:off x="1514128" y="1245126"/>
            <a:ext cx="4886672" cy="4933559"/>
          </a:xfrm>
          <a:prstGeom prst="rect">
            <a:avLst/>
          </a:prstGeom>
          <a:noFill/>
          <a:ln w="9525">
            <a:noFill/>
            <a:miter lim="800000"/>
            <a:headEnd/>
            <a:tailEnd/>
          </a:ln>
        </p:spPr>
      </p:pic>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t>Result</a:t>
            </a:r>
          </a:p>
        </p:txBody>
      </p:sp>
      <p:sp>
        <p:nvSpPr>
          <p:cNvPr id="35843" name="Content Placeholder 3"/>
          <p:cNvSpPr>
            <a:spLocks noGrp="1"/>
          </p:cNvSpPr>
          <p:nvPr>
            <p:ph idx="1"/>
          </p:nvPr>
        </p:nvSpPr>
        <p:spPr>
          <a:xfrm>
            <a:off x="992188" y="1592263"/>
            <a:ext cx="7874000" cy="4638675"/>
          </a:xfrm>
        </p:spPr>
        <p:txBody>
          <a:bodyPr/>
          <a:lstStyle/>
          <a:p>
            <a:endParaRPr lang="en-US"/>
          </a:p>
        </p:txBody>
      </p:sp>
      <p:pic>
        <p:nvPicPr>
          <p:cNvPr id="5" name="Picture 4"/>
          <p:cNvPicPr/>
          <p:nvPr/>
        </p:nvPicPr>
        <p:blipFill>
          <a:blip r:embed="rId2" cstate="print"/>
          <a:srcRect l="5875" r="45865" b="7117"/>
          <a:stretch>
            <a:fillRect/>
          </a:stretch>
        </p:blipFill>
        <p:spPr bwMode="auto">
          <a:xfrm>
            <a:off x="1705345" y="1291441"/>
            <a:ext cx="5022025" cy="4900308"/>
          </a:xfrm>
          <a:prstGeom prst="rect">
            <a:avLst/>
          </a:prstGeom>
          <a:noFill/>
          <a:ln w="9525">
            <a:noFill/>
            <a:miter lim="800000"/>
            <a:headEnd/>
            <a:tailEnd/>
          </a:ln>
        </p:spPr>
      </p:pic>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t>Error Shots</a:t>
            </a:r>
          </a:p>
        </p:txBody>
      </p:sp>
      <p:sp>
        <p:nvSpPr>
          <p:cNvPr id="36867" name="Content Placeholder 3"/>
          <p:cNvSpPr>
            <a:spLocks noGrp="1"/>
          </p:cNvSpPr>
          <p:nvPr>
            <p:ph idx="1"/>
          </p:nvPr>
        </p:nvSpPr>
        <p:spPr>
          <a:xfrm>
            <a:off x="992188" y="1592263"/>
            <a:ext cx="7874000" cy="4638675"/>
          </a:xfrm>
        </p:spPr>
        <p:txBody>
          <a:bodyPr/>
          <a:lstStyle/>
          <a:p>
            <a:endParaRPr lang="en-US" dirty="0"/>
          </a:p>
        </p:txBody>
      </p:sp>
      <p:pic>
        <p:nvPicPr>
          <p:cNvPr id="6" name="Picture 5"/>
          <p:cNvPicPr/>
          <p:nvPr/>
        </p:nvPicPr>
        <p:blipFill>
          <a:blip r:embed="rId3" cstate="print"/>
          <a:srcRect t="7815" r="56670" b="8701"/>
          <a:stretch>
            <a:fillRect/>
          </a:stretch>
        </p:blipFill>
        <p:spPr bwMode="auto">
          <a:xfrm>
            <a:off x="1499407" y="1278751"/>
            <a:ext cx="5502284" cy="4847726"/>
          </a:xfrm>
          <a:prstGeom prst="rect">
            <a:avLst/>
          </a:prstGeom>
          <a:noFill/>
          <a:ln w="9525">
            <a:noFill/>
            <a:miter lim="800000"/>
            <a:headEnd/>
            <a:tailEnd/>
          </a:ln>
        </p:spPr>
      </p:pic>
      <p:sp>
        <p:nvSpPr>
          <p:cNvPr id="7" name="Rectangle 6"/>
          <p:cNvSpPr/>
          <p:nvPr/>
        </p:nvSpPr>
        <p:spPr bwMode="auto">
          <a:xfrm>
            <a:off x="1499407" y="2207623"/>
            <a:ext cx="3033404" cy="600891"/>
          </a:xfrm>
          <a:prstGeom prst="rect">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ndParaRPr>
          </a:p>
        </p:txBody>
      </p:sp>
      <p:cxnSp>
        <p:nvCxnSpPr>
          <p:cNvPr id="9" name="Straight Arrow Connector 8"/>
          <p:cNvCxnSpPr/>
          <p:nvPr/>
        </p:nvCxnSpPr>
        <p:spPr bwMode="auto">
          <a:xfrm flipV="1">
            <a:off x="4454433" y="2573383"/>
            <a:ext cx="1907177" cy="391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0" name="TextBox 9"/>
          <p:cNvSpPr txBox="1"/>
          <p:nvPr/>
        </p:nvSpPr>
        <p:spPr>
          <a:xfrm>
            <a:off x="6361610" y="2207623"/>
            <a:ext cx="2596653" cy="584775"/>
          </a:xfrm>
          <a:prstGeom prst="rect">
            <a:avLst/>
          </a:prstGeom>
          <a:noFill/>
        </p:spPr>
        <p:txBody>
          <a:bodyPr wrap="square" rtlCol="0">
            <a:spAutoFit/>
          </a:bodyPr>
          <a:lstStyle/>
          <a:p>
            <a:r>
              <a:rPr lang="en-US" sz="1600" dirty="0">
                <a:solidFill>
                  <a:srgbClr val="FF0000"/>
                </a:solidFill>
              </a:rPr>
              <a:t>Routine cannot be attached to the Sys field</a:t>
            </a:r>
          </a:p>
        </p:txBody>
      </p:sp>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t>Error Shots</a:t>
            </a:r>
          </a:p>
        </p:txBody>
      </p:sp>
      <p:sp>
        <p:nvSpPr>
          <p:cNvPr id="37891" name="Content Placeholder 3"/>
          <p:cNvSpPr>
            <a:spLocks noGrp="1"/>
          </p:cNvSpPr>
          <p:nvPr>
            <p:ph idx="1"/>
          </p:nvPr>
        </p:nvSpPr>
        <p:spPr>
          <a:xfrm>
            <a:off x="992188" y="1592263"/>
            <a:ext cx="7874000" cy="4638675"/>
          </a:xfrm>
        </p:spPr>
        <p:txBody>
          <a:bodyPr/>
          <a:lstStyle/>
          <a:p>
            <a:endParaRPr lang="en-US"/>
          </a:p>
        </p:txBody>
      </p:sp>
      <p:pic>
        <p:nvPicPr>
          <p:cNvPr id="5" name="Picture 4"/>
          <p:cNvPicPr/>
          <p:nvPr/>
        </p:nvPicPr>
        <p:blipFill>
          <a:blip r:embed="rId3" cstate="print"/>
          <a:srcRect t="7117" r="58235" b="9609"/>
          <a:stretch>
            <a:fillRect/>
          </a:stretch>
        </p:blipFill>
        <p:spPr bwMode="auto">
          <a:xfrm>
            <a:off x="1446133" y="1386443"/>
            <a:ext cx="5268176" cy="4805305"/>
          </a:xfrm>
          <a:prstGeom prst="rect">
            <a:avLst/>
          </a:prstGeom>
          <a:noFill/>
          <a:ln w="9525">
            <a:noFill/>
            <a:miter lim="800000"/>
            <a:headEnd/>
            <a:tailEnd/>
          </a:ln>
        </p:spPr>
      </p:pic>
      <p:sp>
        <p:nvSpPr>
          <p:cNvPr id="6" name="Rectangle 5"/>
          <p:cNvSpPr/>
          <p:nvPr/>
        </p:nvSpPr>
        <p:spPr bwMode="auto">
          <a:xfrm>
            <a:off x="1446133" y="4689566"/>
            <a:ext cx="4197021" cy="195943"/>
          </a:xfrm>
          <a:prstGeom prst="rect">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ndParaRPr>
          </a:p>
        </p:txBody>
      </p:sp>
      <p:cxnSp>
        <p:nvCxnSpPr>
          <p:cNvPr id="8" name="Straight Arrow Connector 7"/>
          <p:cNvCxnSpPr/>
          <p:nvPr/>
        </p:nvCxnSpPr>
        <p:spPr bwMode="auto">
          <a:xfrm>
            <a:off x="5146766" y="4820194"/>
            <a:ext cx="1293223" cy="23513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 name="TextBox 8"/>
          <p:cNvSpPr txBox="1"/>
          <p:nvPr/>
        </p:nvSpPr>
        <p:spPr>
          <a:xfrm>
            <a:off x="6439989" y="4820194"/>
            <a:ext cx="2518274" cy="738664"/>
          </a:xfrm>
          <a:prstGeom prst="rect">
            <a:avLst/>
          </a:prstGeom>
          <a:noFill/>
        </p:spPr>
        <p:txBody>
          <a:bodyPr wrap="square" rtlCol="0">
            <a:spAutoFit/>
          </a:bodyPr>
          <a:lstStyle/>
          <a:p>
            <a:r>
              <a:rPr lang="en-US" sz="1400" dirty="0">
                <a:solidFill>
                  <a:srgbClr val="FF0000"/>
                </a:solidFill>
              </a:rPr>
              <a:t>Operation has to be ‘0’ since we are using logical file.</a:t>
            </a:r>
          </a:p>
        </p:txBody>
      </p:sp>
    </p:spTree>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t>Error Shots</a:t>
            </a:r>
          </a:p>
        </p:txBody>
      </p:sp>
      <p:sp>
        <p:nvSpPr>
          <p:cNvPr id="38915" name="Content Placeholder 3"/>
          <p:cNvSpPr>
            <a:spLocks noGrp="1"/>
          </p:cNvSpPr>
          <p:nvPr>
            <p:ph idx="1"/>
          </p:nvPr>
        </p:nvSpPr>
        <p:spPr>
          <a:xfrm>
            <a:off x="992188" y="1592263"/>
            <a:ext cx="7874000" cy="4638675"/>
          </a:xfrm>
        </p:spPr>
        <p:txBody>
          <a:bodyPr/>
          <a:lstStyle/>
          <a:p>
            <a:endParaRPr lang="en-US" dirty="0"/>
          </a:p>
        </p:txBody>
      </p:sp>
      <p:pic>
        <p:nvPicPr>
          <p:cNvPr id="38916" name="Picture 4"/>
          <p:cNvPicPr>
            <a:picLocks noChangeAspect="1" noChangeArrowheads="1"/>
          </p:cNvPicPr>
          <p:nvPr/>
        </p:nvPicPr>
        <p:blipFill>
          <a:blip r:embed="rId3" cstate="print"/>
          <a:srcRect t="21741"/>
          <a:stretch>
            <a:fillRect/>
          </a:stretch>
        </p:blipFill>
        <p:spPr bwMode="auto">
          <a:xfrm>
            <a:off x="2209800" y="2508069"/>
            <a:ext cx="4724400" cy="1319394"/>
          </a:xfrm>
          <a:prstGeom prst="rect">
            <a:avLst/>
          </a:prstGeom>
          <a:noFill/>
          <a:ln w="19050">
            <a:solidFill>
              <a:srgbClr val="0000FF"/>
            </a:solidFill>
            <a:miter lim="800000"/>
            <a:headEnd/>
            <a:tailEnd/>
          </a:ln>
        </p:spPr>
      </p:pic>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FFD673E4-8C52-4AA0-BAE6-9A6564F44CA8}"/>
              </a:ext>
            </a:extLst>
          </p:cNvPr>
          <p:cNvSpPr>
            <a:spLocks noGrp="1" noChangeArrowheads="1"/>
          </p:cNvSpPr>
          <p:nvPr>
            <p:ph type="title"/>
          </p:nvPr>
        </p:nvSpPr>
        <p:spPr/>
        <p:txBody>
          <a:bodyPr/>
          <a:lstStyle/>
          <a:p>
            <a:pPr eaLnBrk="1" hangingPunct="1"/>
            <a:r>
              <a:rPr lang="en-US" altLang="en-US"/>
              <a:t>Points To Remember While Writing Code</a:t>
            </a:r>
          </a:p>
        </p:txBody>
      </p:sp>
      <p:sp>
        <p:nvSpPr>
          <p:cNvPr id="34819" name="Rectangle 3">
            <a:extLst>
              <a:ext uri="{FF2B5EF4-FFF2-40B4-BE49-F238E27FC236}">
                <a16:creationId xmlns:a16="http://schemas.microsoft.com/office/drawing/2014/main" id="{40701EBB-E8E5-45C2-965C-E9BD488B5B8E}"/>
              </a:ext>
            </a:extLst>
          </p:cNvPr>
          <p:cNvSpPr>
            <a:spLocks noGrp="1" noChangeArrowheads="1"/>
          </p:cNvSpPr>
          <p:nvPr>
            <p:ph type="body" idx="1"/>
          </p:nvPr>
        </p:nvSpPr>
        <p:spPr/>
        <p:txBody>
          <a:bodyPr/>
          <a:lstStyle/>
          <a:p>
            <a:pPr eaLnBrk="1" hangingPunct="1"/>
            <a:r>
              <a:rPr lang="en-US" altLang="en-US" sz="1800"/>
              <a:t>While writing the algorithm, we decided that we need the user to input the CUSTOMER number during the execution of the enquiry</a:t>
            </a:r>
          </a:p>
          <a:p>
            <a:pPr eaLnBrk="1" hangingPunct="1"/>
            <a:endParaRPr lang="en-US" altLang="en-US" sz="1800"/>
          </a:p>
          <a:p>
            <a:pPr eaLnBrk="1" hangingPunct="1"/>
            <a:r>
              <a:rPr lang="en-US" altLang="en-US" sz="1800"/>
              <a:t>How do we access that value within our code, since that’s the most important?</a:t>
            </a:r>
          </a:p>
          <a:p>
            <a:pPr eaLnBrk="1" hangingPunct="1"/>
            <a:endParaRPr lang="en-US" altLang="en-US" sz="1800"/>
          </a:p>
          <a:p>
            <a:pPr eaLnBrk="1" hangingPunct="1"/>
            <a:r>
              <a:rPr lang="en-US" altLang="en-US" sz="1800"/>
              <a:t>We have 3 common variables in I_ENQUIRY.COMMON that will help us</a:t>
            </a:r>
          </a:p>
          <a:p>
            <a:pPr lvl="1" eaLnBrk="1" hangingPunct="1"/>
            <a:r>
              <a:rPr lang="en-US" altLang="en-US"/>
              <a:t>D.FIELDS – Fields available in the selection criteria window</a:t>
            </a:r>
          </a:p>
          <a:p>
            <a:pPr lvl="1" eaLnBrk="1" hangingPunct="1"/>
            <a:r>
              <a:rPr lang="en-US" altLang="en-US"/>
              <a:t>D.LOGICAL.OPERANDS – Operands entered</a:t>
            </a:r>
          </a:p>
          <a:p>
            <a:pPr lvl="1" eaLnBrk="1" hangingPunct="1"/>
            <a:r>
              <a:rPr lang="en-US" altLang="en-US"/>
              <a:t>D.RANGE.AND.VALUE – Value entered by user</a:t>
            </a:r>
          </a:p>
          <a:p>
            <a:pPr eaLnBrk="1" hangingPunct="1"/>
            <a:endParaRPr lang="en-US" altLang="en-US" sz="1800"/>
          </a:p>
          <a:p>
            <a:pPr eaLnBrk="1" hangingPunct="1"/>
            <a:r>
              <a:rPr lang="en-US" altLang="en-US" sz="1800"/>
              <a:t>These are dynamic arrays</a:t>
            </a:r>
          </a:p>
        </p:txBody>
      </p:sp>
      <p:sp>
        <p:nvSpPr>
          <p:cNvPr id="34820" name="Slide Number Placeholder 7">
            <a:extLst>
              <a:ext uri="{FF2B5EF4-FFF2-40B4-BE49-F238E27FC236}">
                <a16:creationId xmlns:a16="http://schemas.microsoft.com/office/drawing/2014/main" id="{11AA1348-25E3-4AD3-8EEE-74F9A7F78F1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2B68A429-4610-4223-BA6C-BB64166A58B7}" type="slidenum">
              <a:rPr lang="en-GB" altLang="en-US" sz="900">
                <a:solidFill>
                  <a:srgbClr val="98ABD0"/>
                </a:solidFill>
              </a:rPr>
              <a:pPr eaLnBrk="1" hangingPunct="1"/>
              <a:t>36</a:t>
            </a:fld>
            <a:endParaRPr lang="en-GB" altLang="en-US" sz="900">
              <a:solidFill>
                <a:srgbClr val="98ABD0"/>
              </a:solidFill>
            </a:endParaRPr>
          </a:p>
        </p:txBody>
      </p:sp>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11BBF4A3-7B46-4EAA-A7F9-372131E325D7}"/>
              </a:ext>
            </a:extLst>
          </p:cNvPr>
          <p:cNvSpPr>
            <a:spLocks noGrp="1" noChangeArrowheads="1"/>
          </p:cNvSpPr>
          <p:nvPr>
            <p:ph type="title"/>
          </p:nvPr>
        </p:nvSpPr>
        <p:spPr/>
        <p:txBody>
          <a:bodyPr/>
          <a:lstStyle/>
          <a:p>
            <a:pPr eaLnBrk="1" hangingPunct="1"/>
            <a:r>
              <a:rPr lang="en-US" altLang="en-US"/>
              <a:t>Points To Remember While Writing Code</a:t>
            </a:r>
          </a:p>
        </p:txBody>
      </p:sp>
      <p:sp>
        <p:nvSpPr>
          <p:cNvPr id="35843" name="Rectangle 3">
            <a:extLst>
              <a:ext uri="{FF2B5EF4-FFF2-40B4-BE49-F238E27FC236}">
                <a16:creationId xmlns:a16="http://schemas.microsoft.com/office/drawing/2014/main" id="{6727B63E-2B98-45B5-9D7B-BF8AC330D474}"/>
              </a:ext>
            </a:extLst>
          </p:cNvPr>
          <p:cNvSpPr>
            <a:spLocks noGrp="1" noChangeArrowheads="1"/>
          </p:cNvSpPr>
          <p:nvPr>
            <p:ph type="body" sz="half" idx="1"/>
          </p:nvPr>
        </p:nvSpPr>
        <p:spPr>
          <a:xfrm>
            <a:off x="685800" y="1295400"/>
            <a:ext cx="7886700" cy="4800600"/>
          </a:xfrm>
        </p:spPr>
        <p:txBody>
          <a:bodyPr/>
          <a:lstStyle/>
          <a:p>
            <a:pPr eaLnBrk="1" hangingPunct="1"/>
            <a:r>
              <a:rPr lang="en-US" altLang="en-US" sz="1800"/>
              <a:t>To give us a clear picture on how to use these variables, lets use the example below</a:t>
            </a:r>
          </a:p>
          <a:p>
            <a:pPr eaLnBrk="1" hangingPunct="1"/>
            <a:endParaRPr lang="en-US" altLang="en-US" sz="1800"/>
          </a:p>
          <a:p>
            <a:pPr eaLnBrk="1" hangingPunct="1"/>
            <a:endParaRPr lang="en-US" altLang="en-US" sz="1800"/>
          </a:p>
          <a:p>
            <a:pPr eaLnBrk="1" hangingPunct="1"/>
            <a:endParaRPr lang="en-US" altLang="en-US" sz="1800"/>
          </a:p>
          <a:p>
            <a:pPr eaLnBrk="1" hangingPunct="1"/>
            <a:endParaRPr lang="en-US" altLang="en-US" sz="1800"/>
          </a:p>
          <a:p>
            <a:pPr lvl="1" eaLnBrk="1" hangingPunct="1">
              <a:buFont typeface="Wingdings" panose="05000000000000000000" pitchFamily="2" charset="2"/>
              <a:buNone/>
            </a:pPr>
            <a:endParaRPr lang="en-US" altLang="en-US"/>
          </a:p>
          <a:p>
            <a:pPr lvl="1" eaLnBrk="1" hangingPunct="1">
              <a:buFont typeface="Wingdings" panose="05000000000000000000" pitchFamily="2" charset="2"/>
              <a:buNone/>
            </a:pPr>
            <a:r>
              <a:rPr lang="en-US" altLang="en-US"/>
              <a:t>D.FIELDS&lt;1&gt; = EMP.ID</a:t>
            </a:r>
          </a:p>
          <a:p>
            <a:pPr lvl="1" eaLnBrk="1" hangingPunct="1">
              <a:buFont typeface="Wingdings" panose="05000000000000000000" pitchFamily="2" charset="2"/>
              <a:buNone/>
            </a:pPr>
            <a:r>
              <a:rPr lang="en-US" altLang="en-US"/>
              <a:t>D.LOGICAL.OPERANDS&lt;1&gt; = EQ</a:t>
            </a:r>
          </a:p>
          <a:p>
            <a:pPr lvl="1" eaLnBrk="1" hangingPunct="1">
              <a:buFont typeface="Wingdings" panose="05000000000000000000" pitchFamily="2" charset="2"/>
              <a:buNone/>
            </a:pPr>
            <a:r>
              <a:rPr lang="en-US" altLang="en-US"/>
              <a:t>D.RANGE.AND.VALUE&lt;1&gt; = 1234</a:t>
            </a:r>
          </a:p>
          <a:p>
            <a:pPr eaLnBrk="1" hangingPunct="1">
              <a:buFont typeface="Wingdings" panose="05000000000000000000" pitchFamily="2" charset="2"/>
              <a:buNone/>
            </a:pPr>
            <a:endParaRPr lang="en-US" altLang="en-US" sz="1800"/>
          </a:p>
          <a:p>
            <a:pPr lvl="1" eaLnBrk="1" hangingPunct="1">
              <a:buFont typeface="Wingdings" panose="05000000000000000000" pitchFamily="2" charset="2"/>
              <a:buNone/>
            </a:pPr>
            <a:r>
              <a:rPr lang="en-US" altLang="en-US"/>
              <a:t>D.FIELDS&lt;2&gt; = DEPT</a:t>
            </a:r>
          </a:p>
          <a:p>
            <a:pPr lvl="1" eaLnBrk="1" hangingPunct="1">
              <a:buFont typeface="Wingdings" panose="05000000000000000000" pitchFamily="2" charset="2"/>
              <a:buNone/>
            </a:pPr>
            <a:r>
              <a:rPr lang="en-US" altLang="en-US"/>
              <a:t>D.LOGICAL.OPERANDS&lt;2&gt; = LK</a:t>
            </a:r>
          </a:p>
          <a:p>
            <a:pPr lvl="1" eaLnBrk="1" hangingPunct="1">
              <a:buFont typeface="Wingdings" panose="05000000000000000000" pitchFamily="2" charset="2"/>
              <a:buNone/>
            </a:pPr>
            <a:r>
              <a:rPr lang="en-US" altLang="en-US"/>
              <a:t>D.RANGE.AND.VALUE&lt;2&gt; = TRG…</a:t>
            </a:r>
          </a:p>
          <a:p>
            <a:pPr eaLnBrk="1" hangingPunct="1">
              <a:buFont typeface="Wingdings" panose="05000000000000000000" pitchFamily="2" charset="2"/>
              <a:buNone/>
            </a:pPr>
            <a:endParaRPr lang="en-US" altLang="en-US" sz="1800"/>
          </a:p>
          <a:p>
            <a:pPr eaLnBrk="1" hangingPunct="1"/>
            <a:endParaRPr lang="en-US" altLang="en-US" sz="1800"/>
          </a:p>
        </p:txBody>
      </p:sp>
      <p:sp>
        <p:nvSpPr>
          <p:cNvPr id="35844" name="Slide Number Placeholder 9">
            <a:extLst>
              <a:ext uri="{FF2B5EF4-FFF2-40B4-BE49-F238E27FC236}">
                <a16:creationId xmlns:a16="http://schemas.microsoft.com/office/drawing/2014/main" id="{C357E2A5-68B3-40C3-8848-C0F5CE076EA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A23EAABA-9871-490A-8BAE-C4FA0D311549}" type="slidenum">
              <a:rPr lang="en-GB" altLang="en-US" sz="900">
                <a:solidFill>
                  <a:srgbClr val="98ABD0"/>
                </a:solidFill>
              </a:rPr>
              <a:pPr eaLnBrk="1" hangingPunct="1"/>
              <a:t>37</a:t>
            </a:fld>
            <a:endParaRPr lang="en-GB" altLang="en-US" sz="900">
              <a:solidFill>
                <a:srgbClr val="98ABD0"/>
              </a:solidFill>
            </a:endParaRPr>
          </a:p>
        </p:txBody>
      </p:sp>
      <p:graphicFrame>
        <p:nvGraphicFramePr>
          <p:cNvPr id="11" name="Group 48">
            <a:extLst>
              <a:ext uri="{FF2B5EF4-FFF2-40B4-BE49-F238E27FC236}">
                <a16:creationId xmlns:a16="http://schemas.microsoft.com/office/drawing/2014/main" id="{17B34225-508E-43EC-995D-18ED7A4C99B7}"/>
              </a:ext>
            </a:extLst>
          </p:cNvPr>
          <p:cNvGraphicFramePr>
            <a:graphicFrameLocks/>
          </p:cNvGraphicFramePr>
          <p:nvPr/>
        </p:nvGraphicFramePr>
        <p:xfrm>
          <a:off x="1357313" y="2071688"/>
          <a:ext cx="6910388" cy="1027113"/>
        </p:xfrm>
        <a:graphic>
          <a:graphicData uri="http://schemas.openxmlformats.org/drawingml/2006/table">
            <a:tbl>
              <a:tblPr/>
              <a:tblGrid>
                <a:gridCol w="2304168">
                  <a:extLst>
                    <a:ext uri="{9D8B030D-6E8A-4147-A177-3AD203B41FA5}">
                      <a16:colId xmlns:a16="http://schemas.microsoft.com/office/drawing/2014/main" val="20000"/>
                    </a:ext>
                  </a:extLst>
                </a:gridCol>
                <a:gridCol w="2303110">
                  <a:extLst>
                    <a:ext uri="{9D8B030D-6E8A-4147-A177-3AD203B41FA5}">
                      <a16:colId xmlns:a16="http://schemas.microsoft.com/office/drawing/2014/main" val="20001"/>
                    </a:ext>
                  </a:extLst>
                </a:gridCol>
                <a:gridCol w="2303110">
                  <a:extLst>
                    <a:ext uri="{9D8B030D-6E8A-4147-A177-3AD203B41FA5}">
                      <a16:colId xmlns:a16="http://schemas.microsoft.com/office/drawing/2014/main" val="20002"/>
                    </a:ext>
                  </a:extLst>
                </a:gridCol>
              </a:tblGrid>
              <a:tr h="2889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a:ln>
                            <a:noFill/>
                          </a:ln>
                          <a:solidFill>
                            <a:srgbClr val="8DB1C7"/>
                          </a:solidFill>
                          <a:effectLst/>
                          <a:latin typeface="Arial" charset="0"/>
                          <a:cs typeface="Times New Roman" pitchFamily="18" charset="0"/>
                        </a:rPr>
                        <a:t>FIELD.NAME</a:t>
                      </a:r>
                      <a:endParaRPr kumimoji="0" lang="en-GB" sz="1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a:ln>
                            <a:noFill/>
                          </a:ln>
                          <a:solidFill>
                            <a:srgbClr val="8DB1C7"/>
                          </a:solidFill>
                          <a:effectLst/>
                          <a:latin typeface="Arial" charset="0"/>
                          <a:cs typeface="Times New Roman" pitchFamily="18" charset="0"/>
                        </a:rPr>
                        <a:t>OPERAND</a:t>
                      </a:r>
                      <a:endParaRPr kumimoji="0" lang="en-GB" sz="1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000" b="1" i="0" u="none" strike="noStrike" kern="1200" cap="none" normalizeH="0" baseline="0" dirty="0">
                          <a:ln>
                            <a:noFill/>
                          </a:ln>
                          <a:solidFill>
                            <a:srgbClr val="8DB1C7"/>
                          </a:solidFill>
                          <a:effectLst/>
                          <a:latin typeface="Arial" charset="0"/>
                          <a:ea typeface="+mn-ea"/>
                          <a:cs typeface="Times New Roman" pitchFamily="18" charset="0"/>
                        </a:rPr>
                        <a:t>VALUE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33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tx1"/>
                          </a:solidFill>
                          <a:effectLst/>
                          <a:latin typeface="Arial" charset="0"/>
                          <a:cs typeface="Times New Roman" pitchFamily="18" charset="0"/>
                        </a:rPr>
                        <a:t>EMP.ID</a:t>
                      </a:r>
                      <a:endParaRPr kumimoji="0" lang="en-GB" sz="1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tx1"/>
                          </a:solidFill>
                          <a:effectLst/>
                          <a:latin typeface="Arial" charset="0"/>
                          <a:cs typeface="Times New Roman" pitchFamily="18" charset="0"/>
                        </a:rPr>
                        <a:t>EQ</a:t>
                      </a:r>
                      <a:endParaRPr kumimoji="0" lang="en-GB" sz="1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tx1"/>
                          </a:solidFill>
                          <a:effectLst/>
                          <a:latin typeface="Arial" charset="0"/>
                        </a:rPr>
                        <a:t>1234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48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tx1"/>
                          </a:solidFill>
                          <a:effectLst/>
                          <a:latin typeface="Arial" charset="0"/>
                          <a:cs typeface="Times New Roman" pitchFamily="18" charset="0"/>
                        </a:rPr>
                        <a:t>DEPT</a:t>
                      </a:r>
                      <a:endParaRPr kumimoji="0" lang="en-GB" sz="1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tx1"/>
                          </a:solidFill>
                          <a:effectLst/>
                          <a:latin typeface="Arial" charset="0"/>
                          <a:cs typeface="Times New Roman" pitchFamily="18" charset="0"/>
                        </a:rPr>
                        <a:t>LK</a:t>
                      </a:r>
                      <a:endParaRPr kumimoji="0" lang="en-GB" sz="1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tx1"/>
                          </a:solidFill>
                          <a:effectLst/>
                          <a:latin typeface="Arial" charset="0"/>
                        </a:rPr>
                        <a:t>TRG...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dissolv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AE4DB119-5518-414B-A74C-730A3EB64698}"/>
              </a:ext>
            </a:extLst>
          </p:cNvPr>
          <p:cNvSpPr>
            <a:spLocks noGrp="1" noChangeArrowheads="1"/>
          </p:cNvSpPr>
          <p:nvPr>
            <p:ph type="title"/>
          </p:nvPr>
        </p:nvSpPr>
        <p:spPr/>
        <p:txBody>
          <a:bodyPr/>
          <a:lstStyle/>
          <a:p>
            <a:pPr eaLnBrk="1" hangingPunct="1"/>
            <a:r>
              <a:rPr lang="en-US" altLang="en-US"/>
              <a:t>jBASE BASIC CODE</a:t>
            </a:r>
          </a:p>
        </p:txBody>
      </p:sp>
      <p:sp>
        <p:nvSpPr>
          <p:cNvPr id="36867" name="Rectangle 3">
            <a:extLst>
              <a:ext uri="{FF2B5EF4-FFF2-40B4-BE49-F238E27FC236}">
                <a16:creationId xmlns:a16="http://schemas.microsoft.com/office/drawing/2014/main" id="{2168AF7A-AFE3-4985-A53F-B36E7CE2DAF8}"/>
              </a:ext>
            </a:extLst>
          </p:cNvPr>
          <p:cNvSpPr>
            <a:spLocks noChangeArrowheads="1"/>
          </p:cNvSpPr>
          <p:nvPr/>
        </p:nvSpPr>
        <p:spPr bwMode="auto">
          <a:xfrm>
            <a:off x="430213" y="928688"/>
            <a:ext cx="8496300" cy="4883150"/>
          </a:xfrm>
          <a:prstGeom prst="rect">
            <a:avLst/>
          </a:prstGeom>
          <a:solidFill>
            <a:srgbClr val="CCECFF">
              <a:alpha val="63136"/>
            </a:srgbClr>
          </a:solidFill>
          <a:ln w="9525" algn="ctr">
            <a:solidFill>
              <a:schemeClr val="tx1"/>
            </a:solidFill>
            <a:miter lim="800000"/>
            <a:headEnd/>
            <a:tailEnd/>
          </a:ln>
        </p:spPr>
        <p:txBody>
          <a:bodyPr>
            <a:spAutoFit/>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spcBef>
                <a:spcPct val="50000"/>
              </a:spcBef>
              <a:spcAft>
                <a:spcPts val="600"/>
              </a:spcAft>
            </a:pPr>
            <a:r>
              <a:rPr lang="en-US" altLang="ko-KR" sz="1200">
                <a:latin typeface="Courier New" panose="02070309020205020404" pitchFamily="49" charset="0"/>
                <a:ea typeface="굴림" panose="020B0600000101010101" pitchFamily="34" charset="-127"/>
              </a:rPr>
              <a:t>OPEN.FILES:</a:t>
            </a:r>
          </a:p>
          <a:p>
            <a:pPr eaLnBrk="1" hangingPunct="1">
              <a:spcBef>
                <a:spcPct val="50000"/>
              </a:spcBef>
              <a:spcAft>
                <a:spcPts val="600"/>
              </a:spcAft>
            </a:pPr>
            <a:r>
              <a:rPr lang="en-US" altLang="ko-KR" sz="1200">
                <a:latin typeface="Courier New" panose="02070309020205020404" pitchFamily="49" charset="0"/>
                <a:ea typeface="굴림" panose="020B0600000101010101" pitchFamily="34" charset="-127"/>
              </a:rPr>
              <a:t>     CALL OPF(FN.CUSTOMER.ACCOUNT,F.CUSTOMER.ACCOUNT)</a:t>
            </a:r>
            <a:endParaRPr lang="en-GB" altLang="ko-KR" sz="1200">
              <a:latin typeface="Courier New" panose="02070309020205020404" pitchFamily="49" charset="0"/>
              <a:ea typeface="굴림" panose="020B0600000101010101" pitchFamily="34" charset="-127"/>
            </a:endParaRPr>
          </a:p>
          <a:p>
            <a:pPr eaLnBrk="1" hangingPunct="1">
              <a:spcBef>
                <a:spcPct val="50000"/>
              </a:spcBef>
              <a:spcAft>
                <a:spcPts val="600"/>
              </a:spcAft>
            </a:pPr>
            <a:r>
              <a:rPr lang="en-US" altLang="ko-KR" sz="1200">
                <a:latin typeface="Courier New" panose="02070309020205020404" pitchFamily="49" charset="0"/>
                <a:ea typeface="굴림" panose="020B0600000101010101" pitchFamily="34" charset="-127"/>
              </a:rPr>
              <a:t>     CALL OPF(FN.ACCT.ENT.FWD,F.ACCT.ENT.FWD)</a:t>
            </a:r>
            <a:endParaRPr lang="en-GB" altLang="ko-KR" sz="1200">
              <a:latin typeface="Courier New" panose="02070309020205020404" pitchFamily="49" charset="0"/>
              <a:ea typeface="굴림" panose="020B0600000101010101" pitchFamily="34" charset="-127"/>
            </a:endParaRPr>
          </a:p>
          <a:p>
            <a:pPr eaLnBrk="1" hangingPunct="1">
              <a:spcBef>
                <a:spcPct val="50000"/>
              </a:spcBef>
              <a:spcAft>
                <a:spcPts val="600"/>
              </a:spcAft>
            </a:pPr>
            <a:r>
              <a:rPr lang="en-US" altLang="ko-KR" sz="1200">
                <a:latin typeface="Courier New" panose="02070309020205020404" pitchFamily="49" charset="0"/>
                <a:ea typeface="굴림" panose="020B0600000101010101" pitchFamily="34" charset="-127"/>
              </a:rPr>
              <a:t>     CALL OPF(FN.ACCR.ACCT.CR,F.ACCR.ACCT.CR)</a:t>
            </a:r>
            <a:endParaRPr lang="en-GB" altLang="ko-KR" sz="1200">
              <a:latin typeface="Courier New" panose="02070309020205020404" pitchFamily="49" charset="0"/>
              <a:ea typeface="굴림" panose="020B0600000101010101" pitchFamily="34" charset="-127"/>
            </a:endParaRPr>
          </a:p>
          <a:p>
            <a:pPr eaLnBrk="1" hangingPunct="1">
              <a:spcBef>
                <a:spcPct val="50000"/>
              </a:spcBef>
              <a:spcAft>
                <a:spcPts val="600"/>
              </a:spcAft>
            </a:pPr>
            <a:r>
              <a:rPr lang="en-US" altLang="ko-KR" sz="1200">
                <a:latin typeface="Courier New" panose="02070309020205020404" pitchFamily="49" charset="0"/>
                <a:ea typeface="굴림" panose="020B0600000101010101" pitchFamily="34" charset="-127"/>
              </a:rPr>
              <a:t>     CALL OPF(FN.STMT.ENTRY,F.STMT.ENTRY)</a:t>
            </a:r>
            <a:endParaRPr lang="en-GB" altLang="ko-KR" sz="1200">
              <a:latin typeface="Courier New" panose="02070309020205020404" pitchFamily="49" charset="0"/>
              <a:ea typeface="굴림" panose="020B0600000101010101" pitchFamily="34" charset="-127"/>
            </a:endParaRPr>
          </a:p>
          <a:p>
            <a:pPr eaLnBrk="1" hangingPunct="1">
              <a:spcBef>
                <a:spcPct val="50000"/>
              </a:spcBef>
              <a:spcAft>
                <a:spcPts val="600"/>
              </a:spcAft>
            </a:pPr>
            <a:r>
              <a:rPr lang="en-US" altLang="ko-KR" sz="1200">
                <a:latin typeface="Courier New" panose="02070309020205020404" pitchFamily="49" charset="0"/>
                <a:ea typeface="굴림" panose="020B0600000101010101" pitchFamily="34" charset="-127"/>
              </a:rPr>
              <a:t>     CALL OPF(FN.ACCR.ACCT.DR,F.ACCR.ACCT.DR)</a:t>
            </a:r>
            <a:endParaRPr lang="en-GB" altLang="ko-KR" sz="1200">
              <a:latin typeface="Courier New" panose="02070309020205020404" pitchFamily="49" charset="0"/>
              <a:ea typeface="굴림" panose="020B0600000101010101" pitchFamily="34" charset="-127"/>
            </a:endParaRPr>
          </a:p>
          <a:p>
            <a:pPr eaLnBrk="1" hangingPunct="1">
              <a:spcBef>
                <a:spcPct val="50000"/>
              </a:spcBef>
              <a:spcAft>
                <a:spcPts val="600"/>
              </a:spcAft>
            </a:pPr>
            <a:r>
              <a:rPr lang="en-US" altLang="ko-KR" sz="1200">
                <a:latin typeface="Courier New" panose="02070309020205020404" pitchFamily="49" charset="0"/>
                <a:ea typeface="굴림" panose="020B0600000101010101" pitchFamily="34" charset="-127"/>
              </a:rPr>
              <a:t>     RETURN</a:t>
            </a:r>
            <a:endParaRPr lang="en-GB" altLang="ko-KR" sz="1200">
              <a:latin typeface="Courier New" panose="02070309020205020404" pitchFamily="49" charset="0"/>
              <a:ea typeface="굴림" panose="020B0600000101010101" pitchFamily="34" charset="-127"/>
            </a:endParaRPr>
          </a:p>
          <a:p>
            <a:pPr eaLnBrk="1" hangingPunct="1">
              <a:spcBef>
                <a:spcPct val="50000"/>
              </a:spcBef>
              <a:spcAft>
                <a:spcPts val="600"/>
              </a:spcAft>
            </a:pPr>
            <a:r>
              <a:rPr lang="en-US" altLang="ko-KR" sz="1200">
                <a:latin typeface="Courier New" panose="02070309020205020404" pitchFamily="49" charset="0"/>
                <a:ea typeface="굴림" panose="020B0600000101010101" pitchFamily="34" charset="-127"/>
              </a:rPr>
              <a:t>PROCESS:</a:t>
            </a:r>
            <a:endParaRPr lang="en-GB" altLang="ko-KR" sz="1200">
              <a:latin typeface="Courier New" panose="02070309020205020404" pitchFamily="49" charset="0"/>
              <a:ea typeface="굴림" panose="020B0600000101010101" pitchFamily="34" charset="-127"/>
            </a:endParaRPr>
          </a:p>
          <a:p>
            <a:pPr eaLnBrk="1" hangingPunct="1">
              <a:spcBef>
                <a:spcPct val="50000"/>
              </a:spcBef>
              <a:spcAft>
                <a:spcPts val="600"/>
              </a:spcAft>
            </a:pPr>
            <a:r>
              <a:rPr lang="en-US" altLang="ko-KR" sz="1200">
                <a:latin typeface="Courier New" panose="02070309020205020404" pitchFamily="49" charset="0"/>
                <a:ea typeface="굴림" panose="020B0600000101010101" pitchFamily="34" charset="-127"/>
              </a:rPr>
              <a:t>* CUSTOMER.NO is part of the dynamic selection fields – How, we will see later</a:t>
            </a:r>
          </a:p>
          <a:p>
            <a:pPr eaLnBrk="1" hangingPunct="1">
              <a:spcBef>
                <a:spcPct val="50000"/>
              </a:spcBef>
              <a:spcAft>
                <a:spcPts val="600"/>
              </a:spcAft>
            </a:pPr>
            <a:r>
              <a:rPr lang="en-US" altLang="ko-KR" sz="1200">
                <a:latin typeface="Courier New" panose="02070309020205020404" pitchFamily="49" charset="0"/>
                <a:ea typeface="굴림" panose="020B0600000101010101" pitchFamily="34" charset="-127"/>
              </a:rPr>
              <a:t>     LOCATE "CUSTOMER.NO" IN D.FIELDS&lt;1&gt; SETTING CUS.POS THEN</a:t>
            </a:r>
            <a:endParaRPr lang="en-GB" altLang="ko-KR" sz="1200">
              <a:latin typeface="Courier New" panose="02070309020205020404" pitchFamily="49" charset="0"/>
              <a:ea typeface="굴림" panose="020B0600000101010101" pitchFamily="34" charset="-127"/>
            </a:endParaRPr>
          </a:p>
          <a:p>
            <a:pPr eaLnBrk="1" hangingPunct="1">
              <a:spcBef>
                <a:spcPct val="50000"/>
              </a:spcBef>
              <a:spcAft>
                <a:spcPts val="600"/>
              </a:spcAft>
            </a:pPr>
            <a:r>
              <a:rPr lang="en-US" altLang="ko-KR" sz="1200">
                <a:latin typeface="Courier New" panose="02070309020205020404" pitchFamily="49" charset="0"/>
                <a:ea typeface="굴림" panose="020B0600000101010101" pitchFamily="34" charset="-127"/>
              </a:rPr>
              <a:t>         CUSTOMER.NO = D.RANGE.AND.VALUE&lt;CUS.POS&gt;</a:t>
            </a:r>
            <a:endParaRPr lang="en-GB" altLang="ko-KR" sz="1200">
              <a:latin typeface="Courier New" panose="02070309020205020404" pitchFamily="49" charset="0"/>
              <a:ea typeface="굴림" panose="020B0600000101010101" pitchFamily="34" charset="-127"/>
            </a:endParaRPr>
          </a:p>
          <a:p>
            <a:pPr eaLnBrk="1" hangingPunct="1">
              <a:spcBef>
                <a:spcPct val="50000"/>
              </a:spcBef>
              <a:spcAft>
                <a:spcPts val="600"/>
              </a:spcAft>
            </a:pPr>
            <a:r>
              <a:rPr lang="en-US" altLang="ko-KR" sz="1200">
                <a:latin typeface="Courier New" panose="02070309020205020404" pitchFamily="49" charset="0"/>
                <a:ea typeface="굴림" panose="020B0600000101010101" pitchFamily="34" charset="-127"/>
              </a:rPr>
              <a:t>     END</a:t>
            </a:r>
            <a:endParaRPr lang="en-GB" altLang="ko-KR" sz="1200">
              <a:latin typeface="Courier New" panose="02070309020205020404" pitchFamily="49" charset="0"/>
              <a:ea typeface="굴림" panose="020B0600000101010101" pitchFamily="34" charset="-127"/>
            </a:endParaRPr>
          </a:p>
          <a:p>
            <a:pPr eaLnBrk="1" hangingPunct="1">
              <a:spcBef>
                <a:spcPct val="50000"/>
              </a:spcBef>
              <a:spcAft>
                <a:spcPts val="600"/>
              </a:spcAft>
            </a:pPr>
            <a:r>
              <a:rPr lang="en-US" altLang="ko-KR" sz="1200">
                <a:latin typeface="Courier New" panose="02070309020205020404" pitchFamily="49" charset="0"/>
                <a:ea typeface="굴림" panose="020B0600000101010101" pitchFamily="34" charset="-127"/>
              </a:rPr>
              <a:t>CALL F.READ(FN.CUSTOMER.ACCOUNT,CUSTOMER.NO,CUS.ACC.REC,</a:t>
            </a:r>
          </a:p>
          <a:p>
            <a:pPr eaLnBrk="1" hangingPunct="1">
              <a:spcBef>
                <a:spcPct val="50000"/>
              </a:spcBef>
              <a:spcAft>
                <a:spcPts val="600"/>
              </a:spcAft>
            </a:pPr>
            <a:r>
              <a:rPr lang="en-US" altLang="ko-KR" sz="1200">
                <a:latin typeface="Courier New" panose="02070309020205020404" pitchFamily="49" charset="0"/>
                <a:ea typeface="굴림" panose="020B0600000101010101" pitchFamily="34" charset="-127"/>
              </a:rPr>
              <a:t>					F.CUSTOMER.ACCOUNT,CUS.ACC.ERR)</a:t>
            </a:r>
          </a:p>
          <a:p>
            <a:pPr eaLnBrk="1" hangingPunct="1">
              <a:spcBef>
                <a:spcPct val="50000"/>
              </a:spcBef>
              <a:spcAft>
                <a:spcPts val="600"/>
              </a:spcAft>
            </a:pPr>
            <a:endParaRPr lang="en-US" altLang="en-US" sz="1200">
              <a:latin typeface="Courier New" panose="02070309020205020404" pitchFamily="49" charset="0"/>
            </a:endParaRPr>
          </a:p>
        </p:txBody>
      </p:sp>
      <p:sp>
        <p:nvSpPr>
          <p:cNvPr id="36868" name="Slide Number Placeholder 7">
            <a:extLst>
              <a:ext uri="{FF2B5EF4-FFF2-40B4-BE49-F238E27FC236}">
                <a16:creationId xmlns:a16="http://schemas.microsoft.com/office/drawing/2014/main" id="{B7DE4F6C-C2F9-47A2-95A3-C96AF5E445E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AAA71D69-8DC9-48BF-A694-6F1D6FB63DAC}" type="slidenum">
              <a:rPr lang="en-GB" altLang="en-US" sz="900">
                <a:solidFill>
                  <a:srgbClr val="98ABD0"/>
                </a:solidFill>
              </a:rPr>
              <a:pPr eaLnBrk="1" hangingPunct="1"/>
              <a:t>38</a:t>
            </a:fld>
            <a:endParaRPr lang="en-GB" altLang="en-US" sz="900">
              <a:solidFill>
                <a:srgbClr val="98ABD0"/>
              </a:solidFill>
            </a:endParaRP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t>Why NOFILE Enquiry</a:t>
            </a:r>
          </a:p>
        </p:txBody>
      </p:sp>
      <p:sp>
        <p:nvSpPr>
          <p:cNvPr id="9219" name="Rectangle 3"/>
          <p:cNvSpPr>
            <a:spLocks noGrp="1" noChangeArrowheads="1"/>
          </p:cNvSpPr>
          <p:nvPr>
            <p:ph type="body" idx="1"/>
          </p:nvPr>
        </p:nvSpPr>
        <p:spPr>
          <a:xfrm>
            <a:off x="992188" y="1592263"/>
            <a:ext cx="7874000" cy="4337050"/>
          </a:xfrm>
        </p:spPr>
        <p:txBody>
          <a:bodyPr/>
          <a:lstStyle/>
          <a:p>
            <a:pPr eaLnBrk="1" hangingPunct="1"/>
            <a:r>
              <a:rPr lang="en-US">
                <a:solidFill>
                  <a:schemeClr val="tx1"/>
                </a:solidFill>
              </a:rPr>
              <a:t>ENQUIRY system works on a single file which is given in the FILE.NAME field of ENQUIRY application</a:t>
            </a:r>
          </a:p>
          <a:p>
            <a:pPr eaLnBrk="1" hangingPunct="1"/>
            <a:r>
              <a:rPr lang="en-US">
                <a:solidFill>
                  <a:schemeClr val="tx1"/>
                </a:solidFill>
              </a:rPr>
              <a:t>To fetch data available in Multiple files, NOFILE Enquiry is the option</a:t>
            </a:r>
          </a:p>
          <a:p>
            <a:pPr eaLnBrk="1" hangingPunct="1"/>
            <a:r>
              <a:rPr lang="en-US">
                <a:solidFill>
                  <a:schemeClr val="tx1"/>
                </a:solidFill>
              </a:rPr>
              <a:t>Nofile enquiry can be designed to fetch data from any number of files</a:t>
            </a:r>
          </a:p>
          <a:p>
            <a:pPr eaLnBrk="1" hangingPunct="1"/>
            <a:endParaRPr lang="en-US">
              <a:solidFill>
                <a:srgbClr val="FF3300"/>
              </a:solidFill>
            </a:endParaRPr>
          </a:p>
          <a:p>
            <a:pPr eaLnBrk="1" hangingPunct="1"/>
            <a:endParaRPr lang="en-US">
              <a:solidFill>
                <a:srgbClr val="FF3300"/>
              </a:solidFill>
            </a:endParaRPr>
          </a:p>
        </p:txBody>
      </p:sp>
    </p:spTree>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90AD7446-7D99-4FD2-A2BD-405E8B694152}"/>
              </a:ext>
            </a:extLst>
          </p:cNvPr>
          <p:cNvSpPr>
            <a:spLocks noGrp="1" noChangeArrowheads="1"/>
          </p:cNvSpPr>
          <p:nvPr>
            <p:ph type="title"/>
          </p:nvPr>
        </p:nvSpPr>
        <p:spPr/>
        <p:txBody>
          <a:bodyPr/>
          <a:lstStyle/>
          <a:p>
            <a:pPr eaLnBrk="1" hangingPunct="1"/>
            <a:r>
              <a:rPr lang="en-US" altLang="en-US"/>
              <a:t>jBASE BASIC CODE</a:t>
            </a:r>
          </a:p>
        </p:txBody>
      </p:sp>
      <p:sp>
        <p:nvSpPr>
          <p:cNvPr id="37891" name="Rectangle 3">
            <a:extLst>
              <a:ext uri="{FF2B5EF4-FFF2-40B4-BE49-F238E27FC236}">
                <a16:creationId xmlns:a16="http://schemas.microsoft.com/office/drawing/2014/main" id="{94BB252D-7B15-4545-A8F0-8F39722DEAF9}"/>
              </a:ext>
            </a:extLst>
          </p:cNvPr>
          <p:cNvSpPr>
            <a:spLocks noChangeArrowheads="1"/>
          </p:cNvSpPr>
          <p:nvPr/>
        </p:nvSpPr>
        <p:spPr bwMode="auto">
          <a:xfrm>
            <a:off x="430213" y="857250"/>
            <a:ext cx="8137525" cy="5232400"/>
          </a:xfrm>
          <a:prstGeom prst="rect">
            <a:avLst/>
          </a:prstGeom>
          <a:solidFill>
            <a:srgbClr val="CCECFF">
              <a:alpha val="63136"/>
            </a:srgbClr>
          </a:solidFill>
          <a:ln w="9525" algn="ctr">
            <a:solidFill>
              <a:schemeClr val="tx1"/>
            </a:solidFill>
            <a:miter lim="800000"/>
            <a:headEnd/>
            <a:tailEnd/>
          </a:ln>
        </p:spPr>
        <p:txBody>
          <a:bodyPr>
            <a:spAutoFit/>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spcBef>
                <a:spcPct val="50000"/>
              </a:spcBef>
              <a:spcAft>
                <a:spcPts val="600"/>
              </a:spcAft>
            </a:pPr>
            <a:r>
              <a:rPr lang="en-GB" altLang="ko-KR" sz="1200">
                <a:latin typeface="Courier New" panose="02070309020205020404" pitchFamily="49" charset="0"/>
                <a:ea typeface="굴림" panose="020B0600000101010101" pitchFamily="34" charset="-127"/>
              </a:rPr>
              <a:t>* For each of the Customers accounts, we have to fetch 4 columns of data</a:t>
            </a:r>
          </a:p>
          <a:p>
            <a:pPr eaLnBrk="1" hangingPunct="1">
              <a:spcBef>
                <a:spcPct val="50000"/>
              </a:spcBef>
              <a:spcAft>
                <a:spcPts val="600"/>
              </a:spcAft>
            </a:pPr>
            <a:r>
              <a:rPr lang="en-GB" altLang="ko-KR" sz="1200">
                <a:latin typeface="Courier New" panose="02070309020205020404" pitchFamily="49" charset="0"/>
                <a:ea typeface="굴림" panose="020B0600000101010101" pitchFamily="34" charset="-127"/>
              </a:rPr>
              <a:t>* This is the main loop of the subroutine</a:t>
            </a:r>
          </a:p>
          <a:p>
            <a:pPr eaLnBrk="1" hangingPunct="1">
              <a:spcBef>
                <a:spcPct val="50000"/>
              </a:spcBef>
              <a:spcAft>
                <a:spcPts val="600"/>
              </a:spcAft>
            </a:pPr>
            <a:r>
              <a:rPr lang="en-US" altLang="ko-KR" sz="1200">
                <a:latin typeface="Courier New" panose="02070309020205020404" pitchFamily="49" charset="0"/>
                <a:ea typeface="굴림" panose="020B0600000101010101" pitchFamily="34" charset="-127"/>
              </a:rPr>
              <a:t>LOOP</a:t>
            </a:r>
          </a:p>
          <a:p>
            <a:pPr eaLnBrk="1" hangingPunct="1">
              <a:spcBef>
                <a:spcPct val="50000"/>
              </a:spcBef>
              <a:spcAft>
                <a:spcPts val="600"/>
              </a:spcAft>
            </a:pPr>
            <a:r>
              <a:rPr lang="en-US" altLang="ko-KR" sz="1200">
                <a:latin typeface="Courier New" panose="02070309020205020404" pitchFamily="49" charset="0"/>
                <a:ea typeface="굴림" panose="020B0600000101010101" pitchFamily="34" charset="-127"/>
              </a:rPr>
              <a:t>         REMOVE AC.ID FROM CUS.ACC.REC SETTING AC.POS</a:t>
            </a:r>
          </a:p>
          <a:p>
            <a:pPr eaLnBrk="1" hangingPunct="1">
              <a:spcBef>
                <a:spcPct val="50000"/>
              </a:spcBef>
              <a:spcAft>
                <a:spcPts val="600"/>
              </a:spcAft>
            </a:pPr>
            <a:r>
              <a:rPr lang="en-US" altLang="ko-KR" sz="1200">
                <a:latin typeface="Courier New" panose="02070309020205020404" pitchFamily="49" charset="0"/>
                <a:ea typeface="굴림" panose="020B0600000101010101" pitchFamily="34" charset="-127"/>
              </a:rPr>
              <a:t>     WHILE AC.ID:AC.POS</a:t>
            </a:r>
            <a:endParaRPr lang="en-GB" altLang="ko-KR" sz="1200">
              <a:latin typeface="Courier New" panose="02070309020205020404" pitchFamily="49" charset="0"/>
              <a:ea typeface="굴림" panose="020B0600000101010101" pitchFamily="34" charset="-127"/>
            </a:endParaRPr>
          </a:p>
          <a:p>
            <a:pPr eaLnBrk="1" hangingPunct="1">
              <a:spcBef>
                <a:spcPct val="50000"/>
              </a:spcBef>
              <a:spcAft>
                <a:spcPts val="600"/>
              </a:spcAft>
            </a:pPr>
            <a:r>
              <a:rPr lang="en-US" altLang="ko-KR" sz="1200">
                <a:latin typeface="Courier New" panose="02070309020205020404" pitchFamily="49" charset="0"/>
                <a:ea typeface="굴림" panose="020B0600000101010101" pitchFamily="34" charset="-127"/>
              </a:rPr>
              <a:t>* To get details for columns 2 and 3</a:t>
            </a:r>
          </a:p>
          <a:p>
            <a:pPr eaLnBrk="1" hangingPunct="1">
              <a:spcBef>
                <a:spcPct val="50000"/>
              </a:spcBef>
              <a:spcAft>
                <a:spcPts val="600"/>
              </a:spcAft>
            </a:pPr>
            <a:r>
              <a:rPr lang="en-US" altLang="ko-KR" sz="1200">
                <a:latin typeface="Courier New" panose="02070309020205020404" pitchFamily="49" charset="0"/>
                <a:ea typeface="굴림" panose="020B0600000101010101" pitchFamily="34" charset="-127"/>
              </a:rPr>
              <a:t>         GOSUB CALC.ENT.FWD</a:t>
            </a:r>
          </a:p>
          <a:p>
            <a:pPr eaLnBrk="1" hangingPunct="1">
              <a:spcBef>
                <a:spcPct val="50000"/>
              </a:spcBef>
              <a:spcAft>
                <a:spcPts val="600"/>
              </a:spcAft>
            </a:pPr>
            <a:r>
              <a:rPr lang="en-US" altLang="ko-KR" sz="1200">
                <a:latin typeface="Courier New" panose="02070309020205020404" pitchFamily="49" charset="0"/>
                <a:ea typeface="굴림" panose="020B0600000101010101" pitchFamily="34" charset="-127"/>
              </a:rPr>
              <a:t>* To get details for columns 4 and 5</a:t>
            </a:r>
            <a:endParaRPr lang="en-GB" altLang="ko-KR" sz="1200">
              <a:latin typeface="Courier New" panose="02070309020205020404" pitchFamily="49" charset="0"/>
              <a:ea typeface="굴림" panose="020B0600000101010101" pitchFamily="34" charset="-127"/>
            </a:endParaRPr>
          </a:p>
          <a:p>
            <a:pPr eaLnBrk="1" hangingPunct="1">
              <a:spcBef>
                <a:spcPct val="50000"/>
              </a:spcBef>
              <a:spcAft>
                <a:spcPts val="600"/>
              </a:spcAft>
            </a:pPr>
            <a:r>
              <a:rPr lang="en-US" altLang="ko-KR" sz="1200">
                <a:latin typeface="Courier New" panose="02070309020205020404" pitchFamily="49" charset="0"/>
                <a:ea typeface="굴림" panose="020B0600000101010101" pitchFamily="34" charset="-127"/>
              </a:rPr>
              <a:t>         GOSUB CALC.ACCR.INT</a:t>
            </a:r>
            <a:endParaRPr lang="en-GB" altLang="ko-KR" sz="1200">
              <a:latin typeface="Courier New" panose="02070309020205020404" pitchFamily="49" charset="0"/>
              <a:ea typeface="굴림" panose="020B0600000101010101" pitchFamily="34" charset="-127"/>
            </a:endParaRPr>
          </a:p>
          <a:p>
            <a:pPr eaLnBrk="1" hangingPunct="1">
              <a:spcBef>
                <a:spcPct val="50000"/>
              </a:spcBef>
              <a:spcAft>
                <a:spcPts val="600"/>
              </a:spcAft>
            </a:pPr>
            <a:endParaRPr lang="en-GB" altLang="ko-KR" sz="1200">
              <a:latin typeface="Courier New" panose="02070309020205020404" pitchFamily="49" charset="0"/>
              <a:ea typeface="굴림" panose="020B0600000101010101" pitchFamily="34" charset="-127"/>
            </a:endParaRPr>
          </a:p>
          <a:p>
            <a:pPr eaLnBrk="1" hangingPunct="1">
              <a:spcBef>
                <a:spcPct val="50000"/>
              </a:spcBef>
              <a:spcAft>
                <a:spcPts val="600"/>
              </a:spcAft>
            </a:pPr>
            <a:r>
              <a:rPr lang="en-GB" altLang="ko-KR" sz="1200">
                <a:latin typeface="Courier New" panose="02070309020205020404" pitchFamily="49" charset="0"/>
                <a:ea typeface="굴림" panose="020B0600000101010101" pitchFamily="34" charset="-127"/>
              </a:rPr>
              <a:t>* Store all data to return to enquiry</a:t>
            </a:r>
          </a:p>
          <a:p>
            <a:pPr eaLnBrk="1" hangingPunct="1">
              <a:spcBef>
                <a:spcPct val="50000"/>
              </a:spcBef>
              <a:spcAft>
                <a:spcPts val="600"/>
              </a:spcAft>
            </a:pPr>
            <a:r>
              <a:rPr lang="en-US" altLang="ko-KR" sz="1200">
                <a:latin typeface="Courier New" panose="02070309020205020404" pitchFamily="49" charset="0"/>
                <a:ea typeface="굴림" panose="020B0600000101010101" pitchFamily="34" charset="-127"/>
              </a:rPr>
              <a:t>AC.DET.ARR&lt;-1&gt; = AC.ID:"*":CR.AMT:"*":DR.AMT:"*":CR.TOT.INT:"*":DR.TOT.INT</a:t>
            </a:r>
            <a:endParaRPr lang="en-GB" altLang="ko-KR" sz="1200">
              <a:latin typeface="Courier New" panose="02070309020205020404" pitchFamily="49" charset="0"/>
              <a:ea typeface="굴림" panose="020B0600000101010101" pitchFamily="34" charset="-127"/>
            </a:endParaRPr>
          </a:p>
          <a:p>
            <a:pPr eaLnBrk="1" hangingPunct="1">
              <a:spcBef>
                <a:spcPct val="50000"/>
              </a:spcBef>
              <a:spcAft>
                <a:spcPts val="600"/>
              </a:spcAft>
            </a:pPr>
            <a:endParaRPr lang="en-GB" altLang="ko-KR" sz="1200">
              <a:latin typeface="Courier New" panose="02070309020205020404" pitchFamily="49" charset="0"/>
              <a:ea typeface="굴림" panose="020B0600000101010101" pitchFamily="34" charset="-127"/>
            </a:endParaRPr>
          </a:p>
          <a:p>
            <a:pPr eaLnBrk="1" hangingPunct="1">
              <a:spcBef>
                <a:spcPct val="50000"/>
              </a:spcBef>
              <a:spcAft>
                <a:spcPts val="600"/>
              </a:spcAft>
            </a:pPr>
            <a:r>
              <a:rPr lang="en-US" altLang="ko-KR" sz="1200">
                <a:latin typeface="Courier New" panose="02070309020205020404" pitchFamily="49" charset="0"/>
                <a:ea typeface="굴림" panose="020B0600000101010101" pitchFamily="34" charset="-127"/>
              </a:rPr>
              <a:t>     REPEAT</a:t>
            </a:r>
            <a:endParaRPr lang="en-GB" altLang="ko-KR" sz="1200">
              <a:latin typeface="Courier New" panose="02070309020205020404" pitchFamily="49" charset="0"/>
              <a:ea typeface="굴림" panose="020B0600000101010101" pitchFamily="34" charset="-127"/>
            </a:endParaRPr>
          </a:p>
          <a:p>
            <a:pPr eaLnBrk="1" hangingPunct="1">
              <a:spcBef>
                <a:spcPct val="50000"/>
              </a:spcBef>
              <a:spcAft>
                <a:spcPts val="600"/>
              </a:spcAft>
            </a:pPr>
            <a:r>
              <a:rPr lang="en-US" altLang="ko-KR" sz="1200">
                <a:latin typeface="Courier New" panose="02070309020205020404" pitchFamily="49" charset="0"/>
                <a:ea typeface="굴림" panose="020B0600000101010101" pitchFamily="34" charset="-127"/>
              </a:rPr>
              <a:t>     RETURN</a:t>
            </a:r>
            <a:endParaRPr lang="en-GB" altLang="ko-KR" sz="1200">
              <a:latin typeface="Courier New" panose="02070309020205020404" pitchFamily="49" charset="0"/>
              <a:ea typeface="굴림" panose="020B0600000101010101" pitchFamily="34" charset="-127"/>
            </a:endParaRPr>
          </a:p>
        </p:txBody>
      </p:sp>
      <p:sp>
        <p:nvSpPr>
          <p:cNvPr id="37892" name="Slide Number Placeholder 7">
            <a:extLst>
              <a:ext uri="{FF2B5EF4-FFF2-40B4-BE49-F238E27FC236}">
                <a16:creationId xmlns:a16="http://schemas.microsoft.com/office/drawing/2014/main" id="{C347544D-EEBF-4296-9624-014AC2CBB94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B74798AF-E220-426C-9ECD-E1B0E41E7854}" type="slidenum">
              <a:rPr lang="en-GB" altLang="en-US" sz="900">
                <a:solidFill>
                  <a:srgbClr val="98ABD0"/>
                </a:solidFill>
              </a:rPr>
              <a:pPr eaLnBrk="1" hangingPunct="1"/>
              <a:t>39</a:t>
            </a:fld>
            <a:endParaRPr lang="en-GB" altLang="en-US" sz="900">
              <a:solidFill>
                <a:srgbClr val="98ABD0"/>
              </a:solidFill>
            </a:endParaRPr>
          </a:p>
        </p:txBody>
      </p:sp>
    </p:spTree>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9A72B191-DC08-44CD-BF4F-28E9B2746F20}"/>
              </a:ext>
            </a:extLst>
          </p:cNvPr>
          <p:cNvSpPr>
            <a:spLocks noGrp="1" noChangeArrowheads="1"/>
          </p:cNvSpPr>
          <p:nvPr>
            <p:ph type="title"/>
          </p:nvPr>
        </p:nvSpPr>
        <p:spPr/>
        <p:txBody>
          <a:bodyPr/>
          <a:lstStyle/>
          <a:p>
            <a:pPr eaLnBrk="1" hangingPunct="1"/>
            <a:r>
              <a:rPr lang="en-US" altLang="en-US"/>
              <a:t>jBASE BASIC CODE</a:t>
            </a:r>
          </a:p>
        </p:txBody>
      </p:sp>
      <p:sp>
        <p:nvSpPr>
          <p:cNvPr id="38915" name="Rectangle 3">
            <a:extLst>
              <a:ext uri="{FF2B5EF4-FFF2-40B4-BE49-F238E27FC236}">
                <a16:creationId xmlns:a16="http://schemas.microsoft.com/office/drawing/2014/main" id="{08CAAF12-6E74-47D7-BFAF-91AA59585363}"/>
              </a:ext>
            </a:extLst>
          </p:cNvPr>
          <p:cNvSpPr>
            <a:spLocks noChangeArrowheads="1"/>
          </p:cNvSpPr>
          <p:nvPr/>
        </p:nvSpPr>
        <p:spPr bwMode="auto">
          <a:xfrm>
            <a:off x="430213" y="928688"/>
            <a:ext cx="8280400" cy="5586412"/>
          </a:xfrm>
          <a:prstGeom prst="rect">
            <a:avLst/>
          </a:prstGeom>
          <a:solidFill>
            <a:srgbClr val="CCECFF">
              <a:alpha val="63136"/>
            </a:srgbClr>
          </a:solidFill>
          <a:ln w="9525" algn="ctr">
            <a:solidFill>
              <a:schemeClr val="tx1"/>
            </a:solidFill>
            <a:miter lim="800000"/>
            <a:headEnd/>
            <a:tailEnd/>
          </a:ln>
        </p:spPr>
        <p:txBody>
          <a:bodyPr>
            <a:spAutoFit/>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spcBef>
                <a:spcPct val="50000"/>
              </a:spcBef>
              <a:spcAft>
                <a:spcPts val="600"/>
              </a:spcAft>
            </a:pPr>
            <a:r>
              <a:rPr lang="en-US" altLang="ko-KR" sz="1200">
                <a:latin typeface="Courier New" panose="02070309020205020404" pitchFamily="49" charset="0"/>
                <a:ea typeface="굴림" panose="020B0600000101010101" pitchFamily="34" charset="-127"/>
              </a:rPr>
              <a:t>CALC.ENT.FWD:</a:t>
            </a:r>
          </a:p>
          <a:p>
            <a:pPr eaLnBrk="1" hangingPunct="1">
              <a:spcBef>
                <a:spcPct val="50000"/>
              </a:spcBef>
              <a:spcAft>
                <a:spcPts val="600"/>
              </a:spcAft>
            </a:pPr>
            <a:r>
              <a:rPr lang="en-US" altLang="ko-KR" sz="1200">
                <a:latin typeface="Courier New" panose="02070309020205020404" pitchFamily="49" charset="0"/>
                <a:ea typeface="굴림" panose="020B0600000101010101" pitchFamily="34" charset="-127"/>
              </a:rPr>
              <a:t>     DR.AMT = '' ; CR.AMT = ''</a:t>
            </a:r>
            <a:endParaRPr lang="en-GB" altLang="ko-KR" sz="1200">
              <a:latin typeface="Courier New" panose="02070309020205020404" pitchFamily="49" charset="0"/>
              <a:ea typeface="굴림" panose="020B0600000101010101" pitchFamily="34" charset="-127"/>
            </a:endParaRPr>
          </a:p>
          <a:p>
            <a:pPr eaLnBrk="1" hangingPunct="1">
              <a:spcBef>
                <a:spcPct val="50000"/>
              </a:spcBef>
              <a:spcAft>
                <a:spcPts val="600"/>
              </a:spcAft>
            </a:pPr>
            <a:r>
              <a:rPr lang="en-US" altLang="ko-KR" sz="1200">
                <a:latin typeface="Courier New" panose="02070309020205020404" pitchFamily="49" charset="0"/>
                <a:ea typeface="굴림" panose="020B0600000101010101" pitchFamily="34" charset="-127"/>
              </a:rPr>
              <a:t>CALL F.READ(FN.ACCT.ENT.FWD,AC.ID,ACCT.ENT.REC,F.ACCT.ENT.FWD,ACCT.ENT.ERR)</a:t>
            </a:r>
            <a:endParaRPr lang="en-GB" altLang="ko-KR" sz="1200">
              <a:latin typeface="Courier New" panose="02070309020205020404" pitchFamily="49" charset="0"/>
              <a:ea typeface="굴림" panose="020B0600000101010101" pitchFamily="34" charset="-127"/>
            </a:endParaRPr>
          </a:p>
          <a:p>
            <a:pPr eaLnBrk="1" hangingPunct="1">
              <a:spcBef>
                <a:spcPct val="50000"/>
              </a:spcBef>
              <a:spcAft>
                <a:spcPts val="600"/>
              </a:spcAft>
            </a:pPr>
            <a:r>
              <a:rPr lang="en-US" altLang="ko-KR" sz="1200">
                <a:latin typeface="Courier New" panose="02070309020205020404" pitchFamily="49" charset="0"/>
                <a:ea typeface="굴림" panose="020B0600000101010101" pitchFamily="34" charset="-127"/>
              </a:rPr>
              <a:t>     LOOP</a:t>
            </a:r>
            <a:endParaRPr lang="en-GB" altLang="ko-KR" sz="1200">
              <a:latin typeface="Courier New" panose="02070309020205020404" pitchFamily="49" charset="0"/>
              <a:ea typeface="굴림" panose="020B0600000101010101" pitchFamily="34" charset="-127"/>
            </a:endParaRPr>
          </a:p>
          <a:p>
            <a:pPr eaLnBrk="1" hangingPunct="1">
              <a:spcBef>
                <a:spcPct val="50000"/>
              </a:spcBef>
              <a:spcAft>
                <a:spcPts val="600"/>
              </a:spcAft>
            </a:pPr>
            <a:r>
              <a:rPr lang="en-US" altLang="ko-KR" sz="1200">
                <a:latin typeface="Courier New" panose="02070309020205020404" pitchFamily="49" charset="0"/>
                <a:ea typeface="굴림" panose="020B0600000101010101" pitchFamily="34" charset="-127"/>
              </a:rPr>
              <a:t>         REMOVE ACCT.ENT.ID FROM ACCT.ENT.REC SETTING ACCT.ENT.POS</a:t>
            </a:r>
            <a:endParaRPr lang="en-GB" altLang="ko-KR" sz="1200">
              <a:latin typeface="Courier New" panose="02070309020205020404" pitchFamily="49" charset="0"/>
              <a:ea typeface="굴림" panose="020B0600000101010101" pitchFamily="34" charset="-127"/>
            </a:endParaRPr>
          </a:p>
          <a:p>
            <a:pPr eaLnBrk="1" hangingPunct="1">
              <a:spcBef>
                <a:spcPct val="50000"/>
              </a:spcBef>
              <a:spcAft>
                <a:spcPts val="600"/>
              </a:spcAft>
            </a:pPr>
            <a:r>
              <a:rPr lang="en-US" altLang="ko-KR" sz="1200">
                <a:latin typeface="Courier New" panose="02070309020205020404" pitchFamily="49" charset="0"/>
                <a:ea typeface="굴림" panose="020B0600000101010101" pitchFamily="34" charset="-127"/>
              </a:rPr>
              <a:t>     WHILE ACCT.ENT.ID:ACCT.ENT.POS</a:t>
            </a:r>
          </a:p>
          <a:p>
            <a:pPr eaLnBrk="1" hangingPunct="1">
              <a:spcBef>
                <a:spcPct val="50000"/>
              </a:spcBef>
              <a:spcAft>
                <a:spcPts val="600"/>
              </a:spcAft>
            </a:pPr>
            <a:r>
              <a:rPr lang="en-US" altLang="ko-KR" sz="1200">
                <a:latin typeface="Courier New" panose="02070309020205020404" pitchFamily="49" charset="0"/>
                <a:ea typeface="굴림" panose="020B0600000101010101" pitchFamily="34" charset="-127"/>
              </a:rPr>
              <a:t>CALL F.READ(FN.STMT.ENTRY,ACCT.ENT.ID,STMT.ENTRY.REC,F.STMT.ENTRY,STMT.ERR)</a:t>
            </a:r>
            <a:endParaRPr lang="en-GB" altLang="ko-KR" sz="1200">
              <a:latin typeface="Courier New" panose="02070309020205020404" pitchFamily="49" charset="0"/>
              <a:ea typeface="굴림" panose="020B0600000101010101" pitchFamily="34" charset="-127"/>
            </a:endParaRPr>
          </a:p>
          <a:p>
            <a:pPr eaLnBrk="1" hangingPunct="1">
              <a:spcBef>
                <a:spcPct val="50000"/>
              </a:spcBef>
              <a:spcAft>
                <a:spcPts val="600"/>
              </a:spcAft>
            </a:pPr>
            <a:r>
              <a:rPr lang="en-US" altLang="ko-KR" sz="1200">
                <a:latin typeface="Courier New" panose="02070309020205020404" pitchFamily="49" charset="0"/>
                <a:ea typeface="굴림" panose="020B0600000101010101" pitchFamily="34" charset="-127"/>
              </a:rPr>
              <a:t>         ACCT.ENT.AMT = STMT.ENTRY.REC&lt;AC.STE.AMOUNT.LCY&gt;</a:t>
            </a:r>
            <a:endParaRPr lang="en-GB" altLang="ko-KR" sz="1200">
              <a:latin typeface="Courier New" panose="02070309020205020404" pitchFamily="49" charset="0"/>
              <a:ea typeface="굴림" panose="020B0600000101010101" pitchFamily="34" charset="-127"/>
            </a:endParaRPr>
          </a:p>
          <a:p>
            <a:pPr eaLnBrk="1" hangingPunct="1">
              <a:spcBef>
                <a:spcPct val="50000"/>
              </a:spcBef>
              <a:spcAft>
                <a:spcPts val="600"/>
              </a:spcAft>
            </a:pPr>
            <a:r>
              <a:rPr lang="en-GB" altLang="ko-KR" sz="1200">
                <a:latin typeface="Courier New" panose="02070309020205020404" pitchFamily="49" charset="0"/>
                <a:ea typeface="굴림" panose="020B0600000101010101" pitchFamily="34" charset="-127"/>
              </a:rPr>
              <a:t>* Accumulate values since there could be multiple STMT IDs</a:t>
            </a:r>
          </a:p>
          <a:p>
            <a:pPr eaLnBrk="1" hangingPunct="1">
              <a:spcBef>
                <a:spcPct val="50000"/>
              </a:spcBef>
              <a:spcAft>
                <a:spcPts val="600"/>
              </a:spcAft>
            </a:pPr>
            <a:r>
              <a:rPr lang="en-US" altLang="ko-KR" sz="1200">
                <a:latin typeface="Courier New" panose="02070309020205020404" pitchFamily="49" charset="0"/>
                <a:ea typeface="굴림" panose="020B0600000101010101" pitchFamily="34" charset="-127"/>
              </a:rPr>
              <a:t>         IF ACCT.ENT.AMT LT 0 THEN</a:t>
            </a:r>
            <a:endParaRPr lang="en-GB" altLang="ko-KR" sz="1200">
              <a:latin typeface="Courier New" panose="02070309020205020404" pitchFamily="49" charset="0"/>
              <a:ea typeface="굴림" panose="020B0600000101010101" pitchFamily="34" charset="-127"/>
            </a:endParaRPr>
          </a:p>
          <a:p>
            <a:pPr eaLnBrk="1" hangingPunct="1">
              <a:spcBef>
                <a:spcPct val="50000"/>
              </a:spcBef>
              <a:spcAft>
                <a:spcPts val="600"/>
              </a:spcAft>
            </a:pPr>
            <a:r>
              <a:rPr lang="en-US" altLang="ko-KR" sz="1200">
                <a:latin typeface="Courier New" panose="02070309020205020404" pitchFamily="49" charset="0"/>
                <a:ea typeface="굴림" panose="020B0600000101010101" pitchFamily="34" charset="-127"/>
              </a:rPr>
              <a:t>             DR.AMT += ABS(ACCT.ENT.AMT)</a:t>
            </a:r>
            <a:endParaRPr lang="en-GB" altLang="ko-KR" sz="1200">
              <a:latin typeface="Courier New" panose="02070309020205020404" pitchFamily="49" charset="0"/>
              <a:ea typeface="굴림" panose="020B0600000101010101" pitchFamily="34" charset="-127"/>
            </a:endParaRPr>
          </a:p>
          <a:p>
            <a:pPr eaLnBrk="1" hangingPunct="1">
              <a:spcBef>
                <a:spcPct val="50000"/>
              </a:spcBef>
              <a:spcAft>
                <a:spcPts val="600"/>
              </a:spcAft>
            </a:pPr>
            <a:r>
              <a:rPr lang="en-US" altLang="ko-KR" sz="1200">
                <a:latin typeface="Courier New" panose="02070309020205020404" pitchFamily="49" charset="0"/>
                <a:ea typeface="굴림" panose="020B0600000101010101" pitchFamily="34" charset="-127"/>
              </a:rPr>
              <a:t>         END ELSE</a:t>
            </a:r>
            <a:endParaRPr lang="en-GB" altLang="ko-KR" sz="1200">
              <a:latin typeface="Courier New" panose="02070309020205020404" pitchFamily="49" charset="0"/>
              <a:ea typeface="굴림" panose="020B0600000101010101" pitchFamily="34" charset="-127"/>
            </a:endParaRPr>
          </a:p>
          <a:p>
            <a:pPr eaLnBrk="1" hangingPunct="1">
              <a:spcBef>
                <a:spcPct val="50000"/>
              </a:spcBef>
              <a:spcAft>
                <a:spcPts val="600"/>
              </a:spcAft>
            </a:pPr>
            <a:r>
              <a:rPr lang="en-US" altLang="ko-KR" sz="1200">
                <a:latin typeface="Courier New" panose="02070309020205020404" pitchFamily="49" charset="0"/>
                <a:ea typeface="굴림" panose="020B0600000101010101" pitchFamily="34" charset="-127"/>
              </a:rPr>
              <a:t>             CR.AMT += ACCT.ENT.AMT</a:t>
            </a:r>
            <a:endParaRPr lang="en-GB" altLang="ko-KR" sz="1200">
              <a:latin typeface="Courier New" panose="02070309020205020404" pitchFamily="49" charset="0"/>
              <a:ea typeface="굴림" panose="020B0600000101010101" pitchFamily="34" charset="-127"/>
            </a:endParaRPr>
          </a:p>
          <a:p>
            <a:pPr eaLnBrk="1" hangingPunct="1">
              <a:spcBef>
                <a:spcPct val="50000"/>
              </a:spcBef>
              <a:spcAft>
                <a:spcPts val="600"/>
              </a:spcAft>
            </a:pPr>
            <a:r>
              <a:rPr lang="en-US" altLang="ko-KR" sz="1200">
                <a:latin typeface="Courier New" panose="02070309020205020404" pitchFamily="49" charset="0"/>
                <a:ea typeface="굴림" panose="020B0600000101010101" pitchFamily="34" charset="-127"/>
              </a:rPr>
              <a:t>         END </a:t>
            </a:r>
          </a:p>
          <a:p>
            <a:pPr eaLnBrk="1" hangingPunct="1">
              <a:spcBef>
                <a:spcPct val="50000"/>
              </a:spcBef>
              <a:spcAft>
                <a:spcPts val="600"/>
              </a:spcAft>
            </a:pPr>
            <a:r>
              <a:rPr lang="en-US" altLang="ko-KR" sz="1200">
                <a:latin typeface="Courier New" panose="02070309020205020404" pitchFamily="49" charset="0"/>
                <a:ea typeface="굴림" panose="020B0600000101010101" pitchFamily="34" charset="-127"/>
              </a:rPr>
              <a:t>     REPEAT</a:t>
            </a:r>
          </a:p>
          <a:p>
            <a:pPr eaLnBrk="1" hangingPunct="1">
              <a:spcBef>
                <a:spcPct val="50000"/>
              </a:spcBef>
              <a:spcAft>
                <a:spcPts val="600"/>
              </a:spcAft>
            </a:pPr>
            <a:r>
              <a:rPr lang="en-US" altLang="ko-KR" sz="1200">
                <a:latin typeface="Courier New" panose="02070309020205020404" pitchFamily="49" charset="0"/>
                <a:ea typeface="굴림" panose="020B0600000101010101" pitchFamily="34" charset="-127"/>
              </a:rPr>
              <a:t>RETURN</a:t>
            </a:r>
            <a:endParaRPr lang="en-GB" altLang="en-GB" sz="1200">
              <a:latin typeface="Courier New" panose="02070309020205020404" pitchFamily="49" charset="0"/>
            </a:endParaRPr>
          </a:p>
        </p:txBody>
      </p:sp>
      <p:sp>
        <p:nvSpPr>
          <p:cNvPr id="38916" name="Slide Number Placeholder 7">
            <a:extLst>
              <a:ext uri="{FF2B5EF4-FFF2-40B4-BE49-F238E27FC236}">
                <a16:creationId xmlns:a16="http://schemas.microsoft.com/office/drawing/2014/main" id="{1EE5CE45-CDC4-4E2E-9EAF-CA0AE27747C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537D6A85-AAE5-4977-A303-AD5C0509192E}" type="slidenum">
              <a:rPr lang="en-GB" altLang="en-US" sz="900">
                <a:solidFill>
                  <a:srgbClr val="98ABD0"/>
                </a:solidFill>
              </a:rPr>
              <a:pPr eaLnBrk="1" hangingPunct="1"/>
              <a:t>40</a:t>
            </a:fld>
            <a:endParaRPr lang="en-GB" altLang="en-US" sz="900">
              <a:solidFill>
                <a:srgbClr val="98ABD0"/>
              </a:solidFill>
            </a:endParaRPr>
          </a:p>
        </p:txBody>
      </p:sp>
    </p:spTree>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B43F633-3493-4190-9D60-D4F4CACA4F18}"/>
              </a:ext>
            </a:extLst>
          </p:cNvPr>
          <p:cNvSpPr>
            <a:spLocks noGrp="1" noChangeArrowheads="1"/>
          </p:cNvSpPr>
          <p:nvPr>
            <p:ph type="title"/>
          </p:nvPr>
        </p:nvSpPr>
        <p:spPr/>
        <p:txBody>
          <a:bodyPr/>
          <a:lstStyle/>
          <a:p>
            <a:pPr eaLnBrk="1" hangingPunct="1"/>
            <a:r>
              <a:rPr lang="en-US" altLang="en-US"/>
              <a:t>jBASE BASIC CODE</a:t>
            </a:r>
          </a:p>
        </p:txBody>
      </p:sp>
      <p:sp>
        <p:nvSpPr>
          <p:cNvPr id="39939" name="Rectangle 3">
            <a:extLst>
              <a:ext uri="{FF2B5EF4-FFF2-40B4-BE49-F238E27FC236}">
                <a16:creationId xmlns:a16="http://schemas.microsoft.com/office/drawing/2014/main" id="{D74936E3-510B-4302-B5DA-761B513B823C}"/>
              </a:ext>
            </a:extLst>
          </p:cNvPr>
          <p:cNvSpPr>
            <a:spLocks noChangeArrowheads="1"/>
          </p:cNvSpPr>
          <p:nvPr/>
        </p:nvSpPr>
        <p:spPr bwMode="auto">
          <a:xfrm>
            <a:off x="428625" y="1143000"/>
            <a:ext cx="8280400" cy="4883150"/>
          </a:xfrm>
          <a:prstGeom prst="rect">
            <a:avLst/>
          </a:prstGeom>
          <a:solidFill>
            <a:srgbClr val="CCECFF">
              <a:alpha val="63136"/>
            </a:srgbClr>
          </a:solidFill>
          <a:ln w="9525" algn="ctr">
            <a:solidFill>
              <a:schemeClr val="tx1"/>
            </a:solidFill>
            <a:miter lim="800000"/>
            <a:headEnd/>
            <a:tailEnd/>
          </a:ln>
        </p:spPr>
        <p:txBody>
          <a:bodyPr>
            <a:spAutoFit/>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spcBef>
                <a:spcPct val="50000"/>
              </a:spcBef>
              <a:spcAft>
                <a:spcPts val="600"/>
              </a:spcAft>
            </a:pPr>
            <a:r>
              <a:rPr lang="en-US" altLang="ko-KR" sz="1200">
                <a:latin typeface="Courier New" panose="02070309020205020404" pitchFamily="49" charset="0"/>
                <a:ea typeface="굴림" panose="020B0600000101010101" pitchFamily="34" charset="-127"/>
              </a:rPr>
              <a:t>CALC.ACCR.INT:</a:t>
            </a:r>
            <a:endParaRPr lang="en-GB" altLang="ko-KR" sz="1200">
              <a:latin typeface="Courier New" panose="02070309020205020404" pitchFamily="49" charset="0"/>
              <a:ea typeface="굴림" panose="020B0600000101010101" pitchFamily="34" charset="-127"/>
            </a:endParaRPr>
          </a:p>
          <a:p>
            <a:pPr eaLnBrk="1" hangingPunct="1">
              <a:spcBef>
                <a:spcPct val="50000"/>
              </a:spcBef>
              <a:spcAft>
                <a:spcPts val="600"/>
              </a:spcAft>
            </a:pPr>
            <a:r>
              <a:rPr lang="en-US" altLang="ko-KR" sz="1200">
                <a:latin typeface="Courier New" panose="02070309020205020404" pitchFamily="49" charset="0"/>
                <a:ea typeface="굴림" panose="020B0600000101010101" pitchFamily="34" charset="-127"/>
              </a:rPr>
              <a:t>* Get data for columns 4 and 5</a:t>
            </a:r>
            <a:endParaRPr lang="en-GB" altLang="ko-KR" sz="1200">
              <a:latin typeface="Courier New" panose="02070309020205020404" pitchFamily="49" charset="0"/>
              <a:ea typeface="굴림" panose="020B0600000101010101" pitchFamily="34" charset="-127"/>
            </a:endParaRPr>
          </a:p>
          <a:p>
            <a:pPr eaLnBrk="1" hangingPunct="1">
              <a:spcBef>
                <a:spcPct val="50000"/>
              </a:spcBef>
              <a:spcAft>
                <a:spcPts val="600"/>
              </a:spcAft>
            </a:pPr>
            <a:endParaRPr lang="en-GB" altLang="ko-KR" sz="1200">
              <a:latin typeface="Courier New" panose="02070309020205020404" pitchFamily="49" charset="0"/>
              <a:ea typeface="굴림" panose="020B0600000101010101" pitchFamily="34" charset="-127"/>
            </a:endParaRPr>
          </a:p>
          <a:p>
            <a:pPr eaLnBrk="1" hangingPunct="1">
              <a:spcBef>
                <a:spcPct val="50000"/>
              </a:spcBef>
              <a:spcAft>
                <a:spcPts val="600"/>
              </a:spcAft>
            </a:pPr>
            <a:r>
              <a:rPr lang="en-US" altLang="ko-KR" sz="1200">
                <a:latin typeface="Courier New" panose="02070309020205020404" pitchFamily="49" charset="0"/>
                <a:ea typeface="굴림" panose="020B0600000101010101" pitchFamily="34" charset="-127"/>
              </a:rPr>
              <a:t>     CR.TOT.INT = '' ; DR.TOT.INT = ''</a:t>
            </a:r>
            <a:endParaRPr lang="en-GB" altLang="ko-KR" sz="1200">
              <a:latin typeface="Courier New" panose="02070309020205020404" pitchFamily="49" charset="0"/>
              <a:ea typeface="굴림" panose="020B0600000101010101" pitchFamily="34" charset="-127"/>
            </a:endParaRPr>
          </a:p>
          <a:p>
            <a:pPr eaLnBrk="1" hangingPunct="1">
              <a:spcBef>
                <a:spcPct val="50000"/>
              </a:spcBef>
              <a:spcAft>
                <a:spcPts val="600"/>
              </a:spcAft>
            </a:pPr>
            <a:r>
              <a:rPr lang="en-US" altLang="ko-KR" sz="1200">
                <a:latin typeface="Courier New" panose="02070309020205020404" pitchFamily="49" charset="0"/>
                <a:ea typeface="굴림" panose="020B0600000101010101" pitchFamily="34" charset="-127"/>
              </a:rPr>
              <a:t>     CALL F.READ(FN.ACCR.ACCT.CR,AC.ID,AC.CR.REC,F.ACCR.ACCT.CR,ACCT.CR.ERR)</a:t>
            </a:r>
            <a:endParaRPr lang="en-GB" altLang="ko-KR" sz="1200">
              <a:latin typeface="Courier New" panose="02070309020205020404" pitchFamily="49" charset="0"/>
              <a:ea typeface="굴림" panose="020B0600000101010101" pitchFamily="34" charset="-127"/>
            </a:endParaRPr>
          </a:p>
          <a:p>
            <a:pPr eaLnBrk="1" hangingPunct="1">
              <a:spcBef>
                <a:spcPct val="50000"/>
              </a:spcBef>
              <a:spcAft>
                <a:spcPts val="600"/>
              </a:spcAft>
            </a:pPr>
            <a:r>
              <a:rPr lang="en-US" altLang="ko-KR" sz="1200">
                <a:latin typeface="Courier New" panose="02070309020205020404" pitchFamily="49" charset="0"/>
                <a:ea typeface="굴림" panose="020B0600000101010101" pitchFamily="34" charset="-127"/>
              </a:rPr>
              <a:t>     CR.TOT.INT = AC.CR.REC&lt;IC.ACRCR.TOTAL.INTEREST&gt;</a:t>
            </a:r>
            <a:endParaRPr lang="en-GB" altLang="ko-KR" sz="1200">
              <a:latin typeface="Courier New" panose="02070309020205020404" pitchFamily="49" charset="0"/>
              <a:ea typeface="굴림" panose="020B0600000101010101" pitchFamily="34" charset="-127"/>
            </a:endParaRPr>
          </a:p>
          <a:p>
            <a:pPr eaLnBrk="1" hangingPunct="1">
              <a:spcBef>
                <a:spcPct val="50000"/>
              </a:spcBef>
              <a:spcAft>
                <a:spcPts val="600"/>
              </a:spcAft>
            </a:pPr>
            <a:r>
              <a:rPr lang="en-US" altLang="ko-KR" sz="1200">
                <a:latin typeface="Courier New" panose="02070309020205020404" pitchFamily="49" charset="0"/>
                <a:ea typeface="굴림" panose="020B0600000101010101" pitchFamily="34" charset="-127"/>
              </a:rPr>
              <a:t>     CALL F.READ(FN.ACCR.ACCT.DR,AC.ID,AC.DR.REC,F.ACCR.ACCT.DR,ACCT.DR.ERR)</a:t>
            </a:r>
            <a:endParaRPr lang="en-GB" altLang="ko-KR" sz="1200">
              <a:latin typeface="Courier New" panose="02070309020205020404" pitchFamily="49" charset="0"/>
              <a:ea typeface="굴림" panose="020B0600000101010101" pitchFamily="34" charset="-127"/>
            </a:endParaRPr>
          </a:p>
          <a:p>
            <a:pPr eaLnBrk="1" hangingPunct="1">
              <a:spcBef>
                <a:spcPct val="50000"/>
              </a:spcBef>
              <a:spcAft>
                <a:spcPts val="600"/>
              </a:spcAft>
            </a:pPr>
            <a:r>
              <a:rPr lang="en-US" altLang="ko-KR" sz="1200">
                <a:latin typeface="Courier New" panose="02070309020205020404" pitchFamily="49" charset="0"/>
                <a:ea typeface="굴림" panose="020B0600000101010101" pitchFamily="34" charset="-127"/>
              </a:rPr>
              <a:t>     DR.TOT.INT = AC.DR.REC&lt;IC.ACRDR.TOTAL.INTEREST&gt;</a:t>
            </a:r>
          </a:p>
          <a:p>
            <a:pPr eaLnBrk="1" hangingPunct="1">
              <a:spcBef>
                <a:spcPct val="50000"/>
              </a:spcBef>
              <a:spcAft>
                <a:spcPts val="600"/>
              </a:spcAft>
            </a:pPr>
            <a:r>
              <a:rPr lang="en-US" altLang="ko-KR" sz="1200">
                <a:latin typeface="Courier New" panose="02070309020205020404" pitchFamily="49" charset="0"/>
                <a:ea typeface="굴림" panose="020B0600000101010101" pitchFamily="34" charset="-127"/>
              </a:rPr>
              <a:t>   RETURN</a:t>
            </a:r>
            <a:endParaRPr lang="en-GB" altLang="ko-KR" sz="1200">
              <a:latin typeface="Courier New" panose="02070309020205020404" pitchFamily="49" charset="0"/>
              <a:ea typeface="굴림" panose="020B0600000101010101" pitchFamily="34" charset="-127"/>
            </a:endParaRPr>
          </a:p>
          <a:p>
            <a:pPr eaLnBrk="1" hangingPunct="1">
              <a:spcBef>
                <a:spcPct val="50000"/>
              </a:spcBef>
              <a:spcAft>
                <a:spcPts val="600"/>
              </a:spcAft>
            </a:pPr>
            <a:r>
              <a:rPr lang="en-US" altLang="ko-KR" sz="1200">
                <a:latin typeface="Courier New" panose="02070309020205020404" pitchFamily="49" charset="0"/>
                <a:ea typeface="굴림" panose="020B0600000101010101" pitchFamily="34" charset="-127"/>
              </a:rPr>
              <a:t> END</a:t>
            </a:r>
            <a:endParaRPr lang="en-GB" altLang="ko-KR" sz="1200">
              <a:latin typeface="Courier New" panose="02070309020205020404" pitchFamily="49" charset="0"/>
              <a:ea typeface="굴림" panose="020B0600000101010101" pitchFamily="34" charset="-127"/>
            </a:endParaRPr>
          </a:p>
          <a:p>
            <a:pPr eaLnBrk="1" hangingPunct="1">
              <a:spcBef>
                <a:spcPct val="50000"/>
              </a:spcBef>
              <a:spcAft>
                <a:spcPts val="600"/>
              </a:spcAft>
            </a:pPr>
            <a:endParaRPr lang="en-GB" altLang="en-GB" sz="1200">
              <a:latin typeface="Courier New" panose="02070309020205020404" pitchFamily="49" charset="0"/>
            </a:endParaRPr>
          </a:p>
        </p:txBody>
      </p:sp>
      <p:sp>
        <p:nvSpPr>
          <p:cNvPr id="39940" name="Slide Number Placeholder 7">
            <a:extLst>
              <a:ext uri="{FF2B5EF4-FFF2-40B4-BE49-F238E27FC236}">
                <a16:creationId xmlns:a16="http://schemas.microsoft.com/office/drawing/2014/main" id="{DE1F920D-2389-48AB-A22A-C567FA78867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F5BEEC37-7138-49B4-A895-382907E25C7B}" type="slidenum">
              <a:rPr lang="en-GB" altLang="en-US" sz="900">
                <a:solidFill>
                  <a:srgbClr val="98ABD0"/>
                </a:solidFill>
              </a:rPr>
              <a:pPr eaLnBrk="1" hangingPunct="1"/>
              <a:t>41</a:t>
            </a:fld>
            <a:endParaRPr lang="en-GB" altLang="en-US" sz="900">
              <a:solidFill>
                <a:srgbClr val="98ABD0"/>
              </a:solidFill>
            </a:endParaRPr>
          </a:p>
        </p:txBody>
      </p:sp>
    </p:spTree>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8851C42B-D4E0-4CBE-87B9-89F30D3FC1EB}"/>
              </a:ext>
            </a:extLst>
          </p:cNvPr>
          <p:cNvSpPr>
            <a:spLocks noGrp="1" noChangeArrowheads="1"/>
          </p:cNvSpPr>
          <p:nvPr>
            <p:ph type="title"/>
          </p:nvPr>
        </p:nvSpPr>
        <p:spPr/>
        <p:txBody>
          <a:bodyPr/>
          <a:lstStyle/>
          <a:p>
            <a:pPr eaLnBrk="1" hangingPunct="1"/>
            <a:r>
              <a:rPr lang="en-US" altLang="en-US"/>
              <a:t>Solution – Step 2 – Create Standard Selection Record</a:t>
            </a:r>
          </a:p>
        </p:txBody>
      </p:sp>
      <p:sp>
        <p:nvSpPr>
          <p:cNvPr id="40963" name="Rectangle 3">
            <a:extLst>
              <a:ext uri="{FF2B5EF4-FFF2-40B4-BE49-F238E27FC236}">
                <a16:creationId xmlns:a16="http://schemas.microsoft.com/office/drawing/2014/main" id="{5CFDDC94-1E92-4F38-8F15-857E3BB075D1}"/>
              </a:ext>
            </a:extLst>
          </p:cNvPr>
          <p:cNvSpPr>
            <a:spLocks noGrp="1" noChangeArrowheads="1"/>
          </p:cNvSpPr>
          <p:nvPr>
            <p:ph type="body" idx="1"/>
          </p:nvPr>
        </p:nvSpPr>
        <p:spPr/>
        <p:txBody>
          <a:bodyPr/>
          <a:lstStyle/>
          <a:p>
            <a:pPr eaLnBrk="1" hangingPunct="1"/>
            <a:r>
              <a:rPr lang="en-US" altLang="en-US" sz="1800"/>
              <a:t>Before we create the ENQUIRY, we must create a Standard Selection record to put in the field FILE.NAME</a:t>
            </a:r>
          </a:p>
          <a:p>
            <a:pPr eaLnBrk="1" hangingPunct="1"/>
            <a:endParaRPr lang="en-US" altLang="en-US" sz="1800"/>
          </a:p>
          <a:p>
            <a:pPr eaLnBrk="1" hangingPunct="1"/>
            <a:r>
              <a:rPr lang="en-US" altLang="en-US" sz="1800"/>
              <a:t>How do we get around the CONTROL.FILE validation ?</a:t>
            </a:r>
          </a:p>
          <a:p>
            <a:pPr eaLnBrk="1" hangingPunct="1"/>
            <a:endParaRPr lang="en-US" altLang="en-US" sz="1800"/>
          </a:p>
          <a:p>
            <a:pPr eaLnBrk="1" hangingPunct="1"/>
            <a:r>
              <a:rPr lang="en-US" altLang="en-US" sz="1800"/>
              <a:t>The ID of the record we are trying to create must start with NOFILE. (dot included)</a:t>
            </a:r>
          </a:p>
          <a:p>
            <a:pPr eaLnBrk="1" hangingPunct="1"/>
            <a:endParaRPr lang="en-US" altLang="en-US" sz="1800"/>
          </a:p>
          <a:p>
            <a:pPr eaLnBrk="1" hangingPunct="1"/>
            <a:r>
              <a:rPr lang="en-US" altLang="en-US" sz="1800"/>
              <a:t>What does a Standard Selection record hold?</a:t>
            </a:r>
          </a:p>
          <a:p>
            <a:pPr eaLnBrk="1" hangingPunct="1"/>
            <a:endParaRPr lang="en-US" altLang="en-US" sz="1800"/>
          </a:p>
          <a:p>
            <a:pPr eaLnBrk="1" hangingPunct="1"/>
            <a:endParaRPr lang="en-US" altLang="en-US" sz="1800"/>
          </a:p>
          <a:p>
            <a:pPr eaLnBrk="1" hangingPunct="1"/>
            <a:endParaRPr lang="en-US" altLang="en-US" sz="1800"/>
          </a:p>
        </p:txBody>
      </p:sp>
      <p:sp>
        <p:nvSpPr>
          <p:cNvPr id="40964" name="Slide Number Placeholder 7">
            <a:extLst>
              <a:ext uri="{FF2B5EF4-FFF2-40B4-BE49-F238E27FC236}">
                <a16:creationId xmlns:a16="http://schemas.microsoft.com/office/drawing/2014/main" id="{8CCE4B72-F2E2-4A7F-B43D-BEAA0A3C88C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6FB6182E-F182-47F3-978C-AF92AEAA8B06}" type="slidenum">
              <a:rPr lang="en-GB" altLang="en-US" sz="900">
                <a:solidFill>
                  <a:srgbClr val="98ABD0"/>
                </a:solidFill>
              </a:rPr>
              <a:pPr eaLnBrk="1" hangingPunct="1"/>
              <a:t>42</a:t>
            </a:fld>
            <a:endParaRPr lang="en-GB" altLang="en-US" sz="900">
              <a:solidFill>
                <a:srgbClr val="98ABD0"/>
              </a:solidFill>
            </a:endParaRPr>
          </a:p>
        </p:txBody>
      </p:sp>
    </p:spTree>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D580B953-5D25-4139-930F-5DEE321DA0A7}"/>
              </a:ext>
            </a:extLst>
          </p:cNvPr>
          <p:cNvSpPr>
            <a:spLocks noGrp="1" noChangeArrowheads="1"/>
          </p:cNvSpPr>
          <p:nvPr>
            <p:ph type="title"/>
          </p:nvPr>
        </p:nvSpPr>
        <p:spPr/>
        <p:txBody>
          <a:bodyPr/>
          <a:lstStyle/>
          <a:p>
            <a:pPr eaLnBrk="1" hangingPunct="1"/>
            <a:r>
              <a:rPr lang="en-US" altLang="en-US"/>
              <a:t>Solution – Step 2 – Create Standard Selection Record</a:t>
            </a:r>
          </a:p>
        </p:txBody>
      </p:sp>
      <p:sp>
        <p:nvSpPr>
          <p:cNvPr id="41987" name="Rectangle 3">
            <a:extLst>
              <a:ext uri="{FF2B5EF4-FFF2-40B4-BE49-F238E27FC236}">
                <a16:creationId xmlns:a16="http://schemas.microsoft.com/office/drawing/2014/main" id="{AC761352-4C8E-44EE-951B-21FE7B700815}"/>
              </a:ext>
            </a:extLst>
          </p:cNvPr>
          <p:cNvSpPr>
            <a:spLocks noGrp="1" noChangeArrowheads="1"/>
          </p:cNvSpPr>
          <p:nvPr>
            <p:ph type="body" idx="1"/>
          </p:nvPr>
        </p:nvSpPr>
        <p:spPr/>
        <p:txBody>
          <a:bodyPr/>
          <a:lstStyle/>
          <a:p>
            <a:pPr eaLnBrk="1" hangingPunct="1"/>
            <a:r>
              <a:rPr lang="en-US" altLang="en-US" sz="1800"/>
              <a:t>The Standard Selection holds field definitions of an application</a:t>
            </a:r>
          </a:p>
          <a:p>
            <a:pPr eaLnBrk="1" hangingPunct="1"/>
            <a:endParaRPr lang="en-US" altLang="en-US" sz="1800"/>
          </a:p>
          <a:p>
            <a:pPr eaLnBrk="1" hangingPunct="1"/>
            <a:r>
              <a:rPr lang="en-US" altLang="en-US" sz="1800"/>
              <a:t>In a simple ENQUIRY, when we want to display data, we use the name of the field from the Standard Selection</a:t>
            </a:r>
          </a:p>
          <a:p>
            <a:pPr eaLnBrk="1" hangingPunct="1"/>
            <a:endParaRPr lang="en-US" altLang="en-US" sz="1800"/>
          </a:p>
          <a:p>
            <a:pPr eaLnBrk="1" hangingPunct="1"/>
            <a:r>
              <a:rPr lang="en-US" altLang="en-US" sz="1800"/>
              <a:t>We must define a field in the Standard Selection record to hold the data that is returned from the routine</a:t>
            </a:r>
          </a:p>
          <a:p>
            <a:pPr eaLnBrk="1" hangingPunct="1"/>
            <a:endParaRPr lang="en-US" altLang="en-US" sz="1800"/>
          </a:p>
          <a:p>
            <a:pPr eaLnBrk="1" hangingPunct="1"/>
            <a:r>
              <a:rPr lang="en-US" altLang="en-US" sz="1800"/>
              <a:t>Our algorithm is based on the assumption that the end user will input a CUSTOMER number and we will generate an appropriate report. How do I define this selection field ?</a:t>
            </a:r>
          </a:p>
          <a:p>
            <a:pPr lvl="1" eaLnBrk="1" hangingPunct="1"/>
            <a:r>
              <a:rPr lang="en-US" altLang="en-US"/>
              <a:t>Define this ‘Selection’ field in the Standard Selection record</a:t>
            </a:r>
          </a:p>
        </p:txBody>
      </p:sp>
      <p:sp>
        <p:nvSpPr>
          <p:cNvPr id="41988" name="Slide Number Placeholder 7">
            <a:extLst>
              <a:ext uri="{FF2B5EF4-FFF2-40B4-BE49-F238E27FC236}">
                <a16:creationId xmlns:a16="http://schemas.microsoft.com/office/drawing/2014/main" id="{743A844F-6D4F-45BC-8E5F-D705EF7B7AF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BF6FE81D-FFD6-496E-933E-CBE89F292244}" type="slidenum">
              <a:rPr lang="en-GB" altLang="en-US" sz="900">
                <a:solidFill>
                  <a:srgbClr val="98ABD0"/>
                </a:solidFill>
              </a:rPr>
              <a:pPr eaLnBrk="1" hangingPunct="1"/>
              <a:t>43</a:t>
            </a:fld>
            <a:endParaRPr lang="en-GB" altLang="en-US" sz="900">
              <a:solidFill>
                <a:srgbClr val="98ABD0"/>
              </a:solidFill>
            </a:endParaRPr>
          </a:p>
        </p:txBody>
      </p:sp>
    </p:spTree>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9C112698-7A28-44EB-9CD0-C882C114E51C}"/>
              </a:ext>
            </a:extLst>
          </p:cNvPr>
          <p:cNvSpPr>
            <a:spLocks noGrp="1" noChangeArrowheads="1"/>
          </p:cNvSpPr>
          <p:nvPr>
            <p:ph type="title"/>
          </p:nvPr>
        </p:nvSpPr>
        <p:spPr/>
        <p:txBody>
          <a:bodyPr/>
          <a:lstStyle/>
          <a:p>
            <a:pPr eaLnBrk="1" hangingPunct="1"/>
            <a:r>
              <a:rPr lang="en-US" altLang="en-US"/>
              <a:t>Solution – Step 2 – Create Standard Selection Record</a:t>
            </a:r>
          </a:p>
        </p:txBody>
      </p:sp>
      <p:sp>
        <p:nvSpPr>
          <p:cNvPr id="43011" name="Rectangle 3">
            <a:extLst>
              <a:ext uri="{FF2B5EF4-FFF2-40B4-BE49-F238E27FC236}">
                <a16:creationId xmlns:a16="http://schemas.microsoft.com/office/drawing/2014/main" id="{D6551261-574A-491E-95A9-EAA69D054A24}"/>
              </a:ext>
            </a:extLst>
          </p:cNvPr>
          <p:cNvSpPr>
            <a:spLocks noGrp="1" noChangeArrowheads="1"/>
          </p:cNvSpPr>
          <p:nvPr>
            <p:ph type="body" idx="1"/>
          </p:nvPr>
        </p:nvSpPr>
        <p:spPr/>
        <p:txBody>
          <a:bodyPr/>
          <a:lstStyle/>
          <a:p>
            <a:pPr eaLnBrk="1" hangingPunct="1"/>
            <a:r>
              <a:rPr lang="en-US" altLang="en-US" sz="1800"/>
              <a:t>The fields that we create in the Standard Selection record are ‘User Defined’</a:t>
            </a:r>
          </a:p>
          <a:p>
            <a:pPr eaLnBrk="1" hangingPunct="1"/>
            <a:endParaRPr lang="en-US" altLang="en-US" sz="1800"/>
          </a:p>
          <a:p>
            <a:pPr eaLnBrk="1" hangingPunct="1"/>
            <a:r>
              <a:rPr lang="en-US" altLang="en-US" sz="1800"/>
              <a:t>There must be one field (mandatory) to hold the data returned</a:t>
            </a:r>
          </a:p>
          <a:p>
            <a:pPr eaLnBrk="1" hangingPunct="1"/>
            <a:endParaRPr lang="en-US" altLang="en-US" sz="1800"/>
          </a:p>
          <a:p>
            <a:pPr eaLnBrk="1" hangingPunct="1"/>
            <a:r>
              <a:rPr lang="en-US" altLang="en-US" sz="1800"/>
              <a:t>There could be one or more selection fields defined (optional)</a:t>
            </a:r>
          </a:p>
          <a:p>
            <a:pPr eaLnBrk="1" hangingPunct="1"/>
            <a:endParaRPr lang="en-US" altLang="en-US" sz="1800"/>
          </a:p>
          <a:p>
            <a:pPr eaLnBrk="1" hangingPunct="1"/>
            <a:endParaRPr lang="en-US" altLang="en-US" sz="1800"/>
          </a:p>
        </p:txBody>
      </p:sp>
      <p:sp>
        <p:nvSpPr>
          <p:cNvPr id="43012" name="Slide Number Placeholder 7">
            <a:extLst>
              <a:ext uri="{FF2B5EF4-FFF2-40B4-BE49-F238E27FC236}">
                <a16:creationId xmlns:a16="http://schemas.microsoft.com/office/drawing/2014/main" id="{06FE47A3-6A0D-4130-9657-EE55FAD0881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7442F820-0E0E-43E7-A604-8D0034CE25FE}" type="slidenum">
              <a:rPr lang="en-GB" altLang="en-US" sz="900">
                <a:solidFill>
                  <a:srgbClr val="98ABD0"/>
                </a:solidFill>
              </a:rPr>
              <a:pPr eaLnBrk="1" hangingPunct="1"/>
              <a:t>44</a:t>
            </a:fld>
            <a:endParaRPr lang="en-GB" altLang="en-US" sz="900">
              <a:solidFill>
                <a:srgbClr val="98ABD0"/>
              </a:solidFill>
            </a:endParaRPr>
          </a:p>
        </p:txBody>
      </p:sp>
    </p:spTree>
  </p:cSld>
  <p:clrMapOvr>
    <a:masterClrMapping/>
  </p:clrMapOvr>
  <p:transition>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3EDA779A-3B6A-43ED-8A3B-4B3F6A004DA2}"/>
              </a:ext>
            </a:extLst>
          </p:cNvPr>
          <p:cNvSpPr>
            <a:spLocks noGrp="1" noChangeArrowheads="1"/>
          </p:cNvSpPr>
          <p:nvPr>
            <p:ph type="title"/>
          </p:nvPr>
        </p:nvSpPr>
        <p:spPr/>
        <p:txBody>
          <a:bodyPr/>
          <a:lstStyle/>
          <a:p>
            <a:pPr eaLnBrk="1" hangingPunct="1"/>
            <a:r>
              <a:rPr lang="en-US" altLang="en-US"/>
              <a:t>Solution – Step 2 – Create Standard Selection Record</a:t>
            </a:r>
          </a:p>
        </p:txBody>
      </p:sp>
      <p:pic>
        <p:nvPicPr>
          <p:cNvPr id="44035" name="Picture 4">
            <a:extLst>
              <a:ext uri="{FF2B5EF4-FFF2-40B4-BE49-F238E27FC236}">
                <a16:creationId xmlns:a16="http://schemas.microsoft.com/office/drawing/2014/main" id="{840AE775-1421-4983-8B33-F4665DB8CE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125538"/>
            <a:ext cx="4305300" cy="5327650"/>
          </a:xfrm>
          <a:prstGeom prst="rect">
            <a:avLst/>
          </a:prstGeom>
          <a:noFill/>
          <a:ln w="9525">
            <a:solidFill>
              <a:srgbClr val="000099"/>
            </a:solidFill>
            <a:miter lim="800000"/>
            <a:headEnd/>
            <a:tailEnd/>
          </a:ln>
          <a:extLst>
            <a:ext uri="{909E8E84-426E-40DD-AFC4-6F175D3DCCD1}">
              <a14:hiddenFill xmlns:a14="http://schemas.microsoft.com/office/drawing/2010/main">
                <a:solidFill>
                  <a:srgbClr val="FFFFFF"/>
                </a:solidFill>
              </a14:hiddenFill>
            </a:ext>
          </a:extLst>
        </p:spPr>
      </p:pic>
      <p:sp>
        <p:nvSpPr>
          <p:cNvPr id="44036" name="Rectangle 5">
            <a:extLst>
              <a:ext uri="{FF2B5EF4-FFF2-40B4-BE49-F238E27FC236}">
                <a16:creationId xmlns:a16="http://schemas.microsoft.com/office/drawing/2014/main" id="{07CB2B11-B6CD-4E68-8FEE-64B7862F7546}"/>
              </a:ext>
            </a:extLst>
          </p:cNvPr>
          <p:cNvSpPr>
            <a:spLocks noChangeArrowheads="1"/>
          </p:cNvSpPr>
          <p:nvPr/>
        </p:nvSpPr>
        <p:spPr bwMode="auto">
          <a:xfrm>
            <a:off x="725488" y="2089150"/>
            <a:ext cx="2665412" cy="647700"/>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endParaRPr lang="en-US" altLang="en-US"/>
          </a:p>
        </p:txBody>
      </p:sp>
      <p:sp>
        <p:nvSpPr>
          <p:cNvPr id="44037" name="Rectangle 7">
            <a:extLst>
              <a:ext uri="{FF2B5EF4-FFF2-40B4-BE49-F238E27FC236}">
                <a16:creationId xmlns:a16="http://schemas.microsoft.com/office/drawing/2014/main" id="{3D8A5D2B-964E-425E-9AF4-534780976C4F}"/>
              </a:ext>
            </a:extLst>
          </p:cNvPr>
          <p:cNvSpPr>
            <a:spLocks noChangeArrowheads="1"/>
          </p:cNvSpPr>
          <p:nvPr/>
        </p:nvSpPr>
        <p:spPr bwMode="auto">
          <a:xfrm>
            <a:off x="696913" y="3286125"/>
            <a:ext cx="2520950" cy="647700"/>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endParaRPr lang="en-US" altLang="en-US"/>
          </a:p>
        </p:txBody>
      </p:sp>
      <p:sp>
        <p:nvSpPr>
          <p:cNvPr id="44038" name="Slide Number Placeholder 10">
            <a:extLst>
              <a:ext uri="{FF2B5EF4-FFF2-40B4-BE49-F238E27FC236}">
                <a16:creationId xmlns:a16="http://schemas.microsoft.com/office/drawing/2014/main" id="{E60A7E51-6B68-4132-AAA6-161517CE2FC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46327A5D-A526-4767-9A81-90D3B7567A31}" type="slidenum">
              <a:rPr lang="en-GB" altLang="en-US" sz="900">
                <a:solidFill>
                  <a:srgbClr val="98ABD0"/>
                </a:solidFill>
              </a:rPr>
              <a:pPr eaLnBrk="1" hangingPunct="1"/>
              <a:t>45</a:t>
            </a:fld>
            <a:endParaRPr lang="en-GB" altLang="en-US" sz="900">
              <a:solidFill>
                <a:srgbClr val="98ABD0"/>
              </a:solidFill>
            </a:endParaRPr>
          </a:p>
        </p:txBody>
      </p:sp>
      <p:sp>
        <p:nvSpPr>
          <p:cNvPr id="44039" name="TextBox 11">
            <a:extLst>
              <a:ext uri="{FF2B5EF4-FFF2-40B4-BE49-F238E27FC236}">
                <a16:creationId xmlns:a16="http://schemas.microsoft.com/office/drawing/2014/main" id="{B1474D05-381B-43F5-BCCE-23C1C6FA681A}"/>
              </a:ext>
            </a:extLst>
          </p:cNvPr>
          <p:cNvSpPr txBox="1">
            <a:spLocks noChangeArrowheads="1"/>
          </p:cNvSpPr>
          <p:nvPr/>
        </p:nvSpPr>
        <p:spPr bwMode="auto">
          <a:xfrm>
            <a:off x="5286375" y="1643063"/>
            <a:ext cx="3357563"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US" altLang="en-US" b="1">
                <a:solidFill>
                  <a:srgbClr val="005294"/>
                </a:solidFill>
              </a:rPr>
              <a:t>Usr Type </a:t>
            </a:r>
            <a:r>
              <a:rPr lang="en-US" altLang="en-US">
                <a:solidFill>
                  <a:srgbClr val="005294"/>
                </a:solidFill>
              </a:rPr>
              <a:t>R means user defined routine. </a:t>
            </a:r>
          </a:p>
          <a:p>
            <a:pPr eaLnBrk="1" hangingPunct="1"/>
            <a:endParaRPr lang="en-US" altLang="en-US">
              <a:solidFill>
                <a:srgbClr val="005294"/>
              </a:solidFill>
            </a:endParaRPr>
          </a:p>
          <a:p>
            <a:pPr eaLnBrk="1" hangingPunct="1"/>
            <a:r>
              <a:rPr lang="en-US" altLang="en-US" b="1">
                <a:solidFill>
                  <a:srgbClr val="005294"/>
                </a:solidFill>
              </a:rPr>
              <a:t>Usr Field No</a:t>
            </a:r>
            <a:r>
              <a:rPr lang="en-US" altLang="en-US">
                <a:solidFill>
                  <a:srgbClr val="005294"/>
                </a:solidFill>
              </a:rPr>
              <a:t>  Will contain the routine name. This routine must return the values that must be displayed in the Enquiry</a:t>
            </a:r>
          </a:p>
          <a:p>
            <a:pPr eaLnBrk="1" hangingPunct="1"/>
            <a:endParaRPr lang="en-US" altLang="en-US">
              <a:solidFill>
                <a:srgbClr val="005294"/>
              </a:solidFill>
            </a:endParaRPr>
          </a:p>
          <a:p>
            <a:pPr eaLnBrk="1" hangingPunct="1"/>
            <a:r>
              <a:rPr lang="en-US" altLang="en-US" b="1">
                <a:solidFill>
                  <a:srgbClr val="005294"/>
                </a:solidFill>
              </a:rPr>
              <a:t>Usr Type </a:t>
            </a:r>
            <a:r>
              <a:rPr lang="en-US" altLang="en-US">
                <a:solidFill>
                  <a:srgbClr val="005294"/>
                </a:solidFill>
              </a:rPr>
              <a:t> S here stands for Selection field. A NOFILE enquiry can have one or many selection fields that can be input by the user at runtime and used within the routine to return values</a:t>
            </a:r>
          </a:p>
          <a:p>
            <a:pPr eaLnBrk="1" hangingPunct="1"/>
            <a:endParaRPr lang="en-US" altLang="en-US">
              <a:solidFill>
                <a:srgbClr val="005294"/>
              </a:solidFill>
            </a:endParaRPr>
          </a:p>
        </p:txBody>
      </p:sp>
    </p:spTree>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AD451BE2-510E-4C1B-B2D7-F6EBC5D69766}"/>
              </a:ext>
            </a:extLst>
          </p:cNvPr>
          <p:cNvSpPr>
            <a:spLocks noGrp="1" noChangeArrowheads="1"/>
          </p:cNvSpPr>
          <p:nvPr>
            <p:ph type="title"/>
          </p:nvPr>
        </p:nvSpPr>
        <p:spPr/>
        <p:txBody>
          <a:bodyPr/>
          <a:lstStyle/>
          <a:p>
            <a:pPr eaLnBrk="1" hangingPunct="1"/>
            <a:r>
              <a:rPr lang="en-US" altLang="en-US"/>
              <a:t>Solution – Step 3 – Create the Enquiry</a:t>
            </a:r>
          </a:p>
        </p:txBody>
      </p:sp>
      <p:sp>
        <p:nvSpPr>
          <p:cNvPr id="45059" name="Rectangle 3">
            <a:extLst>
              <a:ext uri="{FF2B5EF4-FFF2-40B4-BE49-F238E27FC236}">
                <a16:creationId xmlns:a16="http://schemas.microsoft.com/office/drawing/2014/main" id="{FE2801C7-888C-4A5F-8B04-E3AD2F22150D}"/>
              </a:ext>
            </a:extLst>
          </p:cNvPr>
          <p:cNvSpPr>
            <a:spLocks noGrp="1" noChangeArrowheads="1"/>
          </p:cNvSpPr>
          <p:nvPr>
            <p:ph type="body" idx="1"/>
          </p:nvPr>
        </p:nvSpPr>
        <p:spPr/>
        <p:txBody>
          <a:bodyPr/>
          <a:lstStyle/>
          <a:p>
            <a:pPr eaLnBrk="1" hangingPunct="1"/>
            <a:r>
              <a:rPr lang="en-US" altLang="en-US" sz="1800"/>
              <a:t>Before we create the Enquiry to display what the routine has returned, what does the OPERATION field in an enquiry hold ?</a:t>
            </a:r>
          </a:p>
          <a:p>
            <a:pPr lvl="1" eaLnBrk="1" hangingPunct="1"/>
            <a:endParaRPr lang="en-US" altLang="en-US"/>
          </a:p>
          <a:p>
            <a:pPr lvl="1" eaLnBrk="1" hangingPunct="1"/>
            <a:r>
              <a:rPr lang="en-US" altLang="en-US"/>
              <a:t>It holds the field number or name from where data must be picked up from the underlying application</a:t>
            </a:r>
          </a:p>
          <a:p>
            <a:pPr eaLnBrk="1" hangingPunct="1"/>
            <a:endParaRPr lang="en-US" altLang="en-US" sz="1800"/>
          </a:p>
          <a:p>
            <a:pPr eaLnBrk="1" hangingPunct="1"/>
            <a:r>
              <a:rPr lang="en-US" altLang="en-US" sz="1800"/>
              <a:t>Let us now take a look at the Enquiry that is created to display the results</a:t>
            </a:r>
          </a:p>
          <a:p>
            <a:pPr eaLnBrk="1" hangingPunct="1"/>
            <a:endParaRPr lang="en-US" altLang="en-US" sz="1800"/>
          </a:p>
        </p:txBody>
      </p:sp>
      <p:sp>
        <p:nvSpPr>
          <p:cNvPr id="45060" name="Slide Number Placeholder 7">
            <a:extLst>
              <a:ext uri="{FF2B5EF4-FFF2-40B4-BE49-F238E27FC236}">
                <a16:creationId xmlns:a16="http://schemas.microsoft.com/office/drawing/2014/main" id="{CAD7A1A5-1860-49C2-961F-4DED5ED6C8B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38802BB6-A73A-4ABE-AE7F-92C145E92515}" type="slidenum">
              <a:rPr lang="en-GB" altLang="en-US" sz="900">
                <a:solidFill>
                  <a:srgbClr val="98ABD0"/>
                </a:solidFill>
              </a:rPr>
              <a:pPr eaLnBrk="1" hangingPunct="1"/>
              <a:t>46</a:t>
            </a:fld>
            <a:endParaRPr lang="en-GB" altLang="en-US" sz="900">
              <a:solidFill>
                <a:srgbClr val="98ABD0"/>
              </a:solidFill>
            </a:endParaRPr>
          </a:p>
        </p:txBody>
      </p:sp>
    </p:spTree>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A24DA608-AA12-473D-9A8C-590DA6361763}"/>
              </a:ext>
            </a:extLst>
          </p:cNvPr>
          <p:cNvSpPr>
            <a:spLocks noGrp="1" noChangeArrowheads="1"/>
          </p:cNvSpPr>
          <p:nvPr>
            <p:ph type="title"/>
          </p:nvPr>
        </p:nvSpPr>
        <p:spPr/>
        <p:txBody>
          <a:bodyPr/>
          <a:lstStyle/>
          <a:p>
            <a:pPr eaLnBrk="1" hangingPunct="1"/>
            <a:r>
              <a:rPr lang="en-US" altLang="en-US"/>
              <a:t>Solution – Step 3 – Create the Enquiry</a:t>
            </a:r>
          </a:p>
        </p:txBody>
      </p:sp>
      <p:pic>
        <p:nvPicPr>
          <p:cNvPr id="46083" name="Picture 4">
            <a:extLst>
              <a:ext uri="{FF2B5EF4-FFF2-40B4-BE49-F238E27FC236}">
                <a16:creationId xmlns:a16="http://schemas.microsoft.com/office/drawing/2014/main" id="{01C74708-5D32-4D47-8896-3AAC53D957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052513"/>
            <a:ext cx="3540125" cy="5400675"/>
          </a:xfrm>
          <a:prstGeom prst="rect">
            <a:avLst/>
          </a:prstGeom>
          <a:noFill/>
          <a:ln w="9525">
            <a:solidFill>
              <a:srgbClr val="000099"/>
            </a:solidFill>
            <a:miter lim="800000"/>
            <a:headEnd/>
            <a:tailEnd/>
          </a:ln>
          <a:extLst>
            <a:ext uri="{909E8E84-426E-40DD-AFC4-6F175D3DCCD1}">
              <a14:hiddenFill xmlns:a14="http://schemas.microsoft.com/office/drawing/2010/main">
                <a:solidFill>
                  <a:srgbClr val="FFFFFF"/>
                </a:solidFill>
              </a14:hiddenFill>
            </a:ext>
          </a:extLst>
        </p:spPr>
      </p:pic>
      <p:sp>
        <p:nvSpPr>
          <p:cNvPr id="46084" name="Rectangle 6">
            <a:extLst>
              <a:ext uri="{FF2B5EF4-FFF2-40B4-BE49-F238E27FC236}">
                <a16:creationId xmlns:a16="http://schemas.microsoft.com/office/drawing/2014/main" id="{E56C45A2-8C09-4682-8A25-7E8D5F3951B4}"/>
              </a:ext>
            </a:extLst>
          </p:cNvPr>
          <p:cNvSpPr>
            <a:spLocks noChangeArrowheads="1"/>
          </p:cNvSpPr>
          <p:nvPr/>
        </p:nvSpPr>
        <p:spPr bwMode="auto">
          <a:xfrm>
            <a:off x="468313" y="1930400"/>
            <a:ext cx="2952750" cy="1441450"/>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endParaRPr lang="en-US" altLang="en-US"/>
          </a:p>
        </p:txBody>
      </p:sp>
      <p:sp>
        <p:nvSpPr>
          <p:cNvPr id="46085" name="Slide Number Placeholder 9">
            <a:extLst>
              <a:ext uri="{FF2B5EF4-FFF2-40B4-BE49-F238E27FC236}">
                <a16:creationId xmlns:a16="http://schemas.microsoft.com/office/drawing/2014/main" id="{1344D29B-56B7-45FB-A92D-988E76A8206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724E3CFB-23B3-4C17-AA6E-0813E8AEA84A}" type="slidenum">
              <a:rPr lang="en-GB" altLang="en-US" sz="900">
                <a:solidFill>
                  <a:srgbClr val="98ABD0"/>
                </a:solidFill>
              </a:rPr>
              <a:pPr eaLnBrk="1" hangingPunct="1"/>
              <a:t>47</a:t>
            </a:fld>
            <a:endParaRPr lang="en-GB" altLang="en-US" sz="900">
              <a:solidFill>
                <a:srgbClr val="98ABD0"/>
              </a:solidFill>
            </a:endParaRPr>
          </a:p>
        </p:txBody>
      </p:sp>
      <p:sp>
        <p:nvSpPr>
          <p:cNvPr id="46086" name="TextBox 10">
            <a:extLst>
              <a:ext uri="{FF2B5EF4-FFF2-40B4-BE49-F238E27FC236}">
                <a16:creationId xmlns:a16="http://schemas.microsoft.com/office/drawing/2014/main" id="{553034C3-7254-4A7B-BA3C-CA523779B1D2}"/>
              </a:ext>
            </a:extLst>
          </p:cNvPr>
          <p:cNvSpPr txBox="1">
            <a:spLocks noChangeArrowheads="1"/>
          </p:cNvSpPr>
          <p:nvPr/>
        </p:nvSpPr>
        <p:spPr bwMode="auto">
          <a:xfrm>
            <a:off x="4429125" y="1428750"/>
            <a:ext cx="34417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US" altLang="en-US" b="1">
                <a:solidFill>
                  <a:srgbClr val="005294"/>
                </a:solidFill>
              </a:rPr>
              <a:t>Name of the Enquiry </a:t>
            </a:r>
            <a:r>
              <a:rPr lang="en-US" altLang="en-US">
                <a:solidFill>
                  <a:srgbClr val="005294"/>
                </a:solidFill>
              </a:rPr>
              <a:t> Alphanumeric</a:t>
            </a:r>
          </a:p>
          <a:p>
            <a:pPr eaLnBrk="1" hangingPunct="1"/>
            <a:endParaRPr lang="en-US" altLang="en-US">
              <a:solidFill>
                <a:srgbClr val="005294"/>
              </a:solidFill>
            </a:endParaRPr>
          </a:p>
          <a:p>
            <a:pPr eaLnBrk="1" hangingPunct="1"/>
            <a:r>
              <a:rPr lang="en-US" altLang="en-US" b="1">
                <a:solidFill>
                  <a:srgbClr val="005294"/>
                </a:solidFill>
              </a:rPr>
              <a:t>File Name </a:t>
            </a:r>
            <a:r>
              <a:rPr lang="en-US" altLang="en-US">
                <a:solidFill>
                  <a:srgbClr val="005294"/>
                </a:solidFill>
              </a:rPr>
              <a:t> ID of Standard Selection</a:t>
            </a:r>
          </a:p>
          <a:p>
            <a:pPr eaLnBrk="1" hangingPunct="1"/>
            <a:endParaRPr lang="en-US" altLang="en-US">
              <a:solidFill>
                <a:srgbClr val="005294"/>
              </a:solidFill>
            </a:endParaRPr>
          </a:p>
          <a:p>
            <a:pPr eaLnBrk="1" hangingPunct="1"/>
            <a:r>
              <a:rPr lang="en-US" altLang="en-US" b="1">
                <a:solidFill>
                  <a:srgbClr val="005294"/>
                </a:solidFill>
              </a:rPr>
              <a:t>Fixed Selection </a:t>
            </a:r>
            <a:r>
              <a:rPr lang="en-US" altLang="en-US">
                <a:solidFill>
                  <a:srgbClr val="005294"/>
                </a:solidFill>
              </a:rPr>
              <a:t> ‘R’ type field in the SS</a:t>
            </a:r>
          </a:p>
          <a:p>
            <a:pPr eaLnBrk="1" hangingPunct="1"/>
            <a:endParaRPr lang="en-US" altLang="en-US" b="1">
              <a:solidFill>
                <a:srgbClr val="005294"/>
              </a:solidFill>
            </a:endParaRPr>
          </a:p>
          <a:p>
            <a:pPr eaLnBrk="1" hangingPunct="1"/>
            <a:r>
              <a:rPr lang="en-US" altLang="en-US" b="1">
                <a:solidFill>
                  <a:srgbClr val="005294"/>
                </a:solidFill>
              </a:rPr>
              <a:t>Selection Fields </a:t>
            </a:r>
            <a:r>
              <a:rPr lang="en-US" altLang="en-US">
                <a:solidFill>
                  <a:srgbClr val="005294"/>
                </a:solidFill>
              </a:rPr>
              <a:t> Defined in the SS</a:t>
            </a:r>
          </a:p>
          <a:p>
            <a:pPr eaLnBrk="1" hangingPunct="1"/>
            <a:endParaRPr lang="en-US" altLang="en-US">
              <a:solidFill>
                <a:srgbClr val="005294"/>
              </a:solidFill>
            </a:endParaRPr>
          </a:p>
        </p:txBody>
      </p:sp>
    </p:spTree>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F3AFE5B5-8D34-4B9A-AB17-317341B4691B}"/>
              </a:ext>
            </a:extLst>
          </p:cNvPr>
          <p:cNvSpPr>
            <a:spLocks noGrp="1" noChangeArrowheads="1"/>
          </p:cNvSpPr>
          <p:nvPr>
            <p:ph type="title"/>
          </p:nvPr>
        </p:nvSpPr>
        <p:spPr/>
        <p:txBody>
          <a:bodyPr/>
          <a:lstStyle/>
          <a:p>
            <a:pPr eaLnBrk="1" hangingPunct="1"/>
            <a:r>
              <a:rPr lang="en-US" altLang="en-US"/>
              <a:t>Solution – Step 3 – Create the Enquiry</a:t>
            </a:r>
          </a:p>
        </p:txBody>
      </p:sp>
      <p:pic>
        <p:nvPicPr>
          <p:cNvPr id="47107" name="Picture 4">
            <a:extLst>
              <a:ext uri="{FF2B5EF4-FFF2-40B4-BE49-F238E27FC236}">
                <a16:creationId xmlns:a16="http://schemas.microsoft.com/office/drawing/2014/main" id="{447E6A54-0D39-480F-AC8D-F34F6EEA8C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763" y="1557338"/>
            <a:ext cx="3233737" cy="4392612"/>
          </a:xfrm>
          <a:prstGeom prst="rect">
            <a:avLst/>
          </a:prstGeom>
          <a:noFill/>
          <a:ln w="9525">
            <a:solidFill>
              <a:srgbClr val="000099"/>
            </a:solidFill>
            <a:miter lim="800000"/>
            <a:headEnd/>
            <a:tailEnd/>
          </a:ln>
          <a:extLst>
            <a:ext uri="{909E8E84-426E-40DD-AFC4-6F175D3DCCD1}">
              <a14:hiddenFill xmlns:a14="http://schemas.microsoft.com/office/drawing/2010/main">
                <a:solidFill>
                  <a:srgbClr val="FFFFFF"/>
                </a:solidFill>
              </a14:hiddenFill>
            </a:ext>
          </a:extLst>
        </p:spPr>
      </p:pic>
      <p:sp>
        <p:nvSpPr>
          <p:cNvPr id="47108" name="Rectangle 5">
            <a:extLst>
              <a:ext uri="{FF2B5EF4-FFF2-40B4-BE49-F238E27FC236}">
                <a16:creationId xmlns:a16="http://schemas.microsoft.com/office/drawing/2014/main" id="{79346E38-EB1E-4088-9FAF-A2A2C006C2BF}"/>
              </a:ext>
            </a:extLst>
          </p:cNvPr>
          <p:cNvSpPr>
            <a:spLocks noChangeArrowheads="1"/>
          </p:cNvSpPr>
          <p:nvPr/>
        </p:nvSpPr>
        <p:spPr bwMode="auto">
          <a:xfrm>
            <a:off x="423863" y="3141663"/>
            <a:ext cx="2952750" cy="533400"/>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endParaRPr lang="en-US" altLang="en-US"/>
          </a:p>
        </p:txBody>
      </p:sp>
      <p:sp>
        <p:nvSpPr>
          <p:cNvPr id="47109" name="Slide Number Placeholder 9">
            <a:extLst>
              <a:ext uri="{FF2B5EF4-FFF2-40B4-BE49-F238E27FC236}">
                <a16:creationId xmlns:a16="http://schemas.microsoft.com/office/drawing/2014/main" id="{A421E534-8397-4E88-90CE-5CB3CD78493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7802D2CA-984E-4478-B48E-F86802F45300}" type="slidenum">
              <a:rPr lang="en-GB" altLang="en-US" sz="900">
                <a:solidFill>
                  <a:srgbClr val="98ABD0"/>
                </a:solidFill>
              </a:rPr>
              <a:pPr eaLnBrk="1" hangingPunct="1"/>
              <a:t>48</a:t>
            </a:fld>
            <a:endParaRPr lang="en-GB" altLang="en-US" sz="900">
              <a:solidFill>
                <a:srgbClr val="98ABD0"/>
              </a:solidFill>
            </a:endParaRPr>
          </a:p>
        </p:txBody>
      </p:sp>
      <p:sp>
        <p:nvSpPr>
          <p:cNvPr id="47110" name="TextBox 10">
            <a:extLst>
              <a:ext uri="{FF2B5EF4-FFF2-40B4-BE49-F238E27FC236}">
                <a16:creationId xmlns:a16="http://schemas.microsoft.com/office/drawing/2014/main" id="{DA44AF1E-5FA6-45A1-9C5E-514B07FA0DBF}"/>
              </a:ext>
            </a:extLst>
          </p:cNvPr>
          <p:cNvSpPr txBox="1">
            <a:spLocks noChangeArrowheads="1"/>
          </p:cNvSpPr>
          <p:nvPr/>
        </p:nvSpPr>
        <p:spPr bwMode="auto">
          <a:xfrm>
            <a:off x="4429125" y="1857375"/>
            <a:ext cx="35718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US" altLang="en-US" b="1">
                <a:solidFill>
                  <a:srgbClr val="005294"/>
                </a:solidFill>
              </a:rPr>
              <a:t>Operation</a:t>
            </a:r>
            <a:r>
              <a:rPr lang="en-US" altLang="en-US">
                <a:solidFill>
                  <a:srgbClr val="005294"/>
                </a:solidFill>
              </a:rPr>
              <a:t>  Since CUSTOMER.NO is a special selection field defined for the Nofile Enquiry, it must be accessed as shown</a:t>
            </a:r>
          </a:p>
          <a:p>
            <a:pPr eaLnBrk="1" hangingPunct="1"/>
            <a:endParaRPr lang="en-US" altLang="en-US">
              <a:solidFill>
                <a:srgbClr val="005294"/>
              </a:solidFill>
            </a:endParaRPr>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b="1"/>
              <a:t>How enquiry subsystem works?</a:t>
            </a:r>
          </a:p>
        </p:txBody>
      </p:sp>
      <p:sp>
        <p:nvSpPr>
          <p:cNvPr id="10243" name="Rectangle 3"/>
          <p:cNvSpPr>
            <a:spLocks noGrp="1" noChangeArrowheads="1"/>
          </p:cNvSpPr>
          <p:nvPr>
            <p:ph type="body" idx="1"/>
          </p:nvPr>
        </p:nvSpPr>
        <p:spPr>
          <a:xfrm>
            <a:off x="992188" y="1592263"/>
            <a:ext cx="7874000" cy="4337050"/>
          </a:xfrm>
        </p:spPr>
        <p:txBody>
          <a:bodyPr/>
          <a:lstStyle/>
          <a:p>
            <a:pPr eaLnBrk="1" hangingPunct="1"/>
            <a:r>
              <a:rPr lang="en-US"/>
              <a:t>Builds up a list of ids</a:t>
            </a:r>
          </a:p>
          <a:p>
            <a:pPr eaLnBrk="1" hangingPunct="1"/>
            <a:r>
              <a:rPr lang="en-US"/>
              <a:t>Picks up each id </a:t>
            </a:r>
          </a:p>
          <a:p>
            <a:pPr eaLnBrk="1" hangingPunct="1"/>
            <a:r>
              <a:rPr lang="en-US"/>
              <a:t>Constructs a record </a:t>
            </a:r>
          </a:p>
          <a:p>
            <a:pPr eaLnBrk="1" hangingPunct="1"/>
            <a:r>
              <a:rPr lang="en-US"/>
              <a:t>Displays the records. </a:t>
            </a:r>
          </a:p>
          <a:p>
            <a:pPr eaLnBrk="1" hangingPunct="1"/>
            <a:r>
              <a:rPr lang="en-US"/>
              <a:t>Use subroutine for enhancements</a:t>
            </a:r>
          </a:p>
          <a:p>
            <a:pPr eaLnBrk="1" hangingPunct="1"/>
            <a:endParaRPr lang="en-US"/>
          </a:p>
        </p:txBody>
      </p:sp>
    </p:spTree>
  </p:cSld>
  <p:clrMapOvr>
    <a:masterClrMapping/>
  </p:clrMapOvr>
  <p:transition>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DE58E36-D455-411E-8F82-E14A9715A038}"/>
              </a:ext>
            </a:extLst>
          </p:cNvPr>
          <p:cNvSpPr>
            <a:spLocks noGrp="1" noChangeArrowheads="1"/>
          </p:cNvSpPr>
          <p:nvPr>
            <p:ph type="title"/>
          </p:nvPr>
        </p:nvSpPr>
        <p:spPr/>
        <p:txBody>
          <a:bodyPr/>
          <a:lstStyle/>
          <a:p>
            <a:pPr eaLnBrk="1" hangingPunct="1"/>
            <a:r>
              <a:rPr lang="en-US" altLang="en-US"/>
              <a:t>Solution – Step 3 – Create the Enquiry</a:t>
            </a:r>
          </a:p>
        </p:txBody>
      </p:sp>
      <p:pic>
        <p:nvPicPr>
          <p:cNvPr id="48131" name="Picture 4">
            <a:extLst>
              <a:ext uri="{FF2B5EF4-FFF2-40B4-BE49-F238E27FC236}">
                <a16:creationId xmlns:a16="http://schemas.microsoft.com/office/drawing/2014/main" id="{1217C7EB-9B02-485F-9551-4398D54997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688" y="1268413"/>
            <a:ext cx="3270250" cy="4968875"/>
          </a:xfrm>
          <a:prstGeom prst="rect">
            <a:avLst/>
          </a:prstGeom>
          <a:noFill/>
          <a:ln w="9525">
            <a:solidFill>
              <a:srgbClr val="000099"/>
            </a:solidFill>
            <a:miter lim="800000"/>
            <a:headEnd/>
            <a:tailEnd/>
          </a:ln>
          <a:extLst>
            <a:ext uri="{909E8E84-426E-40DD-AFC4-6F175D3DCCD1}">
              <a14:hiddenFill xmlns:a14="http://schemas.microsoft.com/office/drawing/2010/main">
                <a:solidFill>
                  <a:srgbClr val="FFFFFF"/>
                </a:solidFill>
              </a14:hiddenFill>
            </a:ext>
          </a:extLst>
        </p:spPr>
      </p:pic>
      <p:sp>
        <p:nvSpPr>
          <p:cNvPr id="48132" name="Rectangle 5">
            <a:extLst>
              <a:ext uri="{FF2B5EF4-FFF2-40B4-BE49-F238E27FC236}">
                <a16:creationId xmlns:a16="http://schemas.microsoft.com/office/drawing/2014/main" id="{3BB261A7-97BF-4158-AC5C-CF3ED48EA615}"/>
              </a:ext>
            </a:extLst>
          </p:cNvPr>
          <p:cNvSpPr>
            <a:spLocks noChangeArrowheads="1"/>
          </p:cNvSpPr>
          <p:nvPr/>
        </p:nvSpPr>
        <p:spPr bwMode="auto">
          <a:xfrm>
            <a:off x="495300" y="1557338"/>
            <a:ext cx="1771650" cy="849312"/>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endParaRPr lang="en-US" altLang="en-US"/>
          </a:p>
        </p:txBody>
      </p:sp>
      <p:sp>
        <p:nvSpPr>
          <p:cNvPr id="48133" name="Slide Number Placeholder 9">
            <a:extLst>
              <a:ext uri="{FF2B5EF4-FFF2-40B4-BE49-F238E27FC236}">
                <a16:creationId xmlns:a16="http://schemas.microsoft.com/office/drawing/2014/main" id="{E0709D00-930E-40D7-A68E-D5B9A9170C3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8EDD09CC-6360-4240-9675-127EA577E78B}" type="slidenum">
              <a:rPr lang="en-GB" altLang="en-US" sz="900">
                <a:solidFill>
                  <a:srgbClr val="98ABD0"/>
                </a:solidFill>
              </a:rPr>
              <a:pPr eaLnBrk="1" hangingPunct="1"/>
              <a:t>49</a:t>
            </a:fld>
            <a:endParaRPr lang="en-GB" altLang="en-US" sz="900">
              <a:solidFill>
                <a:srgbClr val="98ABD0"/>
              </a:solidFill>
            </a:endParaRPr>
          </a:p>
        </p:txBody>
      </p:sp>
      <p:sp>
        <p:nvSpPr>
          <p:cNvPr id="48134" name="TextBox 10">
            <a:extLst>
              <a:ext uri="{FF2B5EF4-FFF2-40B4-BE49-F238E27FC236}">
                <a16:creationId xmlns:a16="http://schemas.microsoft.com/office/drawing/2014/main" id="{D493012C-76C8-4670-84A9-A124E21F8377}"/>
              </a:ext>
            </a:extLst>
          </p:cNvPr>
          <p:cNvSpPr txBox="1">
            <a:spLocks noChangeArrowheads="1"/>
          </p:cNvSpPr>
          <p:nvPr/>
        </p:nvSpPr>
        <p:spPr bwMode="auto">
          <a:xfrm>
            <a:off x="4214813" y="1785938"/>
            <a:ext cx="4143375" cy="375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US" altLang="en-US" b="1">
                <a:solidFill>
                  <a:srgbClr val="005294"/>
                </a:solidFill>
              </a:rPr>
              <a:t>Operation </a:t>
            </a:r>
            <a:r>
              <a:rPr lang="en-US" altLang="en-US">
                <a:solidFill>
                  <a:srgbClr val="005294"/>
                </a:solidFill>
              </a:rPr>
              <a:t> is 0 because to the ENQUIRY application, our routine has returned a list of ID’s that it is manipulating</a:t>
            </a:r>
          </a:p>
          <a:p>
            <a:pPr eaLnBrk="1" hangingPunct="1"/>
            <a:endParaRPr lang="en-US" altLang="en-US">
              <a:solidFill>
                <a:srgbClr val="005294"/>
              </a:solidFill>
            </a:endParaRPr>
          </a:p>
          <a:p>
            <a:pPr eaLnBrk="1" hangingPunct="1"/>
            <a:endParaRPr lang="en-US" altLang="en-US">
              <a:solidFill>
                <a:srgbClr val="005294"/>
              </a:solidFill>
            </a:endParaRPr>
          </a:p>
          <a:p>
            <a:pPr eaLnBrk="1" hangingPunct="1"/>
            <a:r>
              <a:rPr lang="en-US" altLang="en-US">
                <a:solidFill>
                  <a:srgbClr val="005294"/>
                </a:solidFill>
              </a:rPr>
              <a:t>Conversion </a:t>
            </a:r>
          </a:p>
          <a:p>
            <a:pPr eaLnBrk="1" hangingPunct="1"/>
            <a:r>
              <a:rPr lang="en-US" altLang="en-US">
                <a:solidFill>
                  <a:srgbClr val="005294"/>
                </a:solidFill>
              </a:rPr>
              <a:t>F stands for FIELD </a:t>
            </a:r>
          </a:p>
          <a:p>
            <a:pPr eaLnBrk="1" hangingPunct="1"/>
            <a:r>
              <a:rPr lang="en-US" altLang="en-US">
                <a:solidFill>
                  <a:srgbClr val="005294"/>
                </a:solidFill>
              </a:rPr>
              <a:t>‘*’ is the delimiter used in the array variable in the subroutine that returns values to the Enquiry</a:t>
            </a:r>
          </a:p>
          <a:p>
            <a:pPr eaLnBrk="1" hangingPunct="1"/>
            <a:r>
              <a:rPr lang="en-US" altLang="en-US">
                <a:solidFill>
                  <a:srgbClr val="005294"/>
                </a:solidFill>
              </a:rPr>
              <a:t>1 stands for which delimiter we are talking about in the string</a:t>
            </a:r>
          </a:p>
          <a:p>
            <a:pPr eaLnBrk="1" hangingPunct="1"/>
            <a:r>
              <a:rPr lang="en-US" altLang="en-US">
                <a:solidFill>
                  <a:srgbClr val="005294"/>
                </a:solidFill>
              </a:rPr>
              <a:t>1 stands for how many values after the delimiter must be returned</a:t>
            </a:r>
          </a:p>
          <a:p>
            <a:pPr eaLnBrk="1" hangingPunct="1"/>
            <a:endParaRPr lang="en-US" altLang="en-US">
              <a:solidFill>
                <a:srgbClr val="005294"/>
              </a:solidFill>
            </a:endParaRPr>
          </a:p>
          <a:p>
            <a:pPr eaLnBrk="1" hangingPunct="1"/>
            <a:endParaRPr lang="en-US" altLang="en-US">
              <a:solidFill>
                <a:srgbClr val="005294"/>
              </a:solidFill>
            </a:endParaRPr>
          </a:p>
          <a:p>
            <a:pPr eaLnBrk="1" hangingPunct="1"/>
            <a:endParaRPr lang="en-US" altLang="en-US">
              <a:solidFill>
                <a:srgbClr val="005294"/>
              </a:solidFill>
            </a:endParaRPr>
          </a:p>
          <a:p>
            <a:pPr eaLnBrk="1" hangingPunct="1"/>
            <a:endParaRPr lang="en-US" altLang="en-US">
              <a:solidFill>
                <a:srgbClr val="005294"/>
              </a:solidFill>
            </a:endParaRPr>
          </a:p>
        </p:txBody>
      </p:sp>
    </p:spTree>
  </p:cSld>
  <p:clrMapOvr>
    <a:masterClrMapping/>
  </p:clrMapOvr>
  <p:transition>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3662104C-0001-438B-AA15-33A4E7FD16A5}"/>
              </a:ext>
            </a:extLst>
          </p:cNvPr>
          <p:cNvSpPr>
            <a:spLocks noGrp="1" noChangeArrowheads="1"/>
          </p:cNvSpPr>
          <p:nvPr>
            <p:ph type="title"/>
          </p:nvPr>
        </p:nvSpPr>
        <p:spPr/>
        <p:txBody>
          <a:bodyPr/>
          <a:lstStyle/>
          <a:p>
            <a:pPr eaLnBrk="1" hangingPunct="1"/>
            <a:r>
              <a:rPr lang="en-US" altLang="en-US"/>
              <a:t>Solution – Step 3 – Create the Enquiry</a:t>
            </a:r>
          </a:p>
        </p:txBody>
      </p:sp>
      <p:pic>
        <p:nvPicPr>
          <p:cNvPr id="49155" name="Picture 4">
            <a:extLst>
              <a:ext uri="{FF2B5EF4-FFF2-40B4-BE49-F238E27FC236}">
                <a16:creationId xmlns:a16="http://schemas.microsoft.com/office/drawing/2014/main" id="{F0D732AA-C607-446C-A506-473AB08B14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162050"/>
            <a:ext cx="3529013" cy="3346450"/>
          </a:xfrm>
          <a:prstGeom prst="rect">
            <a:avLst/>
          </a:prstGeom>
          <a:noFill/>
          <a:ln w="9525">
            <a:solidFill>
              <a:srgbClr val="000099"/>
            </a:solidFill>
            <a:miter lim="800000"/>
            <a:headEnd/>
            <a:tailEnd/>
          </a:ln>
          <a:extLst>
            <a:ext uri="{909E8E84-426E-40DD-AFC4-6F175D3DCCD1}">
              <a14:hiddenFill xmlns:a14="http://schemas.microsoft.com/office/drawing/2010/main">
                <a:solidFill>
                  <a:srgbClr val="FFFFFF"/>
                </a:solidFill>
              </a14:hiddenFill>
            </a:ext>
          </a:extLst>
        </p:spPr>
      </p:pic>
      <p:sp>
        <p:nvSpPr>
          <p:cNvPr id="49156" name="Rectangle 6">
            <a:extLst>
              <a:ext uri="{FF2B5EF4-FFF2-40B4-BE49-F238E27FC236}">
                <a16:creationId xmlns:a16="http://schemas.microsoft.com/office/drawing/2014/main" id="{40FE9827-84D3-4CA2-A969-A8D1CA31E7D5}"/>
              </a:ext>
            </a:extLst>
          </p:cNvPr>
          <p:cNvSpPr>
            <a:spLocks noChangeArrowheads="1"/>
          </p:cNvSpPr>
          <p:nvPr/>
        </p:nvSpPr>
        <p:spPr bwMode="auto">
          <a:xfrm>
            <a:off x="466725" y="2162175"/>
            <a:ext cx="2089150" cy="358775"/>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endParaRPr lang="en-US" altLang="en-US"/>
          </a:p>
        </p:txBody>
      </p:sp>
      <p:sp>
        <p:nvSpPr>
          <p:cNvPr id="49157" name="Slide Number Placeholder 9">
            <a:extLst>
              <a:ext uri="{FF2B5EF4-FFF2-40B4-BE49-F238E27FC236}">
                <a16:creationId xmlns:a16="http://schemas.microsoft.com/office/drawing/2014/main" id="{013731E0-1061-4561-8540-7CB83C3F4E8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7D3754A9-30FF-4779-AA83-4030883A3F8E}" type="slidenum">
              <a:rPr lang="en-GB" altLang="en-US" sz="900">
                <a:solidFill>
                  <a:srgbClr val="98ABD0"/>
                </a:solidFill>
              </a:rPr>
              <a:pPr eaLnBrk="1" hangingPunct="1"/>
              <a:t>50</a:t>
            </a:fld>
            <a:endParaRPr lang="en-GB" altLang="en-US" sz="900">
              <a:solidFill>
                <a:srgbClr val="98ABD0"/>
              </a:solidFill>
            </a:endParaRPr>
          </a:p>
        </p:txBody>
      </p:sp>
      <p:sp>
        <p:nvSpPr>
          <p:cNvPr id="49158" name="TextBox 10">
            <a:extLst>
              <a:ext uri="{FF2B5EF4-FFF2-40B4-BE49-F238E27FC236}">
                <a16:creationId xmlns:a16="http://schemas.microsoft.com/office/drawing/2014/main" id="{CA2DE08C-A8A4-4605-9AC2-2498F6D8E18F}"/>
              </a:ext>
            </a:extLst>
          </p:cNvPr>
          <p:cNvSpPr txBox="1">
            <a:spLocks noChangeArrowheads="1"/>
          </p:cNvSpPr>
          <p:nvPr/>
        </p:nvSpPr>
        <p:spPr bwMode="auto">
          <a:xfrm>
            <a:off x="4357688" y="1500188"/>
            <a:ext cx="3027362"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US" altLang="en-US" b="1">
                <a:solidFill>
                  <a:srgbClr val="005294"/>
                </a:solidFill>
              </a:rPr>
              <a:t>Length Mask </a:t>
            </a:r>
            <a:r>
              <a:rPr lang="en-US" altLang="en-US">
                <a:solidFill>
                  <a:srgbClr val="005294"/>
                </a:solidFill>
              </a:rPr>
              <a:t> Here 12R,2 means </a:t>
            </a:r>
          </a:p>
          <a:p>
            <a:pPr eaLnBrk="1" hangingPunct="1"/>
            <a:r>
              <a:rPr lang="en-US" altLang="en-US">
                <a:solidFill>
                  <a:srgbClr val="005294"/>
                </a:solidFill>
              </a:rPr>
              <a:t>12 chars maximum</a:t>
            </a:r>
          </a:p>
          <a:p>
            <a:pPr eaLnBrk="1" hangingPunct="1"/>
            <a:r>
              <a:rPr lang="en-US" altLang="en-US">
                <a:solidFill>
                  <a:srgbClr val="005294"/>
                </a:solidFill>
              </a:rPr>
              <a:t>Right justified</a:t>
            </a:r>
          </a:p>
          <a:p>
            <a:pPr eaLnBrk="1" hangingPunct="1"/>
            <a:r>
              <a:rPr lang="en-US" altLang="en-US">
                <a:solidFill>
                  <a:srgbClr val="005294"/>
                </a:solidFill>
              </a:rPr>
              <a:t>Comma separated amount</a:t>
            </a:r>
          </a:p>
          <a:p>
            <a:pPr eaLnBrk="1" hangingPunct="1"/>
            <a:r>
              <a:rPr lang="en-US" altLang="en-US">
                <a:solidFill>
                  <a:srgbClr val="005294"/>
                </a:solidFill>
              </a:rPr>
              <a:t>2 Decimal places</a:t>
            </a:r>
          </a:p>
          <a:p>
            <a:pPr eaLnBrk="1" hangingPunct="1"/>
            <a:endParaRPr lang="en-US" altLang="en-US">
              <a:solidFill>
                <a:srgbClr val="005294"/>
              </a:solidFill>
            </a:endParaRPr>
          </a:p>
          <a:p>
            <a:pPr eaLnBrk="1" hangingPunct="1"/>
            <a:endParaRPr lang="en-US" altLang="en-US">
              <a:solidFill>
                <a:srgbClr val="005294"/>
              </a:solidFill>
            </a:endParaRPr>
          </a:p>
        </p:txBody>
      </p:sp>
    </p:spTree>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534A9C4A-3A0A-4088-B7F8-0F95A80E6F9E}"/>
              </a:ext>
            </a:extLst>
          </p:cNvPr>
          <p:cNvSpPr>
            <a:spLocks noGrp="1" noChangeArrowheads="1"/>
          </p:cNvSpPr>
          <p:nvPr>
            <p:ph type="title"/>
          </p:nvPr>
        </p:nvSpPr>
        <p:spPr/>
        <p:txBody>
          <a:bodyPr/>
          <a:lstStyle/>
          <a:p>
            <a:pPr eaLnBrk="1" hangingPunct="1"/>
            <a:r>
              <a:rPr lang="en-US" altLang="en-US"/>
              <a:t>Executing the Enquiry</a:t>
            </a:r>
          </a:p>
        </p:txBody>
      </p:sp>
      <p:sp>
        <p:nvSpPr>
          <p:cNvPr id="50179" name="Rectangle 3">
            <a:extLst>
              <a:ext uri="{FF2B5EF4-FFF2-40B4-BE49-F238E27FC236}">
                <a16:creationId xmlns:a16="http://schemas.microsoft.com/office/drawing/2014/main" id="{E82773C5-6628-4A73-A46A-E7F66CC43F20}"/>
              </a:ext>
            </a:extLst>
          </p:cNvPr>
          <p:cNvSpPr>
            <a:spLocks noGrp="1" noChangeArrowheads="1"/>
          </p:cNvSpPr>
          <p:nvPr>
            <p:ph type="body" idx="1"/>
          </p:nvPr>
        </p:nvSpPr>
        <p:spPr/>
        <p:txBody>
          <a:bodyPr/>
          <a:lstStyle/>
          <a:p>
            <a:pPr eaLnBrk="1" hangingPunct="1"/>
            <a:r>
              <a:rPr lang="en-US" altLang="en-US" sz="1800"/>
              <a:t>Use ENQ like any ordinary enquiry</a:t>
            </a:r>
          </a:p>
          <a:p>
            <a:pPr eaLnBrk="1" hangingPunct="1"/>
            <a:endParaRPr lang="en-US" altLang="en-US" sz="1800"/>
          </a:p>
          <a:p>
            <a:pPr eaLnBrk="1" hangingPunct="1"/>
            <a:r>
              <a:rPr lang="en-US" altLang="en-US" sz="1800"/>
              <a:t>Enter selections fields</a:t>
            </a:r>
          </a:p>
        </p:txBody>
      </p:sp>
      <p:pic>
        <p:nvPicPr>
          <p:cNvPr id="50180" name="Picture 4">
            <a:extLst>
              <a:ext uri="{FF2B5EF4-FFF2-40B4-BE49-F238E27FC236}">
                <a16:creationId xmlns:a16="http://schemas.microsoft.com/office/drawing/2014/main" id="{BF81E37E-CCD9-489B-80A5-ECC1D26533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438" y="2857500"/>
            <a:ext cx="5041900" cy="2852738"/>
          </a:xfrm>
          <a:prstGeom prst="rect">
            <a:avLst/>
          </a:prstGeom>
          <a:noFill/>
          <a:ln w="9525">
            <a:solidFill>
              <a:srgbClr val="000099"/>
            </a:solidFill>
            <a:miter lim="800000"/>
            <a:headEnd/>
            <a:tailEnd/>
          </a:ln>
          <a:extLst>
            <a:ext uri="{909E8E84-426E-40DD-AFC4-6F175D3DCCD1}">
              <a14:hiddenFill xmlns:a14="http://schemas.microsoft.com/office/drawing/2010/main">
                <a:solidFill>
                  <a:srgbClr val="FFFFFF"/>
                </a:solidFill>
              </a14:hiddenFill>
            </a:ext>
          </a:extLst>
        </p:spPr>
      </p:pic>
      <p:sp>
        <p:nvSpPr>
          <p:cNvPr id="50181" name="Rectangle 5">
            <a:extLst>
              <a:ext uri="{FF2B5EF4-FFF2-40B4-BE49-F238E27FC236}">
                <a16:creationId xmlns:a16="http://schemas.microsoft.com/office/drawing/2014/main" id="{4D854E1B-E091-40DD-B826-67AFD1A417D2}"/>
              </a:ext>
            </a:extLst>
          </p:cNvPr>
          <p:cNvSpPr>
            <a:spLocks noChangeArrowheads="1"/>
          </p:cNvSpPr>
          <p:nvPr/>
        </p:nvSpPr>
        <p:spPr bwMode="auto">
          <a:xfrm>
            <a:off x="1216025" y="2928938"/>
            <a:ext cx="1584325" cy="215900"/>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endParaRPr lang="en-US" altLang="en-US"/>
          </a:p>
        </p:txBody>
      </p:sp>
      <p:sp>
        <p:nvSpPr>
          <p:cNvPr id="50182" name="Rectangle 6">
            <a:extLst>
              <a:ext uri="{FF2B5EF4-FFF2-40B4-BE49-F238E27FC236}">
                <a16:creationId xmlns:a16="http://schemas.microsoft.com/office/drawing/2014/main" id="{9A54C538-911B-43F8-9CC0-F50131A230E2}"/>
              </a:ext>
            </a:extLst>
          </p:cNvPr>
          <p:cNvSpPr>
            <a:spLocks noChangeArrowheads="1"/>
          </p:cNvSpPr>
          <p:nvPr/>
        </p:nvSpPr>
        <p:spPr bwMode="auto">
          <a:xfrm>
            <a:off x="1490663" y="4327525"/>
            <a:ext cx="2173287" cy="211138"/>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endParaRPr lang="en-US" altLang="en-US"/>
          </a:p>
        </p:txBody>
      </p:sp>
      <p:sp>
        <p:nvSpPr>
          <p:cNvPr id="50183" name="Slide Number Placeholder 10">
            <a:extLst>
              <a:ext uri="{FF2B5EF4-FFF2-40B4-BE49-F238E27FC236}">
                <a16:creationId xmlns:a16="http://schemas.microsoft.com/office/drawing/2014/main" id="{6F892500-2EDE-47FE-AE9C-4935ACF84CC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E736917E-5E2A-440C-978E-B556DBCDBF7B}" type="slidenum">
              <a:rPr lang="en-GB" altLang="en-US" sz="900">
                <a:solidFill>
                  <a:srgbClr val="98ABD0"/>
                </a:solidFill>
              </a:rPr>
              <a:pPr eaLnBrk="1" hangingPunct="1"/>
              <a:t>51</a:t>
            </a:fld>
            <a:endParaRPr lang="en-GB" altLang="en-US" sz="900">
              <a:solidFill>
                <a:srgbClr val="98ABD0"/>
              </a:solidFill>
            </a:endParaRPr>
          </a:p>
        </p:txBody>
      </p:sp>
    </p:spTree>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2689CF4E-098F-438C-8354-D9AF4779B124}"/>
              </a:ext>
            </a:extLst>
          </p:cNvPr>
          <p:cNvSpPr>
            <a:spLocks noGrp="1" noChangeArrowheads="1"/>
          </p:cNvSpPr>
          <p:nvPr>
            <p:ph type="title"/>
          </p:nvPr>
        </p:nvSpPr>
        <p:spPr/>
        <p:txBody>
          <a:bodyPr/>
          <a:lstStyle/>
          <a:p>
            <a:pPr eaLnBrk="1" hangingPunct="1"/>
            <a:r>
              <a:rPr lang="en-US" altLang="en-US"/>
              <a:t>Enquiry Output</a:t>
            </a:r>
          </a:p>
        </p:txBody>
      </p:sp>
      <p:pic>
        <p:nvPicPr>
          <p:cNvPr id="51203" name="Picture 4">
            <a:extLst>
              <a:ext uri="{FF2B5EF4-FFF2-40B4-BE49-F238E27FC236}">
                <a16:creationId xmlns:a16="http://schemas.microsoft.com/office/drawing/2014/main" id="{2E16977F-8761-4BA8-A84E-ECCF66EC92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838" y="981075"/>
            <a:ext cx="5903912" cy="5438775"/>
          </a:xfrm>
          <a:prstGeom prst="rect">
            <a:avLst/>
          </a:prstGeom>
          <a:noFill/>
          <a:ln w="9525">
            <a:solidFill>
              <a:srgbClr val="000099"/>
            </a:solidFill>
            <a:miter lim="800000"/>
            <a:headEnd/>
            <a:tailEnd/>
          </a:ln>
          <a:extLst>
            <a:ext uri="{909E8E84-426E-40DD-AFC4-6F175D3DCCD1}">
              <a14:hiddenFill xmlns:a14="http://schemas.microsoft.com/office/drawing/2010/main">
                <a:solidFill>
                  <a:srgbClr val="FFFFFF"/>
                </a:solidFill>
              </a14:hiddenFill>
            </a:ext>
          </a:extLst>
        </p:spPr>
      </p:pic>
      <p:sp>
        <p:nvSpPr>
          <p:cNvPr id="51204" name="Slide Number Placeholder 7">
            <a:extLst>
              <a:ext uri="{FF2B5EF4-FFF2-40B4-BE49-F238E27FC236}">
                <a16:creationId xmlns:a16="http://schemas.microsoft.com/office/drawing/2014/main" id="{D300B862-2349-4F04-BB7F-3947345759A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826BFF86-ACF9-40BD-A815-4A3FED332CE0}" type="slidenum">
              <a:rPr lang="en-GB" altLang="en-US" sz="900">
                <a:solidFill>
                  <a:srgbClr val="98ABD0"/>
                </a:solidFill>
              </a:rPr>
              <a:pPr eaLnBrk="1" hangingPunct="1"/>
              <a:t>52</a:t>
            </a:fld>
            <a:endParaRPr lang="en-GB" altLang="en-US" sz="900">
              <a:solidFill>
                <a:srgbClr val="98ABD0"/>
              </a:solidFill>
            </a:endParaRPr>
          </a:p>
        </p:txBody>
      </p:sp>
    </p:spTree>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0" y="0"/>
            <a:ext cx="9169400" cy="6858000"/>
            <a:chOff x="0" y="0"/>
            <a:chExt cx="5776" cy="4320"/>
          </a:xfrm>
        </p:grpSpPr>
        <p:sp>
          <p:nvSpPr>
            <p:cNvPr id="185349" name="Freeform 10"/>
            <p:cNvSpPr>
              <a:spLocks/>
            </p:cNvSpPr>
            <p:nvPr/>
          </p:nvSpPr>
          <p:spPr bwMode="gray">
            <a:xfrm>
              <a:off x="0" y="0"/>
              <a:ext cx="5776" cy="4023"/>
            </a:xfrm>
            <a:custGeom>
              <a:avLst/>
              <a:gdLst>
                <a:gd name="T0" fmla="*/ 624 w 5776"/>
                <a:gd name="T1" fmla="*/ 2880 h 4041"/>
                <a:gd name="T2" fmla="*/ 715 w 5776"/>
                <a:gd name="T3" fmla="*/ 2806 h 4041"/>
                <a:gd name="T4" fmla="*/ 805 w 5776"/>
                <a:gd name="T5" fmla="*/ 2743 h 4041"/>
                <a:gd name="T6" fmla="*/ 898 w 5776"/>
                <a:gd name="T7" fmla="*/ 2680 h 4041"/>
                <a:gd name="T8" fmla="*/ 993 w 5776"/>
                <a:gd name="T9" fmla="*/ 2620 h 4041"/>
                <a:gd name="T10" fmla="*/ 1089 w 5776"/>
                <a:gd name="T11" fmla="*/ 2567 h 4041"/>
                <a:gd name="T12" fmla="*/ 1285 w 5776"/>
                <a:gd name="T13" fmla="*/ 2474 h 4041"/>
                <a:gd name="T14" fmla="*/ 1485 w 5776"/>
                <a:gd name="T15" fmla="*/ 2389 h 4041"/>
                <a:gd name="T16" fmla="*/ 1693 w 5776"/>
                <a:gd name="T17" fmla="*/ 2318 h 4041"/>
                <a:gd name="T18" fmla="*/ 1904 w 5776"/>
                <a:gd name="T19" fmla="*/ 2255 h 4041"/>
                <a:gd name="T20" fmla="*/ 2118 w 5776"/>
                <a:gd name="T21" fmla="*/ 2194 h 4041"/>
                <a:gd name="T22" fmla="*/ 2229 w 5776"/>
                <a:gd name="T23" fmla="*/ 2166 h 4041"/>
                <a:gd name="T24" fmla="*/ 2475 w 5776"/>
                <a:gd name="T25" fmla="*/ 2110 h 4041"/>
                <a:gd name="T26" fmla="*/ 2720 w 5776"/>
                <a:gd name="T27" fmla="*/ 2060 h 4041"/>
                <a:gd name="T28" fmla="*/ 3205 w 5776"/>
                <a:gd name="T29" fmla="*/ 1965 h 4041"/>
                <a:gd name="T30" fmla="*/ 3198 w 5776"/>
                <a:gd name="T31" fmla="*/ 1965 h 4041"/>
                <a:gd name="T32" fmla="*/ 3929 w 5776"/>
                <a:gd name="T33" fmla="*/ 1818 h 4041"/>
                <a:gd name="T34" fmla="*/ 4229 w 5776"/>
                <a:gd name="T35" fmla="*/ 1747 h 4041"/>
                <a:gd name="T36" fmla="*/ 4409 w 5776"/>
                <a:gd name="T37" fmla="*/ 1698 h 4041"/>
                <a:gd name="T38" fmla="*/ 4573 w 5776"/>
                <a:gd name="T39" fmla="*/ 1650 h 4041"/>
                <a:gd name="T40" fmla="*/ 4725 w 5776"/>
                <a:gd name="T41" fmla="*/ 1595 h 4041"/>
                <a:gd name="T42" fmla="*/ 4867 w 5776"/>
                <a:gd name="T43" fmla="*/ 1532 h 4041"/>
                <a:gd name="T44" fmla="*/ 5000 w 5776"/>
                <a:gd name="T45" fmla="*/ 1461 h 4041"/>
                <a:gd name="T46" fmla="*/ 5125 w 5776"/>
                <a:gd name="T47" fmla="*/ 1385 h 4041"/>
                <a:gd name="T48" fmla="*/ 5245 w 5776"/>
                <a:gd name="T49" fmla="*/ 1293 h 4041"/>
                <a:gd name="T50" fmla="*/ 5362 w 5776"/>
                <a:gd name="T51" fmla="*/ 1193 h 4041"/>
                <a:gd name="T52" fmla="*/ 5475 w 5776"/>
                <a:gd name="T53" fmla="*/ 1074 h 4041"/>
                <a:gd name="T54" fmla="*/ 5587 w 5776"/>
                <a:gd name="T55" fmla="*/ 943 h 4041"/>
                <a:gd name="T56" fmla="*/ 5702 w 5776"/>
                <a:gd name="T57" fmla="*/ 790 h 4041"/>
                <a:gd name="T58" fmla="*/ 5776 w 5776"/>
                <a:gd name="T59" fmla="*/ 0 h 4041"/>
                <a:gd name="T60" fmla="*/ 0 w 5776"/>
                <a:gd name="T61" fmla="*/ 3951 h 4041"/>
                <a:gd name="T62" fmla="*/ 20 w 5776"/>
                <a:gd name="T63" fmla="*/ 3951 h 4041"/>
                <a:gd name="T64" fmla="*/ 55 w 5776"/>
                <a:gd name="T65" fmla="*/ 3788 h 4041"/>
                <a:gd name="T66" fmla="*/ 102 w 5776"/>
                <a:gd name="T67" fmla="*/ 3630 h 4041"/>
                <a:gd name="T68" fmla="*/ 124 w 5776"/>
                <a:gd name="T69" fmla="*/ 3575 h 4041"/>
                <a:gd name="T70" fmla="*/ 169 w 5776"/>
                <a:gd name="T71" fmla="*/ 3469 h 4041"/>
                <a:gd name="T72" fmla="*/ 220 w 5776"/>
                <a:gd name="T73" fmla="*/ 3369 h 4041"/>
                <a:gd name="T74" fmla="*/ 278 w 5776"/>
                <a:gd name="T75" fmla="*/ 3271 h 4041"/>
                <a:gd name="T76" fmla="*/ 342 w 5776"/>
                <a:gd name="T77" fmla="*/ 3179 h 4041"/>
                <a:gd name="T78" fmla="*/ 415 w 5776"/>
                <a:gd name="T79" fmla="*/ 3087 h 4041"/>
                <a:gd name="T80" fmla="*/ 493 w 5776"/>
                <a:gd name="T81" fmla="*/ 3000 h 4041"/>
                <a:gd name="T82" fmla="*/ 578 w 5776"/>
                <a:gd name="T83" fmla="*/ 2921 h 4041"/>
                <a:gd name="T84" fmla="*/ 624 w 5776"/>
                <a:gd name="T85" fmla="*/ 2880 h 404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76"/>
                <a:gd name="T130" fmla="*/ 0 h 4041"/>
                <a:gd name="T131" fmla="*/ 5776 w 5776"/>
                <a:gd name="T132" fmla="*/ 4041 h 404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76" h="4041">
                  <a:moveTo>
                    <a:pt x="624" y="2945"/>
                  </a:moveTo>
                  <a:lnTo>
                    <a:pt x="624" y="2945"/>
                  </a:lnTo>
                  <a:lnTo>
                    <a:pt x="669" y="2908"/>
                  </a:lnTo>
                  <a:lnTo>
                    <a:pt x="715" y="2871"/>
                  </a:lnTo>
                  <a:lnTo>
                    <a:pt x="760" y="2836"/>
                  </a:lnTo>
                  <a:lnTo>
                    <a:pt x="805" y="2803"/>
                  </a:lnTo>
                  <a:lnTo>
                    <a:pt x="853" y="2771"/>
                  </a:lnTo>
                  <a:lnTo>
                    <a:pt x="898" y="2740"/>
                  </a:lnTo>
                  <a:lnTo>
                    <a:pt x="945" y="2710"/>
                  </a:lnTo>
                  <a:lnTo>
                    <a:pt x="993" y="2680"/>
                  </a:lnTo>
                  <a:lnTo>
                    <a:pt x="1042" y="2652"/>
                  </a:lnTo>
                  <a:lnTo>
                    <a:pt x="1089" y="2626"/>
                  </a:lnTo>
                  <a:lnTo>
                    <a:pt x="1185" y="2574"/>
                  </a:lnTo>
                  <a:lnTo>
                    <a:pt x="1285" y="2529"/>
                  </a:lnTo>
                  <a:lnTo>
                    <a:pt x="1385" y="2484"/>
                  </a:lnTo>
                  <a:lnTo>
                    <a:pt x="1485" y="2444"/>
                  </a:lnTo>
                  <a:lnTo>
                    <a:pt x="1589" y="2406"/>
                  </a:lnTo>
                  <a:lnTo>
                    <a:pt x="1693" y="2370"/>
                  </a:lnTo>
                  <a:lnTo>
                    <a:pt x="1798" y="2337"/>
                  </a:lnTo>
                  <a:lnTo>
                    <a:pt x="1904" y="2305"/>
                  </a:lnTo>
                  <a:lnTo>
                    <a:pt x="2011" y="2275"/>
                  </a:lnTo>
                  <a:lnTo>
                    <a:pt x="2118" y="2244"/>
                  </a:lnTo>
                  <a:lnTo>
                    <a:pt x="2229" y="2216"/>
                  </a:lnTo>
                  <a:lnTo>
                    <a:pt x="2351" y="2186"/>
                  </a:lnTo>
                  <a:lnTo>
                    <a:pt x="2475" y="2158"/>
                  </a:lnTo>
                  <a:lnTo>
                    <a:pt x="2596" y="2130"/>
                  </a:lnTo>
                  <a:lnTo>
                    <a:pt x="2720" y="2105"/>
                  </a:lnTo>
                  <a:lnTo>
                    <a:pt x="2964" y="2056"/>
                  </a:lnTo>
                  <a:lnTo>
                    <a:pt x="3205" y="2010"/>
                  </a:lnTo>
                  <a:lnTo>
                    <a:pt x="3198" y="2010"/>
                  </a:lnTo>
                  <a:lnTo>
                    <a:pt x="3705" y="1906"/>
                  </a:lnTo>
                  <a:lnTo>
                    <a:pt x="3929" y="1858"/>
                  </a:lnTo>
                  <a:lnTo>
                    <a:pt x="4133" y="1813"/>
                  </a:lnTo>
                  <a:lnTo>
                    <a:pt x="4229" y="1787"/>
                  </a:lnTo>
                  <a:lnTo>
                    <a:pt x="4320" y="1763"/>
                  </a:lnTo>
                  <a:lnTo>
                    <a:pt x="4409" y="1738"/>
                  </a:lnTo>
                  <a:lnTo>
                    <a:pt x="4493" y="1714"/>
                  </a:lnTo>
                  <a:lnTo>
                    <a:pt x="4573" y="1686"/>
                  </a:lnTo>
                  <a:lnTo>
                    <a:pt x="4651" y="1658"/>
                  </a:lnTo>
                  <a:lnTo>
                    <a:pt x="4725" y="1630"/>
                  </a:lnTo>
                  <a:lnTo>
                    <a:pt x="4798" y="1599"/>
                  </a:lnTo>
                  <a:lnTo>
                    <a:pt x="4867" y="1567"/>
                  </a:lnTo>
                  <a:lnTo>
                    <a:pt x="4935" y="1531"/>
                  </a:lnTo>
                  <a:lnTo>
                    <a:pt x="5000" y="1496"/>
                  </a:lnTo>
                  <a:lnTo>
                    <a:pt x="5064" y="1457"/>
                  </a:lnTo>
                  <a:lnTo>
                    <a:pt x="5125" y="1415"/>
                  </a:lnTo>
                  <a:lnTo>
                    <a:pt x="5187" y="1371"/>
                  </a:lnTo>
                  <a:lnTo>
                    <a:pt x="5245" y="1323"/>
                  </a:lnTo>
                  <a:lnTo>
                    <a:pt x="5304" y="1272"/>
                  </a:lnTo>
                  <a:lnTo>
                    <a:pt x="5362" y="1218"/>
                  </a:lnTo>
                  <a:lnTo>
                    <a:pt x="5418" y="1161"/>
                  </a:lnTo>
                  <a:lnTo>
                    <a:pt x="5475" y="1099"/>
                  </a:lnTo>
                  <a:lnTo>
                    <a:pt x="5531" y="1032"/>
                  </a:lnTo>
                  <a:lnTo>
                    <a:pt x="5587" y="963"/>
                  </a:lnTo>
                  <a:lnTo>
                    <a:pt x="5644" y="890"/>
                  </a:lnTo>
                  <a:lnTo>
                    <a:pt x="5702" y="810"/>
                  </a:lnTo>
                  <a:lnTo>
                    <a:pt x="5772" y="704"/>
                  </a:lnTo>
                  <a:lnTo>
                    <a:pt x="5776" y="0"/>
                  </a:lnTo>
                  <a:lnTo>
                    <a:pt x="0" y="5"/>
                  </a:lnTo>
                  <a:lnTo>
                    <a:pt x="0" y="4041"/>
                  </a:lnTo>
                  <a:lnTo>
                    <a:pt x="20" y="4041"/>
                  </a:lnTo>
                  <a:lnTo>
                    <a:pt x="35" y="3959"/>
                  </a:lnTo>
                  <a:lnTo>
                    <a:pt x="55" y="3873"/>
                  </a:lnTo>
                  <a:lnTo>
                    <a:pt x="76" y="3793"/>
                  </a:lnTo>
                  <a:lnTo>
                    <a:pt x="102" y="3711"/>
                  </a:lnTo>
                  <a:lnTo>
                    <a:pt x="124" y="3655"/>
                  </a:lnTo>
                  <a:lnTo>
                    <a:pt x="145" y="3601"/>
                  </a:lnTo>
                  <a:lnTo>
                    <a:pt x="169" y="3549"/>
                  </a:lnTo>
                  <a:lnTo>
                    <a:pt x="193" y="3496"/>
                  </a:lnTo>
                  <a:lnTo>
                    <a:pt x="220" y="3444"/>
                  </a:lnTo>
                  <a:lnTo>
                    <a:pt x="247" y="3396"/>
                  </a:lnTo>
                  <a:lnTo>
                    <a:pt x="278" y="3346"/>
                  </a:lnTo>
                  <a:lnTo>
                    <a:pt x="309" y="3297"/>
                  </a:lnTo>
                  <a:lnTo>
                    <a:pt x="342" y="3249"/>
                  </a:lnTo>
                  <a:lnTo>
                    <a:pt x="378" y="3202"/>
                  </a:lnTo>
                  <a:lnTo>
                    <a:pt x="415" y="3157"/>
                  </a:lnTo>
                  <a:lnTo>
                    <a:pt x="453" y="3113"/>
                  </a:lnTo>
                  <a:lnTo>
                    <a:pt x="493" y="3068"/>
                  </a:lnTo>
                  <a:lnTo>
                    <a:pt x="535" y="3027"/>
                  </a:lnTo>
                  <a:lnTo>
                    <a:pt x="578" y="2986"/>
                  </a:lnTo>
                  <a:lnTo>
                    <a:pt x="624" y="2945"/>
                  </a:lnTo>
                  <a:close/>
                </a:path>
              </a:pathLst>
            </a:custGeom>
            <a:solidFill>
              <a:schemeClr val="bg1"/>
            </a:solidFill>
            <a:ln w="9525">
              <a:noFill/>
              <a:round/>
              <a:headEnd/>
              <a:tailEnd/>
            </a:ln>
          </p:spPr>
          <p:txBody>
            <a:bodyPr/>
            <a:lstStyle/>
            <a:p>
              <a:endParaRPr lang="zh-CN" altLang="en-US"/>
            </a:p>
          </p:txBody>
        </p:sp>
        <p:sp>
          <p:nvSpPr>
            <p:cNvPr id="185350" name="Rectangle 11"/>
            <p:cNvSpPr>
              <a:spLocks noChangeArrowheads="1"/>
            </p:cNvSpPr>
            <p:nvPr/>
          </p:nvSpPr>
          <p:spPr bwMode="gray">
            <a:xfrm>
              <a:off x="0" y="4023"/>
              <a:ext cx="5760" cy="297"/>
            </a:xfrm>
            <a:prstGeom prst="rect">
              <a:avLst/>
            </a:prstGeom>
            <a:solidFill>
              <a:srgbClr val="FFFFFF"/>
            </a:solidFill>
            <a:ln w="9525" algn="ctr">
              <a:noFill/>
              <a:miter lim="800000"/>
              <a:headEnd/>
              <a:tailEnd/>
            </a:ln>
          </p:spPr>
          <p:txBody>
            <a:bodyPr lIns="0" tIns="0" rIns="0" bIns="0" anchor="ctr">
              <a:spAutoFit/>
            </a:bodyPr>
            <a:lstStyle/>
            <a:p>
              <a:pPr algn="ctr" eaLnBrk="0" hangingPunct="0">
                <a:lnSpc>
                  <a:spcPct val="85000"/>
                </a:lnSpc>
              </a:pPr>
              <a:endParaRPr lang="en-US" altLang="zh-CN"/>
            </a:p>
          </p:txBody>
        </p:sp>
        <p:sp>
          <p:nvSpPr>
            <p:cNvPr id="185351" name="Oval 12"/>
            <p:cNvSpPr>
              <a:spLocks noChangeArrowheads="1"/>
            </p:cNvSpPr>
            <p:nvPr/>
          </p:nvSpPr>
          <p:spPr bwMode="gray">
            <a:xfrm>
              <a:off x="4919" y="3744"/>
              <a:ext cx="576" cy="576"/>
            </a:xfrm>
            <a:prstGeom prst="ellipse">
              <a:avLst/>
            </a:prstGeom>
            <a:solidFill>
              <a:srgbClr val="FFFFFF"/>
            </a:solidFill>
            <a:ln w="9525" algn="ctr">
              <a:noFill/>
              <a:round/>
              <a:headEnd/>
              <a:tailEnd/>
            </a:ln>
          </p:spPr>
          <p:txBody>
            <a:bodyPr wrap="none" lIns="0" tIns="0" rIns="0" bIns="0" anchor="ctr">
              <a:spAutoFit/>
            </a:bodyPr>
            <a:lstStyle/>
            <a:p>
              <a:pPr algn="ctr" eaLnBrk="0" hangingPunct="0">
                <a:lnSpc>
                  <a:spcPct val="85000"/>
                </a:lnSpc>
              </a:pPr>
              <a:endParaRPr lang="en-US" altLang="zh-CN"/>
            </a:p>
          </p:txBody>
        </p:sp>
        <p:pic>
          <p:nvPicPr>
            <p:cNvPr id="185352" name="Picture 13" descr="CBE_CMJN"/>
            <p:cNvPicPr>
              <a:picLocks noChangeAspect="1" noChangeArrowheads="1"/>
            </p:cNvPicPr>
            <p:nvPr/>
          </p:nvPicPr>
          <p:blipFill>
            <a:blip r:embed="rId3" cstate="print"/>
            <a:srcRect/>
            <a:stretch>
              <a:fillRect/>
            </a:stretch>
          </p:blipFill>
          <p:spPr bwMode="gray">
            <a:xfrm>
              <a:off x="4962" y="3786"/>
              <a:ext cx="484" cy="469"/>
            </a:xfrm>
            <a:prstGeom prst="rect">
              <a:avLst/>
            </a:prstGeom>
            <a:noFill/>
            <a:ln w="9525">
              <a:noFill/>
              <a:miter lim="800000"/>
              <a:headEnd/>
              <a:tailEnd/>
            </a:ln>
          </p:spPr>
        </p:pic>
        <p:pic>
          <p:nvPicPr>
            <p:cNvPr id="185353" name="Picture 14" descr="Untitled-1"/>
            <p:cNvPicPr>
              <a:picLocks noChangeAspect="1" noChangeArrowheads="1"/>
            </p:cNvPicPr>
            <p:nvPr/>
          </p:nvPicPr>
          <p:blipFill>
            <a:blip r:embed="rId4" cstate="print"/>
            <a:srcRect/>
            <a:stretch>
              <a:fillRect/>
            </a:stretch>
          </p:blipFill>
          <p:spPr bwMode="gray">
            <a:xfrm>
              <a:off x="3183" y="4135"/>
              <a:ext cx="1739" cy="76"/>
            </a:xfrm>
            <a:prstGeom prst="rect">
              <a:avLst/>
            </a:prstGeom>
            <a:noFill/>
            <a:ln w="9525">
              <a:noFill/>
              <a:miter lim="800000"/>
              <a:headEnd/>
              <a:tailEnd/>
            </a:ln>
          </p:spPr>
        </p:pic>
      </p:grpSp>
      <p:pic>
        <p:nvPicPr>
          <p:cNvPr id="185347" name="Picture 4" descr="OK_Capgemini"/>
          <p:cNvPicPr>
            <a:picLocks noChangeAspect="1" noChangeArrowheads="1"/>
          </p:cNvPicPr>
          <p:nvPr/>
        </p:nvPicPr>
        <p:blipFill>
          <a:blip r:embed="rId5" cstate="print"/>
          <a:srcRect/>
          <a:stretch>
            <a:fillRect/>
          </a:stretch>
        </p:blipFill>
        <p:spPr bwMode="auto">
          <a:xfrm>
            <a:off x="735013" y="1058863"/>
            <a:ext cx="4318000" cy="1017587"/>
          </a:xfrm>
          <a:prstGeom prst="rect">
            <a:avLst/>
          </a:prstGeom>
          <a:noFill/>
          <a:ln w="9525">
            <a:noFill/>
            <a:miter lim="800000"/>
            <a:headEnd/>
            <a:tailEnd/>
          </a:ln>
        </p:spPr>
      </p:pic>
      <p:sp>
        <p:nvSpPr>
          <p:cNvPr id="185348" name="Rectangle 17"/>
          <p:cNvSpPr>
            <a:spLocks noGrp="1" noChangeArrowheads="1"/>
          </p:cNvSpPr>
          <p:nvPr>
            <p:ph type="ctrTitle"/>
          </p:nvPr>
        </p:nvSpPr>
        <p:spPr>
          <a:xfrm>
            <a:off x="244475" y="5045075"/>
            <a:ext cx="8753475" cy="611188"/>
          </a:xfrm>
        </p:spPr>
        <p:txBody>
          <a:bodyPr/>
          <a:lstStyle/>
          <a:p>
            <a:pPr algn="r"/>
            <a:r>
              <a:rPr lang="en-US" altLang="zh-CN">
                <a:solidFill>
                  <a:schemeClr val="bg1"/>
                </a:solidFill>
                <a:ea typeface="宋体" charset="-122"/>
              </a:rPr>
              <a:t>www.capgemini.com/financialservices</a:t>
            </a:r>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t>Standard Selection</a:t>
            </a:r>
          </a:p>
        </p:txBody>
      </p:sp>
      <p:sp>
        <p:nvSpPr>
          <p:cNvPr id="11267" name="Rectangle 3"/>
          <p:cNvSpPr>
            <a:spLocks noGrp="1" noChangeArrowheads="1"/>
          </p:cNvSpPr>
          <p:nvPr>
            <p:ph type="body" idx="1"/>
          </p:nvPr>
        </p:nvSpPr>
        <p:spPr>
          <a:xfrm>
            <a:off x="992188" y="1592263"/>
            <a:ext cx="7874000" cy="4337050"/>
          </a:xfrm>
        </p:spPr>
        <p:txBody>
          <a:bodyPr/>
          <a:lstStyle/>
          <a:p>
            <a:pPr eaLnBrk="1" hangingPunct="1"/>
            <a:r>
              <a:rPr lang="en-US"/>
              <a:t>Allows definition of local subroutines.</a:t>
            </a:r>
          </a:p>
          <a:p>
            <a:pPr eaLnBrk="1" hangingPunct="1"/>
            <a:r>
              <a:rPr lang="en-US"/>
              <a:t>Used as selection items in the Enquiry system.</a:t>
            </a:r>
          </a:p>
          <a:p>
            <a:pPr eaLnBrk="1" hangingPunct="1"/>
            <a:r>
              <a:rPr lang="en-US"/>
              <a:t>SS can be used within enquiry to perform selections of data .</a:t>
            </a:r>
          </a:p>
          <a:p>
            <a:pPr eaLnBrk="1" hangingPunct="1"/>
            <a:r>
              <a:rPr lang="en-US"/>
              <a:t>Also used to build virtual records </a:t>
            </a:r>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t>How Does The ENQUIRY Application Work</a:t>
            </a:r>
          </a:p>
        </p:txBody>
      </p:sp>
      <p:sp>
        <p:nvSpPr>
          <p:cNvPr id="16387" name="Rectangle 3"/>
          <p:cNvSpPr>
            <a:spLocks noGrp="1" noChangeArrowheads="1"/>
          </p:cNvSpPr>
          <p:nvPr>
            <p:ph type="body" idx="1"/>
          </p:nvPr>
        </p:nvSpPr>
        <p:spPr/>
        <p:txBody>
          <a:bodyPr/>
          <a:lstStyle/>
          <a:p>
            <a:pPr eaLnBrk="1" hangingPunct="1"/>
            <a:r>
              <a:rPr lang="en-US" sz="1800" dirty="0"/>
              <a:t>FILE.NAME – Holds the T24 application from where data is going to be extracted</a:t>
            </a:r>
          </a:p>
          <a:p>
            <a:pPr eaLnBrk="1" hangingPunct="1"/>
            <a:endParaRPr lang="en-US" sz="1800" dirty="0"/>
          </a:p>
          <a:p>
            <a:pPr eaLnBrk="1" hangingPunct="1"/>
            <a:r>
              <a:rPr lang="en-US" sz="1800" dirty="0"/>
              <a:t>FIXED.SELECTION – Allows the user to filter data before its displayed (same for all users who execute the enquiry)</a:t>
            </a:r>
          </a:p>
          <a:p>
            <a:pPr eaLnBrk="1" hangingPunct="1"/>
            <a:endParaRPr lang="en-US" sz="1800" dirty="0"/>
          </a:p>
          <a:p>
            <a:pPr eaLnBrk="1" hangingPunct="1"/>
            <a:r>
              <a:rPr lang="en-US" sz="1800" dirty="0"/>
              <a:t>FIXED SORT – Allows data to be sorted and displayed</a:t>
            </a:r>
          </a:p>
          <a:p>
            <a:pPr eaLnBrk="1" hangingPunct="1"/>
            <a:endParaRPr lang="en-US" sz="1800" dirty="0"/>
          </a:p>
          <a:p>
            <a:pPr eaLnBrk="1" hangingPunct="1"/>
            <a:r>
              <a:rPr lang="en-US" sz="1800" dirty="0"/>
              <a:t>RUNTIME SELECTION – This selection at runtime is optional. It acts as a further filter to the records selected for display (may differ at every execution)</a:t>
            </a:r>
          </a:p>
          <a:p>
            <a:pPr eaLnBrk="1" hangingPunct="1"/>
            <a:endParaRPr lang="en-US" sz="1800" dirty="0"/>
          </a:p>
          <a:p>
            <a:pPr eaLnBrk="1" hangingPunct="1"/>
            <a:r>
              <a:rPr lang="en-US" sz="1800" dirty="0"/>
              <a:t>Before data is actually displayed, all the ENQUIRY application has, are a list of ID’s that satisfy all the filters mentioned above</a:t>
            </a:r>
          </a:p>
        </p:txBody>
      </p:sp>
      <p:sp>
        <p:nvSpPr>
          <p:cNvPr id="16388" name="Slide Number Placeholder 7"/>
          <p:cNvSpPr>
            <a:spLocks noGrp="1"/>
          </p:cNvSpPr>
          <p:nvPr>
            <p:ph type="sldNum" sz="quarter" idx="10"/>
          </p:nvPr>
        </p:nvSpPr>
        <p:spPr>
          <a:noFill/>
        </p:spPr>
        <p:txBody>
          <a:bodyPr/>
          <a:lstStyle/>
          <a:p>
            <a:r>
              <a:rPr lang="en-GB">
                <a:latin typeface="Arial" pitchFamily="34" charset="0"/>
              </a:rPr>
              <a:t>Slide </a:t>
            </a:r>
            <a:fld id="{72FCA276-F801-45D3-9C1E-F4568ECDF997}" type="slidenum">
              <a:rPr lang="en-GB">
                <a:latin typeface="Arial" pitchFamily="34" charset="0"/>
              </a:rPr>
              <a:pPr/>
              <a:t>6</a:t>
            </a:fld>
            <a:endParaRPr lang="en-GB">
              <a:latin typeface="Arial" pitchFamily="34" charset="0"/>
            </a:endParaRPr>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t>Setting Up An ENQUIRY Record</a:t>
            </a:r>
          </a:p>
        </p:txBody>
      </p:sp>
      <p:sp>
        <p:nvSpPr>
          <p:cNvPr id="18435" name="Rectangle 3"/>
          <p:cNvSpPr>
            <a:spLocks noGrp="1" noChangeArrowheads="1"/>
          </p:cNvSpPr>
          <p:nvPr>
            <p:ph type="body" idx="1"/>
          </p:nvPr>
        </p:nvSpPr>
        <p:spPr/>
        <p:txBody>
          <a:bodyPr/>
          <a:lstStyle/>
          <a:p>
            <a:pPr eaLnBrk="1" hangingPunct="1"/>
            <a:r>
              <a:rPr lang="en-US" sz="1800" dirty="0"/>
              <a:t>How does T24 validate the application entered in FILE.NAME?</a:t>
            </a:r>
          </a:p>
          <a:p>
            <a:pPr lvl="1" eaLnBrk="1" hangingPunct="1"/>
            <a:r>
              <a:rPr lang="en-US" dirty="0"/>
              <a:t>It checks for a Standard Selection record</a:t>
            </a:r>
          </a:p>
          <a:p>
            <a:pPr eaLnBrk="1" hangingPunct="1"/>
            <a:endParaRPr lang="en-US" sz="1800" dirty="0"/>
          </a:p>
          <a:p>
            <a:pPr eaLnBrk="1" hangingPunct="1"/>
            <a:r>
              <a:rPr lang="en-US" sz="1800" dirty="0"/>
              <a:t>A NOFILE enquiry does not have an associate file, so it does not have field definitions and hence no Standard Selection record</a:t>
            </a:r>
          </a:p>
          <a:p>
            <a:pPr eaLnBrk="1" hangingPunct="1"/>
            <a:endParaRPr lang="en-US" sz="1800" dirty="0"/>
          </a:p>
          <a:p>
            <a:pPr eaLnBrk="1" hangingPunct="1"/>
            <a:r>
              <a:rPr lang="en-US" sz="1800" dirty="0"/>
              <a:t>What FILE.NAME do we specify when creating a NOFILE enquiry using the ENQUIRY application?</a:t>
            </a:r>
          </a:p>
          <a:p>
            <a:pPr lvl="1" eaLnBrk="1" hangingPunct="1"/>
            <a:r>
              <a:rPr lang="en-US" dirty="0"/>
              <a:t>Nothing?</a:t>
            </a:r>
          </a:p>
          <a:p>
            <a:pPr lvl="1" eaLnBrk="1" hangingPunct="1"/>
            <a:r>
              <a:rPr lang="en-US" dirty="0"/>
              <a:t>No – it is a mandatory field and expects a valid Standard Selection ID</a:t>
            </a:r>
          </a:p>
          <a:p>
            <a:pPr lvl="1" eaLnBrk="1" hangingPunct="1"/>
            <a:r>
              <a:rPr lang="en-US" dirty="0"/>
              <a:t>So lets create a dummy Standard Selection record</a:t>
            </a:r>
          </a:p>
          <a:p>
            <a:pPr eaLnBrk="1" hangingPunct="1"/>
            <a:endParaRPr lang="en-US" sz="1800" dirty="0"/>
          </a:p>
          <a:p>
            <a:pPr eaLnBrk="1" hangingPunct="1"/>
            <a:r>
              <a:rPr lang="en-US" sz="1800" dirty="0"/>
              <a:t>Try to create a Standard Selection record with an ID of your choice. Does T24 allow you to do so ?</a:t>
            </a:r>
          </a:p>
        </p:txBody>
      </p:sp>
      <p:sp>
        <p:nvSpPr>
          <p:cNvPr id="18436" name="Slide Number Placeholder 7"/>
          <p:cNvSpPr>
            <a:spLocks noGrp="1"/>
          </p:cNvSpPr>
          <p:nvPr>
            <p:ph type="sldNum" sz="quarter" idx="10"/>
          </p:nvPr>
        </p:nvSpPr>
        <p:spPr>
          <a:noFill/>
        </p:spPr>
        <p:txBody>
          <a:bodyPr/>
          <a:lstStyle/>
          <a:p>
            <a:r>
              <a:rPr lang="en-GB">
                <a:latin typeface="Arial" pitchFamily="34" charset="0"/>
              </a:rPr>
              <a:t>Slide </a:t>
            </a:r>
            <a:fld id="{00F1EFEA-265B-4797-BF3B-D7CEDD1EEF06}" type="slidenum">
              <a:rPr lang="en-GB">
                <a:latin typeface="Arial" pitchFamily="34" charset="0"/>
              </a:rPr>
              <a:pPr/>
              <a:t>7</a:t>
            </a:fld>
            <a:endParaRPr lang="en-GB">
              <a:latin typeface="Arial" pitchFamily="34" charset="0"/>
            </a:endParaRPr>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t>How Does The ENQUIRY Application Work</a:t>
            </a:r>
          </a:p>
        </p:txBody>
      </p:sp>
      <p:sp>
        <p:nvSpPr>
          <p:cNvPr id="19459" name="Rectangle 3"/>
          <p:cNvSpPr>
            <a:spLocks noGrp="1" noChangeArrowheads="1"/>
          </p:cNvSpPr>
          <p:nvPr>
            <p:ph type="body" idx="1"/>
          </p:nvPr>
        </p:nvSpPr>
        <p:spPr/>
        <p:txBody>
          <a:bodyPr/>
          <a:lstStyle/>
          <a:p>
            <a:pPr eaLnBrk="1" hangingPunct="1"/>
            <a:r>
              <a:rPr lang="en-US" sz="1800" dirty="0"/>
              <a:t>No – It looks for a valid FILE.CONTROL entry with the same ID</a:t>
            </a:r>
          </a:p>
          <a:p>
            <a:pPr eaLnBrk="1" hangingPunct="1"/>
            <a:endParaRPr lang="en-US" sz="1800" dirty="0"/>
          </a:p>
          <a:p>
            <a:pPr eaLnBrk="1" hangingPunct="1"/>
            <a:r>
              <a:rPr lang="en-US" sz="1800" dirty="0"/>
              <a:t>If we take time to understand these validations, you will see that they are very meaningful</a:t>
            </a:r>
          </a:p>
          <a:p>
            <a:pPr eaLnBrk="1" hangingPunct="1"/>
            <a:endParaRPr lang="en-US" sz="1800" dirty="0"/>
          </a:p>
          <a:p>
            <a:pPr eaLnBrk="1" hangingPunct="1"/>
            <a:r>
              <a:rPr lang="en-US" sz="1800" dirty="0"/>
              <a:t>An application that stores data, must have fields and hence it will have a standard selection record</a:t>
            </a:r>
          </a:p>
          <a:p>
            <a:pPr eaLnBrk="1" hangingPunct="1"/>
            <a:endParaRPr lang="en-US" sz="1800" dirty="0"/>
          </a:p>
          <a:p>
            <a:pPr eaLnBrk="1" hangingPunct="1"/>
            <a:r>
              <a:rPr lang="en-US" sz="1800" dirty="0"/>
              <a:t>All ‘files’ that store data in T24 have a FILE.CONTROL record</a:t>
            </a:r>
          </a:p>
          <a:p>
            <a:pPr eaLnBrk="1" hangingPunct="1"/>
            <a:endParaRPr lang="en-US" sz="1800" dirty="0"/>
          </a:p>
          <a:p>
            <a:pPr eaLnBrk="1" hangingPunct="1"/>
            <a:r>
              <a:rPr lang="en-US" sz="1800" dirty="0"/>
              <a:t>So we have to find a work around these validations when it comes to a NOFILE enquiry</a:t>
            </a:r>
          </a:p>
        </p:txBody>
      </p:sp>
      <p:sp>
        <p:nvSpPr>
          <p:cNvPr id="19460" name="Slide Number Placeholder 7"/>
          <p:cNvSpPr>
            <a:spLocks noGrp="1"/>
          </p:cNvSpPr>
          <p:nvPr>
            <p:ph type="sldNum" sz="quarter" idx="10"/>
          </p:nvPr>
        </p:nvSpPr>
        <p:spPr>
          <a:noFill/>
        </p:spPr>
        <p:txBody>
          <a:bodyPr/>
          <a:lstStyle/>
          <a:p>
            <a:r>
              <a:rPr lang="en-GB">
                <a:latin typeface="Arial" pitchFamily="34" charset="0"/>
              </a:rPr>
              <a:t>Slide </a:t>
            </a:r>
            <a:fld id="{D5FD2181-1D38-4FBE-9B7D-69D39F16C185}" type="slidenum">
              <a:rPr lang="en-GB">
                <a:latin typeface="Arial" pitchFamily="34" charset="0"/>
              </a:rPr>
              <a:pPr/>
              <a:t>8</a:t>
            </a:fld>
            <a:endParaRPr lang="en-GB">
              <a:latin typeface="Arial" pitchFamily="34" charset="0"/>
            </a:endParaRPr>
          </a:p>
        </p:txBody>
      </p:sp>
    </p:spTree>
  </p:cSld>
  <p:clrMapOvr>
    <a:masterClrMapping/>
  </p:clrMapOvr>
  <p:transition>
    <p:wipe dir="r"/>
  </p:transition>
</p:sld>
</file>

<file path=ppt/theme/theme1.xml><?xml version="1.0" encoding="utf-8"?>
<a:theme xmlns:a="http://schemas.openxmlformats.org/drawingml/2006/main" name="Capgemini FS Print">
  <a:themeElements>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Capgemini FS Print</Template>
  <TotalTime>17959</TotalTime>
  <Words>3080</Words>
  <Application>Microsoft Office PowerPoint</Application>
  <PresentationFormat>On-screen Show (4:3)</PresentationFormat>
  <Paragraphs>375</Paragraphs>
  <Slides>54</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Arial</vt:lpstr>
      <vt:lpstr>Arial Narrow</vt:lpstr>
      <vt:lpstr>Courier New</vt:lpstr>
      <vt:lpstr>Helv</vt:lpstr>
      <vt:lpstr>Symbol</vt:lpstr>
      <vt:lpstr>Times New Roman</vt:lpstr>
      <vt:lpstr>Wingdings</vt:lpstr>
      <vt:lpstr>Wingdings 3</vt:lpstr>
      <vt:lpstr>Capgemini FS Print</vt:lpstr>
      <vt:lpstr>No File Enquiries</vt:lpstr>
      <vt:lpstr>Objectives </vt:lpstr>
      <vt:lpstr>Session Plan</vt:lpstr>
      <vt:lpstr>Why NOFILE Enquiry</vt:lpstr>
      <vt:lpstr>How enquiry subsystem works?</vt:lpstr>
      <vt:lpstr>Standard Selection</vt:lpstr>
      <vt:lpstr>How Does The ENQUIRY Application Work</vt:lpstr>
      <vt:lpstr>Setting Up An ENQUIRY Record</vt:lpstr>
      <vt:lpstr>How Does The ENQUIRY Application Work</vt:lpstr>
      <vt:lpstr>Creating NoFile Enquiry</vt:lpstr>
      <vt:lpstr>Steps to create NOFILE</vt:lpstr>
      <vt:lpstr>Creating Standard Selection Record</vt:lpstr>
      <vt:lpstr>NOFILE Standard Selection Records</vt:lpstr>
      <vt:lpstr>NOFILE – ENQUIRY record</vt:lpstr>
      <vt:lpstr>NOFILE – ENQUIRY record</vt:lpstr>
      <vt:lpstr>NOFILE – ENQUIRY record</vt:lpstr>
      <vt:lpstr>Example</vt:lpstr>
      <vt:lpstr>Routine</vt:lpstr>
      <vt:lpstr>Routine</vt:lpstr>
      <vt:lpstr>Standard Selection Record</vt:lpstr>
      <vt:lpstr>Enquiry</vt:lpstr>
      <vt:lpstr>Run the Enquiry</vt:lpstr>
      <vt:lpstr>WorkShop </vt:lpstr>
      <vt:lpstr>Routine</vt:lpstr>
      <vt:lpstr>Standard Selection Record</vt:lpstr>
      <vt:lpstr>Enquiry</vt:lpstr>
      <vt:lpstr>Output</vt:lpstr>
      <vt:lpstr>Workshop </vt:lpstr>
      <vt:lpstr>Routine</vt:lpstr>
      <vt:lpstr>Routine</vt:lpstr>
      <vt:lpstr>Standard Selection</vt:lpstr>
      <vt:lpstr>Enquiry</vt:lpstr>
      <vt:lpstr>Result</vt:lpstr>
      <vt:lpstr>Error Shots</vt:lpstr>
      <vt:lpstr>Error Shots</vt:lpstr>
      <vt:lpstr>Error Shots</vt:lpstr>
      <vt:lpstr>Points To Remember While Writing Code</vt:lpstr>
      <vt:lpstr>Points To Remember While Writing Code</vt:lpstr>
      <vt:lpstr>jBASE BASIC CODE</vt:lpstr>
      <vt:lpstr>jBASE BASIC CODE</vt:lpstr>
      <vt:lpstr>jBASE BASIC CODE</vt:lpstr>
      <vt:lpstr>jBASE BASIC CODE</vt:lpstr>
      <vt:lpstr>Solution – Step 2 – Create Standard Selection Record</vt:lpstr>
      <vt:lpstr>Solution – Step 2 – Create Standard Selection Record</vt:lpstr>
      <vt:lpstr>Solution – Step 2 – Create Standard Selection Record</vt:lpstr>
      <vt:lpstr>Solution – Step 2 – Create Standard Selection Record</vt:lpstr>
      <vt:lpstr>Solution – Step 3 – Create the Enquiry</vt:lpstr>
      <vt:lpstr>Solution – Step 3 – Create the Enquiry</vt:lpstr>
      <vt:lpstr>Solution – Step 3 – Create the Enquiry</vt:lpstr>
      <vt:lpstr>Solution – Step 3 – Create the Enquiry</vt:lpstr>
      <vt:lpstr>Solution – Step 3 – Create the Enquiry</vt:lpstr>
      <vt:lpstr>Executing the Enquiry</vt:lpstr>
      <vt:lpstr>Enquiry Output</vt:lpstr>
      <vt:lpstr>www.capgemini.com/financialservices</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Assurant MF CoE</dc:title>
  <dc:subject>Next Steps</dc:subject>
  <dc:creator>Capgemini</dc:creator>
  <cp:lastModifiedBy>Muralidharan, Vijayanand</cp:lastModifiedBy>
  <cp:revision>351</cp:revision>
  <cp:lastPrinted>2001-10-18T16:19:51Z</cp:lastPrinted>
  <dcterms:created xsi:type="dcterms:W3CDTF">2008-12-19T08:52:11Z</dcterms:created>
  <dcterms:modified xsi:type="dcterms:W3CDTF">2020-02-05T04:23:08Z</dcterms:modified>
</cp:coreProperties>
</file>