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40"/>
  </p:notesMasterIdLst>
  <p:handoutMasterIdLst>
    <p:handoutMasterId r:id="rId41"/>
  </p:handoutMasterIdLst>
  <p:sldIdLst>
    <p:sldId id="425" r:id="rId2"/>
    <p:sldId id="821" r:id="rId3"/>
    <p:sldId id="822" r:id="rId4"/>
    <p:sldId id="823" r:id="rId5"/>
    <p:sldId id="824" r:id="rId6"/>
    <p:sldId id="825" r:id="rId7"/>
    <p:sldId id="826" r:id="rId8"/>
    <p:sldId id="827" r:id="rId9"/>
    <p:sldId id="828" r:id="rId10"/>
    <p:sldId id="829" r:id="rId11"/>
    <p:sldId id="830" r:id="rId12"/>
    <p:sldId id="831" r:id="rId13"/>
    <p:sldId id="832" r:id="rId14"/>
    <p:sldId id="833" r:id="rId15"/>
    <p:sldId id="834" r:id="rId16"/>
    <p:sldId id="835" r:id="rId17"/>
    <p:sldId id="836" r:id="rId18"/>
    <p:sldId id="837" r:id="rId19"/>
    <p:sldId id="838" r:id="rId20"/>
    <p:sldId id="839" r:id="rId21"/>
    <p:sldId id="840" r:id="rId22"/>
    <p:sldId id="841" r:id="rId23"/>
    <p:sldId id="842" r:id="rId24"/>
    <p:sldId id="843" r:id="rId25"/>
    <p:sldId id="844" r:id="rId26"/>
    <p:sldId id="845" r:id="rId27"/>
    <p:sldId id="846" r:id="rId28"/>
    <p:sldId id="847" r:id="rId29"/>
    <p:sldId id="848" r:id="rId30"/>
    <p:sldId id="849" r:id="rId31"/>
    <p:sldId id="850" r:id="rId32"/>
    <p:sldId id="851" r:id="rId33"/>
    <p:sldId id="852" r:id="rId34"/>
    <p:sldId id="853" r:id="rId35"/>
    <p:sldId id="854" r:id="rId36"/>
    <p:sldId id="855" r:id="rId37"/>
    <p:sldId id="856" r:id="rId38"/>
    <p:sldId id="661" r:id="rId39"/>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9828" autoAdjust="0"/>
  </p:normalViewPr>
  <p:slideViewPr>
    <p:cSldViewPr snapToGrid="0" snapToObjects="1">
      <p:cViewPr varScale="1">
        <p:scale>
          <a:sx n="67" d="100"/>
          <a:sy n="67" d="100"/>
        </p:scale>
        <p:origin x="140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2932421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2214791910"/>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a:p>
        </p:txBody>
      </p:sp>
    </p:spTree>
    <p:extLst>
      <p:ext uri="{BB962C8B-B14F-4D97-AF65-F5344CB8AC3E}">
        <p14:creationId xmlns:p14="http://schemas.microsoft.com/office/powerpoint/2010/main" val="337951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212850" y="684213"/>
            <a:ext cx="4662488" cy="3498850"/>
          </a:xfrm>
          <a:ln/>
        </p:spPr>
      </p:sp>
      <p:sp>
        <p:nvSpPr>
          <p:cNvPr id="109571" name="Rectangle 3"/>
          <p:cNvSpPr txBox="1">
            <a:spLocks noGrp="1" noChangeArrowheads="1"/>
          </p:cNvSpPr>
          <p:nvPr>
            <p:ph type="body" idx="1"/>
          </p:nvPr>
        </p:nvSpPr>
        <p:spPr>
          <a:xfrm>
            <a:off x="935634" y="4411487"/>
            <a:ext cx="5218245" cy="4183995"/>
          </a:xfrm>
          <a:noFill/>
          <a:ln/>
        </p:spPr>
        <p:txBody>
          <a:bodyPr wrap="none" anchor="ctr"/>
          <a:lstStyle/>
          <a:p>
            <a:endParaRPr lang="en-US"/>
          </a:p>
        </p:txBody>
      </p:sp>
    </p:spTree>
    <p:extLst>
      <p:ext uri="{BB962C8B-B14F-4D97-AF65-F5344CB8AC3E}">
        <p14:creationId xmlns:p14="http://schemas.microsoft.com/office/powerpoint/2010/main" val="34104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212850" y="684213"/>
            <a:ext cx="4662488" cy="3498850"/>
          </a:xfrm>
          <a:ln/>
        </p:spPr>
      </p:sp>
      <p:sp>
        <p:nvSpPr>
          <p:cNvPr id="110595" name="Rectangle 3"/>
          <p:cNvSpPr txBox="1">
            <a:spLocks noGrp="1" noChangeArrowheads="1"/>
          </p:cNvSpPr>
          <p:nvPr>
            <p:ph type="body" idx="1"/>
          </p:nvPr>
        </p:nvSpPr>
        <p:spPr>
          <a:xfrm>
            <a:off x="935634" y="4411487"/>
            <a:ext cx="5218245" cy="4183995"/>
          </a:xfrm>
          <a:noFill/>
          <a:ln/>
        </p:spPr>
        <p:txBody>
          <a:bodyPr wrap="none" anchor="ctr"/>
          <a:lstStyle/>
          <a:p>
            <a:endParaRPr lang="en-US"/>
          </a:p>
        </p:txBody>
      </p:sp>
    </p:spTree>
    <p:extLst>
      <p:ext uri="{BB962C8B-B14F-4D97-AF65-F5344CB8AC3E}">
        <p14:creationId xmlns:p14="http://schemas.microsoft.com/office/powerpoint/2010/main" val="266534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212850" y="684213"/>
            <a:ext cx="4662488" cy="3498850"/>
          </a:xfrm>
          <a:ln/>
        </p:spPr>
      </p:sp>
      <p:sp>
        <p:nvSpPr>
          <p:cNvPr id="111619" name="Rectangle 3"/>
          <p:cNvSpPr txBox="1">
            <a:spLocks noGrp="1" noChangeArrowheads="1"/>
          </p:cNvSpPr>
          <p:nvPr>
            <p:ph type="body" idx="1"/>
          </p:nvPr>
        </p:nvSpPr>
        <p:spPr>
          <a:xfrm>
            <a:off x="935634" y="4411487"/>
            <a:ext cx="5218245" cy="4183995"/>
          </a:xfrm>
          <a:noFill/>
          <a:ln/>
        </p:spPr>
        <p:txBody>
          <a:bodyPr wrap="none" anchor="ctr"/>
          <a:lstStyle/>
          <a:p>
            <a:endParaRPr lang="en-US"/>
          </a:p>
        </p:txBody>
      </p:sp>
    </p:spTree>
    <p:extLst>
      <p:ext uri="{BB962C8B-B14F-4D97-AF65-F5344CB8AC3E}">
        <p14:creationId xmlns:p14="http://schemas.microsoft.com/office/powerpoint/2010/main" val="344126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txBox="1">
            <a:spLocks noGrp="1"/>
          </p:cNvSpPr>
          <p:nvPr>
            <p:ph type="body" idx="1"/>
          </p:nvPr>
        </p:nvSpPr>
        <p:spPr>
          <a:noFill/>
          <a:ln/>
        </p:spPr>
        <p:txBody>
          <a:bodyPr/>
          <a:lstStyle/>
          <a:p>
            <a:r>
              <a:rPr lang="en-US" b="1"/>
              <a:t>‘Company Restr</a:t>
            </a:r>
            <a:r>
              <a:rPr lang="en-US"/>
              <a:t>’ field specifies the Company to which the User must be Signed On in order to use the Applications, Versions and Functions specified in the related Fields Application, version, Function, Field No, Data comparison, Data From and Data To.</a:t>
            </a:r>
          </a:p>
          <a:p>
            <a:r>
              <a:rPr lang="en-US"/>
              <a:t>Company.Restr field is used, together with the above associated Fields, to specify for each Company to whose records this User has access, precisely which records in which Applications can be accessed using which Versions and Functions.</a:t>
            </a:r>
          </a:p>
          <a:p>
            <a:r>
              <a:rPr lang="en-US"/>
              <a:t>The group of above Fields can be repeated up to 999 times</a:t>
            </a:r>
          </a:p>
          <a:p>
            <a:endParaRPr lang="en-US"/>
          </a:p>
        </p:txBody>
      </p:sp>
    </p:spTree>
    <p:extLst>
      <p:ext uri="{BB962C8B-B14F-4D97-AF65-F5344CB8AC3E}">
        <p14:creationId xmlns:p14="http://schemas.microsoft.com/office/powerpoint/2010/main" val="280449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txBox="1">
            <a:spLocks noGrp="1"/>
          </p:cNvSpPr>
          <p:nvPr>
            <p:ph type="body" idx="1"/>
          </p:nvPr>
        </p:nvSpPr>
        <p:spPr>
          <a:noFill/>
          <a:ln/>
        </p:spPr>
        <p:txBody>
          <a:bodyPr/>
          <a:lstStyle/>
          <a:p>
            <a:r>
              <a:rPr lang="en-US"/>
              <a:t>Time Out Minutes refers to the maximum time after which T24 will log off automatically. </a:t>
            </a:r>
          </a:p>
          <a:p>
            <a:r>
              <a:rPr lang="en-US"/>
              <a:t>The maximum value allowed in this field is 999 i.e. equal to 10 minutes.</a:t>
            </a:r>
          </a:p>
        </p:txBody>
      </p:sp>
    </p:spTree>
    <p:extLst>
      <p:ext uri="{BB962C8B-B14F-4D97-AF65-F5344CB8AC3E}">
        <p14:creationId xmlns:p14="http://schemas.microsoft.com/office/powerpoint/2010/main" val="294717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txBox="1">
            <a:spLocks noGrp="1"/>
          </p:cNvSpPr>
          <p:nvPr>
            <p:ph type="body" idx="1"/>
          </p:nvPr>
        </p:nvSpPr>
        <p:spPr>
          <a:noFill/>
          <a:ln/>
        </p:spPr>
        <p:txBody>
          <a:bodyPr/>
          <a:lstStyle/>
          <a:p>
            <a:r>
              <a:rPr lang="en-US"/>
              <a:t>Define application name, version name &amp; function allowed for a particular user group in the fields ‘Application’ , ‘ Version’ and ‘Function’</a:t>
            </a:r>
          </a:p>
          <a:p>
            <a:endParaRPr lang="en-US"/>
          </a:p>
        </p:txBody>
      </p:sp>
    </p:spTree>
    <p:extLst>
      <p:ext uri="{BB962C8B-B14F-4D97-AF65-F5344CB8AC3E}">
        <p14:creationId xmlns:p14="http://schemas.microsoft.com/office/powerpoint/2010/main" val="74277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txBox="1">
            <a:spLocks noGrp="1"/>
          </p:cNvSpPr>
          <p:nvPr>
            <p:ph type="body" idx="1"/>
          </p:nvPr>
        </p:nvSpPr>
        <p:spPr>
          <a:noFill/>
          <a:ln/>
        </p:spPr>
        <p:txBody>
          <a:bodyPr/>
          <a:lstStyle/>
          <a:p>
            <a:r>
              <a:rPr lang="en-US"/>
              <a:t>It is also possible to allocate Temporary functions in User SMS Group for a particular period – using field ‘Temp Function’</a:t>
            </a:r>
          </a:p>
          <a:p>
            <a:endParaRPr lang="en-US"/>
          </a:p>
        </p:txBody>
      </p:sp>
    </p:spTree>
    <p:extLst>
      <p:ext uri="{BB962C8B-B14F-4D97-AF65-F5344CB8AC3E}">
        <p14:creationId xmlns:p14="http://schemas.microsoft.com/office/powerpoint/2010/main" val="205504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37</a:t>
            </a:fld>
            <a:endParaRPr lang="en-GB" altLang="zh-CN"/>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a:p>
        </p:txBody>
      </p:sp>
    </p:spTree>
    <p:extLst>
      <p:ext uri="{BB962C8B-B14F-4D97-AF65-F5344CB8AC3E}">
        <p14:creationId xmlns:p14="http://schemas.microsoft.com/office/powerpoint/2010/main" val="4257716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Table Placeholder 2"/>
          <p:cNvSpPr>
            <a:spLocks noGrp="1"/>
          </p:cNvSpPr>
          <p:nvPr>
            <p:ph type="tbl"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GB" dirty="0"/>
              <a:t>SMS</a:t>
            </a:r>
            <a:endParaRPr lang="en-US" altLang="zh-CN" dirty="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a:ea typeface="宋体" charset="-122"/>
              </a:rPr>
              <a:t>September  2011</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User Creation</a:t>
            </a:r>
          </a:p>
        </p:txBody>
      </p:sp>
      <p:sp>
        <p:nvSpPr>
          <p:cNvPr id="17411" name="Rectangle 3"/>
          <p:cNvSpPr>
            <a:spLocks noGrp="1" noChangeArrowheads="1"/>
          </p:cNvSpPr>
          <p:nvPr>
            <p:ph type="body" idx="1"/>
          </p:nvPr>
        </p:nvSpPr>
        <p:spPr>
          <a:xfrm>
            <a:off x="470263" y="1592263"/>
            <a:ext cx="8395925" cy="4337050"/>
          </a:xfrm>
        </p:spPr>
        <p:txBody>
          <a:bodyPr/>
          <a:lstStyle/>
          <a:p>
            <a:pPr lvl="1" eaLnBrk="1" hangingPunct="1"/>
            <a:r>
              <a:rPr lang="en-US" dirty="0"/>
              <a:t>Enter USER, I &lt;User-name&gt;</a:t>
            </a:r>
          </a:p>
          <a:p>
            <a:pPr lvl="1" eaLnBrk="1" hangingPunct="1"/>
            <a:r>
              <a:rPr lang="en-US" dirty="0"/>
              <a:t>Enter the mandatory fields</a:t>
            </a:r>
          </a:p>
          <a:p>
            <a:pPr lvl="1" eaLnBrk="1" hangingPunct="1"/>
            <a:r>
              <a:rPr lang="en-US" dirty="0"/>
              <a:t>Commit the record</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User Creation - Input Fields</a:t>
            </a:r>
          </a:p>
        </p:txBody>
      </p:sp>
      <p:sp>
        <p:nvSpPr>
          <p:cNvPr id="18435" name="Rectangle 3"/>
          <p:cNvSpPr>
            <a:spLocks noGrp="1" noChangeArrowheads="1"/>
          </p:cNvSpPr>
          <p:nvPr>
            <p:ph type="body" idx="1"/>
          </p:nvPr>
        </p:nvSpPr>
        <p:spPr>
          <a:xfrm>
            <a:off x="992188" y="1592263"/>
            <a:ext cx="7874000" cy="4337050"/>
          </a:xfrm>
        </p:spPr>
        <p:txBody>
          <a:bodyPr/>
          <a:lstStyle/>
          <a:p>
            <a:pPr eaLnBrk="1" hangingPunct="1"/>
            <a:endParaRPr lang="en-US"/>
          </a:p>
        </p:txBody>
      </p:sp>
      <p:pic>
        <p:nvPicPr>
          <p:cNvPr id="18436" name="Picture 6"/>
          <p:cNvPicPr>
            <a:picLocks noChangeAspect="1" noChangeArrowheads="1"/>
          </p:cNvPicPr>
          <p:nvPr/>
        </p:nvPicPr>
        <p:blipFill>
          <a:blip r:embed="rId2" cstate="print"/>
          <a:srcRect/>
          <a:stretch>
            <a:fillRect/>
          </a:stretch>
        </p:blipFill>
        <p:spPr bwMode="auto">
          <a:xfrm>
            <a:off x="1000125" y="1566863"/>
            <a:ext cx="3978275" cy="4630737"/>
          </a:xfrm>
          <a:prstGeom prst="rect">
            <a:avLst/>
          </a:prstGeom>
          <a:noFill/>
          <a:ln w="19050">
            <a:solidFill>
              <a:srgbClr val="0000FF"/>
            </a:solidFill>
            <a:miter lim="800000"/>
            <a:headEnd/>
            <a:tailEnd/>
          </a:ln>
        </p:spPr>
      </p:pic>
      <p:pic>
        <p:nvPicPr>
          <p:cNvPr id="18437" name="Picture 7"/>
          <p:cNvPicPr>
            <a:picLocks noChangeAspect="1" noChangeArrowheads="1"/>
          </p:cNvPicPr>
          <p:nvPr/>
        </p:nvPicPr>
        <p:blipFill>
          <a:blip r:embed="rId3" cstate="print"/>
          <a:srcRect b="14072"/>
          <a:stretch>
            <a:fillRect/>
          </a:stretch>
        </p:blipFill>
        <p:spPr bwMode="auto">
          <a:xfrm>
            <a:off x="5064125" y="1560513"/>
            <a:ext cx="3687763" cy="4637087"/>
          </a:xfrm>
          <a:prstGeom prst="rect">
            <a:avLst/>
          </a:prstGeom>
          <a:noFill/>
          <a:ln w="19050">
            <a:solidFill>
              <a:srgbClr val="0000FF"/>
            </a:solidFill>
            <a:miter lim="800000"/>
            <a:headEnd/>
            <a:tailEnd/>
          </a:ln>
        </p:spPr>
      </p:pic>
      <p:pic>
        <p:nvPicPr>
          <p:cNvPr id="6" name="Picture 5"/>
          <p:cNvPicPr/>
          <p:nvPr/>
        </p:nvPicPr>
        <p:blipFill>
          <a:blip r:embed="rId4" cstate="print"/>
          <a:srcRect l="8333" t="6837" r="83013" b="89174"/>
          <a:stretch>
            <a:fillRect/>
          </a:stretch>
        </p:blipFill>
        <p:spPr bwMode="auto">
          <a:xfrm>
            <a:off x="1841863" y="1930581"/>
            <a:ext cx="953588" cy="182880"/>
          </a:xfrm>
          <a:prstGeom prst="rect">
            <a:avLst/>
          </a:prstGeom>
          <a:noFill/>
          <a:ln w="9525">
            <a:noFill/>
            <a:miter lim="800000"/>
            <a:headEnd/>
            <a:tailEnd/>
          </a:ln>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New User – Sign On</a:t>
            </a:r>
          </a:p>
        </p:txBody>
      </p:sp>
      <p:sp>
        <p:nvSpPr>
          <p:cNvPr id="19459" name="Rectangle 3"/>
          <p:cNvSpPr>
            <a:spLocks noGrp="1" noChangeArrowheads="1"/>
          </p:cNvSpPr>
          <p:nvPr>
            <p:ph type="body" idx="1"/>
          </p:nvPr>
        </p:nvSpPr>
        <p:spPr>
          <a:xfrm>
            <a:off x="487680" y="1592263"/>
            <a:ext cx="8378508" cy="4337050"/>
          </a:xfrm>
        </p:spPr>
        <p:txBody>
          <a:bodyPr/>
          <a:lstStyle/>
          <a:p>
            <a:pPr lvl="1" eaLnBrk="1" hangingPunct="1"/>
            <a:r>
              <a:rPr lang="en-US" dirty="0"/>
              <a:t>Use assigned IP address for T24 browser Sign on</a:t>
            </a:r>
          </a:p>
          <a:p>
            <a:pPr lvl="1" eaLnBrk="1" hangingPunct="1"/>
            <a:r>
              <a:rPr lang="en-US" dirty="0"/>
              <a:t>Enter the User name and password</a:t>
            </a:r>
          </a:p>
          <a:p>
            <a:pPr lvl="1" eaLnBrk="1" hangingPunct="1"/>
            <a:r>
              <a:rPr lang="en-US" dirty="0"/>
              <a:t>Repeat the password to sign into T24</a:t>
            </a:r>
          </a:p>
        </p:txBody>
      </p:sp>
      <p:pic>
        <p:nvPicPr>
          <p:cNvPr id="6" name="Picture 5"/>
          <p:cNvPicPr/>
          <p:nvPr/>
        </p:nvPicPr>
        <p:blipFill>
          <a:blip r:embed="rId2" cstate="print"/>
          <a:srcRect l="14103" r="27564" b="33903"/>
          <a:stretch>
            <a:fillRect/>
          </a:stretch>
        </p:blipFill>
        <p:spPr bwMode="auto">
          <a:xfrm>
            <a:off x="791392" y="3030537"/>
            <a:ext cx="4041866" cy="2377485"/>
          </a:xfrm>
          <a:prstGeom prst="rect">
            <a:avLst/>
          </a:prstGeom>
          <a:noFill/>
          <a:ln w="9525">
            <a:noFill/>
            <a:miter lim="800000"/>
            <a:headEnd/>
            <a:tailEnd/>
          </a:ln>
        </p:spPr>
      </p:pic>
      <p:pic>
        <p:nvPicPr>
          <p:cNvPr id="7" name="Picture 6" descr="C:\Users\arajaram\AppData\Local\Microsoft\Windows\Temporary Internet Files\Content.Outlook\XD8T7D87\passwordset (2).PNG"/>
          <p:cNvPicPr/>
          <p:nvPr/>
        </p:nvPicPr>
        <p:blipFill>
          <a:blip r:embed="rId3" cstate="print"/>
          <a:srcRect/>
          <a:stretch>
            <a:fillRect/>
          </a:stretch>
        </p:blipFill>
        <p:spPr bwMode="auto">
          <a:xfrm>
            <a:off x="5042263" y="3030537"/>
            <a:ext cx="3396343" cy="2377485"/>
          </a:xfrm>
          <a:prstGeom prst="rect">
            <a:avLst/>
          </a:prstGeom>
          <a:noFill/>
          <a:ln w="9525">
            <a:noFill/>
            <a:miter lim="800000"/>
            <a:headEnd/>
            <a:tailEnd/>
          </a:ln>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New User – Sign On</a:t>
            </a:r>
          </a:p>
        </p:txBody>
      </p:sp>
      <p:sp>
        <p:nvSpPr>
          <p:cNvPr id="20483" name="Rectangle 3"/>
          <p:cNvSpPr>
            <a:spLocks noGrp="1" noChangeArrowheads="1"/>
          </p:cNvSpPr>
          <p:nvPr>
            <p:ph type="body" idx="1"/>
          </p:nvPr>
        </p:nvSpPr>
        <p:spPr>
          <a:xfrm>
            <a:off x="531223" y="1592263"/>
            <a:ext cx="8334965" cy="4337050"/>
          </a:xfrm>
        </p:spPr>
        <p:txBody>
          <a:bodyPr/>
          <a:lstStyle/>
          <a:p>
            <a:pPr eaLnBrk="1" hangingPunct="1"/>
            <a:r>
              <a:rPr lang="en-US" dirty="0"/>
              <a:t>User is successfully signed-on </a:t>
            </a:r>
          </a:p>
        </p:txBody>
      </p:sp>
      <p:pic>
        <p:nvPicPr>
          <p:cNvPr id="5" name="Picture 4"/>
          <p:cNvPicPr/>
          <p:nvPr/>
        </p:nvPicPr>
        <p:blipFill>
          <a:blip r:embed="rId2" cstate="print"/>
          <a:srcRect r="50641" b="64387"/>
          <a:stretch>
            <a:fillRect/>
          </a:stretch>
        </p:blipFill>
        <p:spPr bwMode="auto">
          <a:xfrm>
            <a:off x="1638300" y="2415676"/>
            <a:ext cx="5036820" cy="2678838"/>
          </a:xfrm>
          <a:prstGeom prst="rect">
            <a:avLst/>
          </a:prstGeom>
          <a:noFill/>
          <a:ln w="9525">
            <a:noFill/>
            <a:miter lim="800000"/>
            <a:headEnd/>
            <a:tailEnd/>
          </a:ln>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chemeClr val="tx1"/>
                </a:solidFill>
              </a:rPr>
              <a:t>Access to User Profiles</a:t>
            </a:r>
          </a:p>
        </p:txBody>
      </p:sp>
      <p:sp>
        <p:nvSpPr>
          <p:cNvPr id="3" name="Subtitle 2"/>
          <p:cNvSpPr>
            <a:spLocks noGrp="1"/>
          </p:cNvSpPr>
          <p:nvPr>
            <p:ph type="subTitle" idx="1"/>
          </p:nvPr>
        </p:nvSpPr>
        <p:spPr/>
        <p:txBody>
          <a:bodyPr/>
          <a:lstStyle/>
          <a:p>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User Profile Access</a:t>
            </a:r>
          </a:p>
        </p:txBody>
      </p:sp>
      <p:sp>
        <p:nvSpPr>
          <p:cNvPr id="22531" name="Rectangle 3"/>
          <p:cNvSpPr>
            <a:spLocks noGrp="1" noChangeArrowheads="1"/>
          </p:cNvSpPr>
          <p:nvPr>
            <p:ph type="body" idx="1"/>
          </p:nvPr>
        </p:nvSpPr>
        <p:spPr>
          <a:xfrm>
            <a:off x="478971" y="1592263"/>
            <a:ext cx="8387217" cy="4337050"/>
          </a:xfrm>
        </p:spPr>
        <p:txBody>
          <a:bodyPr/>
          <a:lstStyle/>
          <a:p>
            <a:pPr lvl="1" eaLnBrk="1" hangingPunct="1"/>
            <a:r>
              <a:rPr lang="en-US" dirty="0"/>
              <a:t>Based on the business profile of user, </a:t>
            </a:r>
          </a:p>
          <a:p>
            <a:pPr lvl="2" eaLnBrk="1" hangingPunct="1"/>
            <a:r>
              <a:rPr lang="en-US" dirty="0"/>
              <a:t>Access is given to the relevant applications </a:t>
            </a:r>
          </a:p>
          <a:p>
            <a:pPr lvl="2" eaLnBrk="1" hangingPunct="1"/>
            <a:r>
              <a:rPr lang="en-US" dirty="0"/>
              <a:t>To perform the permitted operations/functions</a:t>
            </a:r>
          </a:p>
          <a:p>
            <a:pPr lvl="1" eaLnBrk="1" hangingPunct="1"/>
            <a:r>
              <a:rPr lang="en-US" dirty="0"/>
              <a:t>Helps in maintaining the confidentiality of the information available in the system</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User Profile Access</a:t>
            </a:r>
          </a:p>
        </p:txBody>
      </p:sp>
      <p:sp>
        <p:nvSpPr>
          <p:cNvPr id="23555" name="Rectangle 3"/>
          <p:cNvSpPr>
            <a:spLocks noGrp="1" noChangeArrowheads="1"/>
          </p:cNvSpPr>
          <p:nvPr>
            <p:ph type="body" idx="1"/>
          </p:nvPr>
        </p:nvSpPr>
        <p:spPr>
          <a:xfrm>
            <a:off x="435429" y="1592263"/>
            <a:ext cx="8430759" cy="4337050"/>
          </a:xfrm>
        </p:spPr>
        <p:txBody>
          <a:bodyPr/>
          <a:lstStyle/>
          <a:p>
            <a:pPr lvl="1" eaLnBrk="1" hangingPunct="1"/>
            <a:r>
              <a:rPr lang="en-US" dirty="0"/>
              <a:t>Access restricted to each individual or group of users through -&gt; USER Application</a:t>
            </a:r>
          </a:p>
          <a:p>
            <a:pPr lvl="1" eaLnBrk="1" hangingPunct="1"/>
            <a:r>
              <a:rPr lang="en-US" dirty="0"/>
              <a:t>Any changes to user profile is reflected only when </a:t>
            </a:r>
          </a:p>
          <a:p>
            <a:pPr lvl="2" eaLnBrk="1" hangingPunct="1"/>
            <a:r>
              <a:rPr lang="en-US" dirty="0"/>
              <a:t>User logs off the system </a:t>
            </a:r>
          </a:p>
          <a:p>
            <a:pPr lvl="2" eaLnBrk="1" hangingPunct="1"/>
            <a:r>
              <a:rPr lang="en-US" dirty="0"/>
              <a:t>Logs in again using the same user name</a:t>
            </a:r>
          </a:p>
          <a:p>
            <a:pPr eaLnBrk="1" hangingPunct="1"/>
            <a:endParaRPr lang="en-US"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Access Restriction</a:t>
            </a:r>
          </a:p>
        </p:txBody>
      </p:sp>
      <p:sp>
        <p:nvSpPr>
          <p:cNvPr id="24579" name="Rectangle 3"/>
          <p:cNvSpPr>
            <a:spLocks noGrp="1" noChangeArrowheads="1"/>
          </p:cNvSpPr>
          <p:nvPr>
            <p:ph type="body" idx="1"/>
          </p:nvPr>
        </p:nvSpPr>
        <p:spPr>
          <a:xfrm>
            <a:off x="487680" y="1592263"/>
            <a:ext cx="8378508" cy="4337050"/>
          </a:xfrm>
        </p:spPr>
        <p:txBody>
          <a:bodyPr/>
          <a:lstStyle/>
          <a:p>
            <a:pPr lvl="1" eaLnBrk="1" hangingPunct="1"/>
            <a:r>
              <a:rPr lang="en-US" dirty="0"/>
              <a:t>Company level restriction is set using “Company </a:t>
            </a:r>
            <a:r>
              <a:rPr lang="en-US" dirty="0" err="1"/>
              <a:t>Restr</a:t>
            </a:r>
            <a:r>
              <a:rPr lang="en-US" dirty="0"/>
              <a:t>” field</a:t>
            </a:r>
          </a:p>
          <a:p>
            <a:pPr lvl="1" eaLnBrk="1" hangingPunct="1"/>
            <a:r>
              <a:rPr lang="en-US" dirty="0"/>
              <a:t>Application level restriction is set using “Application” field</a:t>
            </a:r>
          </a:p>
          <a:p>
            <a:pPr lvl="2" eaLnBrk="1" hangingPunct="1"/>
            <a:r>
              <a:rPr lang="en-US" dirty="0"/>
              <a:t>ALL.PG -&gt; Allows access to all application</a:t>
            </a:r>
          </a:p>
          <a:p>
            <a:pPr lvl="2" eaLnBrk="1" hangingPunct="1"/>
            <a:r>
              <a:rPr lang="en-US" dirty="0"/>
              <a:t>&lt;Application-name&gt; -&gt; Allow specific application to the user</a:t>
            </a:r>
          </a:p>
          <a:p>
            <a:pPr lvl="1" eaLnBrk="1" hangingPunct="1"/>
            <a:r>
              <a:rPr lang="en-US" dirty="0"/>
              <a:t>Version level restriction is set using “Version” field</a:t>
            </a:r>
          </a:p>
          <a:p>
            <a:pPr lvl="2" eaLnBrk="1" hangingPunct="1"/>
            <a:r>
              <a:rPr lang="en-US" dirty="0"/>
              <a:t>&lt;Version-name&gt; -&gt; Version of application set in “Application” field</a:t>
            </a:r>
          </a:p>
        </p:txBody>
      </p:sp>
      <p:pic>
        <p:nvPicPr>
          <p:cNvPr id="5" name="Picture 4"/>
          <p:cNvPicPr/>
          <p:nvPr/>
        </p:nvPicPr>
        <p:blipFill>
          <a:blip r:embed="rId3" cstate="print"/>
          <a:srcRect t="64387" r="58654" b="21083"/>
          <a:stretch>
            <a:fillRect/>
          </a:stretch>
        </p:blipFill>
        <p:spPr bwMode="auto">
          <a:xfrm>
            <a:off x="1775731" y="3671887"/>
            <a:ext cx="4703445" cy="1540193"/>
          </a:xfrm>
          <a:prstGeom prst="rect">
            <a:avLst/>
          </a:prstGeom>
          <a:noFill/>
          <a:ln w="9525">
            <a:noFill/>
            <a:miter lim="800000"/>
            <a:headEnd/>
            <a:tailEnd/>
          </a:ln>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Access Restriction</a:t>
            </a:r>
          </a:p>
        </p:txBody>
      </p:sp>
      <p:sp>
        <p:nvSpPr>
          <p:cNvPr id="25603" name="Rectangle 3"/>
          <p:cNvSpPr>
            <a:spLocks noGrp="1" noChangeArrowheads="1"/>
          </p:cNvSpPr>
          <p:nvPr>
            <p:ph type="body" idx="1"/>
          </p:nvPr>
        </p:nvSpPr>
        <p:spPr>
          <a:xfrm>
            <a:off x="426720" y="1592263"/>
            <a:ext cx="8439468" cy="4337050"/>
          </a:xfrm>
        </p:spPr>
        <p:txBody>
          <a:bodyPr/>
          <a:lstStyle/>
          <a:p>
            <a:pPr eaLnBrk="1" hangingPunct="1"/>
            <a:r>
              <a:rPr lang="en-US" dirty="0"/>
              <a:t>Function level restriction is set using “Function” field</a:t>
            </a:r>
          </a:p>
          <a:p>
            <a:pPr lvl="1" eaLnBrk="1" hangingPunct="1"/>
            <a:r>
              <a:rPr lang="en-US" dirty="0"/>
              <a:t>A – </a:t>
            </a:r>
            <a:r>
              <a:rPr lang="en-US" dirty="0" err="1"/>
              <a:t>Authorise</a:t>
            </a:r>
            <a:endParaRPr lang="en-US" dirty="0"/>
          </a:p>
          <a:p>
            <a:pPr lvl="1" eaLnBrk="1" hangingPunct="1"/>
            <a:r>
              <a:rPr lang="en-US" dirty="0"/>
              <a:t>C – Copy</a:t>
            </a:r>
          </a:p>
          <a:p>
            <a:pPr lvl="1" eaLnBrk="1" hangingPunct="1"/>
            <a:r>
              <a:rPr lang="en-US" dirty="0"/>
              <a:t>R – Reverse</a:t>
            </a:r>
          </a:p>
          <a:p>
            <a:pPr lvl="1" eaLnBrk="1" hangingPunct="1"/>
            <a:r>
              <a:rPr lang="en-US" dirty="0"/>
              <a:t>D – Delete </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Access Restriction</a:t>
            </a:r>
          </a:p>
        </p:txBody>
      </p:sp>
      <p:sp>
        <p:nvSpPr>
          <p:cNvPr id="26627" name="Rectangle 3"/>
          <p:cNvSpPr>
            <a:spLocks noGrp="1" noChangeArrowheads="1"/>
          </p:cNvSpPr>
          <p:nvPr>
            <p:ph type="body" idx="1"/>
          </p:nvPr>
        </p:nvSpPr>
        <p:spPr>
          <a:xfrm>
            <a:off x="461554" y="1592263"/>
            <a:ext cx="8404634" cy="4337050"/>
          </a:xfrm>
        </p:spPr>
        <p:txBody>
          <a:bodyPr/>
          <a:lstStyle/>
          <a:p>
            <a:pPr lvl="1" eaLnBrk="1" hangingPunct="1"/>
            <a:r>
              <a:rPr lang="en-US" dirty="0"/>
              <a:t>H – History Restore</a:t>
            </a:r>
          </a:p>
          <a:p>
            <a:pPr lvl="1" eaLnBrk="1" hangingPunct="1"/>
            <a:r>
              <a:rPr lang="en-US" dirty="0"/>
              <a:t>I – Input</a:t>
            </a:r>
          </a:p>
          <a:p>
            <a:pPr lvl="1" eaLnBrk="1" hangingPunct="1"/>
            <a:r>
              <a:rPr lang="en-US" dirty="0"/>
              <a:t>P – Print</a:t>
            </a:r>
          </a:p>
          <a:p>
            <a:pPr lvl="1" eaLnBrk="1" hangingPunct="1"/>
            <a:r>
              <a:rPr lang="en-US" dirty="0"/>
              <a:t>S – See</a:t>
            </a:r>
          </a:p>
          <a:p>
            <a:pPr lvl="1" eaLnBrk="1" hangingPunct="1"/>
            <a:r>
              <a:rPr lang="en-US" dirty="0"/>
              <a:t>V – Verify</a:t>
            </a:r>
          </a:p>
          <a:p>
            <a:pPr lvl="1" eaLnBrk="1" hangingPunct="1"/>
            <a:r>
              <a:rPr lang="en-US" dirty="0"/>
              <a:t>Q – Auditor Review</a:t>
            </a:r>
          </a:p>
          <a:p>
            <a:pPr eaLnBrk="1" hangingPunct="1"/>
            <a:endParaRPr 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Session-wise Plan</a:t>
            </a:r>
          </a:p>
        </p:txBody>
      </p:sp>
      <p:sp>
        <p:nvSpPr>
          <p:cNvPr id="9219" name="Rectangle 3"/>
          <p:cNvSpPr>
            <a:spLocks noGrp="1" noChangeArrowheads="1"/>
          </p:cNvSpPr>
          <p:nvPr>
            <p:ph type="body" idx="1"/>
          </p:nvPr>
        </p:nvSpPr>
        <p:spPr>
          <a:xfrm>
            <a:off x="426720" y="1339702"/>
            <a:ext cx="8439468" cy="4337050"/>
          </a:xfrm>
        </p:spPr>
        <p:txBody>
          <a:bodyPr/>
          <a:lstStyle/>
          <a:p>
            <a:pPr eaLnBrk="1" hangingPunct="1"/>
            <a:r>
              <a:rPr lang="en-US" dirty="0"/>
              <a:t>Session I &amp; II</a:t>
            </a:r>
          </a:p>
          <a:p>
            <a:pPr lvl="1" eaLnBrk="1" hangingPunct="1"/>
            <a:r>
              <a:rPr lang="en-US" dirty="0"/>
              <a:t>SMS</a:t>
            </a:r>
          </a:p>
          <a:p>
            <a:pPr lvl="2" eaLnBrk="1" hangingPunct="1"/>
            <a:r>
              <a:rPr lang="en-US" dirty="0"/>
              <a:t>User creation</a:t>
            </a:r>
          </a:p>
          <a:p>
            <a:pPr lvl="2" eaLnBrk="1" hangingPunct="1"/>
            <a:r>
              <a:rPr lang="en-US" dirty="0"/>
              <a:t>Access to user profiles</a:t>
            </a:r>
            <a:endParaRPr lang="en-US" sz="2400" dirty="0"/>
          </a:p>
          <a:p>
            <a:pPr eaLnBrk="1" hangingPunct="1"/>
            <a:r>
              <a:rPr lang="en-US" dirty="0"/>
              <a:t>Session III &amp; IV</a:t>
            </a:r>
          </a:p>
          <a:p>
            <a:pPr lvl="1" eaLnBrk="1" hangingPunct="1"/>
            <a:r>
              <a:rPr lang="en-US" dirty="0"/>
              <a:t>SMS</a:t>
            </a:r>
          </a:p>
          <a:p>
            <a:pPr lvl="2" eaLnBrk="1" hangingPunct="1"/>
            <a:r>
              <a:rPr lang="en-US" dirty="0"/>
              <a:t>Authorization rights</a:t>
            </a:r>
          </a:p>
          <a:p>
            <a:pPr lvl="2" eaLnBrk="1" hangingPunct="1"/>
            <a:r>
              <a:rPr lang="en-US" dirty="0"/>
              <a:t>Sign-on &amp; password reset</a:t>
            </a:r>
          </a:p>
          <a:p>
            <a:pPr lvl="2" eaLnBrk="1" hangingPunct="1"/>
            <a:r>
              <a:rPr lang="en-US" dirty="0"/>
              <a:t>Sign-on deactivation &amp; password reactivation</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Example</a:t>
            </a:r>
          </a:p>
        </p:txBody>
      </p:sp>
      <p:sp>
        <p:nvSpPr>
          <p:cNvPr id="27651" name="Rectangle 3"/>
          <p:cNvSpPr>
            <a:spLocks noGrp="1" noChangeArrowheads="1"/>
          </p:cNvSpPr>
          <p:nvPr>
            <p:ph type="body" idx="1"/>
          </p:nvPr>
        </p:nvSpPr>
        <p:spPr>
          <a:xfrm>
            <a:off x="418011" y="1592263"/>
            <a:ext cx="8448177" cy="4337050"/>
          </a:xfrm>
        </p:spPr>
        <p:txBody>
          <a:bodyPr/>
          <a:lstStyle/>
          <a:p>
            <a:pPr eaLnBrk="1" hangingPunct="1"/>
            <a:r>
              <a:rPr lang="en-US" dirty="0"/>
              <a:t>Create a User who is restricted to use: </a:t>
            </a:r>
          </a:p>
          <a:p>
            <a:pPr lvl="1" eaLnBrk="1" hangingPunct="1"/>
            <a:r>
              <a:rPr lang="en-US" dirty="0"/>
              <a:t>Account application with</a:t>
            </a:r>
          </a:p>
          <a:p>
            <a:pPr lvl="1" eaLnBrk="1" hangingPunct="1"/>
            <a:r>
              <a:rPr lang="en-US" dirty="0"/>
              <a:t>Copy, Input, Print and See functions</a:t>
            </a:r>
          </a:p>
          <a:p>
            <a:pPr lvl="1" eaLnBrk="1" hangingPunct="1"/>
            <a:r>
              <a:rPr lang="en-US" dirty="0"/>
              <a:t>In “GB0010001” company</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Solution</a:t>
            </a:r>
          </a:p>
        </p:txBody>
      </p:sp>
      <p:sp>
        <p:nvSpPr>
          <p:cNvPr id="28675" name="Rectangle 3"/>
          <p:cNvSpPr>
            <a:spLocks noGrp="1" noChangeArrowheads="1"/>
          </p:cNvSpPr>
          <p:nvPr>
            <p:ph type="body" idx="1"/>
          </p:nvPr>
        </p:nvSpPr>
        <p:spPr>
          <a:xfrm>
            <a:off x="992188" y="1592263"/>
            <a:ext cx="7874000" cy="4337050"/>
          </a:xfrm>
        </p:spPr>
        <p:txBody>
          <a:bodyPr/>
          <a:lstStyle/>
          <a:p>
            <a:pPr eaLnBrk="1" hangingPunct="1"/>
            <a:endParaRPr lang="en-US" dirty="0"/>
          </a:p>
        </p:txBody>
      </p:sp>
      <p:pic>
        <p:nvPicPr>
          <p:cNvPr id="5" name="Picture 4"/>
          <p:cNvPicPr/>
          <p:nvPr/>
        </p:nvPicPr>
        <p:blipFill>
          <a:blip r:embed="rId2" cstate="print"/>
          <a:srcRect r="50481" b="19373"/>
          <a:stretch>
            <a:fillRect/>
          </a:stretch>
        </p:blipFill>
        <p:spPr bwMode="auto">
          <a:xfrm>
            <a:off x="1628774" y="1310504"/>
            <a:ext cx="5176975" cy="4618809"/>
          </a:xfrm>
          <a:prstGeom prst="rect">
            <a:avLst/>
          </a:prstGeom>
          <a:noFill/>
          <a:ln w="9525">
            <a:noFill/>
            <a:miter lim="800000"/>
            <a:headEnd/>
            <a:tailEnd/>
          </a:ln>
        </p:spPr>
      </p:pic>
      <p:sp>
        <p:nvSpPr>
          <p:cNvPr id="6" name="Rectangle 5"/>
          <p:cNvSpPr/>
          <p:nvPr/>
        </p:nvSpPr>
        <p:spPr bwMode="auto">
          <a:xfrm>
            <a:off x="1628774" y="5042263"/>
            <a:ext cx="4354015" cy="73152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Access Restriction</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endParaRPr lang="en-US" dirty="0"/>
          </a:p>
        </p:txBody>
      </p:sp>
      <p:pic>
        <p:nvPicPr>
          <p:cNvPr id="6" name="Picture 5"/>
          <p:cNvPicPr/>
          <p:nvPr/>
        </p:nvPicPr>
        <p:blipFill>
          <a:blip r:embed="rId3" cstate="print"/>
          <a:srcRect t="48766"/>
          <a:stretch>
            <a:fillRect/>
          </a:stretch>
        </p:blipFill>
        <p:spPr bwMode="auto">
          <a:xfrm>
            <a:off x="1312273" y="1892711"/>
            <a:ext cx="6629944" cy="3828823"/>
          </a:xfrm>
          <a:prstGeom prst="rect">
            <a:avLst/>
          </a:prstGeom>
          <a:noFill/>
          <a:ln w="19050">
            <a:solidFill>
              <a:srgbClr val="0000FF"/>
            </a:solidFill>
            <a:miter lim="800000"/>
            <a:headEnd/>
            <a:tailEnd/>
          </a:ln>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Access Restriction</a:t>
            </a:r>
          </a:p>
        </p:txBody>
      </p:sp>
      <p:sp>
        <p:nvSpPr>
          <p:cNvPr id="30723" name="Content Placeholder 2"/>
          <p:cNvSpPr>
            <a:spLocks noGrp="1"/>
          </p:cNvSpPr>
          <p:nvPr>
            <p:ph idx="1"/>
          </p:nvPr>
        </p:nvSpPr>
        <p:spPr>
          <a:xfrm>
            <a:off x="400594" y="1592263"/>
            <a:ext cx="8465594" cy="4638675"/>
          </a:xfrm>
        </p:spPr>
        <p:txBody>
          <a:bodyPr/>
          <a:lstStyle/>
          <a:p>
            <a:r>
              <a:rPr lang="en-US" dirty="0"/>
              <a:t>Time Out Minutes</a:t>
            </a:r>
          </a:p>
          <a:p>
            <a:pPr lvl="1"/>
            <a:r>
              <a:rPr lang="en-US" dirty="0"/>
              <a:t>Refers to the maximum time after which T24 will log off automatically</a:t>
            </a:r>
          </a:p>
          <a:p>
            <a:pPr lvl="1"/>
            <a:r>
              <a:rPr lang="en-US" dirty="0"/>
              <a:t>The maximum value allowed in this field is 999 i.e. equal to 10 minutes</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Access Restriction</a:t>
            </a:r>
          </a:p>
        </p:txBody>
      </p:sp>
      <p:sp>
        <p:nvSpPr>
          <p:cNvPr id="31747" name="Content Placeholder 2"/>
          <p:cNvSpPr>
            <a:spLocks noGrp="1"/>
          </p:cNvSpPr>
          <p:nvPr>
            <p:ph idx="1"/>
          </p:nvPr>
        </p:nvSpPr>
        <p:spPr>
          <a:xfrm>
            <a:off x="470263" y="1592263"/>
            <a:ext cx="8395925" cy="4638675"/>
          </a:xfrm>
        </p:spPr>
        <p:txBody>
          <a:bodyPr/>
          <a:lstStyle/>
          <a:p>
            <a:r>
              <a:rPr lang="en-US" dirty="0"/>
              <a:t>Attempts</a:t>
            </a:r>
          </a:p>
          <a:p>
            <a:pPr lvl="1"/>
            <a:r>
              <a:rPr lang="en-US" dirty="0"/>
              <a:t>Specifies the number of unsuccessful Attempts to sign on allowed using the Sign on name of the User record, before the Password is Disabled</a:t>
            </a:r>
          </a:p>
          <a:p>
            <a:pPr lvl="1"/>
            <a:r>
              <a:rPr lang="en-US" dirty="0"/>
              <a:t>User records Disabled in this way are shown in the Password exception list</a:t>
            </a:r>
          </a:p>
          <a:p>
            <a:pPr lvl="1"/>
            <a:r>
              <a:rPr lang="en-US" dirty="0"/>
              <a:t>The maximum value allowed in this field is 9</a:t>
            </a:r>
          </a:p>
          <a:p>
            <a:endParaRPr lang="en-US"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Unsuccessful User Attempt</a:t>
            </a:r>
          </a:p>
        </p:txBody>
      </p:sp>
      <p:sp>
        <p:nvSpPr>
          <p:cNvPr id="32771" name="Rectangle 3"/>
          <p:cNvSpPr>
            <a:spLocks noGrp="1" noChangeArrowheads="1"/>
          </p:cNvSpPr>
          <p:nvPr>
            <p:ph type="body" idx="1"/>
          </p:nvPr>
        </p:nvSpPr>
        <p:spPr>
          <a:xfrm>
            <a:off x="444137" y="1592263"/>
            <a:ext cx="8422051" cy="4337050"/>
          </a:xfrm>
        </p:spPr>
        <p:txBody>
          <a:bodyPr/>
          <a:lstStyle/>
          <a:p>
            <a:pPr lvl="1" eaLnBrk="1" hangingPunct="1"/>
            <a:r>
              <a:rPr lang="en-US" dirty="0"/>
              <a:t>Field ‘ATTEMPTS.SINCE’ -&gt; Stores no. of unsuccessful Attempts to Sign on</a:t>
            </a:r>
          </a:p>
          <a:p>
            <a:pPr lvl="1" eaLnBrk="1" hangingPunct="1"/>
            <a:r>
              <a:rPr lang="en-US" dirty="0"/>
              <a:t>Error Appears as shown, when ATTEMPTS.SINCE is greater than ATTEMPTS</a:t>
            </a:r>
          </a:p>
        </p:txBody>
      </p:sp>
      <p:pic>
        <p:nvPicPr>
          <p:cNvPr id="6" name="Picture 5"/>
          <p:cNvPicPr/>
          <p:nvPr/>
        </p:nvPicPr>
        <p:blipFill>
          <a:blip r:embed="rId2" cstate="print"/>
          <a:srcRect t="32479" r="64616" b="34758"/>
          <a:stretch>
            <a:fillRect/>
          </a:stretch>
        </p:blipFill>
        <p:spPr bwMode="auto">
          <a:xfrm>
            <a:off x="925149" y="2849517"/>
            <a:ext cx="3359467" cy="1996803"/>
          </a:xfrm>
          <a:prstGeom prst="rect">
            <a:avLst/>
          </a:prstGeom>
          <a:noFill/>
          <a:ln w="9525">
            <a:noFill/>
            <a:miter lim="800000"/>
            <a:headEnd/>
            <a:tailEnd/>
          </a:ln>
        </p:spPr>
      </p:pic>
      <p:sp>
        <p:nvSpPr>
          <p:cNvPr id="7" name="Rectangle 6"/>
          <p:cNvSpPr/>
          <p:nvPr/>
        </p:nvSpPr>
        <p:spPr bwMode="auto">
          <a:xfrm>
            <a:off x="925149" y="3879669"/>
            <a:ext cx="2915331" cy="261257"/>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pic>
        <p:nvPicPr>
          <p:cNvPr id="8" name="Picture 7"/>
          <p:cNvPicPr/>
          <p:nvPr/>
        </p:nvPicPr>
        <p:blipFill>
          <a:blip r:embed="rId3" cstate="print"/>
          <a:srcRect l="13782" r="28686" b="31054"/>
          <a:stretch>
            <a:fillRect/>
          </a:stretch>
        </p:blipFill>
        <p:spPr bwMode="auto">
          <a:xfrm>
            <a:off x="4495119" y="2727144"/>
            <a:ext cx="3419475" cy="2305050"/>
          </a:xfrm>
          <a:prstGeom prst="rect">
            <a:avLst/>
          </a:prstGeom>
          <a:noFill/>
          <a:ln w="9525">
            <a:noFill/>
            <a:miter lim="800000"/>
            <a:headEnd/>
            <a:tailEnd/>
          </a:ln>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User Access</a:t>
            </a:r>
          </a:p>
        </p:txBody>
      </p:sp>
      <p:sp>
        <p:nvSpPr>
          <p:cNvPr id="33795" name="Rectangle 3"/>
          <p:cNvSpPr>
            <a:spLocks noGrp="1" noChangeArrowheads="1"/>
          </p:cNvSpPr>
          <p:nvPr>
            <p:ph type="body" idx="1"/>
          </p:nvPr>
        </p:nvSpPr>
        <p:spPr>
          <a:xfrm>
            <a:off x="426720" y="1592263"/>
            <a:ext cx="8439468" cy="4337050"/>
          </a:xfrm>
        </p:spPr>
        <p:txBody>
          <a:bodyPr/>
          <a:lstStyle/>
          <a:p>
            <a:pPr lvl="1" eaLnBrk="1" hangingPunct="1"/>
            <a:r>
              <a:rPr lang="en-US" dirty="0"/>
              <a:t>Application ‘PASSWORD.RESET’ -&gt; Reset the password</a:t>
            </a:r>
          </a:p>
          <a:p>
            <a:pPr lvl="1" eaLnBrk="1" hangingPunct="1"/>
            <a:r>
              <a:rPr lang="en-US" dirty="0"/>
              <a:t>Above Application restricted to Bank Administrator</a:t>
            </a:r>
          </a:p>
        </p:txBody>
      </p:sp>
      <p:pic>
        <p:nvPicPr>
          <p:cNvPr id="6" name="Picture 5"/>
          <p:cNvPicPr/>
          <p:nvPr/>
        </p:nvPicPr>
        <p:blipFill>
          <a:blip r:embed="rId2" cstate="print"/>
          <a:srcRect t="6553" r="77885" b="59829"/>
          <a:stretch>
            <a:fillRect/>
          </a:stretch>
        </p:blipFill>
        <p:spPr bwMode="auto">
          <a:xfrm>
            <a:off x="660031" y="2736394"/>
            <a:ext cx="3271883" cy="2419534"/>
          </a:xfrm>
          <a:prstGeom prst="rect">
            <a:avLst/>
          </a:prstGeom>
          <a:noFill/>
          <a:ln w="9525">
            <a:noFill/>
            <a:miter lim="800000"/>
            <a:headEnd/>
            <a:tailEnd/>
          </a:ln>
        </p:spPr>
      </p:pic>
      <p:pic>
        <p:nvPicPr>
          <p:cNvPr id="7" name="Picture 6"/>
          <p:cNvPicPr/>
          <p:nvPr/>
        </p:nvPicPr>
        <p:blipFill>
          <a:blip r:embed="rId3" cstate="print"/>
          <a:srcRect r="56826" b="38133"/>
          <a:stretch>
            <a:fillRect/>
          </a:stretch>
        </p:blipFill>
        <p:spPr bwMode="auto">
          <a:xfrm>
            <a:off x="4114796" y="2736393"/>
            <a:ext cx="4428313" cy="2880635"/>
          </a:xfrm>
          <a:prstGeom prst="rect">
            <a:avLst/>
          </a:prstGeom>
          <a:noFill/>
          <a:ln w="9525">
            <a:noFill/>
            <a:miter lim="800000"/>
            <a:headEnd/>
            <a:tailEnd/>
          </a:ln>
        </p:spPr>
      </p:pic>
      <p:sp>
        <p:nvSpPr>
          <p:cNvPr id="8" name="Rectangle 7"/>
          <p:cNvSpPr/>
          <p:nvPr/>
        </p:nvSpPr>
        <p:spPr bwMode="auto">
          <a:xfrm>
            <a:off x="5682343" y="3696789"/>
            <a:ext cx="418011" cy="222068"/>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Arial"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User linking with Protocol file</a:t>
            </a:r>
          </a:p>
        </p:txBody>
      </p:sp>
      <p:sp>
        <p:nvSpPr>
          <p:cNvPr id="34819" name="Content Placeholder 2"/>
          <p:cNvSpPr>
            <a:spLocks noGrp="1"/>
          </p:cNvSpPr>
          <p:nvPr>
            <p:ph idx="1"/>
          </p:nvPr>
        </p:nvSpPr>
        <p:spPr>
          <a:xfrm>
            <a:off x="374469" y="1592263"/>
            <a:ext cx="8491719" cy="4638675"/>
          </a:xfrm>
        </p:spPr>
        <p:txBody>
          <a:bodyPr/>
          <a:lstStyle/>
          <a:p>
            <a:r>
              <a:rPr lang="en-US" dirty="0"/>
              <a:t>SIGN.ON.OFF.LOG </a:t>
            </a:r>
          </a:p>
          <a:p>
            <a:pPr lvl="1"/>
            <a:r>
              <a:rPr lang="en-US" dirty="0"/>
              <a:t>Specifies whether or not a record should be written to the Protocol file, recording every time this User Signs On/off</a:t>
            </a:r>
          </a:p>
          <a:p>
            <a:pPr lvl="1">
              <a:buFont typeface="Trebuchet MS" pitchFamily="34" charset="0"/>
              <a:buNone/>
            </a:pPr>
            <a:r>
              <a:rPr lang="en-US" dirty="0"/>
              <a:t>Note: Unsuccessful attempts to SIGN.ON are always logged, regardless of the value in this field</a:t>
            </a:r>
          </a:p>
          <a:p>
            <a:r>
              <a:rPr lang="en-US" dirty="0"/>
              <a:t>SECURITY.MGMT.L </a:t>
            </a:r>
          </a:p>
          <a:p>
            <a:pPr lvl="1"/>
            <a:r>
              <a:rPr lang="en-US" dirty="0"/>
              <a:t>Specifies whether or not a record should be written to the Protocol file, every time this User accesses any of the Security Management Applications</a:t>
            </a:r>
          </a:p>
          <a:p>
            <a:endParaRPr lang="en-US" dirty="0"/>
          </a:p>
          <a:p>
            <a:endParaRPr lang="en-US"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User linking with Protocol file</a:t>
            </a:r>
          </a:p>
        </p:txBody>
      </p:sp>
      <p:sp>
        <p:nvSpPr>
          <p:cNvPr id="35843" name="Content Placeholder 2"/>
          <p:cNvSpPr>
            <a:spLocks noGrp="1"/>
          </p:cNvSpPr>
          <p:nvPr>
            <p:ph idx="1"/>
          </p:nvPr>
        </p:nvSpPr>
        <p:spPr>
          <a:xfrm>
            <a:off x="478971" y="1592263"/>
            <a:ext cx="8387217" cy="4638675"/>
          </a:xfrm>
        </p:spPr>
        <p:txBody>
          <a:bodyPr/>
          <a:lstStyle/>
          <a:p>
            <a:r>
              <a:rPr lang="en-US" dirty="0"/>
              <a:t>APPLICATION.LOG </a:t>
            </a:r>
          </a:p>
          <a:p>
            <a:pPr lvl="1"/>
            <a:r>
              <a:rPr lang="en-US" dirty="0"/>
              <a:t>Specifies whether or not records should be written to the Protocol file, recording every Application accessed by this User</a:t>
            </a:r>
          </a:p>
          <a:p>
            <a:r>
              <a:rPr lang="en-US" dirty="0"/>
              <a:t>FUNCTION.ID.LOG </a:t>
            </a:r>
          </a:p>
          <a:p>
            <a:pPr lvl="1"/>
            <a:r>
              <a:rPr lang="en-US" dirty="0"/>
              <a:t>Specifies whether or not full details of every </a:t>
            </a:r>
          </a:p>
          <a:p>
            <a:pPr lvl="2"/>
            <a:r>
              <a:rPr lang="en-US" dirty="0"/>
              <a:t>Application, </a:t>
            </a:r>
          </a:p>
          <a:p>
            <a:pPr lvl="2"/>
            <a:r>
              <a:rPr lang="en-US" dirty="0"/>
              <a:t>Function and </a:t>
            </a:r>
          </a:p>
          <a:p>
            <a:pPr lvl="2"/>
            <a:r>
              <a:rPr lang="en-US" dirty="0"/>
              <a:t>record ID accessed by this User should be recorded in the Protocol file</a:t>
            </a:r>
          </a:p>
          <a:p>
            <a:endParaRPr lang="en-US"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USER.SMS.GROUP</a:t>
            </a:r>
          </a:p>
        </p:txBody>
      </p:sp>
      <p:sp>
        <p:nvSpPr>
          <p:cNvPr id="36867" name="Rectangle 3"/>
          <p:cNvSpPr>
            <a:spLocks noGrp="1" noChangeArrowheads="1"/>
          </p:cNvSpPr>
          <p:nvPr>
            <p:ph type="body" idx="1"/>
          </p:nvPr>
        </p:nvSpPr>
        <p:spPr>
          <a:xfrm>
            <a:off x="418011" y="1592263"/>
            <a:ext cx="8448177" cy="4337050"/>
          </a:xfrm>
        </p:spPr>
        <p:txBody>
          <a:bodyPr/>
          <a:lstStyle/>
          <a:p>
            <a:pPr lvl="1" eaLnBrk="1" hangingPunct="1"/>
            <a:r>
              <a:rPr lang="en-US" dirty="0"/>
              <a:t>Grouping of Users having same user rights</a:t>
            </a:r>
          </a:p>
          <a:p>
            <a:pPr lvl="1" eaLnBrk="1" hangingPunct="1"/>
            <a:r>
              <a:rPr lang="en-US" dirty="0"/>
              <a:t>Allows definition of restriction at Application &amp; Function level</a:t>
            </a:r>
          </a:p>
          <a:p>
            <a:pPr lvl="1" eaLnBrk="1" hangingPunct="1"/>
            <a:r>
              <a:rPr lang="en-US" dirty="0"/>
              <a:t>Creation of Logical groups that can be attached to User profile</a:t>
            </a:r>
          </a:p>
          <a:p>
            <a:pPr lvl="1" eaLnBrk="1" hangingPunct="1"/>
            <a:r>
              <a:rPr lang="en-US" dirty="0"/>
              <a:t>Avoid repetition of related application in different User profiles</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Objective</a:t>
            </a:r>
          </a:p>
        </p:txBody>
      </p:sp>
      <p:sp>
        <p:nvSpPr>
          <p:cNvPr id="10243" name="Rectangle 3"/>
          <p:cNvSpPr>
            <a:spLocks noGrp="1" noChangeArrowheads="1"/>
          </p:cNvSpPr>
          <p:nvPr>
            <p:ph type="body" idx="1"/>
          </p:nvPr>
        </p:nvSpPr>
        <p:spPr>
          <a:xfrm>
            <a:off x="409303" y="1592263"/>
            <a:ext cx="8456885" cy="4337050"/>
          </a:xfrm>
        </p:spPr>
        <p:txBody>
          <a:bodyPr/>
          <a:lstStyle/>
          <a:p>
            <a:pPr eaLnBrk="1" hangingPunct="1"/>
            <a:r>
              <a:rPr lang="en-US" dirty="0"/>
              <a:t>At the end of this session, participants will</a:t>
            </a:r>
          </a:p>
          <a:p>
            <a:pPr lvl="1" eaLnBrk="1" hangingPunct="1"/>
            <a:r>
              <a:rPr lang="en-US" dirty="0"/>
              <a:t>Appreciate security management system of T24</a:t>
            </a:r>
          </a:p>
          <a:p>
            <a:pPr lvl="1" eaLnBrk="1" hangingPunct="1"/>
            <a:r>
              <a:rPr lang="en-US" dirty="0"/>
              <a:t>Know how to set up security at various levels including user, application, field and function levels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USER.SMS.GROUP</a:t>
            </a:r>
          </a:p>
        </p:txBody>
      </p:sp>
      <p:pic>
        <p:nvPicPr>
          <p:cNvPr id="8" name="Picture 7"/>
          <p:cNvPicPr/>
          <p:nvPr/>
        </p:nvPicPr>
        <p:blipFill>
          <a:blip r:embed="rId3" cstate="print"/>
          <a:srcRect r="48676" b="37557"/>
          <a:stretch>
            <a:fillRect/>
          </a:stretch>
        </p:blipFill>
        <p:spPr bwMode="auto">
          <a:xfrm>
            <a:off x="1161455" y="1401085"/>
            <a:ext cx="5312779" cy="3898717"/>
          </a:xfrm>
          <a:prstGeom prst="rect">
            <a:avLst/>
          </a:prstGeom>
          <a:noFill/>
          <a:ln w="9525">
            <a:noFill/>
            <a:miter lim="800000"/>
            <a:headEnd/>
            <a:tailEnd/>
          </a:ln>
        </p:spPr>
      </p:pic>
      <p:grpSp>
        <p:nvGrpSpPr>
          <p:cNvPr id="2" name="Group 15"/>
          <p:cNvGrpSpPr>
            <a:grpSpLocks/>
          </p:cNvGrpSpPr>
          <p:nvPr/>
        </p:nvGrpSpPr>
        <p:grpSpPr bwMode="auto">
          <a:xfrm>
            <a:off x="3261026" y="2078675"/>
            <a:ext cx="4401636" cy="899657"/>
            <a:chOff x="3913602" y="2264457"/>
            <a:chExt cx="4401950" cy="899657"/>
          </a:xfrm>
        </p:grpSpPr>
        <p:sp>
          <p:nvSpPr>
            <p:cNvPr id="37894" name="Right Brace 6"/>
            <p:cNvSpPr>
              <a:spLocks/>
            </p:cNvSpPr>
            <p:nvPr/>
          </p:nvSpPr>
          <p:spPr bwMode="auto">
            <a:xfrm>
              <a:off x="3913602" y="2641600"/>
              <a:ext cx="266512" cy="522514"/>
            </a:xfrm>
            <a:prstGeom prst="rightBrace">
              <a:avLst>
                <a:gd name="adj1" fmla="val 8332"/>
                <a:gd name="adj2" fmla="val 50000"/>
              </a:avLst>
            </a:prstGeom>
            <a:noFill/>
            <a:ln w="19050" algn="ctr">
              <a:solidFill>
                <a:srgbClr val="FF0000"/>
              </a:solidFill>
              <a:round/>
              <a:headEnd/>
              <a:tailEnd/>
            </a:ln>
          </p:spPr>
          <p:txBody>
            <a:bodyPr/>
            <a:lstStyle/>
            <a:p>
              <a:pPr eaLnBrk="0" hangingPunct="0"/>
              <a:endParaRPr lang="en-US" b="0"/>
            </a:p>
          </p:txBody>
        </p:sp>
        <p:sp>
          <p:nvSpPr>
            <p:cNvPr id="7" name="TextBox 6"/>
            <p:cNvSpPr txBox="1"/>
            <p:nvPr/>
          </p:nvSpPr>
          <p:spPr bwMode="auto">
            <a:xfrm>
              <a:off x="6664434" y="2264457"/>
              <a:ext cx="1651118" cy="554038"/>
            </a:xfrm>
            <a:prstGeom prst="rect">
              <a:avLst/>
            </a:prstGeom>
            <a:noFill/>
          </p:spPr>
          <p:txBody>
            <a:bodyPr anchor="ctr">
              <a:spAutoFit/>
            </a:bodyPr>
            <a:lstStyle/>
            <a:p>
              <a:pPr>
                <a:defRPr/>
              </a:pPr>
              <a:r>
                <a:rPr lang="en-US" sz="1000" dirty="0">
                  <a:solidFill>
                    <a:schemeClr val="tx1"/>
                  </a:solidFill>
                  <a:latin typeface="+mn-lt"/>
                  <a:ea typeface="+mn-ea"/>
                </a:rPr>
                <a:t>Define the required conditions for a particular user group</a:t>
              </a:r>
            </a:p>
          </p:txBody>
        </p:sp>
        <p:cxnSp>
          <p:nvCxnSpPr>
            <p:cNvPr id="37895" name="Straight Arrow Connector 8"/>
            <p:cNvCxnSpPr>
              <a:cxnSpLocks noChangeShapeType="1"/>
              <a:stCxn id="37894" idx="1"/>
            </p:cNvCxnSpPr>
            <p:nvPr/>
          </p:nvCxnSpPr>
          <p:spPr bwMode="auto">
            <a:xfrm rot="10800000" flipH="1">
              <a:off x="4180113" y="2482965"/>
              <a:ext cx="2542495" cy="419892"/>
            </a:xfrm>
            <a:prstGeom prst="straightConnector1">
              <a:avLst/>
            </a:prstGeom>
            <a:noFill/>
            <a:ln w="19050" algn="ctr">
              <a:solidFill>
                <a:srgbClr val="FF0000"/>
              </a:solidFill>
              <a:round/>
              <a:headEnd/>
              <a:tailEnd type="arrow" w="med" len="med"/>
            </a:ln>
          </p:spPr>
        </p:cxnSp>
      </p:gr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Grouping – Application Level</a:t>
            </a:r>
          </a:p>
        </p:txBody>
      </p:sp>
      <p:sp>
        <p:nvSpPr>
          <p:cNvPr id="38915" name="Rectangle 3"/>
          <p:cNvSpPr>
            <a:spLocks noGrp="1" noChangeArrowheads="1"/>
          </p:cNvSpPr>
          <p:nvPr>
            <p:ph type="body" idx="1"/>
          </p:nvPr>
        </p:nvSpPr>
        <p:spPr>
          <a:xfrm>
            <a:off x="522514" y="1174247"/>
            <a:ext cx="8343674" cy="4337050"/>
          </a:xfrm>
        </p:spPr>
        <p:txBody>
          <a:bodyPr/>
          <a:lstStyle/>
          <a:p>
            <a:pPr lvl="1" eaLnBrk="1" hangingPunct="1"/>
            <a:r>
              <a:rPr lang="en-US" dirty="0"/>
              <a:t>User profiles can be group using ID of USER.SMS.GROUP</a:t>
            </a:r>
          </a:p>
          <a:p>
            <a:pPr lvl="1" eaLnBrk="1" hangingPunct="1"/>
            <a:r>
              <a:rPr lang="en-US" dirty="0"/>
              <a:t>Field ‘Application’ -&gt; Attach group name prefixed with ‘@’ symbol</a:t>
            </a:r>
          </a:p>
        </p:txBody>
      </p:sp>
      <p:pic>
        <p:nvPicPr>
          <p:cNvPr id="7" name="Picture 6"/>
          <p:cNvPicPr/>
          <p:nvPr/>
        </p:nvPicPr>
        <p:blipFill>
          <a:blip r:embed="rId2" cstate="print"/>
          <a:srcRect r="50475" b="26938"/>
          <a:stretch>
            <a:fillRect/>
          </a:stretch>
        </p:blipFill>
        <p:spPr bwMode="auto">
          <a:xfrm>
            <a:off x="1393308" y="1965960"/>
            <a:ext cx="5010373" cy="4156363"/>
          </a:xfrm>
          <a:prstGeom prst="rect">
            <a:avLst/>
          </a:prstGeom>
          <a:noFill/>
          <a:ln w="9525">
            <a:noFill/>
            <a:miter lim="800000"/>
            <a:headEnd/>
            <a:tailEnd/>
          </a:ln>
        </p:spPr>
      </p:pic>
      <p:sp>
        <p:nvSpPr>
          <p:cNvPr id="6" name="Rectangle 5"/>
          <p:cNvSpPr/>
          <p:nvPr/>
        </p:nvSpPr>
        <p:spPr bwMode="auto">
          <a:xfrm>
            <a:off x="1393308" y="5848002"/>
            <a:ext cx="3772313" cy="222069"/>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Grouping – Application Level</a:t>
            </a:r>
          </a:p>
        </p:txBody>
      </p:sp>
      <p:sp>
        <p:nvSpPr>
          <p:cNvPr id="39939" name="Rectangle 3"/>
          <p:cNvSpPr>
            <a:spLocks noGrp="1" noChangeArrowheads="1"/>
          </p:cNvSpPr>
          <p:nvPr>
            <p:ph type="body" idx="1"/>
          </p:nvPr>
        </p:nvSpPr>
        <p:spPr>
          <a:xfrm>
            <a:off x="487680" y="1592263"/>
            <a:ext cx="8378508" cy="4337050"/>
          </a:xfrm>
        </p:spPr>
        <p:txBody>
          <a:bodyPr/>
          <a:lstStyle/>
          <a:p>
            <a:pPr lvl="1" eaLnBrk="1" hangingPunct="1"/>
            <a:r>
              <a:rPr lang="en-US" dirty="0"/>
              <a:t>Error appears as shown, preventing user from using the Application attached in USER.SMS.GROUP</a:t>
            </a:r>
          </a:p>
        </p:txBody>
      </p:sp>
      <p:pic>
        <p:nvPicPr>
          <p:cNvPr id="6" name="Picture 5"/>
          <p:cNvPicPr/>
          <p:nvPr/>
        </p:nvPicPr>
        <p:blipFill>
          <a:blip r:embed="rId2" cstate="print"/>
          <a:srcRect r="49076" b="51246"/>
          <a:stretch>
            <a:fillRect/>
          </a:stretch>
        </p:blipFill>
        <p:spPr bwMode="auto">
          <a:xfrm>
            <a:off x="1510796" y="2413659"/>
            <a:ext cx="4999001" cy="2683824"/>
          </a:xfrm>
          <a:prstGeom prst="rect">
            <a:avLst/>
          </a:prstGeom>
          <a:noFill/>
          <a:ln w="9525">
            <a:noFill/>
            <a:miter lim="800000"/>
            <a:headEnd/>
            <a:tailEnd/>
          </a:ln>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Grouping – Field Level</a:t>
            </a:r>
          </a:p>
        </p:txBody>
      </p:sp>
      <p:sp>
        <p:nvSpPr>
          <p:cNvPr id="40963" name="Rectangle 3"/>
          <p:cNvSpPr>
            <a:spLocks noGrp="1" noChangeArrowheads="1"/>
          </p:cNvSpPr>
          <p:nvPr>
            <p:ph type="body" idx="1"/>
          </p:nvPr>
        </p:nvSpPr>
        <p:spPr>
          <a:xfrm>
            <a:off x="470263" y="1592263"/>
            <a:ext cx="8395925" cy="4337050"/>
          </a:xfrm>
        </p:spPr>
        <p:txBody>
          <a:bodyPr/>
          <a:lstStyle/>
          <a:p>
            <a:pPr eaLnBrk="1" hangingPunct="1"/>
            <a:r>
              <a:rPr lang="en-US" dirty="0"/>
              <a:t>Field level grouping of user profiles can be done using ID of USER.SMS.GROUP </a:t>
            </a:r>
          </a:p>
          <a:p>
            <a:pPr eaLnBrk="1" hangingPunct="1"/>
            <a:r>
              <a:rPr lang="en-US" dirty="0"/>
              <a:t>Use fields:</a:t>
            </a:r>
          </a:p>
          <a:p>
            <a:pPr lvl="1" eaLnBrk="1" hangingPunct="1"/>
            <a:r>
              <a:rPr lang="en-US" dirty="0"/>
              <a:t>Field No</a:t>
            </a:r>
          </a:p>
          <a:p>
            <a:pPr lvl="1" eaLnBrk="1" hangingPunct="1"/>
            <a:r>
              <a:rPr lang="en-US" dirty="0"/>
              <a:t>Data Comparison</a:t>
            </a:r>
          </a:p>
          <a:p>
            <a:pPr lvl="1" eaLnBrk="1" hangingPunct="1"/>
            <a:r>
              <a:rPr lang="en-US" dirty="0"/>
              <a:t>Data from </a:t>
            </a:r>
          </a:p>
          <a:p>
            <a:pPr lvl="1" eaLnBrk="1" hangingPunct="1"/>
            <a:r>
              <a:rPr lang="en-US" dirty="0"/>
              <a:t>Data to</a:t>
            </a:r>
          </a:p>
          <a:p>
            <a:pPr eaLnBrk="1" hangingPunct="1"/>
            <a:endParaRPr lang="en-US"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Grouping – Field Level</a:t>
            </a:r>
          </a:p>
        </p:txBody>
      </p:sp>
      <p:sp>
        <p:nvSpPr>
          <p:cNvPr id="41987" name="Rectangle 3"/>
          <p:cNvSpPr>
            <a:spLocks noGrp="1" noChangeArrowheads="1"/>
          </p:cNvSpPr>
          <p:nvPr>
            <p:ph type="body" idx="1"/>
          </p:nvPr>
        </p:nvSpPr>
        <p:spPr>
          <a:xfrm>
            <a:off x="522514" y="1592263"/>
            <a:ext cx="8343674" cy="4337050"/>
          </a:xfrm>
        </p:spPr>
        <p:txBody>
          <a:bodyPr/>
          <a:lstStyle/>
          <a:p>
            <a:pPr lvl="1" eaLnBrk="1" hangingPunct="1"/>
            <a:r>
              <a:rPr lang="en-US" dirty="0"/>
              <a:t>Define Conditions, based on which the corresponding application is accessed by the respective user profile</a:t>
            </a:r>
          </a:p>
          <a:p>
            <a:pPr lvl="1" eaLnBrk="1" hangingPunct="1"/>
            <a:r>
              <a:rPr lang="en-US" dirty="0"/>
              <a:t>Fields -&gt; Interlinked fields</a:t>
            </a:r>
          </a:p>
        </p:txBody>
      </p:sp>
      <p:pic>
        <p:nvPicPr>
          <p:cNvPr id="41988" name="Picture 5"/>
          <p:cNvPicPr>
            <a:picLocks noChangeAspect="1" noChangeArrowheads="1"/>
          </p:cNvPicPr>
          <p:nvPr/>
        </p:nvPicPr>
        <p:blipFill>
          <a:blip r:embed="rId2" cstate="print"/>
          <a:srcRect/>
          <a:stretch>
            <a:fillRect/>
          </a:stretch>
        </p:blipFill>
        <p:spPr bwMode="auto">
          <a:xfrm>
            <a:off x="2262188" y="3184525"/>
            <a:ext cx="4983162" cy="2330450"/>
          </a:xfrm>
          <a:prstGeom prst="rect">
            <a:avLst/>
          </a:prstGeom>
          <a:noFill/>
          <a:ln w="19050">
            <a:solidFill>
              <a:srgbClr val="0000FF"/>
            </a:solidFill>
            <a:miter lim="800000"/>
            <a:headEnd/>
            <a:tailEnd/>
          </a:ln>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t>Grouping – Field Level</a:t>
            </a:r>
          </a:p>
        </p:txBody>
      </p:sp>
      <p:pic>
        <p:nvPicPr>
          <p:cNvPr id="7" name="Picture 6"/>
          <p:cNvPicPr/>
          <p:nvPr/>
        </p:nvPicPr>
        <p:blipFill>
          <a:blip r:embed="rId2" cstate="print"/>
          <a:srcRect r="47477" b="13879"/>
          <a:stretch>
            <a:fillRect/>
          </a:stretch>
        </p:blipFill>
        <p:spPr bwMode="auto">
          <a:xfrm>
            <a:off x="1778948" y="991374"/>
            <a:ext cx="5586103" cy="5136512"/>
          </a:xfrm>
          <a:prstGeom prst="rect">
            <a:avLst/>
          </a:prstGeom>
          <a:noFill/>
          <a:ln w="9525">
            <a:noFill/>
            <a:miter lim="800000"/>
            <a:headEnd/>
            <a:tailEnd/>
          </a:ln>
        </p:spPr>
      </p:pic>
      <p:sp>
        <p:nvSpPr>
          <p:cNvPr id="6" name="Rectangle 5"/>
          <p:cNvSpPr/>
          <p:nvPr/>
        </p:nvSpPr>
        <p:spPr bwMode="auto">
          <a:xfrm>
            <a:off x="1778948" y="5212097"/>
            <a:ext cx="4001136" cy="66620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Grouping – Field Level</a:t>
            </a:r>
          </a:p>
        </p:txBody>
      </p:sp>
      <p:sp>
        <p:nvSpPr>
          <p:cNvPr id="44035" name="Rectangle 3"/>
          <p:cNvSpPr>
            <a:spLocks noGrp="1" noChangeArrowheads="1"/>
          </p:cNvSpPr>
          <p:nvPr>
            <p:ph type="body" idx="1"/>
          </p:nvPr>
        </p:nvSpPr>
        <p:spPr>
          <a:xfrm>
            <a:off x="562338" y="1162594"/>
            <a:ext cx="8395925" cy="4337050"/>
          </a:xfrm>
        </p:spPr>
        <p:txBody>
          <a:bodyPr/>
          <a:lstStyle/>
          <a:p>
            <a:pPr eaLnBrk="1" hangingPunct="1"/>
            <a:r>
              <a:rPr lang="en-US" dirty="0"/>
              <a:t>Example, </a:t>
            </a:r>
          </a:p>
          <a:p>
            <a:pPr lvl="1" eaLnBrk="1" hangingPunct="1"/>
            <a:r>
              <a:rPr lang="en-US" dirty="0"/>
              <a:t>Any FT record created by this User can only have ‘AC’ as the Transaction Type</a:t>
            </a:r>
          </a:p>
        </p:txBody>
      </p:sp>
      <p:pic>
        <p:nvPicPr>
          <p:cNvPr id="5" name="Picture 4"/>
          <p:cNvPicPr/>
          <p:nvPr/>
        </p:nvPicPr>
        <p:blipFill>
          <a:blip r:embed="rId3" cstate="print"/>
          <a:srcRect r="48277" b="20476"/>
          <a:stretch>
            <a:fillRect/>
          </a:stretch>
        </p:blipFill>
        <p:spPr bwMode="auto">
          <a:xfrm>
            <a:off x="1724317" y="1982728"/>
            <a:ext cx="4885459" cy="4224970"/>
          </a:xfrm>
          <a:prstGeom prst="rect">
            <a:avLst/>
          </a:prstGeom>
          <a:noFill/>
          <a:ln w="9525">
            <a:noFill/>
            <a:miter lim="800000"/>
            <a:headEnd/>
            <a:tailEnd/>
          </a:ln>
        </p:spPr>
      </p:pic>
      <p:sp>
        <p:nvSpPr>
          <p:cNvPr id="6" name="Rectangle 5"/>
          <p:cNvSpPr/>
          <p:nvPr/>
        </p:nvSpPr>
        <p:spPr bwMode="auto">
          <a:xfrm>
            <a:off x="1724317" y="4349931"/>
            <a:ext cx="4885459" cy="561703"/>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Grouping – Field Level</a:t>
            </a:r>
          </a:p>
        </p:txBody>
      </p:sp>
      <p:sp>
        <p:nvSpPr>
          <p:cNvPr id="45059" name="Rectangle 3"/>
          <p:cNvSpPr>
            <a:spLocks noGrp="1" noChangeArrowheads="1"/>
          </p:cNvSpPr>
          <p:nvPr>
            <p:ph type="body" idx="1"/>
          </p:nvPr>
        </p:nvSpPr>
        <p:spPr>
          <a:xfrm>
            <a:off x="244475" y="1278751"/>
            <a:ext cx="8621713" cy="4337050"/>
          </a:xfrm>
        </p:spPr>
        <p:txBody>
          <a:bodyPr/>
          <a:lstStyle/>
          <a:p>
            <a:pPr lvl="1" eaLnBrk="1" hangingPunct="1"/>
            <a:r>
              <a:rPr lang="en-US" dirty="0"/>
              <a:t>Error appears as the User is not allowed to input Transaction type other than ‘AC’ in the FT version</a:t>
            </a:r>
          </a:p>
        </p:txBody>
      </p:sp>
      <p:pic>
        <p:nvPicPr>
          <p:cNvPr id="8" name="Picture 7"/>
          <p:cNvPicPr/>
          <p:nvPr/>
        </p:nvPicPr>
        <p:blipFill>
          <a:blip r:embed="rId2" cstate="print"/>
          <a:srcRect r="48277" b="10868"/>
          <a:stretch>
            <a:fillRect/>
          </a:stretch>
        </p:blipFill>
        <p:spPr bwMode="auto">
          <a:xfrm>
            <a:off x="1796760" y="1967963"/>
            <a:ext cx="5087365" cy="4145454"/>
          </a:xfrm>
          <a:prstGeom prst="rect">
            <a:avLst/>
          </a:prstGeom>
          <a:noFill/>
          <a:ln w="9525">
            <a:noFill/>
            <a:miter lim="800000"/>
            <a:headEnd/>
            <a:tailEnd/>
          </a:ln>
        </p:spPr>
      </p:pic>
      <p:sp>
        <p:nvSpPr>
          <p:cNvPr id="9" name="Rectangle 8"/>
          <p:cNvSpPr/>
          <p:nvPr/>
        </p:nvSpPr>
        <p:spPr bwMode="auto">
          <a:xfrm>
            <a:off x="1796760" y="2455813"/>
            <a:ext cx="4852234" cy="679273"/>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a:solidFill>
                  <a:schemeClr val="bg1"/>
                </a:solidFill>
                <a:ea typeface="宋体" charset="-122"/>
              </a:rPr>
              <a:t>www.capgemini.com/financialservices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chemeClr val="tx1"/>
                </a:solidFill>
              </a:rPr>
              <a:t>Introduction to SMS</a:t>
            </a:r>
          </a:p>
        </p:txBody>
      </p:sp>
      <p:sp>
        <p:nvSpPr>
          <p:cNvPr id="3" name="Subtitle 2"/>
          <p:cNvSpPr>
            <a:spLocks noGrp="1"/>
          </p:cNvSpPr>
          <p:nvPr>
            <p:ph type="subTitle" idx="1"/>
          </p:nvPr>
        </p:nvSpPr>
        <p:spPr/>
        <p:txBody>
          <a:bodyPr/>
          <a:lstStyle/>
          <a:p>
            <a:endParaRPr 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Security Management System (SMS)</a:t>
            </a:r>
          </a:p>
        </p:txBody>
      </p:sp>
      <p:sp>
        <p:nvSpPr>
          <p:cNvPr id="12291" name="Rectangle 3"/>
          <p:cNvSpPr>
            <a:spLocks noGrp="1" noChangeArrowheads="1"/>
          </p:cNvSpPr>
          <p:nvPr>
            <p:ph type="body" idx="1"/>
          </p:nvPr>
        </p:nvSpPr>
        <p:spPr>
          <a:xfrm>
            <a:off x="391886" y="1592263"/>
            <a:ext cx="8474302" cy="4337050"/>
          </a:xfrm>
        </p:spPr>
        <p:txBody>
          <a:bodyPr/>
          <a:lstStyle/>
          <a:p>
            <a:pPr eaLnBrk="1" hangingPunct="1"/>
            <a:r>
              <a:rPr lang="en-US" dirty="0"/>
              <a:t>Security – Prime concern of Banks, irrespective of their size and network</a:t>
            </a:r>
          </a:p>
          <a:p>
            <a:pPr eaLnBrk="1" hangingPunct="1"/>
            <a:r>
              <a:rPr lang="en-US" dirty="0"/>
              <a:t>Bank requires safeguard of:</a:t>
            </a:r>
          </a:p>
          <a:p>
            <a:pPr lvl="1" eaLnBrk="1" hangingPunct="1"/>
            <a:r>
              <a:rPr lang="en-US" dirty="0"/>
              <a:t>Secrecy of Customers and their Accounts, </a:t>
            </a:r>
          </a:p>
          <a:p>
            <a:pPr lvl="1" eaLnBrk="1" hangingPunct="1"/>
            <a:r>
              <a:rPr lang="en-US" dirty="0"/>
              <a:t>Exposure levels, </a:t>
            </a:r>
          </a:p>
          <a:p>
            <a:pPr lvl="1" eaLnBrk="1" hangingPunct="1"/>
            <a:r>
              <a:rPr lang="en-US" dirty="0"/>
              <a:t>Access to data, </a:t>
            </a:r>
          </a:p>
          <a:p>
            <a:pPr lvl="1" eaLnBrk="1" hangingPunct="1"/>
            <a:r>
              <a:rPr lang="en-US" dirty="0"/>
              <a:t>Authorization of financial commitments, etc.</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SMS</a:t>
            </a:r>
          </a:p>
        </p:txBody>
      </p:sp>
      <p:sp>
        <p:nvSpPr>
          <p:cNvPr id="13315" name="Rectangle 3"/>
          <p:cNvSpPr>
            <a:spLocks noGrp="1" noChangeArrowheads="1"/>
          </p:cNvSpPr>
          <p:nvPr>
            <p:ph type="body" idx="1"/>
          </p:nvPr>
        </p:nvSpPr>
        <p:spPr>
          <a:xfrm>
            <a:off x="418011" y="1592263"/>
            <a:ext cx="8448177" cy="4337050"/>
          </a:xfrm>
        </p:spPr>
        <p:txBody>
          <a:bodyPr/>
          <a:lstStyle/>
          <a:p>
            <a:pPr lvl="1" eaLnBrk="1" hangingPunct="1"/>
            <a:r>
              <a:rPr lang="en-US" dirty="0"/>
              <a:t>Detects &amp; Stops usage of the system</a:t>
            </a:r>
          </a:p>
          <a:p>
            <a:pPr lvl="2" eaLnBrk="1" hangingPunct="1"/>
            <a:r>
              <a:rPr lang="en-US" dirty="0"/>
              <a:t>Aids in avoiding fraudulent transactions</a:t>
            </a:r>
          </a:p>
          <a:p>
            <a:pPr lvl="1" eaLnBrk="1" hangingPunct="1"/>
            <a:r>
              <a:rPr lang="en-US" dirty="0"/>
              <a:t>Records unauthorized usage of the system</a:t>
            </a:r>
          </a:p>
          <a:p>
            <a:pPr lvl="2" eaLnBrk="1" hangingPunct="1"/>
            <a:r>
              <a:rPr lang="en-US" dirty="0"/>
              <a:t>All activities of the users are recorded and a log can be maintained</a:t>
            </a:r>
          </a:p>
          <a:p>
            <a:pPr lvl="1" eaLnBrk="1" hangingPunct="1"/>
            <a:endParaRPr lang="en-US" dirty="0"/>
          </a:p>
          <a:p>
            <a:pPr eaLnBrk="1" hangingPunct="1"/>
            <a:endParaRPr lang="en-US"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SMS in T24</a:t>
            </a:r>
          </a:p>
        </p:txBody>
      </p:sp>
      <p:sp>
        <p:nvSpPr>
          <p:cNvPr id="14339" name="Rectangle 3"/>
          <p:cNvSpPr>
            <a:spLocks noGrp="1" noChangeArrowheads="1"/>
          </p:cNvSpPr>
          <p:nvPr>
            <p:ph type="body" idx="1"/>
          </p:nvPr>
        </p:nvSpPr>
        <p:spPr>
          <a:xfrm>
            <a:off x="992188" y="1592263"/>
            <a:ext cx="7874000" cy="4337050"/>
          </a:xfrm>
        </p:spPr>
        <p:txBody>
          <a:bodyPr/>
          <a:lstStyle/>
          <a:p>
            <a:pPr eaLnBrk="1" hangingPunct="1"/>
            <a:endParaRPr lang="en-US"/>
          </a:p>
        </p:txBody>
      </p:sp>
      <p:pic>
        <p:nvPicPr>
          <p:cNvPr id="14340" name="Picture 4"/>
          <p:cNvPicPr>
            <a:picLocks noChangeAspect="1" noChangeArrowheads="1"/>
          </p:cNvPicPr>
          <p:nvPr/>
        </p:nvPicPr>
        <p:blipFill>
          <a:blip r:embed="rId2" cstate="print"/>
          <a:srcRect l="6566" t="1334" r="1241" b="4034"/>
          <a:stretch>
            <a:fillRect/>
          </a:stretch>
        </p:blipFill>
        <p:spPr bwMode="auto">
          <a:xfrm>
            <a:off x="1006475" y="1555750"/>
            <a:ext cx="7826375" cy="4360863"/>
          </a:xfrm>
          <a:prstGeom prst="rect">
            <a:avLst/>
          </a:prstGeom>
          <a:noFill/>
          <a:ln w="19050">
            <a:solidFill>
              <a:schemeClr val="hlink"/>
            </a:solidFill>
            <a:miter lim="800000"/>
            <a:headEnd/>
            <a:tailEnd/>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chemeClr val="tx1"/>
                </a:solidFill>
              </a:rPr>
              <a:t>User Creation</a:t>
            </a:r>
          </a:p>
        </p:txBody>
      </p:sp>
      <p:sp>
        <p:nvSpPr>
          <p:cNvPr id="3" name="Subtitle 2"/>
          <p:cNvSpPr>
            <a:spLocks noGrp="1"/>
          </p:cNvSpPr>
          <p:nvPr>
            <p:ph type="subTitle" idx="1"/>
          </p:nvPr>
        </p:nvSpPr>
        <p:spPr/>
        <p:txBody>
          <a:bodyPr/>
          <a:lstStyle/>
          <a:p>
            <a:endParaRPr 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Why User?</a:t>
            </a:r>
          </a:p>
        </p:txBody>
      </p:sp>
      <p:sp>
        <p:nvSpPr>
          <p:cNvPr id="16387" name="Rectangle 3"/>
          <p:cNvSpPr>
            <a:spLocks noGrp="1" noChangeArrowheads="1"/>
          </p:cNvSpPr>
          <p:nvPr>
            <p:ph type="body" idx="1"/>
          </p:nvPr>
        </p:nvSpPr>
        <p:spPr>
          <a:xfrm>
            <a:off x="435429" y="1592263"/>
            <a:ext cx="8430759" cy="4337050"/>
          </a:xfrm>
        </p:spPr>
        <p:txBody>
          <a:bodyPr/>
          <a:lstStyle/>
          <a:p>
            <a:pPr lvl="1" eaLnBrk="1" hangingPunct="1"/>
            <a:r>
              <a:rPr lang="en-US" dirty="0"/>
              <a:t>Bank user/Banker</a:t>
            </a:r>
          </a:p>
          <a:p>
            <a:pPr lvl="1" eaLnBrk="1" hangingPunct="1"/>
            <a:r>
              <a:rPr lang="en-US" dirty="0"/>
              <a:t>For implementing various banking operations through T24</a:t>
            </a:r>
          </a:p>
          <a:p>
            <a:pPr lvl="1" eaLnBrk="1" hangingPunct="1"/>
            <a:r>
              <a:rPr lang="en-US" dirty="0"/>
              <a:t>Banker -&gt; Allowed to perform only specified or enabled operations</a:t>
            </a:r>
          </a:p>
          <a:p>
            <a:pPr lvl="1" eaLnBrk="1" hangingPunct="1"/>
            <a:r>
              <a:rPr lang="en-US" dirty="0"/>
              <a:t>Enhances the security of banking</a:t>
            </a:r>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4675</TotalTime>
  <Words>1165</Words>
  <Application>Microsoft Office PowerPoint</Application>
  <PresentationFormat>On-screen Show (4:3)</PresentationFormat>
  <Paragraphs>156</Paragraphs>
  <Slides>38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Narrow</vt:lpstr>
      <vt:lpstr>Symbol</vt:lpstr>
      <vt:lpstr>Times New Roman</vt:lpstr>
      <vt:lpstr>Trebuchet MS</vt:lpstr>
      <vt:lpstr>Wingdings</vt:lpstr>
      <vt:lpstr>Capgemini FS Print</vt:lpstr>
      <vt:lpstr>SMS</vt:lpstr>
      <vt:lpstr>Session-wise Plan</vt:lpstr>
      <vt:lpstr>Objective</vt:lpstr>
      <vt:lpstr>Introduction to SMS</vt:lpstr>
      <vt:lpstr>Security Management System (SMS)</vt:lpstr>
      <vt:lpstr>SMS</vt:lpstr>
      <vt:lpstr>SMS in T24</vt:lpstr>
      <vt:lpstr>User Creation</vt:lpstr>
      <vt:lpstr>Why User?</vt:lpstr>
      <vt:lpstr>User Creation</vt:lpstr>
      <vt:lpstr>User Creation - Input Fields</vt:lpstr>
      <vt:lpstr>New User – Sign On</vt:lpstr>
      <vt:lpstr>New User – Sign On</vt:lpstr>
      <vt:lpstr>Access to User Profiles</vt:lpstr>
      <vt:lpstr>User Profile Access</vt:lpstr>
      <vt:lpstr>User Profile Access</vt:lpstr>
      <vt:lpstr>Access Restriction</vt:lpstr>
      <vt:lpstr>Access Restriction</vt:lpstr>
      <vt:lpstr>Access Restriction</vt:lpstr>
      <vt:lpstr>Example</vt:lpstr>
      <vt:lpstr>Solution</vt:lpstr>
      <vt:lpstr>Access Restriction</vt:lpstr>
      <vt:lpstr>Access Restriction</vt:lpstr>
      <vt:lpstr>Access Restriction</vt:lpstr>
      <vt:lpstr>Unsuccessful User Attempt</vt:lpstr>
      <vt:lpstr>User Access</vt:lpstr>
      <vt:lpstr>User linking with Protocol file</vt:lpstr>
      <vt:lpstr>User linking with Protocol file</vt:lpstr>
      <vt:lpstr>USER.SMS.GROUP</vt:lpstr>
      <vt:lpstr>USER.SMS.GROUP</vt:lpstr>
      <vt:lpstr>Grouping – Application Level</vt:lpstr>
      <vt:lpstr>Grouping – Application Level</vt:lpstr>
      <vt:lpstr>Grouping – Field Level</vt:lpstr>
      <vt:lpstr>Grouping – Field Level</vt:lpstr>
      <vt:lpstr>Grouping – Field Level</vt:lpstr>
      <vt:lpstr>Grouping – Field Level</vt:lpstr>
      <vt:lpstr>Grouping – Field Level</vt:lpstr>
      <vt:lpstr>www.capgemini.com/financialservices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Vijayanand Muralidharan</cp:lastModifiedBy>
  <cp:revision>411</cp:revision>
  <cp:lastPrinted>2001-10-18T16:19:51Z</cp:lastPrinted>
  <dcterms:created xsi:type="dcterms:W3CDTF">2008-12-19T08:52:11Z</dcterms:created>
  <dcterms:modified xsi:type="dcterms:W3CDTF">2020-01-29T06:48:57Z</dcterms:modified>
</cp:coreProperties>
</file>