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425" r:id="rId2"/>
    <p:sldId id="662" r:id="rId3"/>
    <p:sldId id="663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77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5" r:id="rId26"/>
    <p:sldId id="686" r:id="rId27"/>
    <p:sldId id="687" r:id="rId28"/>
    <p:sldId id="688" r:id="rId29"/>
    <p:sldId id="689" r:id="rId30"/>
    <p:sldId id="690" r:id="rId31"/>
    <p:sldId id="691" r:id="rId32"/>
    <p:sldId id="661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40"/>
    <a:srgbClr val="B5CA8D"/>
    <a:srgbClr val="E6F5FA"/>
    <a:srgbClr val="DED7BC"/>
    <a:srgbClr val="C8E6F8"/>
    <a:srgbClr val="9E3C97"/>
    <a:srgbClr val="009BCC"/>
    <a:srgbClr val="95143B"/>
    <a:srgbClr val="4D740F"/>
    <a:srgbClr val="69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99828" autoAdjust="0"/>
  </p:normalViewPr>
  <p:slideViewPr>
    <p:cSldViewPr snapToGrid="0" snapToObjects="1">
      <p:cViewPr varScale="1">
        <p:scale>
          <a:sx n="109" d="100"/>
          <a:sy n="109" d="100"/>
        </p:scale>
        <p:origin x="-1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42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3D7B3A3-6584-4A21-ABC7-554E1D6A1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defTabSz="922338" eaLnBrk="0" hangingPunct="0">
              <a:defRPr/>
            </a:pPr>
            <a:endParaRPr lang="en-GB" sz="800" b="0">
              <a:ea typeface="+mn-ea"/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 eaLnBrk="0" hangingPunct="0">
              <a:defRPr/>
            </a:pPr>
            <a:endParaRPr lang="en-GB" sz="800">
              <a:ea typeface="+mn-ea"/>
              <a:cs typeface="+mn-cs"/>
            </a:endParaRPr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F2F3D9-AD3A-4CF7-956F-DC77BD9B3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 smtClean="0"/>
              <a:t>© 2006 Capgemini - All rights reserved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9D54-30A8-4751-A112-21ABF254BD1A}" type="slidenum">
              <a:rPr lang="en-GB" altLang="zh-CN" smtClean="0"/>
              <a:pPr>
                <a:defRPr/>
              </a:pPr>
              <a:t>0</a:t>
            </a:fld>
            <a:endParaRPr lang="en-GB" altLang="zh-CN" dirty="0" smtClean="0"/>
          </a:p>
        </p:txBody>
      </p:sp>
      <p:sp>
        <p:nvSpPr>
          <p:cNvPr id="20483" name="Rectangle 9"/>
          <p:cNvSpPr txBox="1">
            <a:spLocks noGrp="1"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altLang="zh-CN" sz="1200" b="0" dirty="0">
                <a:latin typeface="Times New Roman" pitchFamily="18" charset="0"/>
              </a:rPr>
              <a:t>© 2006 Capgemini - All rights reserved</a:t>
            </a:r>
          </a:p>
        </p:txBody>
      </p:sp>
      <p:sp>
        <p:nvSpPr>
          <p:cNvPr id="20484" name="Rectangle 10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3BF378-BC63-4EA8-A767-D9691DD715E7}" type="slidenum">
              <a:rPr lang="en-GB" altLang="zh-CN" sz="1200" b="0">
                <a:latin typeface="Times New Roman" pitchFamily="18" charset="0"/>
              </a:rPr>
              <a:pPr algn="r"/>
              <a:t>0</a:t>
            </a:fld>
            <a:endParaRPr lang="en-GB" altLang="zh-CN" sz="1200" b="0" dirty="0">
              <a:latin typeface="Times New Roman" pitchFamily="18" charset="0"/>
            </a:endParaRPr>
          </a:p>
        </p:txBody>
      </p:sp>
      <p:sp>
        <p:nvSpPr>
          <p:cNvPr id="204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048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smtClean="0"/>
              <a:t>© 2006 Capgemini - All rights reserved</a:t>
            </a:r>
          </a:p>
        </p:txBody>
      </p:sp>
      <p:sp>
        <p:nvSpPr>
          <p:cNvPr id="26829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C58FA-F9E6-4C04-9514-56ED048B8023}" type="slidenum">
              <a:rPr lang="en-GB" altLang="zh-CN" smtClean="0"/>
              <a:pPr>
                <a:defRPr/>
              </a:pPr>
              <a:t>31</a:t>
            </a:fld>
            <a:endParaRPr lang="en-GB" altLang="zh-CN" smtClean="0"/>
          </a:p>
        </p:txBody>
      </p:sp>
      <p:sp>
        <p:nvSpPr>
          <p:cNvPr id="186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4408488"/>
            <a:ext cx="6207125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ghtbulb"/>
          <p:cNvPicPr>
            <a:picLocks noChangeAspect="1" noChangeArrowheads="1"/>
          </p:cNvPicPr>
          <p:nvPr userDrawn="1"/>
        </p:nvPicPr>
        <p:blipFill>
          <a:blip r:embed="rId2" cstate="print"/>
          <a:srcRect t="30475" b="27251"/>
          <a:stretch>
            <a:fillRect/>
          </a:stretch>
        </p:blipFill>
        <p:spPr bwMode="auto">
          <a:xfrm>
            <a:off x="-6350" y="1295400"/>
            <a:ext cx="915035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8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6"/>
          <p:cNvSpPr>
            <a:spLocks/>
          </p:cNvSpPr>
          <p:nvPr/>
        </p:nvSpPr>
        <p:spPr bwMode="gray">
          <a:xfrm>
            <a:off x="0" y="1257300"/>
            <a:ext cx="9151938" cy="5129213"/>
          </a:xfrm>
          <a:custGeom>
            <a:avLst/>
            <a:gdLst/>
            <a:ahLst/>
            <a:cxnLst>
              <a:cxn ang="0">
                <a:pos x="624" y="2135"/>
              </a:cxn>
              <a:cxn ang="0">
                <a:pos x="715" y="2061"/>
              </a:cxn>
              <a:cxn ang="0">
                <a:pos x="805" y="1993"/>
              </a:cxn>
              <a:cxn ang="0">
                <a:pos x="898" y="1930"/>
              </a:cxn>
              <a:cxn ang="0">
                <a:pos x="993" y="1870"/>
              </a:cxn>
              <a:cxn ang="0">
                <a:pos x="1089" y="1816"/>
              </a:cxn>
              <a:cxn ang="0">
                <a:pos x="1285" y="1719"/>
              </a:cxn>
              <a:cxn ang="0">
                <a:pos x="1485" y="1634"/>
              </a:cxn>
              <a:cxn ang="0">
                <a:pos x="1693" y="1560"/>
              </a:cxn>
              <a:cxn ang="0">
                <a:pos x="1904" y="1495"/>
              </a:cxn>
              <a:cxn ang="0">
                <a:pos x="2118" y="1434"/>
              </a:cxn>
              <a:cxn ang="0">
                <a:pos x="2229" y="1406"/>
              </a:cxn>
              <a:cxn ang="0">
                <a:pos x="2475" y="1348"/>
              </a:cxn>
              <a:cxn ang="0">
                <a:pos x="2720" y="1295"/>
              </a:cxn>
              <a:cxn ang="0">
                <a:pos x="3205" y="1200"/>
              </a:cxn>
              <a:cxn ang="0">
                <a:pos x="3198" y="1200"/>
              </a:cxn>
              <a:cxn ang="0">
                <a:pos x="3929" y="1048"/>
              </a:cxn>
              <a:cxn ang="0">
                <a:pos x="4229" y="977"/>
              </a:cxn>
              <a:cxn ang="0">
                <a:pos x="4409" y="928"/>
              </a:cxn>
              <a:cxn ang="0">
                <a:pos x="4573" y="876"/>
              </a:cxn>
              <a:cxn ang="0">
                <a:pos x="4725" y="820"/>
              </a:cxn>
              <a:cxn ang="0">
                <a:pos x="4867" y="757"/>
              </a:cxn>
              <a:cxn ang="0">
                <a:pos x="5000" y="686"/>
              </a:cxn>
              <a:cxn ang="0">
                <a:pos x="5125" y="605"/>
              </a:cxn>
              <a:cxn ang="0">
                <a:pos x="5245" y="513"/>
              </a:cxn>
              <a:cxn ang="0">
                <a:pos x="5362" y="408"/>
              </a:cxn>
              <a:cxn ang="0">
                <a:pos x="5475" y="289"/>
              </a:cxn>
              <a:cxn ang="0">
                <a:pos x="5587" y="153"/>
              </a:cxn>
              <a:cxn ang="0">
                <a:pos x="5697" y="3"/>
              </a:cxn>
              <a:cxn ang="0">
                <a:pos x="0" y="3231"/>
              </a:cxn>
              <a:cxn ang="0">
                <a:pos x="20" y="3231"/>
              </a:cxn>
              <a:cxn ang="0">
                <a:pos x="55" y="3063"/>
              </a:cxn>
              <a:cxn ang="0">
                <a:pos x="102" y="2901"/>
              </a:cxn>
              <a:cxn ang="0">
                <a:pos x="124" y="2845"/>
              </a:cxn>
              <a:cxn ang="0">
                <a:pos x="169" y="2739"/>
              </a:cxn>
              <a:cxn ang="0">
                <a:pos x="220" y="2634"/>
              </a:cxn>
              <a:cxn ang="0">
                <a:pos x="278" y="2536"/>
              </a:cxn>
              <a:cxn ang="0">
                <a:pos x="342" y="2439"/>
              </a:cxn>
              <a:cxn ang="0">
                <a:pos x="415" y="2347"/>
              </a:cxn>
              <a:cxn ang="0">
                <a:pos x="493" y="2258"/>
              </a:cxn>
              <a:cxn ang="0">
                <a:pos x="578" y="2176"/>
              </a:cxn>
              <a:cxn ang="0">
                <a:pos x="624" y="2135"/>
              </a:cxn>
            </a:cxnLst>
            <a:rect l="0" t="0" r="r" b="b"/>
            <a:pathLst>
              <a:path w="5697" h="3231">
                <a:moveTo>
                  <a:pt x="624" y="2135"/>
                </a:moveTo>
                <a:lnTo>
                  <a:pt x="624" y="2135"/>
                </a:lnTo>
                <a:lnTo>
                  <a:pt x="669" y="2098"/>
                </a:lnTo>
                <a:lnTo>
                  <a:pt x="715" y="2061"/>
                </a:lnTo>
                <a:lnTo>
                  <a:pt x="760" y="2026"/>
                </a:lnTo>
                <a:lnTo>
                  <a:pt x="805" y="1993"/>
                </a:lnTo>
                <a:lnTo>
                  <a:pt x="853" y="1961"/>
                </a:lnTo>
                <a:lnTo>
                  <a:pt x="898" y="1930"/>
                </a:lnTo>
                <a:lnTo>
                  <a:pt x="945" y="1900"/>
                </a:lnTo>
                <a:lnTo>
                  <a:pt x="993" y="1870"/>
                </a:lnTo>
                <a:lnTo>
                  <a:pt x="1042" y="1842"/>
                </a:lnTo>
                <a:lnTo>
                  <a:pt x="1089" y="1816"/>
                </a:lnTo>
                <a:lnTo>
                  <a:pt x="1185" y="1764"/>
                </a:lnTo>
                <a:lnTo>
                  <a:pt x="1285" y="1719"/>
                </a:lnTo>
                <a:lnTo>
                  <a:pt x="1385" y="1674"/>
                </a:lnTo>
                <a:lnTo>
                  <a:pt x="1485" y="1634"/>
                </a:lnTo>
                <a:lnTo>
                  <a:pt x="1589" y="1596"/>
                </a:lnTo>
                <a:lnTo>
                  <a:pt x="1693" y="1560"/>
                </a:lnTo>
                <a:lnTo>
                  <a:pt x="1798" y="1527"/>
                </a:lnTo>
                <a:lnTo>
                  <a:pt x="1904" y="1495"/>
                </a:lnTo>
                <a:lnTo>
                  <a:pt x="2011" y="1465"/>
                </a:lnTo>
                <a:lnTo>
                  <a:pt x="2118" y="1434"/>
                </a:lnTo>
                <a:lnTo>
                  <a:pt x="2229" y="1406"/>
                </a:lnTo>
                <a:lnTo>
                  <a:pt x="2229" y="1406"/>
                </a:lnTo>
                <a:lnTo>
                  <a:pt x="2351" y="1376"/>
                </a:lnTo>
                <a:lnTo>
                  <a:pt x="2475" y="1348"/>
                </a:lnTo>
                <a:lnTo>
                  <a:pt x="2596" y="1320"/>
                </a:lnTo>
                <a:lnTo>
                  <a:pt x="2720" y="1295"/>
                </a:lnTo>
                <a:lnTo>
                  <a:pt x="2964" y="1246"/>
                </a:lnTo>
                <a:lnTo>
                  <a:pt x="3205" y="1200"/>
                </a:lnTo>
                <a:lnTo>
                  <a:pt x="3198" y="1200"/>
                </a:lnTo>
                <a:lnTo>
                  <a:pt x="3198" y="1200"/>
                </a:lnTo>
                <a:lnTo>
                  <a:pt x="3705" y="1096"/>
                </a:lnTo>
                <a:lnTo>
                  <a:pt x="3929" y="1048"/>
                </a:lnTo>
                <a:lnTo>
                  <a:pt x="4133" y="1003"/>
                </a:lnTo>
                <a:lnTo>
                  <a:pt x="4229" y="977"/>
                </a:lnTo>
                <a:lnTo>
                  <a:pt x="4320" y="953"/>
                </a:lnTo>
                <a:lnTo>
                  <a:pt x="4409" y="928"/>
                </a:lnTo>
                <a:lnTo>
                  <a:pt x="4493" y="904"/>
                </a:lnTo>
                <a:lnTo>
                  <a:pt x="4573" y="876"/>
                </a:lnTo>
                <a:lnTo>
                  <a:pt x="4651" y="848"/>
                </a:lnTo>
                <a:lnTo>
                  <a:pt x="4725" y="820"/>
                </a:lnTo>
                <a:lnTo>
                  <a:pt x="4798" y="789"/>
                </a:lnTo>
                <a:lnTo>
                  <a:pt x="4867" y="757"/>
                </a:lnTo>
                <a:lnTo>
                  <a:pt x="4935" y="721"/>
                </a:lnTo>
                <a:lnTo>
                  <a:pt x="5000" y="686"/>
                </a:lnTo>
                <a:lnTo>
                  <a:pt x="5064" y="647"/>
                </a:lnTo>
                <a:lnTo>
                  <a:pt x="5125" y="605"/>
                </a:lnTo>
                <a:lnTo>
                  <a:pt x="5187" y="561"/>
                </a:lnTo>
                <a:lnTo>
                  <a:pt x="5245" y="513"/>
                </a:lnTo>
                <a:lnTo>
                  <a:pt x="5304" y="462"/>
                </a:lnTo>
                <a:lnTo>
                  <a:pt x="5362" y="408"/>
                </a:lnTo>
                <a:lnTo>
                  <a:pt x="5418" y="351"/>
                </a:lnTo>
                <a:lnTo>
                  <a:pt x="5475" y="289"/>
                </a:lnTo>
                <a:lnTo>
                  <a:pt x="5531" y="222"/>
                </a:lnTo>
                <a:lnTo>
                  <a:pt x="5587" y="153"/>
                </a:lnTo>
                <a:lnTo>
                  <a:pt x="5644" y="80"/>
                </a:lnTo>
                <a:lnTo>
                  <a:pt x="5697" y="3"/>
                </a:lnTo>
                <a:lnTo>
                  <a:pt x="0" y="0"/>
                </a:lnTo>
                <a:lnTo>
                  <a:pt x="0" y="3231"/>
                </a:lnTo>
                <a:lnTo>
                  <a:pt x="20" y="3231"/>
                </a:lnTo>
                <a:lnTo>
                  <a:pt x="20" y="3231"/>
                </a:lnTo>
                <a:lnTo>
                  <a:pt x="35" y="3149"/>
                </a:lnTo>
                <a:lnTo>
                  <a:pt x="55" y="3063"/>
                </a:lnTo>
                <a:lnTo>
                  <a:pt x="76" y="2983"/>
                </a:lnTo>
                <a:lnTo>
                  <a:pt x="102" y="2901"/>
                </a:lnTo>
                <a:lnTo>
                  <a:pt x="102" y="2901"/>
                </a:lnTo>
                <a:lnTo>
                  <a:pt x="124" y="2845"/>
                </a:lnTo>
                <a:lnTo>
                  <a:pt x="145" y="2791"/>
                </a:lnTo>
                <a:lnTo>
                  <a:pt x="169" y="2739"/>
                </a:lnTo>
                <a:lnTo>
                  <a:pt x="193" y="2686"/>
                </a:lnTo>
                <a:lnTo>
                  <a:pt x="220" y="2634"/>
                </a:lnTo>
                <a:lnTo>
                  <a:pt x="247" y="2586"/>
                </a:lnTo>
                <a:lnTo>
                  <a:pt x="278" y="2536"/>
                </a:lnTo>
                <a:lnTo>
                  <a:pt x="309" y="2487"/>
                </a:lnTo>
                <a:lnTo>
                  <a:pt x="342" y="2439"/>
                </a:lnTo>
                <a:lnTo>
                  <a:pt x="378" y="2392"/>
                </a:lnTo>
                <a:lnTo>
                  <a:pt x="415" y="2347"/>
                </a:lnTo>
                <a:lnTo>
                  <a:pt x="453" y="2303"/>
                </a:lnTo>
                <a:lnTo>
                  <a:pt x="493" y="2258"/>
                </a:lnTo>
                <a:lnTo>
                  <a:pt x="535" y="2217"/>
                </a:lnTo>
                <a:lnTo>
                  <a:pt x="578" y="2176"/>
                </a:lnTo>
                <a:lnTo>
                  <a:pt x="624" y="2135"/>
                </a:lnTo>
                <a:lnTo>
                  <a:pt x="624" y="21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117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Oval 118"/>
          <p:cNvSpPr>
            <a:spLocks noChangeArrowheads="1"/>
          </p:cNvSpPr>
          <p:nvPr/>
        </p:nvSpPr>
        <p:spPr bwMode="gray">
          <a:xfrm>
            <a:off x="7808913" y="5943600"/>
            <a:ext cx="914400" cy="9144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9" descr="CBE_CM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0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053013" y="6564313"/>
            <a:ext cx="2760662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01775"/>
            <a:ext cx="8391525" cy="1038225"/>
          </a:xfrm>
        </p:spPr>
        <p:txBody>
          <a:bodyPr lIns="685800" tIns="91440" bIns="91440" anchor="b">
            <a:spAutoFit/>
          </a:bodyPr>
          <a:lstStyle>
            <a:lvl1pPr fontAlgn="t">
              <a:spcAft>
                <a:spcPct val="20000"/>
              </a:spcAft>
              <a:defRPr sz="2800"/>
            </a:lvl1pPr>
          </a:lstStyle>
          <a:p>
            <a:r>
              <a:rPr lang="fr-FR" altLang="en-US"/>
              <a:t>Main Title</a:t>
            </a:r>
            <a:br>
              <a:rPr lang="fr-FR" altLang="en-US"/>
            </a:br>
            <a:r>
              <a:rPr lang="fr-FR" altLang="en-US"/>
              <a:t>(Arial narrow, </a:t>
            </a:r>
            <a:r>
              <a:rPr lang="en-US" altLang="en-US"/>
              <a:t>28</a:t>
            </a:r>
            <a:r>
              <a:rPr lang="fr-FR" altLang="en-US"/>
              <a:t>pt -Maximum 2 lines)</a:t>
            </a:r>
            <a:endParaRPr lang="fr-FR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576513"/>
            <a:ext cx="5367338" cy="788987"/>
          </a:xfrm>
        </p:spPr>
        <p:txBody>
          <a:bodyPr lIns="685800" tIns="91440" bIns="91440">
            <a:spAutoFit/>
          </a:bodyPr>
          <a:lstStyle>
            <a:lvl1pPr>
              <a:buClrTx/>
              <a:buFontTx/>
              <a:buNone/>
              <a:defRPr b="1">
                <a:latin typeface="Arial Narrow" pitchFamily="34" charset="0"/>
              </a:defRPr>
            </a:lvl1pPr>
          </a:lstStyle>
          <a:p>
            <a:r>
              <a:rPr lang="fr-FR" altLang="en-US"/>
              <a:t>Sub-title (date, name)</a:t>
            </a:r>
          </a:p>
          <a:p>
            <a:r>
              <a:rPr lang="fr-FR" altLang="en-US"/>
              <a:t>Arial</a:t>
            </a:r>
            <a:r>
              <a:rPr lang="en-US" altLang="en-US"/>
              <a:t> Narrow, M</a:t>
            </a:r>
            <a:r>
              <a:rPr lang="fr-FR" altLang="en-US"/>
              <a:t>aximum 2 lines</a:t>
            </a:r>
            <a:endParaRPr lang="fr-F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A3A2-CAE0-40E6-8C9F-72E81B44A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36525"/>
            <a:ext cx="21780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475" y="136525"/>
            <a:ext cx="6383338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1788-64A3-44B8-8030-DF2A366D5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5784-1BCD-4494-A041-009CEFD6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B340-1270-485C-B614-5F4BDDA0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01B1-43A3-4F68-8FF5-89B248584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4475" y="136525"/>
            <a:ext cx="8713788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149-1A45-4B74-8394-ADAF57253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FC40-BA65-4A86-8DAC-7CB694082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80CA-6467-46D3-8E6D-78E96455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265238"/>
            <a:ext cx="42799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5238"/>
            <a:ext cx="428148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D6B4-98C0-48FC-92BE-3509B60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65F7-0839-4A7B-B3CC-C8DD0CD20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CC5-53B3-4CEB-A21C-A6B122A2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B4D-6A6E-4577-80C0-9AEB1A69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F39-586C-4F30-91CC-44F2D51FF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26F6-A79F-44C9-9D70-349132F8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686550"/>
            <a:ext cx="18367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673850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7989BE-E6B4-474D-BF76-99F91247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3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136525"/>
            <a:ext cx="8713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265238"/>
            <a:ext cx="87137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2" name="Picture 138" descr="OK_Capgemini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0" y="639286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1925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44488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525463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6873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1445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14935"/>
            <a:ext cx="8391525" cy="615553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Tabbed Screen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795588"/>
            <a:ext cx="5367338" cy="461665"/>
          </a:xfrm>
        </p:spPr>
        <p:txBody>
          <a:bodyPr/>
          <a:lstStyle/>
          <a:p>
            <a:pPr marL="0" indent="0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Output of the tabbed screen appears as shown</a:t>
            </a:r>
          </a:p>
        </p:txBody>
      </p:sp>
      <p:pic>
        <p:nvPicPr>
          <p:cNvPr id="1126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114550"/>
            <a:ext cx="7061200" cy="38290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Click on the 1</a:t>
            </a:r>
            <a:r>
              <a:rPr lang="en-US" baseline="30000" smtClean="0"/>
              <a:t>st</a:t>
            </a:r>
            <a:r>
              <a:rPr lang="en-US" smtClean="0"/>
              <a:t> Tab, to view the Account details</a:t>
            </a:r>
          </a:p>
        </p:txBody>
      </p:sp>
      <p:pic>
        <p:nvPicPr>
          <p:cNvPr id="11366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0" name="Picture 8"/>
          <p:cNvPicPr>
            <a:picLocks noChangeAspect="1" noChangeArrowheads="1"/>
          </p:cNvPicPr>
          <p:nvPr/>
        </p:nvPicPr>
        <p:blipFill>
          <a:blip r:embed="rId3" cstate="print"/>
          <a:srcRect t="24538"/>
          <a:stretch>
            <a:fillRect/>
          </a:stretch>
        </p:blipFill>
        <p:spPr bwMode="auto">
          <a:xfrm>
            <a:off x="2147888" y="3987800"/>
            <a:ext cx="5319712" cy="20066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11367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6775" y="2332038"/>
            <a:ext cx="5319713" cy="15922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Click on the 2</a:t>
            </a:r>
            <a:r>
              <a:rPr lang="en-US" baseline="30000" smtClean="0"/>
              <a:t>nd</a:t>
            </a:r>
            <a:r>
              <a:rPr lang="en-US" smtClean="0"/>
              <a:t> Tab </a:t>
            </a:r>
          </a:p>
          <a:p>
            <a:pPr eaLnBrk="1" hangingPunct="1"/>
            <a:r>
              <a:rPr lang="en-US" smtClean="0"/>
              <a:t>Click on new deal icon, to create a new Customer</a:t>
            </a:r>
          </a:p>
          <a:p>
            <a:pPr eaLnBrk="1" hangingPunct="1"/>
            <a:endParaRPr lang="en-US" smtClean="0"/>
          </a:p>
        </p:txBody>
      </p:sp>
      <p:pic>
        <p:nvPicPr>
          <p:cNvPr id="114692" name="Picture 9"/>
          <p:cNvPicPr>
            <a:picLocks noChangeAspect="1" noChangeArrowheads="1"/>
          </p:cNvPicPr>
          <p:nvPr/>
        </p:nvPicPr>
        <p:blipFill>
          <a:blip r:embed="rId2" cstate="print"/>
          <a:srcRect t="24229" b="14999"/>
          <a:stretch>
            <a:fillRect/>
          </a:stretch>
        </p:blipFill>
        <p:spPr bwMode="auto">
          <a:xfrm>
            <a:off x="1489075" y="3111500"/>
            <a:ext cx="6778625" cy="24765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Click on the 3</a:t>
            </a:r>
            <a:r>
              <a:rPr lang="en-US" baseline="30000" smtClean="0"/>
              <a:t>rd</a:t>
            </a:r>
            <a:r>
              <a:rPr lang="en-US" smtClean="0"/>
              <a:t> Tab, to open the existing customer ‘100060’ in Input mode</a:t>
            </a:r>
          </a:p>
        </p:txBody>
      </p:sp>
      <p:pic>
        <p:nvPicPr>
          <p:cNvPr id="115716" name="Picture 5"/>
          <p:cNvPicPr>
            <a:picLocks noChangeAspect="1" noChangeArrowheads="1"/>
          </p:cNvPicPr>
          <p:nvPr/>
        </p:nvPicPr>
        <p:blipFill>
          <a:blip r:embed="rId2" cstate="print"/>
          <a:srcRect t="17307" r="21301"/>
          <a:stretch>
            <a:fillRect/>
          </a:stretch>
        </p:blipFill>
        <p:spPr bwMode="auto">
          <a:xfrm>
            <a:off x="2325688" y="2446338"/>
            <a:ext cx="4964112" cy="37893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>
                <a:solidFill>
                  <a:schemeClr val="bg1"/>
                </a:solidFill>
              </a:rPr>
              <a:t>Composite Screen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Composite Screen?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Multiple but combined screens needs to be displayed</a:t>
            </a:r>
          </a:p>
          <a:p>
            <a:pPr eaLnBrk="1" hangingPunct="1"/>
            <a:r>
              <a:rPr lang="en-US" smtClean="0"/>
              <a:t>Browser window divided into frames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 Screen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Each frame contains a valid type of application</a:t>
            </a:r>
          </a:p>
          <a:p>
            <a:pPr lvl="1" eaLnBrk="1" hangingPunct="1"/>
            <a:r>
              <a:rPr lang="en-US" smtClean="0"/>
              <a:t>ENQ: This item is an Enquiry</a:t>
            </a:r>
          </a:p>
          <a:p>
            <a:pPr lvl="1" eaLnBrk="1" hangingPunct="1"/>
            <a:r>
              <a:rPr lang="en-US" smtClean="0"/>
              <a:t>TXN: This item is a contract screen (E.g. Version)</a:t>
            </a:r>
          </a:p>
          <a:p>
            <a:pPr lvl="1" eaLnBrk="1" hangingPunct="1"/>
            <a:r>
              <a:rPr lang="en-US" smtClean="0"/>
              <a:t>UTILITY: This allows you to call a browser routine. Not sure on    the entire scope of this</a:t>
            </a:r>
          </a:p>
          <a:p>
            <a:pPr lvl="1" eaLnBrk="1" hangingPunct="1"/>
            <a:r>
              <a:rPr lang="en-US" smtClean="0"/>
              <a:t>TAB: This item is a tabbed screen</a:t>
            </a:r>
          </a:p>
          <a:p>
            <a:pPr lvl="1" eaLnBrk="1" hangingPunct="1"/>
            <a:r>
              <a:rPr lang="en-US" smtClean="0"/>
              <a:t>COS: This item is a composite screen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 Screen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lvl="1" eaLnBrk="1" hangingPunct="1"/>
            <a:r>
              <a:rPr lang="en-US" smtClean="0"/>
              <a:t>MENU: This item is a menu</a:t>
            </a:r>
          </a:p>
          <a:p>
            <a:pPr lvl="1" eaLnBrk="1" hangingPunct="1"/>
            <a:r>
              <a:rPr lang="en-US" smtClean="0"/>
              <a:t>URL: This item is a URL</a:t>
            </a:r>
          </a:p>
          <a:p>
            <a:pPr lvl="1" eaLnBrk="1" hangingPunct="1"/>
            <a:r>
              <a:rPr lang="en-US" smtClean="0"/>
              <a:t>BLANK: This part of the frame remains blank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EB.COMPOSITE.SCREEN - Fields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CONTENT.TYPE</a:t>
            </a:r>
          </a:p>
          <a:p>
            <a:pPr lvl="1" eaLnBrk="1" hangingPunct="1"/>
            <a:r>
              <a:rPr lang="en-US" smtClean="0"/>
              <a:t>Mentioned in previous slide</a:t>
            </a:r>
          </a:p>
          <a:p>
            <a:pPr eaLnBrk="1" hangingPunct="1"/>
            <a:r>
              <a:rPr lang="en-US" smtClean="0"/>
              <a:t>COLS</a:t>
            </a:r>
          </a:p>
          <a:p>
            <a:pPr lvl="1" eaLnBrk="1" hangingPunct="1"/>
            <a:r>
              <a:rPr lang="en-US" smtClean="0"/>
              <a:t>Number of columns occupied by frame</a:t>
            </a:r>
          </a:p>
          <a:p>
            <a:pPr eaLnBrk="1" hangingPunct="1"/>
            <a:r>
              <a:rPr lang="en-US" smtClean="0"/>
              <a:t>ROWS</a:t>
            </a:r>
          </a:p>
          <a:p>
            <a:pPr lvl="1" eaLnBrk="1" hangingPunct="1"/>
            <a:r>
              <a:rPr lang="en-US" smtClean="0"/>
              <a:t>Number of rows occupied by frame</a:t>
            </a:r>
          </a:p>
          <a:p>
            <a:pPr eaLnBrk="1" hangingPunct="1"/>
            <a:r>
              <a:rPr lang="en-US" smtClean="0"/>
              <a:t>NAME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/>
              <a:t>EB.COMPOSITE.SCREEN - Fields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SCROLLING</a:t>
            </a:r>
          </a:p>
          <a:p>
            <a:pPr eaLnBrk="1" hangingPunct="1"/>
            <a:r>
              <a:rPr lang="en-US" smtClean="0"/>
              <a:t>TARGET</a:t>
            </a:r>
          </a:p>
          <a:p>
            <a:pPr eaLnBrk="1" hangingPunct="1"/>
            <a:r>
              <a:rPr lang="en-US" smtClean="0"/>
              <a:t>CONTENT</a:t>
            </a:r>
          </a:p>
          <a:p>
            <a:pPr lvl="1" eaLnBrk="1" hangingPunct="1"/>
            <a:r>
              <a:rPr lang="en-US" smtClean="0"/>
              <a:t>Actual content of frame</a:t>
            </a:r>
          </a:p>
          <a:p>
            <a:pPr eaLnBrk="1" hangingPunct="1"/>
            <a:r>
              <a:rPr lang="en-US" smtClean="0"/>
              <a:t>ITEMS</a:t>
            </a:r>
          </a:p>
          <a:p>
            <a:pPr eaLnBrk="1" hangingPunct="1"/>
            <a:r>
              <a:rPr lang="en-US" smtClean="0"/>
              <a:t>ALL, NOENQ, ENQ,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Tabbed Screen?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Group of version &amp; enquiry needs to be displayed on same screen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composite screen containing</a:t>
            </a:r>
          </a:p>
          <a:p>
            <a:pPr lvl="1" eaLnBrk="1" hangingPunct="1"/>
            <a:r>
              <a:rPr lang="en-US" smtClean="0"/>
              <a:t>Enquiry listing Account details in one frame</a:t>
            </a:r>
          </a:p>
          <a:p>
            <a:pPr lvl="1" eaLnBrk="1" hangingPunct="1"/>
            <a:r>
              <a:rPr lang="en-US" smtClean="0"/>
              <a:t>Application to create Customer in the other frame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composite screen as shown</a:t>
            </a:r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2" cstate="print"/>
          <a:srcRect b="22562"/>
          <a:stretch>
            <a:fillRect/>
          </a:stretch>
        </p:blipFill>
        <p:spPr bwMode="auto">
          <a:xfrm>
            <a:off x="2122488" y="1993900"/>
            <a:ext cx="4722812" cy="43068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Output of the composite screen appears as shown</a:t>
            </a:r>
          </a:p>
        </p:txBody>
      </p:sp>
      <p:pic>
        <p:nvPicPr>
          <p:cNvPr id="124932" name="Picture 5"/>
          <p:cNvPicPr>
            <a:picLocks noChangeAspect="1" noChangeArrowheads="1"/>
          </p:cNvPicPr>
          <p:nvPr/>
        </p:nvPicPr>
        <p:blipFill>
          <a:blip r:embed="rId2" cstate="print"/>
          <a:srcRect b="10432"/>
          <a:stretch>
            <a:fillRect/>
          </a:stretch>
        </p:blipFill>
        <p:spPr bwMode="auto">
          <a:xfrm>
            <a:off x="1282700" y="2112963"/>
            <a:ext cx="7378700" cy="41878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composite screen displaying vertically</a:t>
            </a:r>
          </a:p>
          <a:p>
            <a:pPr lvl="1" eaLnBrk="1" hangingPunct="1"/>
            <a:r>
              <a:rPr lang="en-US" smtClean="0"/>
              <a:t>Account details enquiry in one frame</a:t>
            </a:r>
          </a:p>
          <a:p>
            <a:pPr lvl="1" eaLnBrk="1" hangingPunct="1"/>
            <a:r>
              <a:rPr lang="en-US" smtClean="0"/>
              <a:t>Blank screen in the other frame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composite screen as shown</a:t>
            </a:r>
          </a:p>
        </p:txBody>
      </p:sp>
      <p:pic>
        <p:nvPicPr>
          <p:cNvPr id="12698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5250" y="2011363"/>
            <a:ext cx="4298950" cy="419258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Output of the enquiry appears as shown</a:t>
            </a:r>
          </a:p>
        </p:txBody>
      </p:sp>
      <p:pic>
        <p:nvPicPr>
          <p:cNvPr id="12800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24100"/>
            <a:ext cx="7708900" cy="33020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composite screen </a:t>
            </a:r>
          </a:p>
          <a:p>
            <a:pPr lvl="1" eaLnBrk="1" hangingPunct="1"/>
            <a:r>
              <a:rPr lang="en-US" smtClean="0"/>
              <a:t>To display the output of Customer details enquiry in one frame</a:t>
            </a:r>
          </a:p>
          <a:p>
            <a:pPr lvl="1" eaLnBrk="1" hangingPunct="1"/>
            <a:r>
              <a:rPr lang="en-US" smtClean="0"/>
              <a:t>To display output of child enquiry based on selection from the Customer details enquiry, in the same frame</a:t>
            </a: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composite screen as shown</a:t>
            </a:r>
          </a:p>
        </p:txBody>
      </p:sp>
      <p:pic>
        <p:nvPicPr>
          <p:cNvPr id="13005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725" y="2103438"/>
            <a:ext cx="5086350" cy="37433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Output of the composite screen appears as shown</a:t>
            </a:r>
          </a:p>
        </p:txBody>
      </p:sp>
      <p:pic>
        <p:nvPicPr>
          <p:cNvPr id="13107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2009775"/>
            <a:ext cx="6940550" cy="43942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210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700" y="1608138"/>
            <a:ext cx="6070600" cy="45624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of Tabbed Screen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Enables the browser to display a group of versions and enquiries on the same screen</a:t>
            </a:r>
          </a:p>
          <a:p>
            <a:pPr eaLnBrk="1" hangingPunct="1"/>
            <a:r>
              <a:rPr lang="en-US" smtClean="0"/>
              <a:t>Each enquiry / version is displayed on an individual “tab”</a:t>
            </a:r>
          </a:p>
          <a:p>
            <a:pPr eaLnBrk="1" hangingPunct="1"/>
            <a:r>
              <a:rPr lang="en-US" smtClean="0"/>
              <a:t>Each tab is completely independent and only one may be active at any given time but can share information</a:t>
            </a:r>
          </a:p>
          <a:p>
            <a:pPr eaLnBrk="1" hangingPunct="1"/>
            <a:r>
              <a:rPr lang="en-US" smtClean="0"/>
              <a:t>Switching tabs will lose all input to the previous tab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We have learnt </a:t>
            </a:r>
          </a:p>
          <a:p>
            <a:pPr lvl="1" eaLnBrk="1" hangingPunct="1"/>
            <a:r>
              <a:rPr lang="en-US" smtClean="0"/>
              <a:t>How to set field attributes </a:t>
            </a:r>
          </a:p>
          <a:p>
            <a:pPr lvl="2" eaLnBrk="1" hangingPunct="1"/>
            <a:r>
              <a:rPr lang="en-US" smtClean="0"/>
              <a:t>No Change Field, Mandatory Field &amp; Re-key Field &amp; No Input Field</a:t>
            </a:r>
            <a:endParaRPr lang="en-US" sz="2400" smtClean="0"/>
          </a:p>
          <a:p>
            <a:pPr lvl="1" eaLnBrk="1" hangingPunct="1"/>
            <a:r>
              <a:rPr lang="en-US" smtClean="0"/>
              <a:t>How to create link between version</a:t>
            </a:r>
          </a:p>
          <a:p>
            <a:pPr lvl="2" eaLnBrk="1" hangingPunct="1"/>
            <a:r>
              <a:rPr lang="en-US" smtClean="0"/>
              <a:t>Next Version &amp; Associated Version</a:t>
            </a:r>
          </a:p>
          <a:p>
            <a:pPr lvl="1" eaLnBrk="1" hangingPunct="1"/>
            <a:r>
              <a:rPr lang="en-US" smtClean="0"/>
              <a:t>About the authorization features available in version</a:t>
            </a:r>
          </a:p>
          <a:p>
            <a:pPr lvl="2" eaLnBrk="1" hangingPunct="1"/>
            <a:r>
              <a:rPr lang="en-US" smtClean="0"/>
              <a:t>Zero Authorization</a:t>
            </a:r>
          </a:p>
          <a:p>
            <a:pPr lvl="2" eaLnBrk="1" hangingPunct="1"/>
            <a:r>
              <a:rPr lang="en-US" smtClean="0"/>
              <a:t>Single Authorization</a:t>
            </a:r>
          </a:p>
          <a:p>
            <a:pPr lvl="2" eaLnBrk="1" hangingPunct="1"/>
            <a:r>
              <a:rPr lang="en-US" smtClean="0"/>
              <a:t>Double Authorization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lvl="1" eaLnBrk="1" hangingPunct="1"/>
            <a:r>
              <a:rPr lang="en-US" smtClean="0"/>
              <a:t>How to control authorization rights for a particular version</a:t>
            </a:r>
          </a:p>
          <a:p>
            <a:pPr lvl="2" eaLnBrk="1" hangingPunct="1"/>
            <a:r>
              <a:rPr lang="en-US" smtClean="0"/>
              <a:t>Straight Through Processing (STP)</a:t>
            </a:r>
          </a:p>
          <a:p>
            <a:pPr lvl="1" eaLnBrk="1" hangingPunct="1"/>
            <a:r>
              <a:rPr lang="en-US" smtClean="0"/>
              <a:t>How to display group of applications in the same screen</a:t>
            </a:r>
          </a:p>
          <a:p>
            <a:pPr lvl="2" eaLnBrk="1" hangingPunct="1"/>
            <a:r>
              <a:rPr lang="en-US" smtClean="0"/>
              <a:t>Tabbed screen</a:t>
            </a:r>
          </a:p>
          <a:p>
            <a:pPr lvl="1" eaLnBrk="1" hangingPunct="1"/>
            <a:r>
              <a:rPr lang="en-US" smtClean="0"/>
              <a:t>How to divide browser window into frames containing different/same/linked applications</a:t>
            </a:r>
          </a:p>
          <a:p>
            <a:pPr lvl="2" eaLnBrk="1" hangingPunct="1"/>
            <a:r>
              <a:rPr lang="en-US" smtClean="0"/>
              <a:t>Composite screen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69400" cy="6858000"/>
            <a:chOff x="0" y="0"/>
            <a:chExt cx="5776" cy="4320"/>
          </a:xfrm>
        </p:grpSpPr>
        <p:sp>
          <p:nvSpPr>
            <p:cNvPr id="185349" name="Freeform 10"/>
            <p:cNvSpPr>
              <a:spLocks/>
            </p:cNvSpPr>
            <p:nvPr/>
          </p:nvSpPr>
          <p:spPr bwMode="gray">
            <a:xfrm>
              <a:off x="0" y="0"/>
              <a:ext cx="5776" cy="4023"/>
            </a:xfrm>
            <a:custGeom>
              <a:avLst/>
              <a:gdLst>
                <a:gd name="T0" fmla="*/ 624 w 5776"/>
                <a:gd name="T1" fmla="*/ 2880 h 4041"/>
                <a:gd name="T2" fmla="*/ 715 w 5776"/>
                <a:gd name="T3" fmla="*/ 2806 h 4041"/>
                <a:gd name="T4" fmla="*/ 805 w 5776"/>
                <a:gd name="T5" fmla="*/ 2743 h 4041"/>
                <a:gd name="T6" fmla="*/ 898 w 5776"/>
                <a:gd name="T7" fmla="*/ 2680 h 4041"/>
                <a:gd name="T8" fmla="*/ 993 w 5776"/>
                <a:gd name="T9" fmla="*/ 2620 h 4041"/>
                <a:gd name="T10" fmla="*/ 1089 w 5776"/>
                <a:gd name="T11" fmla="*/ 2567 h 4041"/>
                <a:gd name="T12" fmla="*/ 1285 w 5776"/>
                <a:gd name="T13" fmla="*/ 2474 h 4041"/>
                <a:gd name="T14" fmla="*/ 1485 w 5776"/>
                <a:gd name="T15" fmla="*/ 2389 h 4041"/>
                <a:gd name="T16" fmla="*/ 1693 w 5776"/>
                <a:gd name="T17" fmla="*/ 2318 h 4041"/>
                <a:gd name="T18" fmla="*/ 1904 w 5776"/>
                <a:gd name="T19" fmla="*/ 2255 h 4041"/>
                <a:gd name="T20" fmla="*/ 2118 w 5776"/>
                <a:gd name="T21" fmla="*/ 2194 h 4041"/>
                <a:gd name="T22" fmla="*/ 2229 w 5776"/>
                <a:gd name="T23" fmla="*/ 2166 h 4041"/>
                <a:gd name="T24" fmla="*/ 2475 w 5776"/>
                <a:gd name="T25" fmla="*/ 2110 h 4041"/>
                <a:gd name="T26" fmla="*/ 2720 w 5776"/>
                <a:gd name="T27" fmla="*/ 2060 h 4041"/>
                <a:gd name="T28" fmla="*/ 3205 w 5776"/>
                <a:gd name="T29" fmla="*/ 1965 h 4041"/>
                <a:gd name="T30" fmla="*/ 3198 w 5776"/>
                <a:gd name="T31" fmla="*/ 1965 h 4041"/>
                <a:gd name="T32" fmla="*/ 3929 w 5776"/>
                <a:gd name="T33" fmla="*/ 1818 h 4041"/>
                <a:gd name="T34" fmla="*/ 4229 w 5776"/>
                <a:gd name="T35" fmla="*/ 1747 h 4041"/>
                <a:gd name="T36" fmla="*/ 4409 w 5776"/>
                <a:gd name="T37" fmla="*/ 1698 h 4041"/>
                <a:gd name="T38" fmla="*/ 4573 w 5776"/>
                <a:gd name="T39" fmla="*/ 1650 h 4041"/>
                <a:gd name="T40" fmla="*/ 4725 w 5776"/>
                <a:gd name="T41" fmla="*/ 1595 h 4041"/>
                <a:gd name="T42" fmla="*/ 4867 w 5776"/>
                <a:gd name="T43" fmla="*/ 1532 h 4041"/>
                <a:gd name="T44" fmla="*/ 5000 w 5776"/>
                <a:gd name="T45" fmla="*/ 1461 h 4041"/>
                <a:gd name="T46" fmla="*/ 5125 w 5776"/>
                <a:gd name="T47" fmla="*/ 1385 h 4041"/>
                <a:gd name="T48" fmla="*/ 5245 w 5776"/>
                <a:gd name="T49" fmla="*/ 1293 h 4041"/>
                <a:gd name="T50" fmla="*/ 5362 w 5776"/>
                <a:gd name="T51" fmla="*/ 1193 h 4041"/>
                <a:gd name="T52" fmla="*/ 5475 w 5776"/>
                <a:gd name="T53" fmla="*/ 1074 h 4041"/>
                <a:gd name="T54" fmla="*/ 5587 w 5776"/>
                <a:gd name="T55" fmla="*/ 943 h 4041"/>
                <a:gd name="T56" fmla="*/ 5702 w 5776"/>
                <a:gd name="T57" fmla="*/ 790 h 4041"/>
                <a:gd name="T58" fmla="*/ 5776 w 5776"/>
                <a:gd name="T59" fmla="*/ 0 h 4041"/>
                <a:gd name="T60" fmla="*/ 0 w 5776"/>
                <a:gd name="T61" fmla="*/ 3951 h 4041"/>
                <a:gd name="T62" fmla="*/ 20 w 5776"/>
                <a:gd name="T63" fmla="*/ 3951 h 4041"/>
                <a:gd name="T64" fmla="*/ 55 w 5776"/>
                <a:gd name="T65" fmla="*/ 3788 h 4041"/>
                <a:gd name="T66" fmla="*/ 102 w 5776"/>
                <a:gd name="T67" fmla="*/ 3630 h 4041"/>
                <a:gd name="T68" fmla="*/ 124 w 5776"/>
                <a:gd name="T69" fmla="*/ 3575 h 4041"/>
                <a:gd name="T70" fmla="*/ 169 w 5776"/>
                <a:gd name="T71" fmla="*/ 3469 h 4041"/>
                <a:gd name="T72" fmla="*/ 220 w 5776"/>
                <a:gd name="T73" fmla="*/ 3369 h 4041"/>
                <a:gd name="T74" fmla="*/ 278 w 5776"/>
                <a:gd name="T75" fmla="*/ 3271 h 4041"/>
                <a:gd name="T76" fmla="*/ 342 w 5776"/>
                <a:gd name="T77" fmla="*/ 3179 h 4041"/>
                <a:gd name="T78" fmla="*/ 415 w 5776"/>
                <a:gd name="T79" fmla="*/ 3087 h 4041"/>
                <a:gd name="T80" fmla="*/ 493 w 5776"/>
                <a:gd name="T81" fmla="*/ 3000 h 4041"/>
                <a:gd name="T82" fmla="*/ 578 w 5776"/>
                <a:gd name="T83" fmla="*/ 2921 h 4041"/>
                <a:gd name="T84" fmla="*/ 624 w 5776"/>
                <a:gd name="T85" fmla="*/ 2880 h 40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6"/>
                <a:gd name="T130" fmla="*/ 0 h 4041"/>
                <a:gd name="T131" fmla="*/ 5776 w 5776"/>
                <a:gd name="T132" fmla="*/ 4041 h 40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6" h="4041">
                  <a:moveTo>
                    <a:pt x="624" y="2945"/>
                  </a:moveTo>
                  <a:lnTo>
                    <a:pt x="624" y="2945"/>
                  </a:lnTo>
                  <a:lnTo>
                    <a:pt x="669" y="2908"/>
                  </a:lnTo>
                  <a:lnTo>
                    <a:pt x="715" y="2871"/>
                  </a:lnTo>
                  <a:lnTo>
                    <a:pt x="760" y="2836"/>
                  </a:lnTo>
                  <a:lnTo>
                    <a:pt x="805" y="2803"/>
                  </a:lnTo>
                  <a:lnTo>
                    <a:pt x="853" y="2771"/>
                  </a:lnTo>
                  <a:lnTo>
                    <a:pt x="898" y="2740"/>
                  </a:lnTo>
                  <a:lnTo>
                    <a:pt x="945" y="2710"/>
                  </a:lnTo>
                  <a:lnTo>
                    <a:pt x="993" y="2680"/>
                  </a:lnTo>
                  <a:lnTo>
                    <a:pt x="1042" y="2652"/>
                  </a:lnTo>
                  <a:lnTo>
                    <a:pt x="1089" y="2626"/>
                  </a:lnTo>
                  <a:lnTo>
                    <a:pt x="1185" y="2574"/>
                  </a:lnTo>
                  <a:lnTo>
                    <a:pt x="1285" y="2529"/>
                  </a:lnTo>
                  <a:lnTo>
                    <a:pt x="1385" y="2484"/>
                  </a:lnTo>
                  <a:lnTo>
                    <a:pt x="1485" y="2444"/>
                  </a:lnTo>
                  <a:lnTo>
                    <a:pt x="1589" y="2406"/>
                  </a:lnTo>
                  <a:lnTo>
                    <a:pt x="1693" y="2370"/>
                  </a:lnTo>
                  <a:lnTo>
                    <a:pt x="1798" y="2337"/>
                  </a:lnTo>
                  <a:lnTo>
                    <a:pt x="1904" y="2305"/>
                  </a:lnTo>
                  <a:lnTo>
                    <a:pt x="2011" y="2275"/>
                  </a:lnTo>
                  <a:lnTo>
                    <a:pt x="2118" y="2244"/>
                  </a:lnTo>
                  <a:lnTo>
                    <a:pt x="2229" y="2216"/>
                  </a:lnTo>
                  <a:lnTo>
                    <a:pt x="2351" y="2186"/>
                  </a:lnTo>
                  <a:lnTo>
                    <a:pt x="2475" y="2158"/>
                  </a:lnTo>
                  <a:lnTo>
                    <a:pt x="2596" y="2130"/>
                  </a:lnTo>
                  <a:lnTo>
                    <a:pt x="2720" y="2105"/>
                  </a:lnTo>
                  <a:lnTo>
                    <a:pt x="2964" y="2056"/>
                  </a:lnTo>
                  <a:lnTo>
                    <a:pt x="3205" y="2010"/>
                  </a:lnTo>
                  <a:lnTo>
                    <a:pt x="3198" y="2010"/>
                  </a:lnTo>
                  <a:lnTo>
                    <a:pt x="3705" y="1906"/>
                  </a:lnTo>
                  <a:lnTo>
                    <a:pt x="3929" y="1858"/>
                  </a:lnTo>
                  <a:lnTo>
                    <a:pt x="4133" y="1813"/>
                  </a:lnTo>
                  <a:lnTo>
                    <a:pt x="4229" y="1787"/>
                  </a:lnTo>
                  <a:lnTo>
                    <a:pt x="4320" y="1763"/>
                  </a:lnTo>
                  <a:lnTo>
                    <a:pt x="4409" y="1738"/>
                  </a:lnTo>
                  <a:lnTo>
                    <a:pt x="4493" y="1714"/>
                  </a:lnTo>
                  <a:lnTo>
                    <a:pt x="4573" y="1686"/>
                  </a:lnTo>
                  <a:lnTo>
                    <a:pt x="4651" y="1658"/>
                  </a:lnTo>
                  <a:lnTo>
                    <a:pt x="4725" y="1630"/>
                  </a:lnTo>
                  <a:lnTo>
                    <a:pt x="4798" y="1599"/>
                  </a:lnTo>
                  <a:lnTo>
                    <a:pt x="4867" y="1567"/>
                  </a:lnTo>
                  <a:lnTo>
                    <a:pt x="4935" y="1531"/>
                  </a:lnTo>
                  <a:lnTo>
                    <a:pt x="5000" y="1496"/>
                  </a:lnTo>
                  <a:lnTo>
                    <a:pt x="5064" y="1457"/>
                  </a:lnTo>
                  <a:lnTo>
                    <a:pt x="5125" y="1415"/>
                  </a:lnTo>
                  <a:lnTo>
                    <a:pt x="5187" y="1371"/>
                  </a:lnTo>
                  <a:lnTo>
                    <a:pt x="5245" y="1323"/>
                  </a:lnTo>
                  <a:lnTo>
                    <a:pt x="5304" y="1272"/>
                  </a:lnTo>
                  <a:lnTo>
                    <a:pt x="5362" y="1218"/>
                  </a:lnTo>
                  <a:lnTo>
                    <a:pt x="5418" y="1161"/>
                  </a:lnTo>
                  <a:lnTo>
                    <a:pt x="5475" y="1099"/>
                  </a:lnTo>
                  <a:lnTo>
                    <a:pt x="5531" y="1032"/>
                  </a:lnTo>
                  <a:lnTo>
                    <a:pt x="5587" y="963"/>
                  </a:lnTo>
                  <a:lnTo>
                    <a:pt x="5644" y="890"/>
                  </a:lnTo>
                  <a:lnTo>
                    <a:pt x="5702" y="810"/>
                  </a:lnTo>
                  <a:lnTo>
                    <a:pt x="5772" y="704"/>
                  </a:lnTo>
                  <a:lnTo>
                    <a:pt x="5776" y="0"/>
                  </a:lnTo>
                  <a:lnTo>
                    <a:pt x="0" y="5"/>
                  </a:lnTo>
                  <a:lnTo>
                    <a:pt x="0" y="4041"/>
                  </a:lnTo>
                  <a:lnTo>
                    <a:pt x="20" y="4041"/>
                  </a:lnTo>
                  <a:lnTo>
                    <a:pt x="35" y="3959"/>
                  </a:lnTo>
                  <a:lnTo>
                    <a:pt x="55" y="3873"/>
                  </a:lnTo>
                  <a:lnTo>
                    <a:pt x="76" y="3793"/>
                  </a:lnTo>
                  <a:lnTo>
                    <a:pt x="102" y="3711"/>
                  </a:lnTo>
                  <a:lnTo>
                    <a:pt x="124" y="3655"/>
                  </a:lnTo>
                  <a:lnTo>
                    <a:pt x="145" y="3601"/>
                  </a:lnTo>
                  <a:lnTo>
                    <a:pt x="169" y="3549"/>
                  </a:lnTo>
                  <a:lnTo>
                    <a:pt x="193" y="3496"/>
                  </a:lnTo>
                  <a:lnTo>
                    <a:pt x="220" y="3444"/>
                  </a:lnTo>
                  <a:lnTo>
                    <a:pt x="247" y="3396"/>
                  </a:lnTo>
                  <a:lnTo>
                    <a:pt x="278" y="3346"/>
                  </a:lnTo>
                  <a:lnTo>
                    <a:pt x="309" y="3297"/>
                  </a:lnTo>
                  <a:lnTo>
                    <a:pt x="342" y="3249"/>
                  </a:lnTo>
                  <a:lnTo>
                    <a:pt x="378" y="3202"/>
                  </a:lnTo>
                  <a:lnTo>
                    <a:pt x="415" y="3157"/>
                  </a:lnTo>
                  <a:lnTo>
                    <a:pt x="453" y="3113"/>
                  </a:lnTo>
                  <a:lnTo>
                    <a:pt x="493" y="3068"/>
                  </a:lnTo>
                  <a:lnTo>
                    <a:pt x="535" y="3027"/>
                  </a:lnTo>
                  <a:lnTo>
                    <a:pt x="578" y="2986"/>
                  </a:lnTo>
                  <a:lnTo>
                    <a:pt x="624" y="29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Rectangle 11"/>
            <p:cNvSpPr>
              <a:spLocks noChangeArrowheads="1"/>
            </p:cNvSpPr>
            <p:nvPr/>
          </p:nvSpPr>
          <p:spPr bwMode="gray">
            <a:xfrm>
              <a:off x="0" y="4023"/>
              <a:ext cx="576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sp>
          <p:nvSpPr>
            <p:cNvPr id="185351" name="Oval 12"/>
            <p:cNvSpPr>
              <a:spLocks noChangeArrowheads="1"/>
            </p:cNvSpPr>
            <p:nvPr/>
          </p:nvSpPr>
          <p:spPr bwMode="gray">
            <a:xfrm>
              <a:off x="4919" y="3744"/>
              <a:ext cx="576" cy="57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pic>
          <p:nvPicPr>
            <p:cNvPr id="185352" name="Picture 13" descr="CBE_CMJ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62" y="3786"/>
              <a:ext cx="48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353" name="Picture 14" descr="Untitled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83" y="4135"/>
              <a:ext cx="1739" cy="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5347" name="Picture 4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013" y="1058863"/>
            <a:ext cx="43180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44475" y="5045075"/>
            <a:ext cx="8753475" cy="611188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www.capgemini.com/financialservices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Tabbed Screen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Creation</a:t>
            </a:r>
          </a:p>
          <a:p>
            <a:pPr lvl="1" eaLnBrk="1" hangingPunct="1"/>
            <a:r>
              <a:rPr lang="en-US" smtClean="0"/>
              <a:t>Enter “EB.TABBED.SCREEN, I &lt;id&gt;”</a:t>
            </a:r>
          </a:p>
          <a:p>
            <a:pPr lvl="1" eaLnBrk="1" hangingPunct="1"/>
            <a:r>
              <a:rPr lang="en-US" smtClean="0"/>
              <a:t>Enter the required details &amp; commit the record</a:t>
            </a:r>
          </a:p>
          <a:p>
            <a:pPr eaLnBrk="1" hangingPunct="1"/>
            <a:r>
              <a:rPr lang="en-US" smtClean="0"/>
              <a:t>Execution</a:t>
            </a:r>
          </a:p>
          <a:p>
            <a:pPr lvl="1" eaLnBrk="1" hangingPunct="1"/>
            <a:r>
              <a:rPr lang="en-US" smtClean="0"/>
              <a:t>Enter “TAB &lt;id&gt;” in command line</a:t>
            </a:r>
          </a:p>
          <a:p>
            <a:pPr lvl="1" eaLnBrk="1" hangingPunct="1"/>
            <a:r>
              <a:rPr lang="en-US" smtClean="0"/>
              <a:t>Click on required tab to view the output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Tabbed Screen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Types of Applications that can be a part of a tabbed screen</a:t>
            </a:r>
          </a:p>
          <a:p>
            <a:pPr lvl="1" eaLnBrk="1" hangingPunct="1"/>
            <a:r>
              <a:rPr lang="en-US" smtClean="0"/>
              <a:t>ENQ – Enquiry</a:t>
            </a:r>
          </a:p>
          <a:p>
            <a:pPr lvl="1" eaLnBrk="1" hangingPunct="1"/>
            <a:r>
              <a:rPr lang="en-US" smtClean="0"/>
              <a:t>TXN – Version</a:t>
            </a:r>
          </a:p>
          <a:p>
            <a:pPr lvl="1" eaLnBrk="1" hangingPunct="1"/>
            <a:r>
              <a:rPr lang="en-US" smtClean="0"/>
              <a:t>COS – Composite Screen</a:t>
            </a:r>
          </a:p>
          <a:p>
            <a:pPr lvl="1" eaLnBrk="1" hangingPunct="1"/>
            <a:r>
              <a:rPr lang="en-US" smtClean="0"/>
              <a:t>MENU – Core Menu/User Defined Menu</a:t>
            </a:r>
          </a:p>
          <a:p>
            <a:pPr lvl="1" eaLnBrk="1" hangingPunct="1"/>
            <a:r>
              <a:rPr lang="en-US" smtClean="0"/>
              <a:t>TAB – Another Tabbed Screen</a:t>
            </a:r>
          </a:p>
          <a:p>
            <a:pPr lvl="1" eaLnBrk="1" hangingPunct="1"/>
            <a:r>
              <a:rPr lang="en-US" smtClean="0"/>
              <a:t>URL – Link</a:t>
            </a:r>
          </a:p>
          <a:p>
            <a:pPr lvl="1" eaLnBrk="1" hangingPunct="1"/>
            <a:r>
              <a:rPr lang="en-US" smtClean="0"/>
              <a:t>UTILITY - Toolbox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Tabbed Screen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Information can be shared between tabs</a:t>
            </a:r>
          </a:p>
          <a:p>
            <a:pPr lvl="1" eaLnBrk="1" hangingPunct="1"/>
            <a:r>
              <a:rPr lang="en-US" smtClean="0"/>
              <a:t>Between Enquiry – Enquiry</a:t>
            </a:r>
          </a:p>
          <a:p>
            <a:pPr lvl="2" eaLnBrk="1" hangingPunct="1"/>
            <a:r>
              <a:rPr lang="en-US" smtClean="0"/>
              <a:t>Selection fields</a:t>
            </a:r>
          </a:p>
          <a:p>
            <a:pPr lvl="1" eaLnBrk="1" hangingPunct="1"/>
            <a:r>
              <a:rPr lang="en-US" smtClean="0"/>
              <a:t>Between Enquiry – Version</a:t>
            </a:r>
          </a:p>
          <a:p>
            <a:pPr lvl="2" eaLnBrk="1" hangingPunct="1"/>
            <a:r>
              <a:rPr lang="en-US" smtClean="0"/>
              <a:t>Selection field must be valid ID for version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Tabbed Screen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Each tab can be launched individually from the Command line</a:t>
            </a:r>
          </a:p>
          <a:p>
            <a:pPr lvl="1" eaLnBrk="1" hangingPunct="1"/>
            <a:r>
              <a:rPr lang="en-US" smtClean="0"/>
              <a:t>To launch Enquiry - TAB &lt;ID&gt; &lt;TAB.NO&gt; &lt;Selection Criteria&gt;</a:t>
            </a:r>
          </a:p>
          <a:p>
            <a:pPr lvl="1" eaLnBrk="1" hangingPunct="1"/>
            <a:r>
              <a:rPr lang="en-US" smtClean="0"/>
              <a:t>E.g. TAB SAMPLE2 TRG.ENQ ACCOUNT EQ 100101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To launch Version - TAB &lt;ID&gt; &lt;ID TO LAUNCH VERSION&gt;</a:t>
            </a:r>
          </a:p>
          <a:p>
            <a:pPr lvl="1" eaLnBrk="1" hangingPunct="1"/>
            <a:r>
              <a:rPr lang="en-US" smtClean="0"/>
              <a:t>E.g. TAB SAMPLE3 ACCOUNT,DETAILS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tabbed screen containing</a:t>
            </a:r>
          </a:p>
          <a:p>
            <a:pPr lvl="1" eaLnBrk="1" hangingPunct="1"/>
            <a:r>
              <a:rPr lang="en-US" smtClean="0"/>
              <a:t>Enquiry to list Account details</a:t>
            </a:r>
          </a:p>
          <a:p>
            <a:pPr lvl="1" eaLnBrk="1" hangingPunct="1"/>
            <a:r>
              <a:rPr lang="en-US" smtClean="0"/>
              <a:t>Version to create new customer record</a:t>
            </a:r>
          </a:p>
          <a:p>
            <a:pPr lvl="1" eaLnBrk="1" hangingPunct="1"/>
            <a:r>
              <a:rPr lang="en-US" smtClean="0"/>
              <a:t>Version to open an existing customer ‘100060’ in Input mode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tabbed screen as shown </a:t>
            </a:r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2" cstate="print"/>
          <a:srcRect b="4102"/>
          <a:stretch>
            <a:fillRect/>
          </a:stretch>
        </p:blipFill>
        <p:spPr bwMode="auto">
          <a:xfrm>
            <a:off x="2513013" y="2020888"/>
            <a:ext cx="4573587" cy="44005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 FS Print">
  <a:themeElements>
    <a:clrScheme name="Capgemini FS Print 6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BAE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A99D6C"/>
      </a:accent6>
      <a:hlink>
        <a:srgbClr val="80CBE6"/>
      </a:hlink>
      <a:folHlink>
        <a:srgbClr val="9F9466"/>
      </a:folHlink>
    </a:clrScheme>
    <a:fontScheme name="Capgemini FS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 FS Print</Template>
  <TotalTime>3388</TotalTime>
  <Words>711</Words>
  <Application>Microsoft Office PowerPoint</Application>
  <PresentationFormat>On-screen Show (4:3)</PresentationFormat>
  <Paragraphs>132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Capgemini FS Print</vt:lpstr>
      <vt:lpstr>Tabbed Screen</vt:lpstr>
      <vt:lpstr>Why Tabbed Screen?</vt:lpstr>
      <vt:lpstr>Use of Tabbed Screen</vt:lpstr>
      <vt:lpstr>Tabbed Screen</vt:lpstr>
      <vt:lpstr>Tabbed Screen</vt:lpstr>
      <vt:lpstr>Tabbed Screen</vt:lpstr>
      <vt:lpstr>Tabbed Screen</vt:lpstr>
      <vt:lpstr>Example</vt:lpstr>
      <vt:lpstr>Solution</vt:lpstr>
      <vt:lpstr>Solution</vt:lpstr>
      <vt:lpstr>Solution</vt:lpstr>
      <vt:lpstr>Solution</vt:lpstr>
      <vt:lpstr>Solution</vt:lpstr>
      <vt:lpstr>Composite Screen</vt:lpstr>
      <vt:lpstr>Why Composite Screen?</vt:lpstr>
      <vt:lpstr>Composite Screen</vt:lpstr>
      <vt:lpstr>Composite Screen</vt:lpstr>
      <vt:lpstr>EB.COMPOSITE.SCREEN - Fields</vt:lpstr>
      <vt:lpstr>EB.COMPOSITE.SCREEN - Fields</vt:lpstr>
      <vt:lpstr>Example</vt:lpstr>
      <vt:lpstr>Solution</vt:lpstr>
      <vt:lpstr>Solution</vt:lpstr>
      <vt:lpstr>Example</vt:lpstr>
      <vt:lpstr>Solution</vt:lpstr>
      <vt:lpstr>Solution</vt:lpstr>
      <vt:lpstr>Example</vt:lpstr>
      <vt:lpstr>Solution</vt:lpstr>
      <vt:lpstr>Solution</vt:lpstr>
      <vt:lpstr>Solution</vt:lpstr>
      <vt:lpstr>Summary</vt:lpstr>
      <vt:lpstr>Summary</vt:lpstr>
      <vt:lpstr>www.capgemini.com/financialservices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Assurant MF CoE</dc:title>
  <dc:subject>Next Steps</dc:subject>
  <dc:creator>Capgemini</dc:creator>
  <cp:lastModifiedBy>vijmural</cp:lastModifiedBy>
  <cp:revision>335</cp:revision>
  <cp:lastPrinted>2001-10-18T16:19:51Z</cp:lastPrinted>
  <dcterms:created xsi:type="dcterms:W3CDTF">2008-12-19T08:52:11Z</dcterms:created>
  <dcterms:modified xsi:type="dcterms:W3CDTF">2014-03-26T04:27:56Z</dcterms:modified>
</cp:coreProperties>
</file>