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2" r:id="rId1"/>
  </p:sldMasterIdLst>
  <p:notesMasterIdLst>
    <p:notesMasterId r:id="rId94"/>
  </p:notesMasterIdLst>
  <p:handoutMasterIdLst>
    <p:handoutMasterId r:id="rId95"/>
  </p:handoutMasterIdLst>
  <p:sldIdLst>
    <p:sldId id="425" r:id="rId2"/>
    <p:sldId id="343" r:id="rId3"/>
    <p:sldId id="344" r:id="rId4"/>
    <p:sldId id="345" r:id="rId5"/>
    <p:sldId id="346" r:id="rId6"/>
    <p:sldId id="347" r:id="rId7"/>
    <p:sldId id="348" r:id="rId8"/>
    <p:sldId id="349" r:id="rId9"/>
    <p:sldId id="350" r:id="rId10"/>
    <p:sldId id="351" r:id="rId11"/>
    <p:sldId id="354" r:id="rId12"/>
    <p:sldId id="370" r:id="rId13"/>
    <p:sldId id="371" r:id="rId14"/>
    <p:sldId id="372" r:id="rId15"/>
    <p:sldId id="373" r:id="rId16"/>
    <p:sldId id="374" r:id="rId17"/>
    <p:sldId id="376" r:id="rId18"/>
    <p:sldId id="377" r:id="rId19"/>
    <p:sldId id="378" r:id="rId20"/>
    <p:sldId id="391" r:id="rId21"/>
    <p:sldId id="392" r:id="rId22"/>
    <p:sldId id="393" r:id="rId23"/>
    <p:sldId id="485" r:id="rId24"/>
    <p:sldId id="486" r:id="rId25"/>
    <p:sldId id="397" r:id="rId26"/>
    <p:sldId id="398" r:id="rId27"/>
    <p:sldId id="399" r:id="rId28"/>
    <p:sldId id="409" r:id="rId29"/>
    <p:sldId id="410" r:id="rId30"/>
    <p:sldId id="411" r:id="rId31"/>
    <p:sldId id="412" r:id="rId32"/>
    <p:sldId id="413" r:id="rId33"/>
    <p:sldId id="414" r:id="rId34"/>
    <p:sldId id="415" r:id="rId35"/>
    <p:sldId id="416" r:id="rId36"/>
    <p:sldId id="417" r:id="rId37"/>
    <p:sldId id="418" r:id="rId38"/>
    <p:sldId id="419" r:id="rId39"/>
    <p:sldId id="420" r:id="rId40"/>
    <p:sldId id="421" r:id="rId41"/>
    <p:sldId id="422" r:id="rId42"/>
    <p:sldId id="423" r:id="rId43"/>
    <p:sldId id="424" r:id="rId44"/>
    <p:sldId id="915" r:id="rId45"/>
    <p:sldId id="427" r:id="rId46"/>
    <p:sldId id="428" r:id="rId47"/>
    <p:sldId id="429" r:id="rId48"/>
    <p:sldId id="430" r:id="rId49"/>
    <p:sldId id="431" r:id="rId50"/>
    <p:sldId id="432" r:id="rId51"/>
    <p:sldId id="433" r:id="rId52"/>
    <p:sldId id="434" r:id="rId53"/>
    <p:sldId id="435" r:id="rId54"/>
    <p:sldId id="436" r:id="rId55"/>
    <p:sldId id="437" r:id="rId56"/>
    <p:sldId id="438" r:id="rId57"/>
    <p:sldId id="439" r:id="rId58"/>
    <p:sldId id="440" r:id="rId59"/>
    <p:sldId id="442" r:id="rId60"/>
    <p:sldId id="443" r:id="rId61"/>
    <p:sldId id="444" r:id="rId62"/>
    <p:sldId id="445" r:id="rId63"/>
    <p:sldId id="446" r:id="rId64"/>
    <p:sldId id="447" r:id="rId65"/>
    <p:sldId id="449" r:id="rId66"/>
    <p:sldId id="450" r:id="rId67"/>
    <p:sldId id="451" r:id="rId68"/>
    <p:sldId id="452" r:id="rId69"/>
    <p:sldId id="453" r:id="rId70"/>
    <p:sldId id="459" r:id="rId71"/>
    <p:sldId id="460" r:id="rId72"/>
    <p:sldId id="461" r:id="rId73"/>
    <p:sldId id="462" r:id="rId74"/>
    <p:sldId id="463" r:id="rId75"/>
    <p:sldId id="464" r:id="rId76"/>
    <p:sldId id="465" r:id="rId77"/>
    <p:sldId id="466" r:id="rId78"/>
    <p:sldId id="467" r:id="rId79"/>
    <p:sldId id="468" r:id="rId80"/>
    <p:sldId id="469" r:id="rId81"/>
    <p:sldId id="471" r:id="rId82"/>
    <p:sldId id="472" r:id="rId83"/>
    <p:sldId id="473" r:id="rId84"/>
    <p:sldId id="474" r:id="rId85"/>
    <p:sldId id="475" r:id="rId86"/>
    <p:sldId id="477" r:id="rId87"/>
    <p:sldId id="478" r:id="rId88"/>
    <p:sldId id="479" r:id="rId89"/>
    <p:sldId id="480" r:id="rId90"/>
    <p:sldId id="481" r:id="rId91"/>
    <p:sldId id="484" r:id="rId92"/>
    <p:sldId id="661" r:id="rId93"/>
  </p:sldIdLst>
  <p:sldSz cx="9144000" cy="6858000" type="screen4x3"/>
  <p:notesSz cx="7010400" cy="9296400"/>
  <p:defaultTextStyle>
    <a:defPPr>
      <a:defRPr lang="en-US"/>
    </a:defPPr>
    <a:lvl1pPr algn="l" rtl="0" fontAlgn="base">
      <a:spcBef>
        <a:spcPct val="0"/>
      </a:spcBef>
      <a:spcAft>
        <a:spcPct val="0"/>
      </a:spcAft>
      <a:defRPr sz="2400" b="1" kern="1200">
        <a:solidFill>
          <a:schemeClr val="tx1"/>
        </a:solidFill>
        <a:latin typeface="Arial" charset="0"/>
        <a:ea typeface="宋体" charset="-122"/>
        <a:cs typeface="Arial" charset="0"/>
      </a:defRPr>
    </a:lvl1pPr>
    <a:lvl2pPr marL="457200" algn="l" rtl="0" fontAlgn="base">
      <a:spcBef>
        <a:spcPct val="0"/>
      </a:spcBef>
      <a:spcAft>
        <a:spcPct val="0"/>
      </a:spcAft>
      <a:defRPr sz="2400" b="1" kern="1200">
        <a:solidFill>
          <a:schemeClr val="tx1"/>
        </a:solidFill>
        <a:latin typeface="Arial" charset="0"/>
        <a:ea typeface="宋体" charset="-122"/>
        <a:cs typeface="Arial" charset="0"/>
      </a:defRPr>
    </a:lvl2pPr>
    <a:lvl3pPr marL="914400" algn="l" rtl="0" fontAlgn="base">
      <a:spcBef>
        <a:spcPct val="0"/>
      </a:spcBef>
      <a:spcAft>
        <a:spcPct val="0"/>
      </a:spcAft>
      <a:defRPr sz="2400" b="1" kern="1200">
        <a:solidFill>
          <a:schemeClr val="tx1"/>
        </a:solidFill>
        <a:latin typeface="Arial" charset="0"/>
        <a:ea typeface="宋体" charset="-122"/>
        <a:cs typeface="Arial" charset="0"/>
      </a:defRPr>
    </a:lvl3pPr>
    <a:lvl4pPr marL="1371600" algn="l" rtl="0" fontAlgn="base">
      <a:spcBef>
        <a:spcPct val="0"/>
      </a:spcBef>
      <a:spcAft>
        <a:spcPct val="0"/>
      </a:spcAft>
      <a:defRPr sz="2400" b="1" kern="1200">
        <a:solidFill>
          <a:schemeClr val="tx1"/>
        </a:solidFill>
        <a:latin typeface="Arial" charset="0"/>
        <a:ea typeface="宋体" charset="-122"/>
        <a:cs typeface="Arial" charset="0"/>
      </a:defRPr>
    </a:lvl4pPr>
    <a:lvl5pPr marL="1828800" algn="l" rtl="0" fontAlgn="base">
      <a:spcBef>
        <a:spcPct val="0"/>
      </a:spcBef>
      <a:spcAft>
        <a:spcPct val="0"/>
      </a:spcAft>
      <a:defRPr sz="2400" b="1" kern="1200">
        <a:solidFill>
          <a:schemeClr val="tx1"/>
        </a:solidFill>
        <a:latin typeface="Arial" charset="0"/>
        <a:ea typeface="宋体" charset="-122"/>
        <a:cs typeface="Arial" charset="0"/>
      </a:defRPr>
    </a:lvl5pPr>
    <a:lvl6pPr marL="2286000" algn="l" defTabSz="914400" rtl="0" eaLnBrk="1" latinLnBrk="0" hangingPunct="1">
      <a:defRPr sz="2400" b="1" kern="1200">
        <a:solidFill>
          <a:schemeClr val="tx1"/>
        </a:solidFill>
        <a:latin typeface="Arial" charset="0"/>
        <a:ea typeface="宋体" charset="-122"/>
        <a:cs typeface="Arial" charset="0"/>
      </a:defRPr>
    </a:lvl6pPr>
    <a:lvl7pPr marL="2743200" algn="l" defTabSz="914400" rtl="0" eaLnBrk="1" latinLnBrk="0" hangingPunct="1">
      <a:defRPr sz="2400" b="1" kern="1200">
        <a:solidFill>
          <a:schemeClr val="tx1"/>
        </a:solidFill>
        <a:latin typeface="Arial" charset="0"/>
        <a:ea typeface="宋体" charset="-122"/>
        <a:cs typeface="Arial" charset="0"/>
      </a:defRPr>
    </a:lvl7pPr>
    <a:lvl8pPr marL="3200400" algn="l" defTabSz="914400" rtl="0" eaLnBrk="1" latinLnBrk="0" hangingPunct="1">
      <a:defRPr sz="2400" b="1" kern="1200">
        <a:solidFill>
          <a:schemeClr val="tx1"/>
        </a:solidFill>
        <a:latin typeface="Arial" charset="0"/>
        <a:ea typeface="宋体" charset="-122"/>
        <a:cs typeface="Arial" charset="0"/>
      </a:defRPr>
    </a:lvl8pPr>
    <a:lvl9pPr marL="3657600" algn="l" defTabSz="914400" rtl="0" eaLnBrk="1" latinLnBrk="0" hangingPunct="1">
      <a:defRPr sz="2400" b="1" kern="1200">
        <a:solidFill>
          <a:schemeClr val="tx1"/>
        </a:solidFill>
        <a:latin typeface="Arial" charset="0"/>
        <a:ea typeface="宋体" charset="-122"/>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540"/>
    <a:srgbClr val="B5CA8D"/>
    <a:srgbClr val="E6F5FA"/>
    <a:srgbClr val="DED7BC"/>
    <a:srgbClr val="C8E6F8"/>
    <a:srgbClr val="9E3C97"/>
    <a:srgbClr val="009BCC"/>
    <a:srgbClr val="95143B"/>
    <a:srgbClr val="4D740F"/>
    <a:srgbClr val="6994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26" autoAdjust="0"/>
    <p:restoredTop sz="99828" autoAdjust="0"/>
  </p:normalViewPr>
  <p:slideViewPr>
    <p:cSldViewPr snapToGrid="0" snapToObjects="1">
      <p:cViewPr varScale="1">
        <p:scale>
          <a:sx n="67" d="100"/>
          <a:sy n="67" d="100"/>
        </p:scale>
        <p:origin x="1408"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2742"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a:off x="0" y="9047163"/>
            <a:ext cx="3062288" cy="239712"/>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endParaRPr lang="en-US">
              <a:solidFill>
                <a:schemeClr val="bg1"/>
              </a:solidFill>
            </a:endParaRPr>
          </a:p>
        </p:txBody>
      </p:sp>
      <p:sp>
        <p:nvSpPr>
          <p:cNvPr id="81925" name="Rectangle 5"/>
          <p:cNvSpPr>
            <a:spLocks noGrp="1" noChangeArrowheads="1"/>
          </p:cNvSpPr>
          <p:nvPr>
            <p:ph type="sldNum" sz="quarter" idx="3"/>
          </p:nvPr>
        </p:nvSpPr>
        <p:spPr bwMode="auto">
          <a:xfrm>
            <a:off x="3948113" y="9047163"/>
            <a:ext cx="3062287" cy="238125"/>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85000"/>
              </a:lnSpc>
              <a:defRPr sz="800">
                <a:latin typeface="Arial" charset="0"/>
                <a:ea typeface="+mn-ea"/>
                <a:cs typeface="+mn-cs"/>
              </a:defRPr>
            </a:lvl1pPr>
          </a:lstStyle>
          <a:p>
            <a:pPr>
              <a:defRPr/>
            </a:pPr>
            <a:fld id="{43D7B3A3-6584-4A21-ABC7-554E1D6A11BC}" type="slidenum">
              <a:rPr lang="en-US"/>
              <a:pPr>
                <a:defRPr/>
              </a:pPr>
              <a:t>‹#›</a:t>
            </a:fld>
            <a:endParaRPr lang="en-US"/>
          </a:p>
        </p:txBody>
      </p:sp>
      <p:sp>
        <p:nvSpPr>
          <p:cNvPr id="81927" name="Rectangle 7"/>
          <p:cNvSpPr>
            <a:spLocks noChangeArrowheads="1"/>
          </p:cNvSpPr>
          <p:nvPr/>
        </p:nvSpPr>
        <p:spPr bwMode="auto">
          <a:xfrm>
            <a:off x="0" y="8335963"/>
            <a:ext cx="3036888" cy="463550"/>
          </a:xfrm>
          <a:prstGeom prst="rect">
            <a:avLst/>
          </a:prstGeom>
          <a:noFill/>
          <a:ln w="9525">
            <a:noFill/>
            <a:miter lim="800000"/>
            <a:headEnd/>
            <a:tailEnd/>
          </a:ln>
          <a:effectLst/>
        </p:spPr>
        <p:txBody>
          <a:bodyPr lIns="92278" tIns="46139" rIns="92278" bIns="46139" anchor="b"/>
          <a:lstStyle/>
          <a:p>
            <a:pPr defTabSz="922338" eaLnBrk="0" hangingPunct="0">
              <a:defRPr/>
            </a:pPr>
            <a:endParaRPr lang="en-GB" sz="800" b="0">
              <a:ea typeface="+mn-ea"/>
              <a:cs typeface="+mn-cs"/>
            </a:endParaRPr>
          </a:p>
        </p:txBody>
      </p:sp>
      <p:sp>
        <p:nvSpPr>
          <p:cNvPr id="81928" name="Rectangle 8"/>
          <p:cNvSpPr>
            <a:spLocks noChangeArrowheads="1"/>
          </p:cNvSpPr>
          <p:nvPr/>
        </p:nvSpPr>
        <p:spPr bwMode="auto">
          <a:xfrm>
            <a:off x="3973513" y="8829675"/>
            <a:ext cx="3036887" cy="461963"/>
          </a:xfrm>
          <a:prstGeom prst="rect">
            <a:avLst/>
          </a:prstGeom>
          <a:noFill/>
          <a:ln w="9525">
            <a:noFill/>
            <a:miter lim="800000"/>
            <a:headEnd/>
            <a:tailEnd/>
          </a:ln>
          <a:effectLst/>
        </p:spPr>
        <p:txBody>
          <a:bodyPr lIns="92278" tIns="46139" rIns="92278" bIns="46139" anchor="b"/>
          <a:lstStyle/>
          <a:p>
            <a:pPr algn="r" defTabSz="922338" eaLnBrk="0" hangingPunct="0">
              <a:defRPr/>
            </a:pPr>
            <a:endParaRPr lang="en-GB" sz="800">
              <a:ea typeface="+mn-ea"/>
              <a:cs typeface="+mn-cs"/>
            </a:endParaRPr>
          </a:p>
        </p:txBody>
      </p:sp>
      <p:sp>
        <p:nvSpPr>
          <p:cNvPr id="81929" name="Rectangle 9"/>
          <p:cNvSpPr>
            <a:spLocks noGrp="1" noChangeArrowheads="1"/>
          </p:cNvSpPr>
          <p:nvPr>
            <p:ph type="hdr" sz="quarter"/>
          </p:nvPr>
        </p:nvSpPr>
        <p:spPr bwMode="auto">
          <a:xfrm>
            <a:off x="396716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Tree>
    <p:extLst>
      <p:ext uri="{BB962C8B-B14F-4D97-AF65-F5344CB8AC3E}">
        <p14:creationId xmlns:p14="http://schemas.microsoft.com/office/powerpoint/2010/main" val="29324217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97351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
        <p:nvSpPr>
          <p:cNvPr id="17411" name="Rectangle 4"/>
          <p:cNvSpPr>
            <a:spLocks noGrp="1" noRot="1" noChangeAspect="1" noChangeArrowheads="1" noTextEdit="1"/>
          </p:cNvSpPr>
          <p:nvPr>
            <p:ph type="sldImg" idx="2"/>
          </p:nvPr>
        </p:nvSpPr>
        <p:spPr bwMode="auto">
          <a:xfrm>
            <a:off x="1187450" y="700088"/>
            <a:ext cx="4643438" cy="3482975"/>
          </a:xfrm>
          <a:prstGeom prst="rect">
            <a:avLst/>
          </a:prstGeom>
          <a:noFill/>
          <a:ln w="9525">
            <a:solidFill>
              <a:srgbClr val="000000"/>
            </a:solidFill>
            <a:miter lim="800000"/>
            <a:headEnd/>
            <a:tailEnd/>
          </a:ln>
        </p:spPr>
      </p:sp>
      <p:sp>
        <p:nvSpPr>
          <p:cNvPr id="3081" name="Rectangle 9"/>
          <p:cNvSpPr>
            <a:spLocks noGrp="1" noChangeArrowheads="1"/>
          </p:cNvSpPr>
          <p:nvPr>
            <p:ph type="ftr" sz="quarter" idx="4"/>
          </p:nvPr>
        </p:nvSpPr>
        <p:spPr bwMode="auto">
          <a:xfrm>
            <a:off x="0" y="8829675"/>
            <a:ext cx="3036888"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p>
        </p:txBody>
      </p:sp>
      <p:sp>
        <p:nvSpPr>
          <p:cNvPr id="3082" name="Rectangle 10"/>
          <p:cNvSpPr>
            <a:spLocks noGrp="1" noChangeArrowheads="1"/>
          </p:cNvSpPr>
          <p:nvPr>
            <p:ph type="sldNum" sz="quarter" idx="5"/>
          </p:nvPr>
        </p:nvSpPr>
        <p:spPr bwMode="auto">
          <a:xfrm>
            <a:off x="3973513" y="8829675"/>
            <a:ext cx="3036887"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100000"/>
              </a:lnSpc>
              <a:defRPr sz="800">
                <a:latin typeface="Arial" charset="0"/>
                <a:ea typeface="+mn-ea"/>
                <a:cs typeface="+mn-cs"/>
              </a:defRPr>
            </a:lvl1pPr>
          </a:lstStyle>
          <a:p>
            <a:pPr>
              <a:defRPr/>
            </a:pPr>
            <a:fld id="{26F2F3D9-AD3A-4CF7-956F-DC77BD9B3505}" type="slidenum">
              <a:rPr lang="en-GB"/>
              <a:pPr>
                <a:defRPr/>
              </a:pPr>
              <a:t>‹#›</a:t>
            </a:fld>
            <a:endParaRPr lang="en-GB"/>
          </a:p>
        </p:txBody>
      </p:sp>
      <p:sp>
        <p:nvSpPr>
          <p:cNvPr id="3083" name="Rectangle 11"/>
          <p:cNvSpPr>
            <a:spLocks noGrp="1" noChangeArrowheads="1"/>
          </p:cNvSpPr>
          <p:nvPr>
            <p:ph type="body" sz="quarter" idx="3"/>
          </p:nvPr>
        </p:nvSpPr>
        <p:spPr bwMode="auto">
          <a:xfrm>
            <a:off x="446088" y="4451350"/>
            <a:ext cx="6170612" cy="4162425"/>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p>
            <a:pPr lvl="0"/>
            <a:r>
              <a:rPr lang="en-US" noProof="0"/>
              <a:t>Cliquez pour modifier les styles du texte du masque</a:t>
            </a:r>
          </a:p>
          <a:p>
            <a:pPr lvl="1"/>
            <a:r>
              <a:rPr lang="en-US" noProof="0"/>
              <a:t>Deuxième niveau</a:t>
            </a:r>
          </a:p>
          <a:p>
            <a:pPr lvl="2"/>
            <a:r>
              <a:rPr lang="en-US" noProof="0"/>
              <a:t>Troisième niveau</a:t>
            </a:r>
          </a:p>
        </p:txBody>
      </p:sp>
      <p:sp>
        <p:nvSpPr>
          <p:cNvPr id="3084" name="Rectangle 12"/>
          <p:cNvSpPr>
            <a:spLocks noGrp="1" noChangeArrowheads="1"/>
          </p:cNvSpPr>
          <p:nvPr>
            <p:ph type="dt" idx="1"/>
          </p:nvPr>
        </p:nvSpPr>
        <p:spPr bwMode="auto">
          <a:xfrm>
            <a:off x="3967163" y="0"/>
            <a:ext cx="3017837" cy="430213"/>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lvl1pPr algn="r" defTabSz="922338" eaLnBrk="0" hangingPunct="0">
              <a:lnSpc>
                <a:spcPct val="85000"/>
              </a:lnSpc>
              <a:defRPr sz="1200">
                <a:latin typeface="Arial" charset="0"/>
                <a:ea typeface="+mn-ea"/>
                <a:cs typeface="+mn-cs"/>
              </a:defRPr>
            </a:lvl1pPr>
          </a:lstStyle>
          <a:p>
            <a:pPr>
              <a:defRPr/>
            </a:pPr>
            <a:r>
              <a:rPr lang="en-US"/>
              <a:t>© 2006 Capgemini - All rights reserved</a:t>
            </a:r>
          </a:p>
        </p:txBody>
      </p:sp>
    </p:spTree>
    <p:extLst>
      <p:ext uri="{BB962C8B-B14F-4D97-AF65-F5344CB8AC3E}">
        <p14:creationId xmlns:p14="http://schemas.microsoft.com/office/powerpoint/2010/main" val="2214791910"/>
      </p:ext>
    </p:extLst>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30000"/>
      </a:spcBef>
      <a:spcAft>
        <a:spcPct val="0"/>
      </a:spcAft>
      <a:defRPr sz="1000" kern="1200">
        <a:solidFill>
          <a:schemeClr val="tx1"/>
        </a:solidFill>
        <a:latin typeface="Arial" charset="0"/>
        <a:ea typeface="+mn-ea"/>
        <a:cs typeface="+mn-cs"/>
      </a:defRPr>
    </a:lvl1pPr>
    <a:lvl2pPr marL="28575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2pPr>
    <a:lvl3pPr marL="57150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9"/>
          <p:cNvSpPr>
            <a:spLocks noGrp="1" noChangeArrowheads="1"/>
          </p:cNvSpPr>
          <p:nvPr>
            <p:ph type="ftr" sz="quarter" idx="4"/>
          </p:nvPr>
        </p:nvSpPr>
        <p:spPr/>
        <p:txBody>
          <a:bodyPr/>
          <a:lstStyle/>
          <a:p>
            <a:pPr>
              <a:defRPr/>
            </a:pPr>
            <a:r>
              <a:rPr lang="en-GB" altLang="zh-CN" dirty="0"/>
              <a:t>© 2006 Capgemini - All rights reserved</a:t>
            </a:r>
          </a:p>
        </p:txBody>
      </p:sp>
      <p:sp>
        <p:nvSpPr>
          <p:cNvPr id="20482" name="Rectangle 10"/>
          <p:cNvSpPr>
            <a:spLocks noGrp="1" noChangeArrowheads="1"/>
          </p:cNvSpPr>
          <p:nvPr>
            <p:ph type="sldNum" sz="quarter" idx="5"/>
          </p:nvPr>
        </p:nvSpPr>
        <p:spPr/>
        <p:txBody>
          <a:bodyPr/>
          <a:lstStyle/>
          <a:p>
            <a:pPr>
              <a:defRPr/>
            </a:pPr>
            <a:fld id="{87C09D54-30A8-4751-A112-21ABF254BD1A}" type="slidenum">
              <a:rPr lang="en-GB" altLang="zh-CN" smtClean="0"/>
              <a:pPr>
                <a:defRPr/>
              </a:pPr>
              <a:t>0</a:t>
            </a:fld>
            <a:endParaRPr lang="en-GB" altLang="zh-CN" dirty="0"/>
          </a:p>
        </p:txBody>
      </p:sp>
      <p:sp>
        <p:nvSpPr>
          <p:cNvPr id="20483" name="Rectangle 9"/>
          <p:cNvSpPr txBox="1">
            <a:spLocks noGrp="1" noChangeArrowheads="1"/>
          </p:cNvSpPr>
          <p:nvPr/>
        </p:nvSpPr>
        <p:spPr bwMode="auto">
          <a:xfrm>
            <a:off x="0" y="8831263"/>
            <a:ext cx="3038475" cy="463550"/>
          </a:xfrm>
          <a:prstGeom prst="rect">
            <a:avLst/>
          </a:prstGeom>
          <a:noFill/>
          <a:ln w="9525">
            <a:noFill/>
            <a:miter lim="800000"/>
            <a:headEnd/>
            <a:tailEnd/>
          </a:ln>
        </p:spPr>
        <p:txBody>
          <a:bodyPr anchor="b"/>
          <a:lstStyle/>
          <a:p>
            <a:r>
              <a:rPr lang="en-GB" altLang="zh-CN" sz="1200" b="0" dirty="0">
                <a:latin typeface="Times New Roman" pitchFamily="18" charset="0"/>
              </a:rPr>
              <a:t>© 2006 Capgemini - All rights reserved</a:t>
            </a:r>
          </a:p>
        </p:txBody>
      </p:sp>
      <p:sp>
        <p:nvSpPr>
          <p:cNvPr id="20484" name="Rectangle 10"/>
          <p:cNvSpPr txBox="1">
            <a:spLocks noGrp="1" noChangeArrowheads="1"/>
          </p:cNvSpPr>
          <p:nvPr/>
        </p:nvSpPr>
        <p:spPr bwMode="auto">
          <a:xfrm>
            <a:off x="3970338" y="8831263"/>
            <a:ext cx="3038475" cy="463550"/>
          </a:xfrm>
          <a:prstGeom prst="rect">
            <a:avLst/>
          </a:prstGeom>
          <a:noFill/>
          <a:ln w="9525">
            <a:noFill/>
            <a:miter lim="800000"/>
            <a:headEnd/>
            <a:tailEnd/>
          </a:ln>
        </p:spPr>
        <p:txBody>
          <a:bodyPr anchor="b"/>
          <a:lstStyle/>
          <a:p>
            <a:pPr algn="r"/>
            <a:fld id="{F73BF378-BC63-4EA8-A767-D9691DD715E7}" type="slidenum">
              <a:rPr lang="en-GB" altLang="zh-CN" sz="1200" b="0">
                <a:latin typeface="Times New Roman" pitchFamily="18" charset="0"/>
              </a:rPr>
              <a:pPr algn="r"/>
              <a:t>0</a:t>
            </a:fld>
            <a:endParaRPr lang="en-GB" altLang="zh-CN" sz="1200" b="0" dirty="0">
              <a:latin typeface="Times New Roman" pitchFamily="18" charset="0"/>
            </a:endParaRPr>
          </a:p>
        </p:txBody>
      </p:sp>
      <p:sp>
        <p:nvSpPr>
          <p:cNvPr id="20485" name="Rectangle 6"/>
          <p:cNvSpPr>
            <a:spLocks noGrp="1" noRot="1" noChangeAspect="1" noChangeArrowheads="1" noTextEdit="1"/>
          </p:cNvSpPr>
          <p:nvPr>
            <p:ph type="sldImg"/>
          </p:nvPr>
        </p:nvSpPr>
        <p:spPr>
          <a:xfrm>
            <a:off x="1181100" y="698500"/>
            <a:ext cx="4648200" cy="3486150"/>
          </a:xfrm>
          <a:ln/>
        </p:spPr>
      </p:sp>
      <p:sp>
        <p:nvSpPr>
          <p:cNvPr id="20486" name="Rectangle 7"/>
          <p:cNvSpPr>
            <a:spLocks noGrp="1" noChangeArrowheads="1"/>
          </p:cNvSpPr>
          <p:nvPr>
            <p:ph type="body" idx="1"/>
          </p:nvPr>
        </p:nvSpPr>
        <p:spPr>
          <a:xfrm>
            <a:off x="701675" y="4416425"/>
            <a:ext cx="5607050" cy="4181475"/>
          </a:xfrm>
          <a:noFill/>
          <a:ln/>
        </p:spPr>
        <p:txBody>
          <a:bodyPr lIns="91440" tIns="45720" rIns="91440" bIns="45720"/>
          <a:lstStyle/>
          <a:p>
            <a:pPr eaLnBrk="1" hangingPunct="1"/>
            <a:endParaRPr lang="en-US" altLang="zh-CN" dirty="0"/>
          </a:p>
        </p:txBody>
      </p:sp>
    </p:spTree>
    <p:extLst>
      <p:ext uri="{BB962C8B-B14F-4D97-AF65-F5344CB8AC3E}">
        <p14:creationId xmlns:p14="http://schemas.microsoft.com/office/powerpoint/2010/main" val="3379517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Slide Image Placeholder 1"/>
          <p:cNvSpPr>
            <a:spLocks noGrp="1" noRot="1" noChangeAspect="1" noTextEdit="1"/>
          </p:cNvSpPr>
          <p:nvPr>
            <p:ph type="sldImg"/>
          </p:nvPr>
        </p:nvSpPr>
        <p:spPr>
          <a:ln/>
        </p:spPr>
      </p:sp>
      <p:sp>
        <p:nvSpPr>
          <p:cNvPr id="237571" name="Notes Placeholder 2"/>
          <p:cNvSpPr>
            <a:spLocks noGrp="1"/>
          </p:cNvSpPr>
          <p:nvPr>
            <p:ph type="body" idx="1"/>
          </p:nvPr>
        </p:nvSpPr>
        <p:spPr>
          <a:ln/>
        </p:spPr>
        <p:txBody>
          <a:bodyPr/>
          <a:lstStyle/>
          <a:p>
            <a:pPr>
              <a:defRPr/>
            </a:pPr>
            <a:endParaRPr lang="en-US" dirty="0">
              <a:latin typeface="Arial" pitchFamily="34" charset="0"/>
            </a:endParaRPr>
          </a:p>
        </p:txBody>
      </p:sp>
      <p:sp>
        <p:nvSpPr>
          <p:cNvPr id="25702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25702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737009E7-4F40-492A-A4E7-0DA845B2F72E}" type="slidenum">
              <a:rPr lang="en-GB" altLang="en-US" sz="1200">
                <a:latin typeface="Times New Roman" panose="02020603050405020304" pitchFamily="18" charset="0"/>
              </a:rPr>
              <a:pPr eaLnBrk="1" hangingPunct="1"/>
              <a:t>9</a:t>
            </a:fld>
            <a:endParaRPr lang="en-GB" altLang="en-US" sz="1200">
              <a:latin typeface="Times New Roman" panose="02020603050405020304" pitchFamily="18" charset="0"/>
            </a:endParaRPr>
          </a:p>
        </p:txBody>
      </p:sp>
    </p:spTree>
    <p:extLst>
      <p:ext uri="{BB962C8B-B14F-4D97-AF65-F5344CB8AC3E}">
        <p14:creationId xmlns:p14="http://schemas.microsoft.com/office/powerpoint/2010/main" val="238824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2600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06BC0B21-DBA2-46C7-ADBD-3E2116B31E9C}" type="slidenum">
              <a:rPr lang="en-GB" altLang="en-US" sz="1200">
                <a:latin typeface="Times New Roman" panose="02020603050405020304" pitchFamily="18" charset="0"/>
              </a:rPr>
              <a:pPr eaLnBrk="1" hangingPunct="1"/>
              <a:t>10</a:t>
            </a:fld>
            <a:endParaRPr lang="en-GB" altLang="en-US" sz="1200">
              <a:latin typeface="Times New Roman" panose="02020603050405020304" pitchFamily="18" charset="0"/>
            </a:endParaRPr>
          </a:p>
        </p:txBody>
      </p:sp>
      <p:sp>
        <p:nvSpPr>
          <p:cNvPr id="260100" name="Rectangle 2"/>
          <p:cNvSpPr>
            <a:spLocks noGrp="1" noRot="1" noChangeAspect="1" noChangeArrowheads="1" noTextEdit="1"/>
          </p:cNvSpPr>
          <p:nvPr>
            <p:ph type="sldImg"/>
          </p:nvPr>
        </p:nvSpPr>
        <p:spPr>
          <a:ln/>
        </p:spPr>
      </p:sp>
      <p:sp>
        <p:nvSpPr>
          <p:cNvPr id="240645" name="Rectangle 3"/>
          <p:cNvSpPr>
            <a:spLocks noGrp="1" noChangeArrowheads="1"/>
          </p:cNvSpPr>
          <p:nvPr>
            <p:ph type="body" idx="1"/>
          </p:nvPr>
        </p:nvSpPr>
        <p:spPr>
          <a:ln/>
        </p:spPr>
        <p:txBody>
          <a:bodyPr>
            <a:normAutofit/>
          </a:bodyPr>
          <a:lstStyle/>
          <a:p>
            <a:pPr lvl="1" eaLnBrk="1" hangingPunct="1">
              <a:lnSpc>
                <a:spcPct val="90000"/>
              </a:lnSpc>
              <a:defRPr/>
            </a:pPr>
            <a:endParaRPr lang="en-US" dirty="0"/>
          </a:p>
          <a:p>
            <a:pPr marL="228600" indent="-228600">
              <a:defRPr/>
            </a:pPr>
            <a:endParaRPr lang="en-US" dirty="0"/>
          </a:p>
          <a:p>
            <a:pPr marL="228600" indent="-228600">
              <a:defRPr/>
            </a:pPr>
            <a:endParaRPr lang="en-US" dirty="0"/>
          </a:p>
          <a:p>
            <a:pPr>
              <a:defRPr/>
            </a:pPr>
            <a:endParaRPr lang="en-US" dirty="0"/>
          </a:p>
        </p:txBody>
      </p:sp>
    </p:spTree>
    <p:extLst>
      <p:ext uri="{BB962C8B-B14F-4D97-AF65-F5344CB8AC3E}">
        <p14:creationId xmlns:p14="http://schemas.microsoft.com/office/powerpoint/2010/main" val="467710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2764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812F4EC6-BC92-4DFC-9AEF-D571FDF32363}" type="slidenum">
              <a:rPr lang="en-GB" altLang="en-US" sz="1200">
                <a:latin typeface="Times New Roman" panose="02020603050405020304" pitchFamily="18" charset="0"/>
              </a:rPr>
              <a:pPr eaLnBrk="1" hangingPunct="1"/>
              <a:t>11</a:t>
            </a:fld>
            <a:endParaRPr lang="en-GB" altLang="en-US" sz="1200">
              <a:latin typeface="Times New Roman" panose="02020603050405020304" pitchFamily="18" charset="0"/>
            </a:endParaRPr>
          </a:p>
        </p:txBody>
      </p:sp>
      <p:sp>
        <p:nvSpPr>
          <p:cNvPr id="276484" name="Rectangle 2"/>
          <p:cNvSpPr>
            <a:spLocks noGrp="1" noRot="1" noChangeAspect="1" noChangeArrowheads="1" noTextEdit="1"/>
          </p:cNvSpPr>
          <p:nvPr>
            <p:ph type="sldImg"/>
          </p:nvPr>
        </p:nvSpPr>
        <p:spPr>
          <a:ln/>
        </p:spPr>
      </p:sp>
      <p:sp>
        <p:nvSpPr>
          <p:cNvPr id="2764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700615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2775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E7E811F9-6E3B-426B-B92F-ED4174467D74}" type="slidenum">
              <a:rPr lang="en-GB" altLang="en-US" sz="1200">
                <a:latin typeface="Times New Roman" panose="02020603050405020304" pitchFamily="18" charset="0"/>
              </a:rPr>
              <a:pPr eaLnBrk="1" hangingPunct="1"/>
              <a:t>12</a:t>
            </a:fld>
            <a:endParaRPr lang="en-GB" altLang="en-US" sz="1200">
              <a:latin typeface="Times New Roman" panose="02020603050405020304" pitchFamily="18" charset="0"/>
            </a:endParaRPr>
          </a:p>
        </p:txBody>
      </p:sp>
      <p:sp>
        <p:nvSpPr>
          <p:cNvPr id="277508" name="Rectangle 2"/>
          <p:cNvSpPr>
            <a:spLocks noGrp="1" noRot="1" noChangeAspect="1" noChangeArrowheads="1" noTextEdit="1"/>
          </p:cNvSpPr>
          <p:nvPr>
            <p:ph type="sldImg"/>
          </p:nvPr>
        </p:nvSpPr>
        <p:spPr>
          <a:ln/>
        </p:spPr>
      </p:sp>
      <p:sp>
        <p:nvSpPr>
          <p:cNvPr id="256005" name="Rectangle 3"/>
          <p:cNvSpPr>
            <a:spLocks noGrp="1" noChangeArrowheads="1"/>
          </p:cNvSpPr>
          <p:nvPr>
            <p:ph type="body" idx="1"/>
          </p:nvPr>
        </p:nvSpPr>
        <p:spPr>
          <a:ln/>
        </p:spPr>
        <p:txBody>
          <a:bodyPr/>
          <a:lstStyle/>
          <a:p>
            <a:pPr marL="228600" indent="-228600">
              <a:defRPr/>
            </a:pPr>
            <a:r>
              <a:rPr lang="en-US" dirty="0"/>
              <a:t>What does T24 do with all the properties of the application we define in the </a:t>
            </a:r>
          </a:p>
          <a:p>
            <a:pPr marL="228600" indent="-228600">
              <a:defRPr/>
            </a:pPr>
            <a:r>
              <a:rPr lang="en-US" dirty="0"/>
              <a:t>TEMPLATE subroutine?</a:t>
            </a:r>
          </a:p>
          <a:p>
            <a:pPr marL="228600" indent="-228600">
              <a:defRPr/>
            </a:pPr>
            <a:endParaRPr lang="en-GB" dirty="0">
              <a:latin typeface="Arial" pitchFamily="34" charset="0"/>
            </a:endParaRPr>
          </a:p>
          <a:p>
            <a:pPr>
              <a:defRPr/>
            </a:pPr>
            <a:r>
              <a:rPr lang="en-US" dirty="0"/>
              <a:t>There are other components of an application other than code.</a:t>
            </a:r>
            <a:endParaRPr lang="en-GB" dirty="0">
              <a:latin typeface="Arial" pitchFamily="34" charset="0"/>
            </a:endParaRPr>
          </a:p>
          <a:p>
            <a:pPr>
              <a:defRPr/>
            </a:pPr>
            <a:endParaRPr lang="en-GB" dirty="0">
              <a:latin typeface="Arial" pitchFamily="34" charset="0"/>
            </a:endParaRPr>
          </a:p>
          <a:p>
            <a:pPr>
              <a:defRPr/>
            </a:pPr>
            <a:r>
              <a:rPr lang="en-GB" dirty="0">
                <a:latin typeface="Arial" pitchFamily="34" charset="0"/>
              </a:rPr>
              <a:t>Have you ever tried typing XYZ into the command prompt? What does T24 do? It gives us an ‘Application Missing’ Error. Type in ACCOUNT or CUSTOMER and T24 recognises it. T24 must be checking against an existing list of key words that it must recognise. This list is found in the application PGM.FILE. This application is the index of all available applications in T24. </a:t>
            </a:r>
          </a:p>
          <a:p>
            <a:pPr>
              <a:defRPr/>
            </a:pPr>
            <a:endParaRPr lang="en-GB" dirty="0">
              <a:latin typeface="Arial" pitchFamily="34" charset="0"/>
            </a:endParaRPr>
          </a:p>
          <a:p>
            <a:pPr>
              <a:defRPr/>
            </a:pPr>
            <a:r>
              <a:rPr lang="en-GB" dirty="0">
                <a:latin typeface="Arial" pitchFamily="34" charset="0"/>
              </a:rPr>
              <a:t>The ability of an application in T24 is to allow user input and save the data for future use. To save data, an application must have a file associated with it at database level. Data records in T24 can have different record statuses like INAU, RNAU, REVE, IHLD etc. and we have learnt earlier that the FILE.CONTROL record for each application contains these details as well as the file classification of the application (CUS, FIN, INT etc.) This information is useful in deciding the naming convention that T24 will use for the applications’ files at database level.</a:t>
            </a:r>
            <a:endParaRPr lang="en-US" dirty="0">
              <a:latin typeface="Arial" pitchFamily="34" charset="0"/>
            </a:endParaRPr>
          </a:p>
          <a:p>
            <a:pPr>
              <a:defRPr/>
            </a:pPr>
            <a:endParaRPr lang="en-US" dirty="0">
              <a:latin typeface="Arial" pitchFamily="34" charset="0"/>
            </a:endParaRPr>
          </a:p>
        </p:txBody>
      </p:sp>
    </p:spTree>
    <p:extLst>
      <p:ext uri="{BB962C8B-B14F-4D97-AF65-F5344CB8AC3E}">
        <p14:creationId xmlns:p14="http://schemas.microsoft.com/office/powerpoint/2010/main" val="2423762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2785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779CBEF9-7EA3-49A0-B958-59AD985EF060}" type="slidenum">
              <a:rPr lang="en-GB" altLang="en-US" sz="1200">
                <a:latin typeface="Times New Roman" panose="02020603050405020304" pitchFamily="18" charset="0"/>
              </a:rPr>
              <a:pPr eaLnBrk="1" hangingPunct="1"/>
              <a:t>13</a:t>
            </a:fld>
            <a:endParaRPr lang="en-GB" altLang="en-US" sz="1200">
              <a:latin typeface="Times New Roman" panose="02020603050405020304" pitchFamily="18" charset="0"/>
            </a:endParaRPr>
          </a:p>
        </p:txBody>
      </p:sp>
      <p:sp>
        <p:nvSpPr>
          <p:cNvPr id="278532" name="Rectangle 2"/>
          <p:cNvSpPr>
            <a:spLocks noGrp="1" noRot="1" noChangeAspect="1" noChangeArrowheads="1" noTextEdit="1"/>
          </p:cNvSpPr>
          <p:nvPr>
            <p:ph type="sldImg"/>
          </p:nvPr>
        </p:nvSpPr>
        <p:spPr>
          <a:ln/>
        </p:spPr>
      </p:sp>
      <p:sp>
        <p:nvSpPr>
          <p:cNvPr id="257029" name="Rectangle 3"/>
          <p:cNvSpPr>
            <a:spLocks noGrp="1" noChangeArrowheads="1"/>
          </p:cNvSpPr>
          <p:nvPr>
            <p:ph type="body" idx="1"/>
          </p:nvPr>
        </p:nvSpPr>
        <p:spPr>
          <a:ln/>
        </p:spPr>
        <p:txBody>
          <a:bodyPr/>
          <a:lstStyle/>
          <a:p>
            <a:pPr>
              <a:defRPr/>
            </a:pPr>
            <a:endParaRPr lang="en-US" dirty="0"/>
          </a:p>
        </p:txBody>
      </p:sp>
    </p:spTree>
    <p:extLst>
      <p:ext uri="{BB962C8B-B14F-4D97-AF65-F5344CB8AC3E}">
        <p14:creationId xmlns:p14="http://schemas.microsoft.com/office/powerpoint/2010/main" val="3658809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279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4DDAA372-ED89-4205-AE52-8D3DD709F5E0}" type="slidenum">
              <a:rPr lang="en-GB" altLang="en-US" sz="1200">
                <a:latin typeface="Times New Roman" panose="02020603050405020304" pitchFamily="18" charset="0"/>
              </a:rPr>
              <a:pPr eaLnBrk="1" hangingPunct="1"/>
              <a:t>14</a:t>
            </a:fld>
            <a:endParaRPr lang="en-GB" altLang="en-US" sz="1200">
              <a:latin typeface="Times New Roman" panose="02020603050405020304" pitchFamily="18" charset="0"/>
            </a:endParaRPr>
          </a:p>
        </p:txBody>
      </p:sp>
      <p:sp>
        <p:nvSpPr>
          <p:cNvPr id="279556" name="Rectangle 2"/>
          <p:cNvSpPr>
            <a:spLocks noGrp="1" noRot="1" noChangeAspect="1" noChangeArrowheads="1" noTextEdit="1"/>
          </p:cNvSpPr>
          <p:nvPr>
            <p:ph type="sldImg"/>
          </p:nvPr>
        </p:nvSpPr>
        <p:spPr>
          <a:ln/>
        </p:spPr>
      </p:sp>
      <p:sp>
        <p:nvSpPr>
          <p:cNvPr id="279557" name="Rectangle 3"/>
          <p:cNvSpPr>
            <a:spLocks noGrp="1" noChangeArrowheads="1"/>
          </p:cNvSpPr>
          <p:nvPr>
            <p:ph type="body" idx="1"/>
          </p:nvPr>
        </p:nvSpPr>
        <p:spPr>
          <a:xfrm>
            <a:off x="914400" y="4343400"/>
            <a:ext cx="5229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145934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2805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D25F79C5-5AE9-456F-9384-BECA6E216239}" type="slidenum">
              <a:rPr lang="en-GB" altLang="en-US" sz="1200">
                <a:latin typeface="Times New Roman" panose="02020603050405020304" pitchFamily="18" charset="0"/>
              </a:rPr>
              <a:pPr eaLnBrk="1" hangingPunct="1"/>
              <a:t>15</a:t>
            </a:fld>
            <a:endParaRPr lang="en-GB" altLang="en-US" sz="1200">
              <a:latin typeface="Times New Roman" panose="02020603050405020304" pitchFamily="18" charset="0"/>
            </a:endParaRPr>
          </a:p>
        </p:txBody>
      </p:sp>
      <p:sp>
        <p:nvSpPr>
          <p:cNvPr id="280580" name="Rectangle 2"/>
          <p:cNvSpPr>
            <a:spLocks noGrp="1" noRot="1" noChangeAspect="1" noChangeArrowheads="1" noTextEdit="1"/>
          </p:cNvSpPr>
          <p:nvPr>
            <p:ph type="sldImg"/>
          </p:nvPr>
        </p:nvSpPr>
        <p:spPr>
          <a:ln/>
        </p:spPr>
      </p:sp>
      <p:sp>
        <p:nvSpPr>
          <p:cNvPr id="2805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3452052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Slide Image Placeholder 1"/>
          <p:cNvSpPr>
            <a:spLocks noGrp="1" noRot="1" noChangeAspect="1" noTextEdit="1"/>
          </p:cNvSpPr>
          <p:nvPr>
            <p:ph type="sldImg"/>
          </p:nvPr>
        </p:nvSpPr>
        <p:spPr>
          <a:ln/>
        </p:spPr>
      </p:sp>
      <p:sp>
        <p:nvSpPr>
          <p:cNvPr id="282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28262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28262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811DFB7-6B66-4E50-AC5A-E2B86973FCB9}" type="slidenum">
              <a:rPr lang="en-GB" altLang="en-US" sz="1200">
                <a:latin typeface="Times New Roman" panose="02020603050405020304" pitchFamily="18" charset="0"/>
              </a:rPr>
              <a:pPr eaLnBrk="1" hangingPunct="1"/>
              <a:t>16</a:t>
            </a:fld>
            <a:endParaRPr lang="en-GB" altLang="en-US" sz="1200">
              <a:latin typeface="Times New Roman" panose="02020603050405020304" pitchFamily="18" charset="0"/>
            </a:endParaRPr>
          </a:p>
        </p:txBody>
      </p:sp>
    </p:spTree>
    <p:extLst>
      <p:ext uri="{BB962C8B-B14F-4D97-AF65-F5344CB8AC3E}">
        <p14:creationId xmlns:p14="http://schemas.microsoft.com/office/powerpoint/2010/main" val="1403248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Slide Image Placeholder 1"/>
          <p:cNvSpPr>
            <a:spLocks noGrp="1" noRot="1" noChangeAspect="1" noTextEdit="1"/>
          </p:cNvSpPr>
          <p:nvPr>
            <p:ph type="sldImg"/>
          </p:nvPr>
        </p:nvSpPr>
        <p:spPr>
          <a:ln/>
        </p:spPr>
      </p:sp>
      <p:sp>
        <p:nvSpPr>
          <p:cNvPr id="283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28365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28365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03D47F00-CABF-49B4-8943-633825A60D57}" type="slidenum">
              <a:rPr lang="en-GB" altLang="en-US" sz="1200">
                <a:latin typeface="Times New Roman" panose="02020603050405020304" pitchFamily="18" charset="0"/>
              </a:rPr>
              <a:pPr eaLnBrk="1" hangingPunct="1"/>
              <a:t>17</a:t>
            </a:fld>
            <a:endParaRPr lang="en-GB" altLang="en-US" sz="1200">
              <a:latin typeface="Times New Roman" panose="02020603050405020304" pitchFamily="18" charset="0"/>
            </a:endParaRPr>
          </a:p>
        </p:txBody>
      </p:sp>
    </p:spTree>
    <p:extLst>
      <p:ext uri="{BB962C8B-B14F-4D97-AF65-F5344CB8AC3E}">
        <p14:creationId xmlns:p14="http://schemas.microsoft.com/office/powerpoint/2010/main" val="2268972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Slide Image Placeholder 1"/>
          <p:cNvSpPr>
            <a:spLocks noGrp="1" noRot="1" noChangeAspect="1" noTextEdit="1"/>
          </p:cNvSpPr>
          <p:nvPr>
            <p:ph type="sldImg"/>
          </p:nvPr>
        </p:nvSpPr>
        <p:spPr>
          <a:ln/>
        </p:spPr>
      </p:sp>
      <p:sp>
        <p:nvSpPr>
          <p:cNvPr id="284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rPr>
              <a:t>I_TABLE is the file that contains all the common variables used in the Table Object, which is used to define the properties in TEMPLATE subroutine.</a:t>
            </a:r>
            <a:endParaRPr lang="en-US" altLang="en-US">
              <a:latin typeface="Arial" panose="020B0604020202020204" pitchFamily="34" charset="0"/>
            </a:endParaRPr>
          </a:p>
        </p:txBody>
      </p:sp>
      <p:sp>
        <p:nvSpPr>
          <p:cNvPr id="28467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28467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0F0819B7-3E76-44F4-A53F-31BD5D2B90E8}" type="slidenum">
              <a:rPr lang="en-GB" altLang="en-US" sz="1200">
                <a:latin typeface="Times New Roman" panose="02020603050405020304" pitchFamily="18" charset="0"/>
              </a:rPr>
              <a:pPr eaLnBrk="1" hangingPunct="1"/>
              <a:t>18</a:t>
            </a:fld>
            <a:endParaRPr lang="en-GB" altLang="en-US" sz="1200">
              <a:latin typeface="Times New Roman" panose="02020603050405020304" pitchFamily="18" charset="0"/>
            </a:endParaRPr>
          </a:p>
        </p:txBody>
      </p:sp>
    </p:spTree>
    <p:extLst>
      <p:ext uri="{BB962C8B-B14F-4D97-AF65-F5344CB8AC3E}">
        <p14:creationId xmlns:p14="http://schemas.microsoft.com/office/powerpoint/2010/main" val="2848539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2488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5719C56D-53BE-444D-B9C5-F20F590CDE27}" type="slidenum">
              <a:rPr lang="en-GB" altLang="en-US" sz="1200">
                <a:latin typeface="Times New Roman" panose="02020603050405020304" pitchFamily="18" charset="0"/>
              </a:rPr>
              <a:pPr eaLnBrk="1" hangingPunct="1"/>
              <a:t>1</a:t>
            </a:fld>
            <a:endParaRPr lang="en-GB" altLang="en-US" sz="1200">
              <a:latin typeface="Times New Roman" panose="02020603050405020304" pitchFamily="18" charset="0"/>
            </a:endParaRPr>
          </a:p>
        </p:txBody>
      </p:sp>
      <p:sp>
        <p:nvSpPr>
          <p:cNvPr id="248836" name="Rectangle 2"/>
          <p:cNvSpPr>
            <a:spLocks noGrp="1" noRot="1" noChangeAspect="1" noChangeArrowheads="1" noTextEdit="1"/>
          </p:cNvSpPr>
          <p:nvPr>
            <p:ph type="sldImg"/>
          </p:nvPr>
        </p:nvSpPr>
        <p:spPr>
          <a:ln/>
        </p:spPr>
      </p:sp>
      <p:sp>
        <p:nvSpPr>
          <p:cNvPr id="2488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842129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2979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ACC7A2A7-F932-4F57-800B-E95631DA9DFB}" type="slidenum">
              <a:rPr lang="en-GB" altLang="en-US" sz="1200">
                <a:latin typeface="Times New Roman" panose="02020603050405020304" pitchFamily="18" charset="0"/>
              </a:rPr>
              <a:pPr eaLnBrk="1" hangingPunct="1"/>
              <a:t>19</a:t>
            </a:fld>
            <a:endParaRPr lang="en-GB" altLang="en-US" sz="1200">
              <a:latin typeface="Times New Roman" panose="02020603050405020304" pitchFamily="18" charset="0"/>
            </a:endParaRPr>
          </a:p>
        </p:txBody>
      </p:sp>
      <p:sp>
        <p:nvSpPr>
          <p:cNvPr id="297988" name="Rectangle 2"/>
          <p:cNvSpPr>
            <a:spLocks noGrp="1" noRot="1" noChangeAspect="1" noChangeArrowheads="1" noTextEdit="1"/>
          </p:cNvSpPr>
          <p:nvPr>
            <p:ph type="sldImg"/>
          </p:nvPr>
        </p:nvSpPr>
        <p:spPr>
          <a:ln/>
        </p:spPr>
      </p:sp>
      <p:sp>
        <p:nvSpPr>
          <p:cNvPr id="297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endParaRPr lang="en-GB" altLang="en-US" dirty="0">
              <a:latin typeface="Arial" panose="020B0604020202020204" pitchFamily="34" charset="0"/>
            </a:endParaRPr>
          </a:p>
        </p:txBody>
      </p:sp>
    </p:spTree>
    <p:extLst>
      <p:ext uri="{BB962C8B-B14F-4D97-AF65-F5344CB8AC3E}">
        <p14:creationId xmlns:p14="http://schemas.microsoft.com/office/powerpoint/2010/main" val="1154157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2990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04C50850-24FC-460D-B00F-EF470BFBCD92}" type="slidenum">
              <a:rPr lang="en-GB" altLang="en-US" sz="1200">
                <a:latin typeface="Times New Roman" panose="02020603050405020304" pitchFamily="18" charset="0"/>
              </a:rPr>
              <a:pPr eaLnBrk="1" hangingPunct="1"/>
              <a:t>20</a:t>
            </a:fld>
            <a:endParaRPr lang="en-GB" altLang="en-US" sz="1200">
              <a:latin typeface="Times New Roman" panose="02020603050405020304" pitchFamily="18" charset="0"/>
            </a:endParaRPr>
          </a:p>
        </p:txBody>
      </p:sp>
      <p:sp>
        <p:nvSpPr>
          <p:cNvPr id="299012" name="Rectangle 2"/>
          <p:cNvSpPr>
            <a:spLocks noGrp="1" noRot="1" noChangeAspect="1" noChangeArrowheads="1" noTextEdit="1"/>
          </p:cNvSpPr>
          <p:nvPr>
            <p:ph type="sldImg"/>
          </p:nvPr>
        </p:nvSpPr>
        <p:spPr>
          <a:ln/>
        </p:spPr>
      </p:sp>
      <p:sp>
        <p:nvSpPr>
          <p:cNvPr id="299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latin typeface="Arial" panose="020B0604020202020204" pitchFamily="34" charset="0"/>
            </a:endParaRPr>
          </a:p>
          <a:p>
            <a:endParaRPr lang="en-US" altLang="en-US" dirty="0">
              <a:latin typeface="Arial" panose="020B0604020202020204" pitchFamily="34" charset="0"/>
            </a:endParaRPr>
          </a:p>
        </p:txBody>
      </p:sp>
    </p:spTree>
    <p:extLst>
      <p:ext uri="{BB962C8B-B14F-4D97-AF65-F5344CB8AC3E}">
        <p14:creationId xmlns:p14="http://schemas.microsoft.com/office/powerpoint/2010/main" val="2065733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000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1AA483EA-8C91-412A-8EB8-53408E49DCB8}" type="slidenum">
              <a:rPr lang="en-GB" altLang="en-US" sz="1200">
                <a:latin typeface="Times New Roman" panose="02020603050405020304" pitchFamily="18" charset="0"/>
              </a:rPr>
              <a:pPr eaLnBrk="1" hangingPunct="1"/>
              <a:t>21</a:t>
            </a:fld>
            <a:endParaRPr lang="en-GB" altLang="en-US" sz="1200">
              <a:latin typeface="Times New Roman" panose="02020603050405020304" pitchFamily="18" charset="0"/>
            </a:endParaRPr>
          </a:p>
        </p:txBody>
      </p:sp>
      <p:sp>
        <p:nvSpPr>
          <p:cNvPr id="300036" name="Rectangle 2"/>
          <p:cNvSpPr>
            <a:spLocks noGrp="1" noRot="1" noChangeAspect="1" noChangeArrowheads="1" noTextEdit="1"/>
          </p:cNvSpPr>
          <p:nvPr>
            <p:ph type="sldImg"/>
          </p:nvPr>
        </p:nvSpPr>
        <p:spPr>
          <a:ln/>
        </p:spPr>
      </p:sp>
      <p:sp>
        <p:nvSpPr>
          <p:cNvPr id="300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a:latin typeface="Arial" panose="020B0604020202020204" pitchFamily="34" charset="0"/>
              </a:rPr>
              <a:t>.</a:t>
            </a:r>
            <a:endParaRPr lang="en-US" altLang="en-US" dirty="0">
              <a:latin typeface="Arial" panose="020B0604020202020204" pitchFamily="34" charset="0"/>
            </a:endParaRPr>
          </a:p>
          <a:p>
            <a:endParaRPr lang="en-US" altLang="en-US" dirty="0">
              <a:latin typeface="Arial" panose="020B0604020202020204" pitchFamily="34" charset="0"/>
            </a:endParaRPr>
          </a:p>
        </p:txBody>
      </p:sp>
    </p:spTree>
    <p:extLst>
      <p:ext uri="{BB962C8B-B14F-4D97-AF65-F5344CB8AC3E}">
        <p14:creationId xmlns:p14="http://schemas.microsoft.com/office/powerpoint/2010/main" val="2977044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2959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53E26329-691E-4543-A207-20E0CA75FC9E}" type="slidenum">
              <a:rPr lang="en-GB" altLang="en-US" sz="1200">
                <a:latin typeface="Times New Roman" panose="02020603050405020304" pitchFamily="18" charset="0"/>
              </a:rPr>
              <a:pPr eaLnBrk="1" hangingPunct="1"/>
              <a:t>22</a:t>
            </a:fld>
            <a:endParaRPr lang="en-GB" altLang="en-US" sz="1200">
              <a:latin typeface="Times New Roman" panose="02020603050405020304" pitchFamily="18" charset="0"/>
            </a:endParaRPr>
          </a:p>
        </p:txBody>
      </p:sp>
      <p:sp>
        <p:nvSpPr>
          <p:cNvPr id="295940" name="Rectangle 2"/>
          <p:cNvSpPr>
            <a:spLocks noGrp="1" noRot="1" noChangeAspect="1" noChangeArrowheads="1" noTextEdit="1"/>
          </p:cNvSpPr>
          <p:nvPr>
            <p:ph type="sldImg"/>
          </p:nvPr>
        </p:nvSpPr>
        <p:spPr>
          <a:ln/>
        </p:spPr>
      </p:sp>
      <p:sp>
        <p:nvSpPr>
          <p:cNvPr id="295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00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2969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3590E29A-4364-4D05-85DE-1AA7280DF1C0}" type="slidenum">
              <a:rPr lang="en-GB" altLang="en-US" sz="1200">
                <a:latin typeface="Times New Roman" panose="02020603050405020304" pitchFamily="18" charset="0"/>
              </a:rPr>
              <a:pPr eaLnBrk="1" hangingPunct="1"/>
              <a:t>23</a:t>
            </a:fld>
            <a:endParaRPr lang="en-GB" altLang="en-US" sz="1200">
              <a:latin typeface="Times New Roman" panose="02020603050405020304" pitchFamily="18" charset="0"/>
            </a:endParaRPr>
          </a:p>
        </p:txBody>
      </p:sp>
      <p:sp>
        <p:nvSpPr>
          <p:cNvPr id="296964" name="Rectangle 2"/>
          <p:cNvSpPr>
            <a:spLocks noGrp="1" noRot="1" noChangeAspect="1" noChangeArrowheads="1" noTextEdit="1"/>
          </p:cNvSpPr>
          <p:nvPr>
            <p:ph type="sldImg"/>
          </p:nvPr>
        </p:nvSpPr>
        <p:spPr>
          <a:ln/>
        </p:spPr>
      </p:sp>
      <p:sp>
        <p:nvSpPr>
          <p:cNvPr id="296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438827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041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5C582AC2-0B95-4E84-AA63-CC0A02939BFA}" type="slidenum">
              <a:rPr lang="en-GB" altLang="en-US" sz="1200">
                <a:latin typeface="Times New Roman" panose="02020603050405020304" pitchFamily="18" charset="0"/>
              </a:rPr>
              <a:pPr eaLnBrk="1" hangingPunct="1"/>
              <a:t>24</a:t>
            </a:fld>
            <a:endParaRPr lang="en-GB" altLang="en-US" sz="1200">
              <a:latin typeface="Times New Roman" panose="02020603050405020304" pitchFamily="18" charset="0"/>
            </a:endParaRPr>
          </a:p>
        </p:txBody>
      </p:sp>
      <p:sp>
        <p:nvSpPr>
          <p:cNvPr id="304132" name="Rectangle 2"/>
          <p:cNvSpPr>
            <a:spLocks noGrp="1" noRot="1" noChangeAspect="1" noChangeArrowheads="1" noTextEdit="1"/>
          </p:cNvSpPr>
          <p:nvPr>
            <p:ph type="sldImg"/>
          </p:nvPr>
        </p:nvSpPr>
        <p:spPr>
          <a:ln/>
        </p:spPr>
      </p:sp>
      <p:sp>
        <p:nvSpPr>
          <p:cNvPr id="277509" name="Rectangle 3"/>
          <p:cNvSpPr>
            <a:spLocks noGrp="1" noChangeArrowheads="1"/>
          </p:cNvSpPr>
          <p:nvPr>
            <p:ph type="body" idx="1"/>
          </p:nvPr>
        </p:nvSpPr>
        <p:spPr>
          <a:ln/>
        </p:spPr>
        <p:txBody>
          <a:bodyPr/>
          <a:lstStyle/>
          <a:p>
            <a:pPr>
              <a:defRPr/>
            </a:pPr>
            <a:r>
              <a:rPr lang="en-US" dirty="0"/>
              <a:t>AUTHORISE - </a:t>
            </a:r>
            <a:r>
              <a:rPr lang="en-GB" dirty="0"/>
              <a:t>Data is validated again, even when we use the ‘Authorise function in T24. So .VALIDATE is again triggered before .</a:t>
            </a:r>
            <a:r>
              <a:rPr lang="en-GB" b="1" dirty="0"/>
              <a:t>AUTHORISE</a:t>
            </a:r>
            <a:r>
              <a:rPr lang="en-GB" dirty="0"/>
              <a:t>. Anything that needs to be done just before the record is written to the ‘Live file’ is done in this method.</a:t>
            </a:r>
          </a:p>
          <a:p>
            <a:pPr>
              <a:defRPr/>
            </a:pPr>
            <a:endParaRPr lang="en-GB" dirty="0"/>
          </a:p>
          <a:p>
            <a:pPr>
              <a:defRPr/>
            </a:pPr>
            <a:r>
              <a:rPr lang="en-GB" dirty="0"/>
              <a:t>When we authorise a record, one of the following can happen:</a:t>
            </a:r>
          </a:p>
          <a:p>
            <a:pPr lvl="1">
              <a:defRPr/>
            </a:pPr>
            <a:r>
              <a:rPr lang="en-US" dirty="0"/>
              <a:t>a) If it is a new record in INAU status, it is deleted from the $NAU file and written into the Live file for the application.</a:t>
            </a:r>
          </a:p>
          <a:p>
            <a:pPr lvl="1">
              <a:defRPr/>
            </a:pPr>
            <a:r>
              <a:rPr lang="en-US" dirty="0"/>
              <a:t>b) If it is a modified version of an existing record, then it is deleted from the $NAU file, written to the Live file and the old copy of the record that existed in the Live file is moved to the $HIS file for that application.</a:t>
            </a:r>
          </a:p>
          <a:p>
            <a:pPr>
              <a:defRPr/>
            </a:pPr>
            <a:endParaRPr lang="en-GB" dirty="0"/>
          </a:p>
          <a:p>
            <a:pPr marL="0" lvl="1">
              <a:defRPr/>
            </a:pPr>
            <a:r>
              <a:rPr lang="en-GB" dirty="0"/>
              <a:t>RUN - For an application that allows the ‘Verify’ function, the most important logic is not built into .PROCESS or .AUTHORISE. When we use the Verify function, THE.TEMPLATE invokes the .RUN method only.  In other words, the most important method for a Work-file application is this method. This method must not be written for any other type of application. DL.DEFINE is a W type application and when we verify a record, we can see the application actually does something. Input and authorise does not mean anything in these applications.</a:t>
            </a:r>
            <a:endParaRPr lang="en-US" dirty="0"/>
          </a:p>
          <a:p>
            <a:pPr>
              <a:defRPr/>
            </a:pPr>
            <a:endParaRPr lang="en-US" dirty="0"/>
          </a:p>
          <a:p>
            <a:pPr lvl="1">
              <a:defRPr/>
            </a:pPr>
            <a:endParaRPr lang="en-GB" dirty="0"/>
          </a:p>
          <a:p>
            <a:pPr lvl="1">
              <a:defRPr/>
            </a:pPr>
            <a:endParaRPr lang="en-GB" dirty="0"/>
          </a:p>
          <a:p>
            <a:pPr lvl="1">
              <a:defRPr/>
            </a:pPr>
            <a:endParaRPr lang="en-US" dirty="0"/>
          </a:p>
          <a:p>
            <a:pPr>
              <a:defRPr/>
            </a:pPr>
            <a:endParaRPr lang="en-GB" dirty="0"/>
          </a:p>
          <a:p>
            <a:pPr>
              <a:defRPr/>
            </a:pPr>
            <a:endParaRPr lang="en-US" dirty="0"/>
          </a:p>
        </p:txBody>
      </p:sp>
    </p:spTree>
    <p:extLst>
      <p:ext uri="{BB962C8B-B14F-4D97-AF65-F5344CB8AC3E}">
        <p14:creationId xmlns:p14="http://schemas.microsoft.com/office/powerpoint/2010/main" val="2527043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051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DDDC6151-61AB-440F-9F4D-41469131E479}" type="slidenum">
              <a:rPr lang="en-GB" altLang="en-US" sz="1200">
                <a:latin typeface="Times New Roman" panose="02020603050405020304" pitchFamily="18" charset="0"/>
              </a:rPr>
              <a:pPr eaLnBrk="1" hangingPunct="1"/>
              <a:t>25</a:t>
            </a:fld>
            <a:endParaRPr lang="en-GB" altLang="en-US" sz="1200">
              <a:latin typeface="Times New Roman" panose="02020603050405020304" pitchFamily="18" charset="0"/>
            </a:endParaRPr>
          </a:p>
        </p:txBody>
      </p:sp>
      <p:sp>
        <p:nvSpPr>
          <p:cNvPr id="305156" name="Rectangle 2"/>
          <p:cNvSpPr>
            <a:spLocks noGrp="1" noRot="1" noChangeAspect="1" noChangeArrowheads="1" noTextEdit="1"/>
          </p:cNvSpPr>
          <p:nvPr>
            <p:ph type="sldImg"/>
          </p:nvPr>
        </p:nvSpPr>
        <p:spPr>
          <a:ln/>
        </p:spPr>
      </p:sp>
      <p:sp>
        <p:nvSpPr>
          <p:cNvPr id="278533" name="Rectangle 3"/>
          <p:cNvSpPr>
            <a:spLocks noGrp="1" noChangeArrowheads="1"/>
          </p:cNvSpPr>
          <p:nvPr>
            <p:ph type="body" idx="1"/>
          </p:nvPr>
        </p:nvSpPr>
        <p:spPr>
          <a:ln/>
        </p:spPr>
        <p:txBody>
          <a:bodyPr/>
          <a:lstStyle/>
          <a:p>
            <a:pPr>
              <a:defRPr/>
            </a:pPr>
            <a:r>
              <a:rPr lang="en-US" dirty="0">
                <a:latin typeface="Arial" pitchFamily="34" charset="0"/>
              </a:rPr>
              <a:t>Applications in T24 can do the following:</a:t>
            </a:r>
          </a:p>
          <a:p>
            <a:pPr marL="685800" lvl="1" indent="-228600" eaLnBrk="1" hangingPunct="1">
              <a:lnSpc>
                <a:spcPct val="90000"/>
              </a:lnSpc>
              <a:defRPr/>
            </a:pPr>
            <a:r>
              <a:rPr lang="en-GB" dirty="0"/>
              <a:t>a) The ability to have custom validations for data entered</a:t>
            </a:r>
          </a:p>
          <a:p>
            <a:pPr marL="685800" lvl="1" indent="-228600" eaLnBrk="1" hangingPunct="1">
              <a:lnSpc>
                <a:spcPct val="90000"/>
              </a:lnSpc>
              <a:defRPr/>
            </a:pPr>
            <a:r>
              <a:rPr lang="en-GB" dirty="0"/>
              <a:t>b) The ability to be customised (add extra functionality) by clients if required</a:t>
            </a:r>
          </a:p>
          <a:p>
            <a:pPr lvl="1" eaLnBrk="1" hangingPunct="1">
              <a:lnSpc>
                <a:spcPct val="90000"/>
              </a:lnSpc>
              <a:defRPr/>
            </a:pPr>
            <a:r>
              <a:rPr lang="en-GB" dirty="0"/>
              <a:t>c) The ability to raise overrides and errors</a:t>
            </a:r>
          </a:p>
          <a:p>
            <a:pPr lvl="1" eaLnBrk="1" hangingPunct="1">
              <a:lnSpc>
                <a:spcPct val="90000"/>
              </a:lnSpc>
              <a:defRPr/>
            </a:pPr>
            <a:r>
              <a:rPr lang="en-GB" dirty="0"/>
              <a:t>d) The ability to generate delivery advices (1 or more)</a:t>
            </a:r>
          </a:p>
          <a:p>
            <a:pPr lvl="1" eaLnBrk="1" hangingPunct="1">
              <a:lnSpc>
                <a:spcPct val="90000"/>
              </a:lnSpc>
              <a:defRPr/>
            </a:pPr>
            <a:r>
              <a:rPr lang="en-GB" dirty="0"/>
              <a:t>e) The ability to raise accounting entries</a:t>
            </a:r>
          </a:p>
          <a:p>
            <a:pPr lvl="1" eaLnBrk="1" hangingPunct="1">
              <a:lnSpc>
                <a:spcPct val="90000"/>
              </a:lnSpc>
              <a:defRPr/>
            </a:pPr>
            <a:r>
              <a:rPr lang="en-GB" dirty="0"/>
              <a:t>f) The ability to raise charges</a:t>
            </a:r>
          </a:p>
          <a:p>
            <a:pPr lvl="1" eaLnBrk="1" hangingPunct="1">
              <a:lnSpc>
                <a:spcPct val="90000"/>
              </a:lnSpc>
              <a:defRPr/>
            </a:pPr>
            <a:r>
              <a:rPr lang="en-GB" dirty="0"/>
              <a:t>g) The ability to add / remove fields</a:t>
            </a:r>
          </a:p>
          <a:p>
            <a:pPr lvl="1" eaLnBrk="1" hangingPunct="1">
              <a:lnSpc>
                <a:spcPct val="90000"/>
              </a:lnSpc>
              <a:defRPr/>
            </a:pPr>
            <a:r>
              <a:rPr lang="en-GB" dirty="0"/>
              <a:t>h) Associated COB processing if required</a:t>
            </a:r>
            <a:endParaRPr lang="en-US" dirty="0">
              <a:latin typeface="Arial" pitchFamily="34" charset="0"/>
            </a:endParaRPr>
          </a:p>
        </p:txBody>
      </p:sp>
    </p:spTree>
    <p:extLst>
      <p:ext uri="{BB962C8B-B14F-4D97-AF65-F5344CB8AC3E}">
        <p14:creationId xmlns:p14="http://schemas.microsoft.com/office/powerpoint/2010/main" val="16023010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061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DA9E197B-A4EE-4EC8-B618-A28C102E783A}" type="slidenum">
              <a:rPr lang="en-GB" altLang="en-US" sz="1200">
                <a:latin typeface="Times New Roman" panose="02020603050405020304" pitchFamily="18" charset="0"/>
              </a:rPr>
              <a:pPr eaLnBrk="1" hangingPunct="1"/>
              <a:t>26</a:t>
            </a:fld>
            <a:endParaRPr lang="en-GB" altLang="en-US" sz="1200">
              <a:latin typeface="Times New Roman" panose="02020603050405020304" pitchFamily="18" charset="0"/>
            </a:endParaRPr>
          </a:p>
        </p:txBody>
      </p:sp>
      <p:sp>
        <p:nvSpPr>
          <p:cNvPr id="306180" name="Rectangle 2"/>
          <p:cNvSpPr>
            <a:spLocks noGrp="1" noRot="1" noChangeAspect="1" noChangeArrowheads="1" noTextEdit="1"/>
          </p:cNvSpPr>
          <p:nvPr>
            <p:ph type="sldImg"/>
          </p:nvPr>
        </p:nvSpPr>
        <p:spPr>
          <a:ln/>
        </p:spPr>
      </p:sp>
      <p:sp>
        <p:nvSpPr>
          <p:cNvPr id="306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287437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Slide Image Placeholder 1"/>
          <p:cNvSpPr>
            <a:spLocks noGrp="1" noRot="1" noChangeAspect="1" noTextEdit="1"/>
          </p:cNvSpPr>
          <p:nvPr>
            <p:ph type="sldImg"/>
          </p:nvPr>
        </p:nvSpPr>
        <p:spPr>
          <a:ln/>
        </p:spPr>
      </p:sp>
      <p:sp>
        <p:nvSpPr>
          <p:cNvPr id="316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1642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1642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5CFAAC84-A6F5-4D9B-A718-33DEEB3A5945}" type="slidenum">
              <a:rPr lang="en-GB" altLang="en-US" sz="1200">
                <a:latin typeface="Times New Roman" panose="02020603050405020304" pitchFamily="18" charset="0"/>
              </a:rPr>
              <a:pPr eaLnBrk="1" hangingPunct="1"/>
              <a:t>27</a:t>
            </a:fld>
            <a:endParaRPr lang="en-GB" altLang="en-US" sz="1200">
              <a:latin typeface="Times New Roman" panose="02020603050405020304" pitchFamily="18" charset="0"/>
            </a:endParaRPr>
          </a:p>
        </p:txBody>
      </p:sp>
    </p:spTree>
    <p:extLst>
      <p:ext uri="{BB962C8B-B14F-4D97-AF65-F5344CB8AC3E}">
        <p14:creationId xmlns:p14="http://schemas.microsoft.com/office/powerpoint/2010/main" val="2778590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Slide Image Placeholder 1"/>
          <p:cNvSpPr>
            <a:spLocks noGrp="1" noRot="1" noChangeAspect="1" noTextEdit="1"/>
          </p:cNvSpPr>
          <p:nvPr>
            <p:ph type="sldImg"/>
          </p:nvPr>
        </p:nvSpPr>
        <p:spPr>
          <a:ln/>
        </p:spPr>
      </p:sp>
      <p:sp>
        <p:nvSpPr>
          <p:cNvPr id="317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Now lets look into the Debit Card Example for easier understanding.</a:t>
            </a:r>
          </a:p>
        </p:txBody>
      </p:sp>
      <p:sp>
        <p:nvSpPr>
          <p:cNvPr id="31744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1744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7CF61D7C-6778-4215-8FC1-A2A146AF539C}" type="slidenum">
              <a:rPr lang="en-GB" altLang="en-US" sz="1200">
                <a:latin typeface="Times New Roman" panose="02020603050405020304" pitchFamily="18" charset="0"/>
              </a:rPr>
              <a:pPr eaLnBrk="1" hangingPunct="1"/>
              <a:t>28</a:t>
            </a:fld>
            <a:endParaRPr lang="en-GB" altLang="en-US" sz="1200">
              <a:latin typeface="Times New Roman" panose="02020603050405020304" pitchFamily="18" charset="0"/>
            </a:endParaRPr>
          </a:p>
        </p:txBody>
      </p:sp>
    </p:spTree>
    <p:extLst>
      <p:ext uri="{BB962C8B-B14F-4D97-AF65-F5344CB8AC3E}">
        <p14:creationId xmlns:p14="http://schemas.microsoft.com/office/powerpoint/2010/main" val="3312077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2498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8897C48A-A045-4FF1-B488-C44794A7F87D}" type="slidenum">
              <a:rPr lang="en-GB" altLang="en-US" sz="1200">
                <a:latin typeface="Times New Roman" panose="02020603050405020304" pitchFamily="18" charset="0"/>
              </a:rPr>
              <a:pPr eaLnBrk="1" hangingPunct="1"/>
              <a:t>2</a:t>
            </a:fld>
            <a:endParaRPr lang="en-GB" altLang="en-US" sz="1200">
              <a:latin typeface="Times New Roman" panose="02020603050405020304" pitchFamily="18" charset="0"/>
            </a:endParaRPr>
          </a:p>
        </p:txBody>
      </p:sp>
      <p:sp>
        <p:nvSpPr>
          <p:cNvPr id="249860" name="Rectangle 2"/>
          <p:cNvSpPr>
            <a:spLocks noGrp="1" noRot="1" noChangeAspect="1" noChangeArrowheads="1" noTextEdit="1"/>
          </p:cNvSpPr>
          <p:nvPr>
            <p:ph type="sldImg"/>
          </p:nvPr>
        </p:nvSpPr>
        <p:spPr>
          <a:ln/>
        </p:spPr>
      </p:sp>
      <p:sp>
        <p:nvSpPr>
          <p:cNvPr id="231429" name="Rectangle 3"/>
          <p:cNvSpPr>
            <a:spLocks noGrp="1" noChangeArrowheads="1"/>
          </p:cNvSpPr>
          <p:nvPr>
            <p:ph type="body" idx="1"/>
          </p:nvPr>
        </p:nvSpPr>
        <p:spPr>
          <a:ln/>
        </p:spPr>
        <p:txBody>
          <a:bodyPr>
            <a:normAutofit/>
          </a:bodyPr>
          <a:lstStyle/>
          <a:p>
            <a:pPr lvl="1">
              <a:defRPr/>
            </a:pPr>
            <a:endParaRPr lang="en-US" dirty="0"/>
          </a:p>
          <a:p>
            <a:pPr lvl="1">
              <a:defRPr/>
            </a:pPr>
            <a:endParaRPr lang="en-US" dirty="0"/>
          </a:p>
          <a:p>
            <a:pPr lvl="1">
              <a:defRPr/>
            </a:pPr>
            <a:endParaRPr lang="en-US" dirty="0"/>
          </a:p>
          <a:p>
            <a:pPr lvl="1">
              <a:defRPr/>
            </a:pPr>
            <a:endParaRPr lang="en-GB" dirty="0"/>
          </a:p>
        </p:txBody>
      </p:sp>
    </p:spTree>
    <p:extLst>
      <p:ext uri="{BB962C8B-B14F-4D97-AF65-F5344CB8AC3E}">
        <p14:creationId xmlns:p14="http://schemas.microsoft.com/office/powerpoint/2010/main" val="488663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184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9D21C353-9B00-4050-A7B4-8496F341E32F}" type="slidenum">
              <a:rPr lang="en-GB" altLang="en-US" sz="1200">
                <a:latin typeface="Times New Roman" panose="02020603050405020304" pitchFamily="18" charset="0"/>
              </a:rPr>
              <a:pPr eaLnBrk="1" hangingPunct="1"/>
              <a:t>29</a:t>
            </a:fld>
            <a:endParaRPr lang="en-GB" altLang="en-US" sz="1200">
              <a:latin typeface="Times New Roman" panose="02020603050405020304" pitchFamily="18" charset="0"/>
            </a:endParaRPr>
          </a:p>
        </p:txBody>
      </p:sp>
      <p:sp>
        <p:nvSpPr>
          <p:cNvPr id="318468" name="Rectangle 2"/>
          <p:cNvSpPr>
            <a:spLocks noGrp="1" noRot="1" noChangeAspect="1" noChangeArrowheads="1" noTextEdit="1"/>
          </p:cNvSpPr>
          <p:nvPr>
            <p:ph type="sldImg"/>
          </p:nvPr>
        </p:nvSpPr>
        <p:spPr>
          <a:ln/>
        </p:spPr>
      </p:sp>
      <p:sp>
        <p:nvSpPr>
          <p:cNvPr id="318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3073007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194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74D1E379-9E20-4174-9A62-9E39E7EA404C}" type="slidenum">
              <a:rPr lang="en-GB" altLang="en-US" sz="1200">
                <a:latin typeface="Times New Roman" panose="02020603050405020304" pitchFamily="18" charset="0"/>
              </a:rPr>
              <a:pPr eaLnBrk="1" hangingPunct="1"/>
              <a:t>30</a:t>
            </a:fld>
            <a:endParaRPr lang="en-GB" altLang="en-US" sz="1200">
              <a:latin typeface="Times New Roman" panose="02020603050405020304" pitchFamily="18" charset="0"/>
            </a:endParaRPr>
          </a:p>
        </p:txBody>
      </p:sp>
      <p:sp>
        <p:nvSpPr>
          <p:cNvPr id="319492" name="Rectangle 2"/>
          <p:cNvSpPr>
            <a:spLocks noGrp="1" noRot="1" noChangeAspect="1" noChangeArrowheads="1" noTextEdit="1"/>
          </p:cNvSpPr>
          <p:nvPr>
            <p:ph type="sldImg"/>
          </p:nvPr>
        </p:nvSpPr>
        <p:spPr>
          <a:ln/>
        </p:spPr>
      </p:sp>
      <p:sp>
        <p:nvSpPr>
          <p:cNvPr id="292869" name="Rectangle 3"/>
          <p:cNvSpPr>
            <a:spLocks noGrp="1" noChangeArrowheads="1"/>
          </p:cNvSpPr>
          <p:nvPr>
            <p:ph type="body" idx="1"/>
          </p:nvPr>
        </p:nvSpPr>
        <p:spPr>
          <a:ln/>
        </p:spPr>
        <p:txBody>
          <a:bodyPr>
            <a:normAutofit/>
          </a:bodyPr>
          <a:lstStyle/>
          <a:p>
            <a:pPr>
              <a:defRPr/>
            </a:pPr>
            <a:endParaRPr lang="en-US" dirty="0"/>
          </a:p>
        </p:txBody>
      </p:sp>
    </p:spTree>
    <p:extLst>
      <p:ext uri="{BB962C8B-B14F-4D97-AF65-F5344CB8AC3E}">
        <p14:creationId xmlns:p14="http://schemas.microsoft.com/office/powerpoint/2010/main" val="30010473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205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F78852F-11B5-4884-AA86-4D502DFE224A}" type="slidenum">
              <a:rPr lang="en-GB" altLang="en-US" sz="1200">
                <a:latin typeface="Times New Roman" panose="02020603050405020304" pitchFamily="18" charset="0"/>
              </a:rPr>
              <a:pPr eaLnBrk="1" hangingPunct="1"/>
              <a:t>31</a:t>
            </a:fld>
            <a:endParaRPr lang="en-GB" altLang="en-US" sz="1200">
              <a:latin typeface="Times New Roman" panose="02020603050405020304" pitchFamily="18" charset="0"/>
            </a:endParaRPr>
          </a:p>
        </p:txBody>
      </p:sp>
      <p:sp>
        <p:nvSpPr>
          <p:cNvPr id="320516" name="Rectangle 2"/>
          <p:cNvSpPr>
            <a:spLocks noGrp="1" noRot="1" noChangeAspect="1" noChangeArrowheads="1" noTextEdit="1"/>
          </p:cNvSpPr>
          <p:nvPr>
            <p:ph type="sldImg"/>
          </p:nvPr>
        </p:nvSpPr>
        <p:spPr>
          <a:ln/>
        </p:spPr>
      </p:sp>
      <p:sp>
        <p:nvSpPr>
          <p:cNvPr id="320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b="1">
                <a:latin typeface="Arial" panose="020B0604020202020204" pitchFamily="34" charset="0"/>
              </a:rPr>
              <a:t>Debit Card Type</a:t>
            </a:r>
            <a:r>
              <a:rPr lang="en-US" altLang="en-US" b="1">
                <a:latin typeface="Arial" panose="020B0604020202020204" pitchFamily="34" charset="0"/>
              </a:rPr>
              <a:t>:</a:t>
            </a:r>
            <a:endParaRPr lang="en-GB" altLang="en-US">
              <a:latin typeface="Arial" panose="020B0604020202020204" pitchFamily="34" charset="0"/>
            </a:endParaRPr>
          </a:p>
          <a:p>
            <a:r>
              <a:rPr lang="en-GB" altLang="en-US">
                <a:latin typeface="Arial" panose="020B0604020202020204" pitchFamily="34" charset="0"/>
              </a:rPr>
              <a:t>This application holds the different types of debit cards issued by the bank to its customers. Details that this table must hold include - What conditions must be satisfied in order to give the customer a particular type of card. Our application uses a salary range to decide what card a customer is eligible for. </a:t>
            </a:r>
          </a:p>
          <a:p>
            <a:endParaRPr lang="en-GB" altLang="en-US">
              <a:latin typeface="Arial" panose="020B0604020202020204" pitchFamily="34" charset="0"/>
            </a:endParaRPr>
          </a:p>
          <a:p>
            <a:r>
              <a:rPr lang="en-GB" altLang="en-US" b="1">
                <a:latin typeface="Arial" panose="020B0604020202020204" pitchFamily="34" charset="0"/>
              </a:rPr>
              <a:t>Debit Card Master:</a:t>
            </a:r>
          </a:p>
          <a:p>
            <a:r>
              <a:rPr lang="en-GB" altLang="en-US">
                <a:latin typeface="Arial" panose="020B0604020202020204" pitchFamily="34" charset="0"/>
              </a:rPr>
              <a:t>The idea behind this application is that it must store details about all debit cards issued by the bank. Each card issued will have a corresponding record in this application. </a:t>
            </a:r>
          </a:p>
          <a:p>
            <a:endParaRPr lang="en-GB" altLang="en-US">
              <a:latin typeface="Arial" panose="020B0604020202020204" pitchFamily="34" charset="0"/>
            </a:endParaRPr>
          </a:p>
          <a:p>
            <a:r>
              <a:rPr lang="en-GB" altLang="en-US">
                <a:latin typeface="Arial" panose="020B0604020202020204" pitchFamily="34" charset="0"/>
              </a:rPr>
              <a:t>General details that a bank will store about a debit card are:</a:t>
            </a:r>
            <a:endParaRPr lang="en-US" altLang="en-US">
              <a:latin typeface="Arial" panose="020B0604020202020204" pitchFamily="34" charset="0"/>
            </a:endParaRPr>
          </a:p>
          <a:p>
            <a:pPr lvl="1"/>
            <a:r>
              <a:rPr lang="en-GB" altLang="en-US">
                <a:latin typeface="Arial" panose="020B0604020202020204" pitchFamily="34" charset="0"/>
              </a:rPr>
              <a:t>a) The customer whom it belongs to</a:t>
            </a:r>
            <a:endParaRPr lang="en-US" altLang="en-US">
              <a:latin typeface="Arial" panose="020B0604020202020204" pitchFamily="34" charset="0"/>
            </a:endParaRPr>
          </a:p>
          <a:p>
            <a:pPr lvl="1"/>
            <a:r>
              <a:rPr lang="en-GB" altLang="en-US">
                <a:latin typeface="Arial" panose="020B0604020202020204" pitchFamily="34" charset="0"/>
              </a:rPr>
              <a:t>b) What account is attached to the card</a:t>
            </a:r>
            <a:endParaRPr lang="en-US" altLang="en-US">
              <a:latin typeface="Arial" panose="020B0604020202020204" pitchFamily="34" charset="0"/>
            </a:endParaRPr>
          </a:p>
          <a:p>
            <a:pPr lvl="1"/>
            <a:r>
              <a:rPr lang="en-GB" altLang="en-US">
                <a:latin typeface="Arial" panose="020B0604020202020204" pitchFamily="34" charset="0"/>
              </a:rPr>
              <a:t>c) The validity of the card Start and End date</a:t>
            </a:r>
            <a:endParaRPr lang="en-US" altLang="en-US">
              <a:latin typeface="Arial" panose="020B0604020202020204" pitchFamily="34" charset="0"/>
            </a:endParaRPr>
          </a:p>
          <a:p>
            <a:pPr lvl="1"/>
            <a:r>
              <a:rPr lang="en-GB" altLang="en-US">
                <a:latin typeface="Arial" panose="020B0604020202020204" pitchFamily="34" charset="0"/>
              </a:rPr>
              <a:t>d) Security number of the card (system generated)</a:t>
            </a:r>
            <a:endParaRPr lang="en-US" altLang="en-US">
              <a:latin typeface="Arial" panose="020B0604020202020204" pitchFamily="34" charset="0"/>
            </a:endParaRPr>
          </a:p>
          <a:p>
            <a:pPr lvl="1"/>
            <a:r>
              <a:rPr lang="en-GB" altLang="en-US">
                <a:latin typeface="Arial" panose="020B0604020202020204" pitchFamily="34" charset="0"/>
              </a:rPr>
              <a:t>e) Card Type (Example Silver, Gold, Platinum)</a:t>
            </a:r>
            <a:endParaRPr lang="en-US" altLang="en-US">
              <a:latin typeface="Arial" panose="020B0604020202020204" pitchFamily="34" charset="0"/>
            </a:endParaRPr>
          </a:p>
          <a:p>
            <a:endParaRPr lang="en-US" altLang="en-US">
              <a:latin typeface="Arial" panose="020B0604020202020204" pitchFamily="34" charset="0"/>
            </a:endParaRPr>
          </a:p>
        </p:txBody>
      </p:sp>
    </p:spTree>
    <p:extLst>
      <p:ext uri="{BB962C8B-B14F-4D97-AF65-F5344CB8AC3E}">
        <p14:creationId xmlns:p14="http://schemas.microsoft.com/office/powerpoint/2010/main" val="1682874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215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3BE18F54-EEF5-4DD4-B61B-FEC715619200}" type="slidenum">
              <a:rPr lang="en-GB" altLang="en-US" sz="1200">
                <a:latin typeface="Times New Roman" panose="02020603050405020304" pitchFamily="18" charset="0"/>
              </a:rPr>
              <a:pPr eaLnBrk="1" hangingPunct="1"/>
              <a:t>32</a:t>
            </a:fld>
            <a:endParaRPr lang="en-GB" altLang="en-US" sz="1200">
              <a:latin typeface="Times New Roman" panose="02020603050405020304" pitchFamily="18" charset="0"/>
            </a:endParaRPr>
          </a:p>
        </p:txBody>
      </p:sp>
      <p:sp>
        <p:nvSpPr>
          <p:cNvPr id="321540" name="Rectangle 2"/>
          <p:cNvSpPr>
            <a:spLocks noGrp="1" noRot="1" noChangeAspect="1" noChangeArrowheads="1" noTextEdit="1"/>
          </p:cNvSpPr>
          <p:nvPr>
            <p:ph type="sldImg"/>
          </p:nvPr>
        </p:nvSpPr>
        <p:spPr>
          <a:ln/>
        </p:spPr>
      </p:sp>
      <p:sp>
        <p:nvSpPr>
          <p:cNvPr id="321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r>
              <a:rPr lang="en-GB" altLang="en-US" b="1">
                <a:latin typeface="Arial" panose="020B0604020202020204" pitchFamily="34" charset="0"/>
              </a:rPr>
              <a:t>Debit Card Parameter:</a:t>
            </a:r>
            <a:endParaRPr lang="en-US" altLang="en-US" b="1">
              <a:latin typeface="Arial" panose="020B0604020202020204" pitchFamily="34" charset="0"/>
            </a:endParaRPr>
          </a:p>
          <a:p>
            <a:r>
              <a:rPr lang="en-GB" altLang="en-US">
                <a:latin typeface="Arial" panose="020B0604020202020204" pitchFamily="34" charset="0"/>
              </a:rPr>
              <a:t>All application suites must have a parameter table that can be used to store data that affects the working of the entire suite. In our example, irrespective of the type of debit card a customer holds, the bank can decide the ATM withdrawal limit per day. This application has only one field called MAX.WITHDRAW.AMOUNT. This field is used to hold the maximum amount a Customer can withdraw on a particular day.</a:t>
            </a:r>
          </a:p>
          <a:p>
            <a:endParaRPr lang="en-GB" altLang="en-US">
              <a:latin typeface="Arial" panose="020B0604020202020204" pitchFamily="34" charset="0"/>
            </a:endParaRPr>
          </a:p>
          <a:p>
            <a:r>
              <a:rPr lang="en-GB" altLang="en-US" b="1">
                <a:latin typeface="Arial" panose="020B0604020202020204" pitchFamily="34" charset="0"/>
              </a:rPr>
              <a:t>Debit Card Transactions:</a:t>
            </a:r>
            <a:endParaRPr lang="en-US" altLang="en-US" b="1">
              <a:latin typeface="Arial" panose="020B0604020202020204" pitchFamily="34" charset="0"/>
            </a:endParaRPr>
          </a:p>
          <a:p>
            <a:r>
              <a:rPr lang="en-GB" altLang="en-US">
                <a:latin typeface="Arial" panose="020B0604020202020204" pitchFamily="34" charset="0"/>
              </a:rPr>
              <a:t>All transactions for a debit card, be it an ATM withdrawal or a Swipe must be stored here. Before a transaction is updated, we must check if the ATM withdrawal limit has been reached, if yes, then we must not accept the transaction.</a:t>
            </a:r>
            <a:endParaRPr lang="en-US" altLang="en-US">
              <a:latin typeface="Arial" panose="020B0604020202020204" pitchFamily="34" charset="0"/>
            </a:endParaRPr>
          </a:p>
          <a:p>
            <a:endParaRPr lang="en-GB" altLang="en-US">
              <a:latin typeface="Arial" panose="020B0604020202020204" pitchFamily="34" charset="0"/>
            </a:endParaRPr>
          </a:p>
          <a:p>
            <a:r>
              <a:rPr lang="en-GB" altLang="en-US">
                <a:latin typeface="Arial" panose="020B0604020202020204" pitchFamily="34" charset="0"/>
              </a:rPr>
              <a:t>The details stored in this table are:</a:t>
            </a:r>
          </a:p>
          <a:p>
            <a:r>
              <a:rPr lang="en-US" altLang="en-US">
                <a:latin typeface="Arial" panose="020B0604020202020204" pitchFamily="34" charset="0"/>
              </a:rPr>
              <a:t>      a) The debit card number</a:t>
            </a:r>
          </a:p>
          <a:p>
            <a:r>
              <a:rPr lang="en-US" altLang="en-US">
                <a:latin typeface="Arial" panose="020B0604020202020204" pitchFamily="34" charset="0"/>
              </a:rPr>
              <a:t>      b) Value date</a:t>
            </a:r>
          </a:p>
          <a:p>
            <a:r>
              <a:rPr lang="en-US" altLang="en-US">
                <a:latin typeface="Arial" panose="020B0604020202020204" pitchFamily="34" charset="0"/>
              </a:rPr>
              <a:t>      c) Type of transaction – Withdraw or Swipe</a:t>
            </a:r>
          </a:p>
          <a:p>
            <a:r>
              <a:rPr lang="en-US" altLang="en-US">
                <a:latin typeface="Arial" panose="020B0604020202020204" pitchFamily="34" charset="0"/>
              </a:rPr>
              <a:t>      d) Amount of the transaction</a:t>
            </a:r>
          </a:p>
          <a:p>
            <a:r>
              <a:rPr lang="en-US" altLang="en-US">
                <a:latin typeface="Arial" panose="020B0604020202020204" pitchFamily="34" charset="0"/>
              </a:rPr>
              <a:t>      e) Overrides if any</a:t>
            </a:r>
          </a:p>
          <a:p>
            <a:r>
              <a:rPr lang="en-US" altLang="en-US">
                <a:latin typeface="Arial" panose="020B0604020202020204" pitchFamily="34" charset="0"/>
              </a:rPr>
              <a:t>      f) Accounting details</a:t>
            </a:r>
            <a:endParaRPr lang="en-GB" altLang="en-US">
              <a:latin typeface="Arial" panose="020B0604020202020204" pitchFamily="34" charset="0"/>
            </a:endParaRPr>
          </a:p>
          <a:p>
            <a:endParaRPr lang="en-GB" altLang="en-US">
              <a:latin typeface="Arial" panose="020B0604020202020204" pitchFamily="34" charset="0"/>
            </a:endParaRPr>
          </a:p>
          <a:p>
            <a:r>
              <a:rPr lang="en-GB" altLang="en-US" b="1">
                <a:latin typeface="Arial" panose="020B0604020202020204" pitchFamily="34" charset="0"/>
              </a:rPr>
              <a:t>EB.ATM.WITHDRAWAL:</a:t>
            </a:r>
            <a:endParaRPr lang="en-US" altLang="en-US" b="1">
              <a:latin typeface="Arial" panose="020B0604020202020204" pitchFamily="34" charset="0"/>
            </a:endParaRPr>
          </a:p>
          <a:p>
            <a:r>
              <a:rPr lang="en-GB" altLang="en-US">
                <a:latin typeface="Arial" panose="020B0604020202020204" pitchFamily="34" charset="0"/>
              </a:rPr>
              <a:t>This is a live file used to hold the total amount withdrawn from ATM by the Customer on a particular day. The ID of the application is the Customer number. Whenever a Customer withdraws money from ATM, this live file will be updated with the amount.</a:t>
            </a:r>
            <a:endParaRPr lang="en-US" altLang="en-US">
              <a:latin typeface="Arial" panose="020B0604020202020204" pitchFamily="34" charset="0"/>
            </a:endParaRPr>
          </a:p>
          <a:p>
            <a:endParaRPr lang="en-US" altLang="en-US">
              <a:latin typeface="Arial" panose="020B0604020202020204" pitchFamily="34" charset="0"/>
            </a:endParaRPr>
          </a:p>
          <a:p>
            <a:pPr lvl="1"/>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p:txBody>
      </p:sp>
    </p:spTree>
    <p:extLst>
      <p:ext uri="{BB962C8B-B14F-4D97-AF65-F5344CB8AC3E}">
        <p14:creationId xmlns:p14="http://schemas.microsoft.com/office/powerpoint/2010/main" val="29086117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225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F324648-CD6F-474C-A5B3-72B75AEAC291}" type="slidenum">
              <a:rPr lang="en-GB" altLang="en-US" sz="1200">
                <a:latin typeface="Times New Roman" panose="02020603050405020304" pitchFamily="18" charset="0"/>
              </a:rPr>
              <a:pPr eaLnBrk="1" hangingPunct="1"/>
              <a:t>33</a:t>
            </a:fld>
            <a:endParaRPr lang="en-GB" altLang="en-US" sz="1200">
              <a:latin typeface="Times New Roman" panose="02020603050405020304" pitchFamily="18" charset="0"/>
            </a:endParaRPr>
          </a:p>
        </p:txBody>
      </p:sp>
      <p:sp>
        <p:nvSpPr>
          <p:cNvPr id="322564" name="Rectangle 2"/>
          <p:cNvSpPr>
            <a:spLocks noGrp="1" noRot="1" noChangeAspect="1" noChangeArrowheads="1" noTextEdit="1"/>
          </p:cNvSpPr>
          <p:nvPr>
            <p:ph type="sldImg"/>
          </p:nvPr>
        </p:nvSpPr>
        <p:spPr>
          <a:ln/>
        </p:spPr>
      </p:sp>
      <p:sp>
        <p:nvSpPr>
          <p:cNvPr id="295941" name="Rectangle 3"/>
          <p:cNvSpPr>
            <a:spLocks noGrp="1" noChangeArrowheads="1"/>
          </p:cNvSpPr>
          <p:nvPr>
            <p:ph type="body" idx="1"/>
          </p:nvPr>
        </p:nvSpPr>
        <p:spPr>
          <a:ln/>
        </p:spPr>
        <p:txBody>
          <a:bodyPr/>
          <a:lstStyle/>
          <a:p>
            <a:pPr marL="228600" indent="-228600">
              <a:defRPr/>
            </a:pPr>
            <a:r>
              <a:rPr lang="en-US" dirty="0"/>
              <a:t>Fields of an application are defined in the .FIELDS methods.</a:t>
            </a:r>
          </a:p>
          <a:p>
            <a:pPr marL="228600" indent="-228600">
              <a:defRPr/>
            </a:pPr>
            <a:endParaRPr lang="en-US" dirty="0"/>
          </a:p>
          <a:p>
            <a:pPr>
              <a:defRPr/>
            </a:pPr>
            <a:r>
              <a:rPr lang="en-GB" dirty="0"/>
              <a:t>For every application created in T24, &lt;APPNAME&gt;.FIELDS method must exist</a:t>
            </a:r>
            <a:r>
              <a:rPr lang="en-US" dirty="0"/>
              <a:t>, since an application must contain at least one field.</a:t>
            </a:r>
          </a:p>
          <a:p>
            <a:pPr>
              <a:defRPr/>
            </a:pPr>
            <a:endParaRPr lang="en-US" dirty="0"/>
          </a:p>
          <a:p>
            <a:pPr>
              <a:defRPr/>
            </a:pPr>
            <a:r>
              <a:rPr lang="en-US" dirty="0"/>
              <a:t>This method is called after the .INITIALISE method.</a:t>
            </a:r>
          </a:p>
          <a:p>
            <a:pPr>
              <a:defRPr/>
            </a:pPr>
            <a:endParaRPr lang="en-US" dirty="0"/>
          </a:p>
          <a:p>
            <a:pPr eaLnBrk="1" hangingPunct="1">
              <a:lnSpc>
                <a:spcPct val="90000"/>
              </a:lnSpc>
              <a:defRPr/>
            </a:pPr>
            <a:r>
              <a:rPr lang="en-US" dirty="0"/>
              <a:t>Uses the common variables from I_COMMON </a:t>
            </a:r>
          </a:p>
          <a:p>
            <a:pPr lvl="1" eaLnBrk="1" hangingPunct="1">
              <a:lnSpc>
                <a:spcPct val="90000"/>
              </a:lnSpc>
              <a:defRPr/>
            </a:pPr>
            <a:r>
              <a:rPr lang="en-US" dirty="0"/>
              <a:t>F</a:t>
            </a:r>
          </a:p>
          <a:p>
            <a:pPr lvl="1" eaLnBrk="1" hangingPunct="1">
              <a:lnSpc>
                <a:spcPct val="90000"/>
              </a:lnSpc>
              <a:defRPr/>
            </a:pPr>
            <a:r>
              <a:rPr lang="en-US" dirty="0"/>
              <a:t>N</a:t>
            </a:r>
          </a:p>
          <a:p>
            <a:pPr lvl="1" eaLnBrk="1" hangingPunct="1">
              <a:lnSpc>
                <a:spcPct val="90000"/>
              </a:lnSpc>
              <a:defRPr/>
            </a:pPr>
            <a:r>
              <a:rPr lang="en-US" dirty="0"/>
              <a:t>T</a:t>
            </a:r>
          </a:p>
          <a:p>
            <a:pPr lvl="1" eaLnBrk="1" hangingPunct="1">
              <a:lnSpc>
                <a:spcPct val="90000"/>
              </a:lnSpc>
              <a:defRPr/>
            </a:pPr>
            <a:r>
              <a:rPr lang="en-US" dirty="0"/>
              <a:t>ID.F</a:t>
            </a:r>
          </a:p>
          <a:p>
            <a:pPr lvl="1" eaLnBrk="1" hangingPunct="1">
              <a:lnSpc>
                <a:spcPct val="90000"/>
              </a:lnSpc>
              <a:defRPr/>
            </a:pPr>
            <a:r>
              <a:rPr lang="en-US" dirty="0"/>
              <a:t>ID.N</a:t>
            </a:r>
          </a:p>
          <a:p>
            <a:pPr lvl="1" eaLnBrk="1" hangingPunct="1">
              <a:lnSpc>
                <a:spcPct val="90000"/>
              </a:lnSpc>
              <a:defRPr/>
            </a:pPr>
            <a:r>
              <a:rPr lang="en-US" dirty="0"/>
              <a:t>ID.T</a:t>
            </a:r>
          </a:p>
          <a:p>
            <a:pPr lvl="1" eaLnBrk="1" hangingPunct="1">
              <a:lnSpc>
                <a:spcPct val="90000"/>
              </a:lnSpc>
              <a:defRPr/>
            </a:pPr>
            <a:r>
              <a:rPr lang="en-US" dirty="0"/>
              <a:t>CONCATFILE</a:t>
            </a:r>
          </a:p>
          <a:p>
            <a:pPr lvl="1" eaLnBrk="1" hangingPunct="1">
              <a:lnSpc>
                <a:spcPct val="90000"/>
              </a:lnSpc>
              <a:defRPr/>
            </a:pPr>
            <a:r>
              <a:rPr lang="en-US" dirty="0"/>
              <a:t>CHECKFILE</a:t>
            </a:r>
          </a:p>
          <a:p>
            <a:pPr lvl="1" eaLnBrk="1" hangingPunct="1">
              <a:lnSpc>
                <a:spcPct val="90000"/>
              </a:lnSpc>
              <a:defRPr/>
            </a:pPr>
            <a:r>
              <a:rPr lang="en-US" dirty="0"/>
              <a:t>ID.CHECKFILE</a:t>
            </a:r>
          </a:p>
          <a:p>
            <a:pPr lvl="1" eaLnBrk="1" hangingPunct="1">
              <a:lnSpc>
                <a:spcPct val="90000"/>
              </a:lnSpc>
              <a:defRPr/>
            </a:pPr>
            <a:r>
              <a:rPr lang="en-US" dirty="0"/>
              <a:t>V</a:t>
            </a:r>
          </a:p>
          <a:p>
            <a:pPr>
              <a:defRPr/>
            </a:pPr>
            <a:endParaRPr lang="en-US" dirty="0"/>
          </a:p>
        </p:txBody>
      </p:sp>
    </p:spTree>
    <p:extLst>
      <p:ext uri="{BB962C8B-B14F-4D97-AF65-F5344CB8AC3E}">
        <p14:creationId xmlns:p14="http://schemas.microsoft.com/office/powerpoint/2010/main" val="22927059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23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CF35EF23-95B6-4E78-9FC1-FF8D8885736B}" type="slidenum">
              <a:rPr lang="en-GB" altLang="en-US" sz="1200">
                <a:latin typeface="Times New Roman" panose="02020603050405020304" pitchFamily="18" charset="0"/>
              </a:rPr>
              <a:pPr eaLnBrk="1" hangingPunct="1"/>
              <a:t>34</a:t>
            </a:fld>
            <a:endParaRPr lang="en-GB" altLang="en-US" sz="1200">
              <a:latin typeface="Times New Roman" panose="02020603050405020304" pitchFamily="18" charset="0"/>
            </a:endParaRPr>
          </a:p>
        </p:txBody>
      </p:sp>
      <p:sp>
        <p:nvSpPr>
          <p:cNvPr id="323588" name="Rectangle 2"/>
          <p:cNvSpPr>
            <a:spLocks noGrp="1" noRot="1" noChangeAspect="1" noChangeArrowheads="1" noTextEdit="1"/>
          </p:cNvSpPr>
          <p:nvPr>
            <p:ph type="sldImg"/>
          </p:nvPr>
        </p:nvSpPr>
        <p:spPr>
          <a:ln/>
        </p:spPr>
      </p:sp>
      <p:sp>
        <p:nvSpPr>
          <p:cNvPr id="296965" name="Rectangle 3"/>
          <p:cNvSpPr>
            <a:spLocks noGrp="1" noChangeArrowheads="1"/>
          </p:cNvSpPr>
          <p:nvPr>
            <p:ph type="body" idx="1"/>
          </p:nvPr>
        </p:nvSpPr>
        <p:spPr>
          <a:ln/>
        </p:spPr>
        <p:txBody>
          <a:bodyPr>
            <a:normAutofit/>
          </a:bodyPr>
          <a:lstStyle/>
          <a:p>
            <a:pPr marL="228600" indent="-228600">
              <a:defRPr/>
            </a:pPr>
            <a:r>
              <a:rPr lang="en-US" dirty="0"/>
              <a:t>F array</a:t>
            </a:r>
            <a:r>
              <a:rPr lang="en-GB" dirty="0"/>
              <a:t> is a dimensioned array and each position in the array is used to hold a </a:t>
            </a:r>
          </a:p>
          <a:p>
            <a:pPr marL="228600" indent="-228600">
              <a:defRPr/>
            </a:pPr>
            <a:r>
              <a:rPr lang="en-GB" dirty="0"/>
              <a:t>particular field name. This variable is used to define 2 important features of a field. It </a:t>
            </a:r>
          </a:p>
          <a:p>
            <a:pPr marL="228600" indent="-228600">
              <a:defRPr/>
            </a:pPr>
            <a:r>
              <a:rPr lang="en-GB" dirty="0"/>
              <a:t>holds the field’s name and is also used to define whether the field is a single value, </a:t>
            </a:r>
          </a:p>
          <a:p>
            <a:pPr marL="228600" indent="-228600">
              <a:defRPr/>
            </a:pPr>
            <a:r>
              <a:rPr lang="en-GB" dirty="0"/>
              <a:t>multi-valued or sub-valued.</a:t>
            </a:r>
          </a:p>
          <a:p>
            <a:pPr marL="228600" indent="-228600">
              <a:defRPr/>
            </a:pPr>
            <a:endParaRPr lang="en-GB" dirty="0"/>
          </a:p>
          <a:p>
            <a:pPr marL="228600" indent="-228600">
              <a:defRPr/>
            </a:pPr>
            <a:r>
              <a:rPr lang="en-US" dirty="0"/>
              <a:t>Used only for fields in an application, not the ID.</a:t>
            </a:r>
          </a:p>
          <a:p>
            <a:pPr marL="228600" indent="-228600">
              <a:defRPr/>
            </a:pPr>
            <a:endParaRPr lang="en-US" dirty="0"/>
          </a:p>
          <a:p>
            <a:pPr marL="228600" indent="-228600">
              <a:defRPr/>
            </a:pPr>
            <a:r>
              <a:rPr lang="en-GB" dirty="0"/>
              <a:t>Each time we store a field name in F array, we increment the field position. A field </a:t>
            </a:r>
          </a:p>
          <a:p>
            <a:pPr marL="228600" indent="-228600">
              <a:defRPr/>
            </a:pPr>
            <a:r>
              <a:rPr lang="en-GB" dirty="0"/>
              <a:t>name can be up to 18 characters long and must not include spaces. The first two </a:t>
            </a:r>
          </a:p>
          <a:p>
            <a:pPr marL="228600" indent="-228600">
              <a:defRPr/>
            </a:pPr>
            <a:r>
              <a:rPr lang="en-GB" dirty="0"/>
              <a:t>characters of a name cannot be </a:t>
            </a:r>
            <a:r>
              <a:rPr lang="en-GB" b="1" dirty="0"/>
              <a:t>XX </a:t>
            </a:r>
            <a:r>
              <a:rPr lang="en-GB" dirty="0"/>
              <a:t>cause it is used to define </a:t>
            </a:r>
            <a:r>
              <a:rPr lang="en-GB" dirty="0" err="1"/>
              <a:t>multivalue</a:t>
            </a:r>
            <a:r>
              <a:rPr lang="en-GB" dirty="0"/>
              <a:t> and </a:t>
            </a:r>
            <a:r>
              <a:rPr lang="en-GB" dirty="0" err="1"/>
              <a:t>subvalue</a:t>
            </a:r>
            <a:r>
              <a:rPr lang="en-GB" dirty="0"/>
              <a:t> </a:t>
            </a:r>
          </a:p>
          <a:p>
            <a:pPr marL="228600" indent="-228600">
              <a:defRPr/>
            </a:pPr>
            <a:r>
              <a:rPr lang="en-GB" dirty="0"/>
              <a:t>fields.</a:t>
            </a:r>
            <a:endParaRPr lang="en-GB" b="1" dirty="0"/>
          </a:p>
          <a:p>
            <a:pPr marL="228600" indent="-228600">
              <a:defRPr/>
            </a:pPr>
            <a:endParaRPr lang="en-US" dirty="0"/>
          </a:p>
          <a:p>
            <a:pPr>
              <a:defRPr/>
            </a:pPr>
            <a:r>
              <a:rPr lang="en-GB" dirty="0"/>
              <a:t>There are 3 main kinds of multi value fields</a:t>
            </a:r>
            <a:endParaRPr lang="en-US" dirty="0"/>
          </a:p>
          <a:p>
            <a:pPr lvl="1">
              <a:defRPr/>
            </a:pPr>
            <a:r>
              <a:rPr lang="en-GB" dirty="0"/>
              <a:t>Stand alone multi value fields</a:t>
            </a:r>
            <a:endParaRPr lang="en-US" dirty="0"/>
          </a:p>
          <a:p>
            <a:pPr lvl="1">
              <a:defRPr/>
            </a:pPr>
            <a:r>
              <a:rPr lang="en-GB" dirty="0"/>
              <a:t>Associated Multi value fields</a:t>
            </a:r>
            <a:endParaRPr lang="en-US" dirty="0"/>
          </a:p>
          <a:p>
            <a:pPr lvl="1">
              <a:defRPr/>
            </a:pPr>
            <a:r>
              <a:rPr lang="en-GB" dirty="0"/>
              <a:t>Language Multi value fields</a:t>
            </a:r>
            <a:endParaRPr lang="en-US" dirty="0"/>
          </a:p>
          <a:p>
            <a:pPr>
              <a:defRPr/>
            </a:pPr>
            <a:endParaRPr lang="en-GB" dirty="0"/>
          </a:p>
          <a:p>
            <a:pPr>
              <a:defRPr/>
            </a:pPr>
            <a:r>
              <a:rPr lang="en-GB" dirty="0"/>
              <a:t>Shown below is a simple multi value field</a:t>
            </a:r>
          </a:p>
          <a:p>
            <a:pPr lvl="1">
              <a:defRPr/>
            </a:pPr>
            <a:r>
              <a:rPr lang="en-GB" dirty="0"/>
              <a:t>F(Field Position) = ‘XX.FIELDNAME1’</a:t>
            </a:r>
            <a:endParaRPr lang="en-US" dirty="0"/>
          </a:p>
          <a:p>
            <a:pPr>
              <a:defRPr/>
            </a:pPr>
            <a:endParaRPr lang="en-US" dirty="0"/>
          </a:p>
          <a:p>
            <a:pPr>
              <a:defRPr/>
            </a:pPr>
            <a:endParaRPr lang="en-US" dirty="0"/>
          </a:p>
          <a:p>
            <a:pPr>
              <a:defRPr/>
            </a:pPr>
            <a:endParaRPr lang="en-US" dirty="0"/>
          </a:p>
          <a:p>
            <a:pPr marL="228600" indent="-228600">
              <a:defRPr/>
            </a:pPr>
            <a:endParaRPr lang="en-US" dirty="0"/>
          </a:p>
          <a:p>
            <a:pPr>
              <a:defRPr/>
            </a:pPr>
            <a:endParaRPr lang="en-US" dirty="0"/>
          </a:p>
        </p:txBody>
      </p:sp>
    </p:spTree>
    <p:extLst>
      <p:ext uri="{BB962C8B-B14F-4D97-AF65-F5344CB8AC3E}">
        <p14:creationId xmlns:p14="http://schemas.microsoft.com/office/powerpoint/2010/main" val="3843538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246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A8B0C7FD-077C-4D08-8537-035A0ACD0CD7}" type="slidenum">
              <a:rPr lang="en-GB" altLang="en-US" sz="1200">
                <a:latin typeface="Times New Roman" panose="02020603050405020304" pitchFamily="18" charset="0"/>
              </a:rPr>
              <a:pPr eaLnBrk="1" hangingPunct="1"/>
              <a:t>35</a:t>
            </a:fld>
            <a:endParaRPr lang="en-GB" altLang="en-US" sz="1200">
              <a:latin typeface="Times New Roman" panose="02020603050405020304" pitchFamily="18" charset="0"/>
            </a:endParaRPr>
          </a:p>
        </p:txBody>
      </p:sp>
      <p:sp>
        <p:nvSpPr>
          <p:cNvPr id="324612" name="Rectangle 2"/>
          <p:cNvSpPr>
            <a:spLocks noGrp="1" noRot="1" noChangeAspect="1" noChangeArrowheads="1" noTextEdit="1"/>
          </p:cNvSpPr>
          <p:nvPr>
            <p:ph type="sldImg"/>
          </p:nvPr>
        </p:nvSpPr>
        <p:spPr>
          <a:ln/>
        </p:spPr>
      </p:sp>
      <p:sp>
        <p:nvSpPr>
          <p:cNvPr id="296965" name="Rectangle 3"/>
          <p:cNvSpPr>
            <a:spLocks noGrp="1" noChangeArrowheads="1"/>
          </p:cNvSpPr>
          <p:nvPr>
            <p:ph type="body" idx="1"/>
          </p:nvPr>
        </p:nvSpPr>
        <p:spPr>
          <a:ln/>
        </p:spPr>
        <p:txBody>
          <a:bodyPr>
            <a:normAutofit/>
          </a:bodyPr>
          <a:lstStyle/>
          <a:p>
            <a:pPr>
              <a:defRPr/>
            </a:pPr>
            <a:r>
              <a:rPr lang="en-GB" dirty="0"/>
              <a:t>Associated multi values are the way fields are grouped in T24. If a set of fields must be multi valued together, defining each as a simple multi value is not the answer.</a:t>
            </a:r>
          </a:p>
          <a:p>
            <a:pPr lvl="1">
              <a:defRPr/>
            </a:pPr>
            <a:r>
              <a:rPr lang="en-GB" dirty="0"/>
              <a:t>F(Field Position) = ‘XX&lt;FIELDNAME1’</a:t>
            </a:r>
            <a:endParaRPr lang="en-US" dirty="0"/>
          </a:p>
          <a:p>
            <a:pPr lvl="1">
              <a:defRPr/>
            </a:pPr>
            <a:r>
              <a:rPr lang="en-GB" dirty="0"/>
              <a:t>F(Field Position) = ‘XX-FIELDNAME2’</a:t>
            </a:r>
            <a:endParaRPr lang="en-US" dirty="0"/>
          </a:p>
          <a:p>
            <a:pPr lvl="1">
              <a:defRPr/>
            </a:pPr>
            <a:r>
              <a:rPr lang="en-GB" dirty="0"/>
              <a:t>F(Field Position) = ‘XX-FIELDNAME3’</a:t>
            </a:r>
            <a:endParaRPr lang="en-US" dirty="0"/>
          </a:p>
          <a:p>
            <a:pPr lvl="1">
              <a:defRPr/>
            </a:pPr>
            <a:r>
              <a:rPr lang="en-GB" dirty="0"/>
              <a:t>F(Field Position) = ‘XX&gt;FIELDNAME4’</a:t>
            </a:r>
            <a:endParaRPr lang="en-US" dirty="0"/>
          </a:p>
          <a:p>
            <a:pPr>
              <a:defRPr/>
            </a:pPr>
            <a:r>
              <a:rPr lang="en-US" dirty="0"/>
              <a:t>Where </a:t>
            </a:r>
            <a:r>
              <a:rPr lang="en-GB" dirty="0"/>
              <a:t>‘XX’ in a field name represents the multi value characteristic. The symbol ‘&lt;’ signifies the start of a multi value set, ‘&gt;’ signifies the end and ‘–‘ are the field’s in between. </a:t>
            </a:r>
            <a:endParaRPr lang="en-US" dirty="0"/>
          </a:p>
          <a:p>
            <a:pPr>
              <a:defRPr/>
            </a:pPr>
            <a:endParaRPr lang="en-US" dirty="0"/>
          </a:p>
          <a:p>
            <a:pPr>
              <a:defRPr/>
            </a:pPr>
            <a:r>
              <a:rPr lang="en-GB" dirty="0"/>
              <a:t>What if you want to multi value 2 fields that are already part of an associated multi value set? Sub values are T24’s answer to such a requirement.</a:t>
            </a:r>
            <a:endParaRPr lang="en-US" dirty="0"/>
          </a:p>
          <a:p>
            <a:pPr>
              <a:defRPr/>
            </a:pPr>
            <a:r>
              <a:rPr lang="en-US" dirty="0"/>
              <a:t>          </a:t>
            </a:r>
            <a:r>
              <a:rPr lang="en-GB" dirty="0"/>
              <a:t>F(Field Position) = ‘XX&lt;FIELDNAME1’</a:t>
            </a:r>
            <a:endParaRPr lang="en-US" dirty="0"/>
          </a:p>
          <a:p>
            <a:pPr>
              <a:defRPr/>
            </a:pPr>
            <a:r>
              <a:rPr lang="en-GB" dirty="0"/>
              <a:t>          F(Field Position) = ‘XX.XX&lt;FIELDNAME2’</a:t>
            </a:r>
            <a:endParaRPr lang="en-US" dirty="0"/>
          </a:p>
          <a:p>
            <a:pPr>
              <a:defRPr/>
            </a:pPr>
            <a:r>
              <a:rPr lang="en-GB" dirty="0"/>
              <a:t>          F(Field Position) = ‘XX.XX&gt;FIELDNAME3’</a:t>
            </a:r>
            <a:endParaRPr lang="en-US" dirty="0"/>
          </a:p>
          <a:p>
            <a:pPr>
              <a:defRPr/>
            </a:pPr>
            <a:r>
              <a:rPr lang="en-GB" dirty="0"/>
              <a:t>          F(Field Position) = ‘XX&gt;FIELDNAME4’</a:t>
            </a:r>
          </a:p>
          <a:p>
            <a:pPr>
              <a:defRPr/>
            </a:pPr>
            <a:r>
              <a:rPr lang="en-GB" dirty="0"/>
              <a:t>‘XX.XX’ is used to represent sub value fields in T24. In the definition above, fields 2 and 3 can be sub valued within one multi value of the entire set.</a:t>
            </a:r>
            <a:endParaRPr lang="en-US" dirty="0"/>
          </a:p>
          <a:p>
            <a:pPr>
              <a:defRPr/>
            </a:pPr>
            <a:endParaRPr lang="en-US" dirty="0"/>
          </a:p>
          <a:p>
            <a:pPr>
              <a:defRPr/>
            </a:pPr>
            <a:r>
              <a:rPr lang="en-GB" dirty="0"/>
              <a:t>If we have only two fields that form an associated multi value set, and if one of the fields is a sub value, then the format to define the set is</a:t>
            </a:r>
            <a:endParaRPr lang="en-US" dirty="0"/>
          </a:p>
          <a:p>
            <a:pPr>
              <a:defRPr/>
            </a:pPr>
            <a:r>
              <a:rPr lang="en-US" dirty="0"/>
              <a:t>          </a:t>
            </a:r>
            <a:r>
              <a:rPr lang="en-GB" dirty="0"/>
              <a:t>F(Field Position)  = ‘XX&lt;FIELDNAME1’</a:t>
            </a:r>
            <a:endParaRPr lang="en-US" dirty="0"/>
          </a:p>
          <a:p>
            <a:pPr>
              <a:defRPr/>
            </a:pPr>
            <a:r>
              <a:rPr lang="en-GB" dirty="0"/>
              <a:t>          F(Field Position)  = ‘XX&gt;XX.FIELDNAME2’</a:t>
            </a: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marL="228600" indent="-228600">
              <a:defRPr/>
            </a:pPr>
            <a:endParaRPr lang="en-US" dirty="0"/>
          </a:p>
          <a:p>
            <a:pPr>
              <a:defRPr/>
            </a:pPr>
            <a:endParaRPr lang="en-US" dirty="0"/>
          </a:p>
        </p:txBody>
      </p:sp>
    </p:spTree>
    <p:extLst>
      <p:ext uri="{BB962C8B-B14F-4D97-AF65-F5344CB8AC3E}">
        <p14:creationId xmlns:p14="http://schemas.microsoft.com/office/powerpoint/2010/main" val="18790518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256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300751AF-55F0-4FCC-A6E0-4AA28F2A9592}" type="slidenum">
              <a:rPr lang="en-GB" altLang="en-US" sz="1200">
                <a:latin typeface="Times New Roman" panose="02020603050405020304" pitchFamily="18" charset="0"/>
              </a:rPr>
              <a:pPr eaLnBrk="1" hangingPunct="1"/>
              <a:t>36</a:t>
            </a:fld>
            <a:endParaRPr lang="en-GB" altLang="en-US" sz="1200">
              <a:latin typeface="Times New Roman" panose="02020603050405020304" pitchFamily="18" charset="0"/>
            </a:endParaRPr>
          </a:p>
        </p:txBody>
      </p:sp>
      <p:sp>
        <p:nvSpPr>
          <p:cNvPr id="325636" name="Rectangle 2"/>
          <p:cNvSpPr>
            <a:spLocks noGrp="1" noRot="1" noChangeAspect="1" noChangeArrowheads="1" noTextEdit="1"/>
          </p:cNvSpPr>
          <p:nvPr>
            <p:ph type="sldImg"/>
          </p:nvPr>
        </p:nvSpPr>
        <p:spPr>
          <a:ln/>
        </p:spPr>
      </p:sp>
      <p:sp>
        <p:nvSpPr>
          <p:cNvPr id="297989" name="Rectangle 3"/>
          <p:cNvSpPr>
            <a:spLocks noGrp="1" noChangeArrowheads="1"/>
          </p:cNvSpPr>
          <p:nvPr>
            <p:ph type="body" idx="1"/>
          </p:nvPr>
        </p:nvSpPr>
        <p:spPr>
          <a:ln/>
        </p:spPr>
        <p:txBody>
          <a:bodyPr/>
          <a:lstStyle/>
          <a:p>
            <a:pPr>
              <a:defRPr/>
            </a:pPr>
            <a:endParaRPr lang="en-US" dirty="0"/>
          </a:p>
        </p:txBody>
      </p:sp>
    </p:spTree>
    <p:extLst>
      <p:ext uri="{BB962C8B-B14F-4D97-AF65-F5344CB8AC3E}">
        <p14:creationId xmlns:p14="http://schemas.microsoft.com/office/powerpoint/2010/main" val="33345477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266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2C20A070-632B-458A-A180-3664FFF3EBF7}" type="slidenum">
              <a:rPr lang="en-GB" altLang="en-US" sz="1200">
                <a:latin typeface="Times New Roman" panose="02020603050405020304" pitchFamily="18" charset="0"/>
              </a:rPr>
              <a:pPr eaLnBrk="1" hangingPunct="1"/>
              <a:t>37</a:t>
            </a:fld>
            <a:endParaRPr lang="en-GB" altLang="en-US" sz="1200">
              <a:latin typeface="Times New Roman" panose="02020603050405020304" pitchFamily="18" charset="0"/>
            </a:endParaRPr>
          </a:p>
        </p:txBody>
      </p:sp>
      <p:sp>
        <p:nvSpPr>
          <p:cNvPr id="326660" name="Rectangle 2"/>
          <p:cNvSpPr>
            <a:spLocks noGrp="1" noRot="1" noChangeAspect="1" noChangeArrowheads="1" noTextEdit="1"/>
          </p:cNvSpPr>
          <p:nvPr>
            <p:ph type="sldImg"/>
          </p:nvPr>
        </p:nvSpPr>
        <p:spPr>
          <a:ln/>
        </p:spPr>
      </p:sp>
      <p:sp>
        <p:nvSpPr>
          <p:cNvPr id="326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15081970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276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D5E6B848-4E9E-4E92-99DE-117CBAA91B7D}" type="slidenum">
              <a:rPr lang="en-GB" altLang="en-US" sz="1200">
                <a:latin typeface="Times New Roman" panose="02020603050405020304" pitchFamily="18" charset="0"/>
              </a:rPr>
              <a:pPr eaLnBrk="1" hangingPunct="1"/>
              <a:t>38</a:t>
            </a:fld>
            <a:endParaRPr lang="en-GB" altLang="en-US" sz="1200">
              <a:latin typeface="Times New Roman" panose="02020603050405020304" pitchFamily="18" charset="0"/>
            </a:endParaRPr>
          </a:p>
        </p:txBody>
      </p:sp>
      <p:sp>
        <p:nvSpPr>
          <p:cNvPr id="327684" name="Rectangle 2"/>
          <p:cNvSpPr>
            <a:spLocks noGrp="1" noRot="1" noChangeAspect="1" noChangeArrowheads="1" noTextEdit="1"/>
          </p:cNvSpPr>
          <p:nvPr>
            <p:ph type="sldImg"/>
          </p:nvPr>
        </p:nvSpPr>
        <p:spPr>
          <a:ln/>
        </p:spPr>
      </p:sp>
      <p:sp>
        <p:nvSpPr>
          <p:cNvPr id="327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rPr>
              <a:t>The ID of an application does not use the N variable; instead it uses a variable ID.N.</a:t>
            </a:r>
            <a:endParaRPr lang="en-US" altLang="en-US">
              <a:latin typeface="Arial" panose="020B0604020202020204" pitchFamily="34" charset="0"/>
            </a:endParaRPr>
          </a:p>
        </p:txBody>
      </p:sp>
    </p:spTree>
    <p:extLst>
      <p:ext uri="{BB962C8B-B14F-4D97-AF65-F5344CB8AC3E}">
        <p14:creationId xmlns:p14="http://schemas.microsoft.com/office/powerpoint/2010/main" val="1140618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2508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F12893B0-6EC4-4136-A945-8D8FDB5FD91E}" type="slidenum">
              <a:rPr lang="en-GB" altLang="en-US" sz="1200">
                <a:latin typeface="Times New Roman" panose="02020603050405020304" pitchFamily="18" charset="0"/>
              </a:rPr>
              <a:pPr eaLnBrk="1" hangingPunct="1"/>
              <a:t>3</a:t>
            </a:fld>
            <a:endParaRPr lang="en-GB" altLang="en-US" sz="1200">
              <a:latin typeface="Times New Roman" panose="02020603050405020304" pitchFamily="18" charset="0"/>
            </a:endParaRPr>
          </a:p>
        </p:txBody>
      </p:sp>
      <p:sp>
        <p:nvSpPr>
          <p:cNvPr id="250884" name="Rectangle 2"/>
          <p:cNvSpPr>
            <a:spLocks noGrp="1" noRot="1" noChangeAspect="1" noChangeArrowheads="1" noTextEdit="1"/>
          </p:cNvSpPr>
          <p:nvPr>
            <p:ph type="sldImg"/>
          </p:nvPr>
        </p:nvSpPr>
        <p:spPr>
          <a:ln/>
        </p:spPr>
      </p:sp>
      <p:sp>
        <p:nvSpPr>
          <p:cNvPr id="2508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14547642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287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1A3BB5CA-2F76-464C-9F74-2110DA9AE9B5}" type="slidenum">
              <a:rPr lang="en-GB" altLang="en-US" sz="1200">
                <a:latin typeface="Times New Roman" panose="02020603050405020304" pitchFamily="18" charset="0"/>
              </a:rPr>
              <a:pPr eaLnBrk="1" hangingPunct="1"/>
              <a:t>39</a:t>
            </a:fld>
            <a:endParaRPr lang="en-GB" altLang="en-US" sz="1200">
              <a:latin typeface="Times New Roman" panose="02020603050405020304" pitchFamily="18" charset="0"/>
            </a:endParaRPr>
          </a:p>
        </p:txBody>
      </p:sp>
      <p:sp>
        <p:nvSpPr>
          <p:cNvPr id="328708" name="Rectangle 2"/>
          <p:cNvSpPr>
            <a:spLocks noGrp="1" noRot="1" noChangeAspect="1" noChangeArrowheads="1" noTextEdit="1"/>
          </p:cNvSpPr>
          <p:nvPr>
            <p:ph type="sldImg"/>
          </p:nvPr>
        </p:nvSpPr>
        <p:spPr>
          <a:ln/>
        </p:spPr>
      </p:sp>
      <p:sp>
        <p:nvSpPr>
          <p:cNvPr id="301061" name="Rectangle 3"/>
          <p:cNvSpPr>
            <a:spLocks noGrp="1" noChangeArrowheads="1"/>
          </p:cNvSpPr>
          <p:nvPr>
            <p:ph type="body" idx="1"/>
          </p:nvPr>
        </p:nvSpPr>
        <p:spPr>
          <a:xfrm>
            <a:off x="914400" y="4343400"/>
            <a:ext cx="5157788" cy="4114800"/>
          </a:xfrm>
          <a:ln/>
        </p:spPr>
        <p:txBody>
          <a:bodyPr>
            <a:normAutofit/>
          </a:bodyPr>
          <a:lstStyle/>
          <a:p>
            <a:pPr marL="228600" indent="-228600">
              <a:defRPr/>
            </a:pPr>
            <a:endParaRPr lang="en-US" dirty="0"/>
          </a:p>
        </p:txBody>
      </p:sp>
    </p:spTree>
    <p:extLst>
      <p:ext uri="{BB962C8B-B14F-4D97-AF65-F5344CB8AC3E}">
        <p14:creationId xmlns:p14="http://schemas.microsoft.com/office/powerpoint/2010/main" val="29297386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297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CEECB0DF-8914-4F29-9C7A-FD15FCA06599}" type="slidenum">
              <a:rPr lang="en-GB" altLang="en-US" sz="1200">
                <a:latin typeface="Times New Roman" panose="02020603050405020304" pitchFamily="18" charset="0"/>
              </a:rPr>
              <a:pPr eaLnBrk="1" hangingPunct="1"/>
              <a:t>40</a:t>
            </a:fld>
            <a:endParaRPr lang="en-GB" altLang="en-US" sz="1200">
              <a:latin typeface="Times New Roman" panose="02020603050405020304" pitchFamily="18" charset="0"/>
            </a:endParaRPr>
          </a:p>
        </p:txBody>
      </p:sp>
      <p:sp>
        <p:nvSpPr>
          <p:cNvPr id="329732" name="Rectangle 2"/>
          <p:cNvSpPr>
            <a:spLocks noGrp="1" noRot="1" noChangeAspect="1" noChangeArrowheads="1" noTextEdit="1"/>
          </p:cNvSpPr>
          <p:nvPr>
            <p:ph type="sldImg"/>
          </p:nvPr>
        </p:nvSpPr>
        <p:spPr>
          <a:ln/>
        </p:spPr>
      </p:sp>
      <p:sp>
        <p:nvSpPr>
          <p:cNvPr id="329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228600" indent="-228600"/>
            <a:endParaRPr lang="en-US" altLang="en-US" dirty="0">
              <a:latin typeface="Arial" panose="020B0604020202020204" pitchFamily="34" charset="0"/>
            </a:endParaRPr>
          </a:p>
        </p:txBody>
      </p:sp>
    </p:spTree>
    <p:extLst>
      <p:ext uri="{BB962C8B-B14F-4D97-AF65-F5344CB8AC3E}">
        <p14:creationId xmlns:p14="http://schemas.microsoft.com/office/powerpoint/2010/main" val="12017718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307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EC3B7574-71A2-4BFE-8AEC-B20E9C2016E5}" type="slidenum">
              <a:rPr lang="en-GB" altLang="en-US" sz="1200">
                <a:latin typeface="Times New Roman" panose="02020603050405020304" pitchFamily="18" charset="0"/>
              </a:rPr>
              <a:pPr eaLnBrk="1" hangingPunct="1"/>
              <a:t>41</a:t>
            </a:fld>
            <a:endParaRPr lang="en-GB" altLang="en-US" sz="1200">
              <a:latin typeface="Times New Roman" panose="02020603050405020304" pitchFamily="18" charset="0"/>
            </a:endParaRPr>
          </a:p>
        </p:txBody>
      </p:sp>
      <p:sp>
        <p:nvSpPr>
          <p:cNvPr id="330756" name="Rectangle 2"/>
          <p:cNvSpPr>
            <a:spLocks noGrp="1" noRot="1" noChangeAspect="1" noChangeArrowheads="1" noTextEdit="1"/>
          </p:cNvSpPr>
          <p:nvPr>
            <p:ph type="sldImg"/>
          </p:nvPr>
        </p:nvSpPr>
        <p:spPr>
          <a:ln/>
        </p:spPr>
      </p:sp>
      <p:sp>
        <p:nvSpPr>
          <p:cNvPr id="330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a:latin typeface="Arial" panose="020B0604020202020204" pitchFamily="34" charset="0"/>
              </a:rPr>
              <a:t>T(Field Position)&lt;4&gt; - This field can be used if we want to format the data that is entered. The </a:t>
            </a:r>
            <a:r>
              <a:rPr lang="en-GB" altLang="en-US" dirty="0" err="1">
                <a:latin typeface="Arial" panose="020B0604020202020204" pitchFamily="34" charset="0"/>
              </a:rPr>
              <a:t>jBASE</a:t>
            </a:r>
            <a:r>
              <a:rPr lang="en-GB" altLang="en-US" dirty="0">
                <a:latin typeface="Arial" panose="020B0604020202020204" pitchFamily="34" charset="0"/>
              </a:rPr>
              <a:t> BASIC FMT function is used to format the data entered in this field. For example if the value R## ## ## is entered in T(Field Position)&lt;4&gt; of a field, the data entered is formatted to be ‘Right justified with spaces between every 2 characters, the maximum number of characters being 6. The # symbol is a wild card character and represents a character from the field. Special characters like *, - and / can also be part of an ID.</a:t>
            </a:r>
          </a:p>
          <a:p>
            <a:endParaRPr lang="en-GB" altLang="en-US" dirty="0">
              <a:latin typeface="Arial" panose="020B0604020202020204" pitchFamily="34" charset="0"/>
            </a:endParaRPr>
          </a:p>
          <a:p>
            <a:r>
              <a:rPr lang="en-GB" altLang="en-US" dirty="0">
                <a:latin typeface="Arial" panose="020B0604020202020204" pitchFamily="34" charset="0"/>
              </a:rPr>
              <a:t>T(Field Position)&lt;5&gt; - When no masking of data is required, this position can be used to specify the justification.</a:t>
            </a:r>
            <a:endParaRPr lang="en-US" altLang="en-US" dirty="0">
              <a:latin typeface="Arial" panose="020B0604020202020204" pitchFamily="34" charset="0"/>
            </a:endParaRPr>
          </a:p>
          <a:p>
            <a:pPr lvl="1"/>
            <a:r>
              <a:rPr lang="en-GB" altLang="en-US" dirty="0">
                <a:latin typeface="Arial" panose="020B0604020202020204" pitchFamily="34" charset="0"/>
              </a:rPr>
              <a:t>Null – Left justified</a:t>
            </a:r>
            <a:endParaRPr lang="en-US" altLang="en-US" dirty="0">
              <a:latin typeface="Arial" panose="020B0604020202020204" pitchFamily="34" charset="0"/>
            </a:endParaRPr>
          </a:p>
          <a:p>
            <a:pPr lvl="1"/>
            <a:r>
              <a:rPr lang="en-GB" altLang="en-US" dirty="0">
                <a:latin typeface="Arial" panose="020B0604020202020204" pitchFamily="34" charset="0"/>
              </a:rPr>
              <a:t>R – Right justified</a:t>
            </a:r>
            <a:endParaRPr lang="en-US" altLang="en-US" dirty="0">
              <a:latin typeface="Arial" panose="020B0604020202020204" pitchFamily="34" charset="0"/>
            </a:endParaRPr>
          </a:p>
          <a:p>
            <a:pPr lvl="1"/>
            <a:r>
              <a:rPr lang="en-GB" altLang="en-US" dirty="0">
                <a:latin typeface="Arial" panose="020B0604020202020204" pitchFamily="34" charset="0"/>
              </a:rPr>
              <a:t>C – </a:t>
            </a:r>
            <a:r>
              <a:rPr lang="en-GB" altLang="en-US" dirty="0" err="1">
                <a:latin typeface="Arial" panose="020B0604020202020204" pitchFamily="34" charset="0"/>
              </a:rPr>
              <a:t>Center</a:t>
            </a:r>
            <a:r>
              <a:rPr lang="en-GB" altLang="en-US" dirty="0">
                <a:latin typeface="Arial" panose="020B0604020202020204" pitchFamily="34" charset="0"/>
              </a:rPr>
              <a:t> justified</a:t>
            </a:r>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p:txBody>
      </p:sp>
    </p:spTree>
    <p:extLst>
      <p:ext uri="{BB962C8B-B14F-4D97-AF65-F5344CB8AC3E}">
        <p14:creationId xmlns:p14="http://schemas.microsoft.com/office/powerpoint/2010/main" val="36231561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317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6E00DA33-4C33-4E87-BF8D-B5E7CEB366EA}" type="slidenum">
              <a:rPr lang="en-GB" altLang="en-US" sz="1200">
                <a:latin typeface="Times New Roman" panose="02020603050405020304" pitchFamily="18" charset="0"/>
              </a:rPr>
              <a:pPr eaLnBrk="1" hangingPunct="1"/>
              <a:t>42</a:t>
            </a:fld>
            <a:endParaRPr lang="en-GB" altLang="en-US" sz="1200">
              <a:latin typeface="Times New Roman" panose="02020603050405020304" pitchFamily="18" charset="0"/>
            </a:endParaRPr>
          </a:p>
        </p:txBody>
      </p:sp>
      <p:sp>
        <p:nvSpPr>
          <p:cNvPr id="331780" name="Rectangle 2"/>
          <p:cNvSpPr>
            <a:spLocks noGrp="1" noRot="1" noChangeAspect="1" noChangeArrowheads="1" noTextEdit="1"/>
          </p:cNvSpPr>
          <p:nvPr>
            <p:ph type="sldImg"/>
          </p:nvPr>
        </p:nvSpPr>
        <p:spPr>
          <a:ln/>
        </p:spPr>
      </p:sp>
      <p:sp>
        <p:nvSpPr>
          <p:cNvPr id="303109" name="Rectangle 3"/>
          <p:cNvSpPr>
            <a:spLocks noGrp="1" noChangeArrowheads="1"/>
          </p:cNvSpPr>
          <p:nvPr>
            <p:ph type="body" idx="1"/>
          </p:nvPr>
        </p:nvSpPr>
        <p:spPr>
          <a:ln/>
        </p:spPr>
        <p:txBody>
          <a:bodyPr>
            <a:normAutofit/>
          </a:bodyPr>
          <a:lstStyle/>
          <a:p>
            <a:pPr>
              <a:defRPr/>
            </a:pPr>
            <a:endParaRPr lang="en-US" dirty="0"/>
          </a:p>
        </p:txBody>
      </p:sp>
    </p:spTree>
    <p:extLst>
      <p:ext uri="{BB962C8B-B14F-4D97-AF65-F5344CB8AC3E}">
        <p14:creationId xmlns:p14="http://schemas.microsoft.com/office/powerpoint/2010/main" val="10795170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Slide Image Placeholder 1"/>
          <p:cNvSpPr>
            <a:spLocks noGrp="1" noRot="1" noChangeAspect="1" noTextEdit="1"/>
          </p:cNvSpPr>
          <p:nvPr>
            <p:ph type="sldImg"/>
          </p:nvPr>
        </p:nvSpPr>
        <p:spPr>
          <a:ln/>
        </p:spPr>
      </p:sp>
      <p:sp>
        <p:nvSpPr>
          <p:cNvPr id="304131" name="Notes Placeholder 2"/>
          <p:cNvSpPr>
            <a:spLocks noGrp="1"/>
          </p:cNvSpPr>
          <p:nvPr>
            <p:ph type="body" idx="1"/>
          </p:nvPr>
        </p:nvSpPr>
        <p:spPr>
          <a:ln/>
        </p:spPr>
        <p:txBody>
          <a:bodyPr/>
          <a:lstStyle/>
          <a:p>
            <a:pPr marL="228600" indent="-228600">
              <a:defRPr/>
            </a:pPr>
            <a:r>
              <a:rPr lang="en-GB" dirty="0"/>
              <a:t>T24 supports a lot of basic field types. </a:t>
            </a:r>
          </a:p>
          <a:p>
            <a:pPr marL="228600" indent="-228600">
              <a:defRPr/>
            </a:pPr>
            <a:endParaRPr lang="en-GB" dirty="0"/>
          </a:p>
          <a:p>
            <a:pPr marL="228600" indent="-228600">
              <a:defRPr/>
            </a:pPr>
            <a:r>
              <a:rPr lang="en-GB" dirty="0"/>
              <a:t>Before actually defining the fields, we must know about an insert file,</a:t>
            </a:r>
            <a:r>
              <a:rPr lang="en-GB" b="1" dirty="0"/>
              <a:t> </a:t>
            </a:r>
            <a:r>
              <a:rPr lang="en-GB" b="1" dirty="0" err="1"/>
              <a:t>I_DataTypes</a:t>
            </a:r>
            <a:r>
              <a:rPr lang="en-GB" dirty="0"/>
              <a:t>. </a:t>
            </a:r>
          </a:p>
          <a:p>
            <a:pPr marL="228600" indent="-228600">
              <a:defRPr/>
            </a:pPr>
            <a:r>
              <a:rPr lang="en-GB" dirty="0"/>
              <a:t>This Insert file stores the basic data types which are equated to standard names as </a:t>
            </a:r>
          </a:p>
          <a:p>
            <a:pPr marL="228600" indent="-228600">
              <a:defRPr/>
            </a:pPr>
            <a:r>
              <a:rPr lang="en-GB" dirty="0"/>
              <a:t>understood by T24.</a:t>
            </a:r>
            <a:endParaRPr lang="en-US" dirty="0"/>
          </a:p>
          <a:p>
            <a:pPr>
              <a:defRPr/>
            </a:pPr>
            <a:endParaRPr lang="en-US" dirty="0"/>
          </a:p>
        </p:txBody>
      </p:sp>
      <p:sp>
        <p:nvSpPr>
          <p:cNvPr id="33280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3280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54F949ED-2DC6-4155-922F-338B71D3B40B}" type="slidenum">
              <a:rPr lang="en-GB" altLang="en-US" sz="1200">
                <a:latin typeface="Times New Roman" panose="02020603050405020304" pitchFamily="18" charset="0"/>
              </a:rPr>
              <a:pPr eaLnBrk="1" hangingPunct="1"/>
              <a:t>43</a:t>
            </a:fld>
            <a:endParaRPr lang="en-GB" altLang="en-US" sz="1200">
              <a:latin typeface="Times New Roman" panose="02020603050405020304" pitchFamily="18" charset="0"/>
            </a:endParaRPr>
          </a:p>
        </p:txBody>
      </p:sp>
    </p:spTree>
    <p:extLst>
      <p:ext uri="{BB962C8B-B14F-4D97-AF65-F5344CB8AC3E}">
        <p14:creationId xmlns:p14="http://schemas.microsoft.com/office/powerpoint/2010/main" val="30666366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Slide Image Placeholder 1"/>
          <p:cNvSpPr>
            <a:spLocks noGrp="1" noRot="1" noChangeAspect="1" noTextEdit="1"/>
          </p:cNvSpPr>
          <p:nvPr>
            <p:ph type="sldImg"/>
          </p:nvPr>
        </p:nvSpPr>
        <p:spPr>
          <a:ln/>
        </p:spPr>
      </p:sp>
      <p:sp>
        <p:nvSpPr>
          <p:cNvPr id="334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rPr>
              <a:t>THE.TEMPLATE which loads the id, length and type depending on the basic data types. TableUtil.loadFieldTypes is the routine to load the basic data types for the fields.</a:t>
            </a:r>
            <a:endParaRPr lang="en-US" altLang="en-US">
              <a:latin typeface="Arial" panose="020B0604020202020204" pitchFamily="34" charset="0"/>
            </a:endParaRPr>
          </a:p>
          <a:p>
            <a:endParaRPr lang="en-US" altLang="en-US">
              <a:latin typeface="Arial" panose="020B0604020202020204" pitchFamily="34" charset="0"/>
            </a:endParaRPr>
          </a:p>
          <a:p>
            <a:r>
              <a:rPr lang="en-GB" altLang="en-US">
                <a:latin typeface="Arial" panose="020B0604020202020204" pitchFamily="34" charset="0"/>
              </a:rPr>
              <a:t>DataType.list is a common variable in I_Datatypes, which holds the list of data types. </a:t>
            </a:r>
          </a:p>
          <a:p>
            <a:endParaRPr lang="en-GB" altLang="en-US">
              <a:latin typeface="Arial" panose="020B0604020202020204" pitchFamily="34" charset="0"/>
            </a:endParaRPr>
          </a:p>
          <a:p>
            <a:r>
              <a:rPr lang="en-GB" altLang="en-US">
                <a:latin typeface="Arial" panose="020B0604020202020204" pitchFamily="34" charset="0"/>
              </a:rPr>
              <a:t>Since DataType.list is a common variable and gets populated by this routine, this routine TableUtil.loadFieldTypes gets invoked only the first time a call is made to THE.TEMPLATE and hence once the id, length and type for each basic data type is loaded, they are session specific.</a:t>
            </a:r>
            <a:endParaRPr lang="en-US" altLang="en-US">
              <a:latin typeface="Arial" panose="020B0604020202020204" pitchFamily="34" charset="0"/>
            </a:endParaRPr>
          </a:p>
          <a:p>
            <a:endParaRPr lang="en-US" altLang="en-US">
              <a:latin typeface="Arial" panose="020B0604020202020204" pitchFamily="34" charset="0"/>
            </a:endParaRPr>
          </a:p>
        </p:txBody>
      </p:sp>
      <p:sp>
        <p:nvSpPr>
          <p:cNvPr id="33485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3485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DDD1AB2C-FBE2-499E-8FB2-CC6ADB74C865}" type="slidenum">
              <a:rPr lang="en-GB" altLang="en-US" sz="1200">
                <a:latin typeface="Times New Roman" panose="02020603050405020304" pitchFamily="18" charset="0"/>
              </a:rPr>
              <a:pPr eaLnBrk="1" hangingPunct="1"/>
              <a:t>44</a:t>
            </a:fld>
            <a:endParaRPr lang="en-GB" altLang="en-US" sz="1200">
              <a:latin typeface="Times New Roman" panose="02020603050405020304" pitchFamily="18" charset="0"/>
            </a:endParaRPr>
          </a:p>
        </p:txBody>
      </p:sp>
    </p:spTree>
    <p:extLst>
      <p:ext uri="{BB962C8B-B14F-4D97-AF65-F5344CB8AC3E}">
        <p14:creationId xmlns:p14="http://schemas.microsoft.com/office/powerpoint/2010/main" val="21739591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Slide Image Placeholder 1"/>
          <p:cNvSpPr>
            <a:spLocks noGrp="1" noRot="1" noChangeAspect="1" noTextEdit="1"/>
          </p:cNvSpPr>
          <p:nvPr>
            <p:ph type="sldImg"/>
          </p:nvPr>
        </p:nvSpPr>
        <p:spPr>
          <a:ln/>
        </p:spPr>
      </p:sp>
      <p:sp>
        <p:nvSpPr>
          <p:cNvPr id="335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rPr>
              <a:t>TableUtil.loadFieldTypes is the routine to load the basic data types for the fields. It loads each of the data type id, length, type and related checkfile as shown above in the slide.</a:t>
            </a:r>
            <a:endParaRPr lang="en-US" altLang="en-US">
              <a:latin typeface="Arial" panose="020B0604020202020204" pitchFamily="34" charset="0"/>
            </a:endParaRPr>
          </a:p>
          <a:p>
            <a:endParaRPr lang="en-US" altLang="en-US">
              <a:latin typeface="Arial" panose="020B0604020202020204" pitchFamily="34" charset="0"/>
            </a:endParaRPr>
          </a:p>
        </p:txBody>
      </p:sp>
      <p:sp>
        <p:nvSpPr>
          <p:cNvPr id="33587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3587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1555A9ED-7765-4A33-8D75-417120A9A3BD}" type="slidenum">
              <a:rPr lang="en-GB" altLang="en-US" sz="1200">
                <a:latin typeface="Times New Roman" panose="02020603050405020304" pitchFamily="18" charset="0"/>
              </a:rPr>
              <a:pPr eaLnBrk="1" hangingPunct="1"/>
              <a:t>45</a:t>
            </a:fld>
            <a:endParaRPr lang="en-GB" altLang="en-US" sz="1200">
              <a:latin typeface="Times New Roman" panose="02020603050405020304" pitchFamily="18" charset="0"/>
            </a:endParaRPr>
          </a:p>
        </p:txBody>
      </p:sp>
    </p:spTree>
    <p:extLst>
      <p:ext uri="{BB962C8B-B14F-4D97-AF65-F5344CB8AC3E}">
        <p14:creationId xmlns:p14="http://schemas.microsoft.com/office/powerpoint/2010/main" val="11819039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Slide Image Placeholder 1"/>
          <p:cNvSpPr>
            <a:spLocks noGrp="1" noRot="1" noChangeAspect="1" noTextEdit="1"/>
          </p:cNvSpPr>
          <p:nvPr>
            <p:ph type="sldImg"/>
          </p:nvPr>
        </p:nvSpPr>
        <p:spPr>
          <a:ln/>
        </p:spPr>
      </p:sp>
      <p:sp>
        <p:nvSpPr>
          <p:cNvPr id="336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3690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3690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541FB077-4D40-45E1-88AA-F929154E4A4B}" type="slidenum">
              <a:rPr lang="en-GB" altLang="en-US" sz="1200">
                <a:latin typeface="Times New Roman" panose="02020603050405020304" pitchFamily="18" charset="0"/>
              </a:rPr>
              <a:pPr eaLnBrk="1" hangingPunct="1"/>
              <a:t>46</a:t>
            </a:fld>
            <a:endParaRPr lang="en-GB" altLang="en-US" sz="1200">
              <a:latin typeface="Times New Roman" panose="02020603050405020304" pitchFamily="18" charset="0"/>
            </a:endParaRPr>
          </a:p>
        </p:txBody>
      </p:sp>
    </p:spTree>
    <p:extLst>
      <p:ext uri="{BB962C8B-B14F-4D97-AF65-F5344CB8AC3E}">
        <p14:creationId xmlns:p14="http://schemas.microsoft.com/office/powerpoint/2010/main" val="26416421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379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7A5E4DAC-9C36-4DE9-BEA8-5310E2A6325E}" type="slidenum">
              <a:rPr lang="en-GB" altLang="en-US" sz="1200">
                <a:latin typeface="Times New Roman" panose="02020603050405020304" pitchFamily="18" charset="0"/>
              </a:rPr>
              <a:pPr eaLnBrk="1" hangingPunct="1"/>
              <a:t>47</a:t>
            </a:fld>
            <a:endParaRPr lang="en-GB" altLang="en-US" sz="1200">
              <a:latin typeface="Times New Roman" panose="02020603050405020304" pitchFamily="18" charset="0"/>
            </a:endParaRPr>
          </a:p>
        </p:txBody>
      </p:sp>
      <p:sp>
        <p:nvSpPr>
          <p:cNvPr id="337924" name="Rectangle 2"/>
          <p:cNvSpPr>
            <a:spLocks noGrp="1" noRot="1" noChangeAspect="1" noChangeArrowheads="1" noTextEdit="1"/>
          </p:cNvSpPr>
          <p:nvPr>
            <p:ph type="sldImg"/>
          </p:nvPr>
        </p:nvSpPr>
        <p:spPr>
          <a:ln/>
        </p:spPr>
      </p:sp>
      <p:sp>
        <p:nvSpPr>
          <p:cNvPr id="337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rPr>
              <a:t>There are a number of API’s used in .FIELDS method, to define the various fields.</a:t>
            </a:r>
            <a:r>
              <a:rPr lang="en-US" altLang="en-US">
                <a:latin typeface="Arial" panose="020B0604020202020204" pitchFamily="34" charset="0"/>
              </a:rPr>
              <a:t> </a:t>
            </a:r>
            <a:r>
              <a:rPr lang="en-GB" altLang="en-US">
                <a:latin typeface="Arial" panose="020B0604020202020204" pitchFamily="34" charset="0"/>
              </a:rPr>
              <a:t>T24 uses a mixed case naming convention for the API’s.</a:t>
            </a:r>
            <a:endParaRPr lang="en-US" altLang="en-US">
              <a:latin typeface="Arial" panose="020B0604020202020204" pitchFamily="34" charset="0"/>
            </a:endParaRPr>
          </a:p>
          <a:p>
            <a:r>
              <a:rPr lang="en-GB" altLang="en-US">
                <a:latin typeface="Arial" panose="020B0604020202020204" pitchFamily="34" charset="0"/>
              </a:rPr>
              <a:t>&lt;TableName&gt;.&lt;MethodName&gt;</a:t>
            </a:r>
            <a:endParaRPr lang="en-US" altLang="en-US">
              <a:latin typeface="Arial" panose="020B0604020202020204" pitchFamily="34" charset="0"/>
            </a:endParaRPr>
          </a:p>
          <a:p>
            <a:endParaRPr lang="en-US" altLang="en-US">
              <a:latin typeface="Arial" panose="020B0604020202020204" pitchFamily="34" charset="0"/>
            </a:endParaRPr>
          </a:p>
          <a:p>
            <a:r>
              <a:rPr lang="en-US" altLang="en-US">
                <a:latin typeface="Arial" panose="020B0604020202020204" pitchFamily="34" charset="0"/>
              </a:rPr>
              <a:t>Compose method names using </a:t>
            </a:r>
            <a:r>
              <a:rPr lang="en-US" altLang="en-US" b="1">
                <a:latin typeface="Arial" panose="020B0604020202020204" pitchFamily="34" charset="0"/>
              </a:rPr>
              <a:t>mixed case letters</a:t>
            </a:r>
            <a:r>
              <a:rPr lang="en-US" altLang="en-US">
                <a:latin typeface="Arial" panose="020B0604020202020204" pitchFamily="34" charset="0"/>
              </a:rPr>
              <a:t>, beginning with a lower case letter and starting each subsequent word with an upper case letter.</a:t>
            </a:r>
          </a:p>
          <a:p>
            <a:r>
              <a:rPr lang="en-US" altLang="en-US">
                <a:latin typeface="Arial" panose="020B0604020202020204" pitchFamily="34" charset="0"/>
              </a:rPr>
              <a:t>Eg., Table.addField</a:t>
            </a:r>
          </a:p>
          <a:p>
            <a:endParaRPr lang="en-US" altLang="en-US">
              <a:latin typeface="Arial" panose="020B0604020202020204" pitchFamily="34" charset="0"/>
            </a:endParaRPr>
          </a:p>
          <a:p>
            <a:r>
              <a:rPr lang="en-US" altLang="en-US">
                <a:latin typeface="Arial" panose="020B0604020202020204" pitchFamily="34" charset="0"/>
              </a:rPr>
              <a:t>These API’s internally updates the F, N and T arrays.        </a:t>
            </a:r>
          </a:p>
          <a:p>
            <a:endParaRPr lang="en-US" altLang="en-US">
              <a:latin typeface="Arial" panose="020B0604020202020204" pitchFamily="34" charset="0"/>
            </a:endParaRPr>
          </a:p>
          <a:p>
            <a:r>
              <a:rPr lang="en-US" altLang="en-US">
                <a:latin typeface="Arial" panose="020B0604020202020204" pitchFamily="34" charset="0"/>
              </a:rPr>
              <a:t>The common variables T.FIELDNO and T.ENRI holds the position of the fields in the current active version and enrichments for these fields respectively.</a:t>
            </a:r>
          </a:p>
        </p:txBody>
      </p:sp>
    </p:spTree>
    <p:extLst>
      <p:ext uri="{BB962C8B-B14F-4D97-AF65-F5344CB8AC3E}">
        <p14:creationId xmlns:p14="http://schemas.microsoft.com/office/powerpoint/2010/main" val="6679310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389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4BD6C3B2-1F1A-4407-86B6-9BCEE9A2A401}" type="slidenum">
              <a:rPr lang="en-GB" altLang="en-US" sz="1200">
                <a:latin typeface="Times New Roman" panose="02020603050405020304" pitchFamily="18" charset="0"/>
              </a:rPr>
              <a:pPr eaLnBrk="1" hangingPunct="1"/>
              <a:t>48</a:t>
            </a:fld>
            <a:endParaRPr lang="en-GB" altLang="en-US" sz="1200">
              <a:latin typeface="Times New Roman" panose="02020603050405020304" pitchFamily="18" charset="0"/>
            </a:endParaRPr>
          </a:p>
        </p:txBody>
      </p:sp>
      <p:sp>
        <p:nvSpPr>
          <p:cNvPr id="338948" name="Rectangle 2"/>
          <p:cNvSpPr>
            <a:spLocks noGrp="1" noRot="1" noChangeAspect="1" noChangeArrowheads="1" noTextEdit="1"/>
          </p:cNvSpPr>
          <p:nvPr>
            <p:ph type="sldImg"/>
          </p:nvPr>
        </p:nvSpPr>
        <p:spPr>
          <a:ln/>
        </p:spPr>
      </p:sp>
      <p:sp>
        <p:nvSpPr>
          <p:cNvPr id="310277" name="Rectangle 3"/>
          <p:cNvSpPr>
            <a:spLocks noGrp="1" noChangeArrowheads="1"/>
          </p:cNvSpPr>
          <p:nvPr>
            <p:ph type="body" idx="1"/>
          </p:nvPr>
        </p:nvSpPr>
        <p:spPr>
          <a:ln/>
        </p:spPr>
        <p:txBody>
          <a:bodyPr/>
          <a:lstStyle/>
          <a:p>
            <a:pPr marL="228600" indent="-228600">
              <a:defRPr/>
            </a:pPr>
            <a:r>
              <a:rPr lang="en-GB" dirty="0" err="1"/>
              <a:t>Table.defineId</a:t>
            </a:r>
            <a:r>
              <a:rPr lang="en-GB" dirty="0"/>
              <a:t> API is used to define the ID field of the application. </a:t>
            </a:r>
          </a:p>
          <a:p>
            <a:pPr marL="228600" indent="-228600">
              <a:defRPr/>
            </a:pPr>
            <a:endParaRPr lang="en-GB" dirty="0"/>
          </a:p>
          <a:p>
            <a:pPr marL="228600" indent="-228600">
              <a:defRPr/>
            </a:pPr>
            <a:r>
              <a:rPr lang="en-GB" dirty="0"/>
              <a:t>ID.F, ID.N and ID.T are assigned.</a:t>
            </a:r>
            <a:endParaRPr lang="en-US" dirty="0"/>
          </a:p>
          <a:p>
            <a:pPr>
              <a:defRPr/>
            </a:pPr>
            <a:endParaRPr lang="en-GB" dirty="0"/>
          </a:p>
          <a:p>
            <a:pPr>
              <a:defRPr/>
            </a:pPr>
            <a:r>
              <a:rPr lang="en-GB" dirty="0" err="1"/>
              <a:t>Table.defineId</a:t>
            </a:r>
            <a:r>
              <a:rPr lang="en-GB" dirty="0"/>
              <a:t>(</a:t>
            </a:r>
            <a:r>
              <a:rPr lang="en-GB" dirty="0" err="1"/>
              <a:t>idName</a:t>
            </a:r>
            <a:r>
              <a:rPr lang="en-GB" dirty="0"/>
              <a:t>, </a:t>
            </a:r>
            <a:r>
              <a:rPr lang="en-GB" dirty="0" err="1"/>
              <a:t>dataType</a:t>
            </a:r>
            <a:r>
              <a:rPr lang="en-GB" dirty="0"/>
              <a:t>)</a:t>
            </a:r>
            <a:endParaRPr lang="en-US" dirty="0"/>
          </a:p>
          <a:p>
            <a:pPr>
              <a:defRPr/>
            </a:pPr>
            <a:endParaRPr lang="en-GB" dirty="0"/>
          </a:p>
          <a:p>
            <a:pPr>
              <a:defRPr/>
            </a:pPr>
            <a:r>
              <a:rPr lang="en-GB" dirty="0"/>
              <a:t>It takes 2 arguments. </a:t>
            </a:r>
            <a:endParaRPr lang="en-US" dirty="0"/>
          </a:p>
          <a:p>
            <a:pPr>
              <a:defRPr/>
            </a:pPr>
            <a:r>
              <a:rPr lang="en-GB" dirty="0"/>
              <a:t>id name – The id name for the application (ID.F item)</a:t>
            </a:r>
            <a:endParaRPr lang="en-US" dirty="0"/>
          </a:p>
          <a:p>
            <a:pPr>
              <a:defRPr/>
            </a:pPr>
            <a:r>
              <a:rPr lang="en-GB" dirty="0" err="1"/>
              <a:t>dataType</a:t>
            </a:r>
            <a:r>
              <a:rPr lang="en-GB" dirty="0"/>
              <a:t> -  The data type of the key. </a:t>
            </a:r>
            <a:endParaRPr lang="en-US" dirty="0"/>
          </a:p>
          <a:p>
            <a:pPr>
              <a:defRPr/>
            </a:pPr>
            <a:r>
              <a:rPr lang="en-GB" dirty="0"/>
              <a:t>The </a:t>
            </a:r>
            <a:r>
              <a:rPr lang="en-GB" dirty="0" err="1"/>
              <a:t>Table.defineId</a:t>
            </a:r>
            <a:r>
              <a:rPr lang="en-GB" dirty="0"/>
              <a:t> internally calls </a:t>
            </a:r>
            <a:r>
              <a:rPr lang="en-GB" dirty="0" err="1"/>
              <a:t>Table.defineIdProperties</a:t>
            </a:r>
            <a:r>
              <a:rPr lang="en-GB" dirty="0"/>
              <a:t> with these 2 parameters. </a:t>
            </a:r>
            <a:endParaRPr lang="en-US" dirty="0"/>
          </a:p>
          <a:p>
            <a:pPr>
              <a:defRPr/>
            </a:pPr>
            <a:endParaRPr lang="en-US" dirty="0"/>
          </a:p>
          <a:p>
            <a:pPr eaLnBrk="1" hangingPunct="1">
              <a:lnSpc>
                <a:spcPct val="90000"/>
              </a:lnSpc>
              <a:defRPr/>
            </a:pPr>
            <a:r>
              <a:rPr lang="en-GB" dirty="0"/>
              <a:t>The data type of the key can either be </a:t>
            </a:r>
          </a:p>
          <a:p>
            <a:pPr lvl="1" eaLnBrk="1" hangingPunct="1">
              <a:lnSpc>
                <a:spcPct val="90000"/>
              </a:lnSpc>
              <a:defRPr/>
            </a:pPr>
            <a:r>
              <a:rPr lang="en-GB" dirty="0"/>
              <a:t>A standard data type defined in </a:t>
            </a:r>
            <a:r>
              <a:rPr lang="en-GB" dirty="0" err="1"/>
              <a:t>I_Datatypes</a:t>
            </a:r>
            <a:r>
              <a:rPr lang="en-GB" dirty="0"/>
              <a:t> in </a:t>
            </a:r>
            <a:r>
              <a:rPr lang="en-GB" dirty="0" err="1"/>
              <a:t>DataType.list</a:t>
            </a:r>
            <a:endParaRPr lang="en-GB" dirty="0"/>
          </a:p>
          <a:p>
            <a:pPr lvl="1" eaLnBrk="1" hangingPunct="1">
              <a:lnSpc>
                <a:spcPct val="90000"/>
              </a:lnSpc>
              <a:defRPr/>
            </a:pPr>
            <a:r>
              <a:rPr lang="en-GB" dirty="0"/>
              <a:t>Populate data type with values corresponding to N and T arrays</a:t>
            </a:r>
            <a:endParaRPr lang="en-US" dirty="0"/>
          </a:p>
          <a:p>
            <a:pPr>
              <a:defRPr/>
            </a:pPr>
            <a:endParaRPr lang="en-US" dirty="0"/>
          </a:p>
        </p:txBody>
      </p:sp>
    </p:spTree>
    <p:extLst>
      <p:ext uri="{BB962C8B-B14F-4D97-AF65-F5344CB8AC3E}">
        <p14:creationId xmlns:p14="http://schemas.microsoft.com/office/powerpoint/2010/main" val="884866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2519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7B3F31E2-E562-4CC2-9C52-97CB0DDACEA3}" type="slidenum">
              <a:rPr lang="en-GB" altLang="en-US" sz="1200">
                <a:latin typeface="Times New Roman" panose="02020603050405020304" pitchFamily="18" charset="0"/>
              </a:rPr>
              <a:pPr eaLnBrk="1" hangingPunct="1"/>
              <a:t>4</a:t>
            </a:fld>
            <a:endParaRPr lang="en-GB" altLang="en-US" sz="1200">
              <a:latin typeface="Times New Roman" panose="02020603050405020304" pitchFamily="18" charset="0"/>
            </a:endParaRPr>
          </a:p>
        </p:txBody>
      </p:sp>
      <p:sp>
        <p:nvSpPr>
          <p:cNvPr id="251908" name="Rectangle 2"/>
          <p:cNvSpPr>
            <a:spLocks noGrp="1" noRot="1" noChangeAspect="1" noChangeArrowheads="1" noTextEdit="1"/>
          </p:cNvSpPr>
          <p:nvPr>
            <p:ph type="sldImg"/>
          </p:nvPr>
        </p:nvSpPr>
        <p:spPr>
          <a:ln/>
        </p:spPr>
      </p:sp>
      <p:sp>
        <p:nvSpPr>
          <p:cNvPr id="2519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42098828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399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C43E9505-47FC-4A46-85B7-5E9CE69E20C0}" type="slidenum">
              <a:rPr lang="en-GB" altLang="en-US" sz="1200">
                <a:latin typeface="Times New Roman" panose="02020603050405020304" pitchFamily="18" charset="0"/>
              </a:rPr>
              <a:pPr eaLnBrk="1" hangingPunct="1"/>
              <a:t>49</a:t>
            </a:fld>
            <a:endParaRPr lang="en-GB" altLang="en-US" sz="1200">
              <a:latin typeface="Times New Roman" panose="02020603050405020304" pitchFamily="18" charset="0"/>
            </a:endParaRPr>
          </a:p>
        </p:txBody>
      </p:sp>
      <p:sp>
        <p:nvSpPr>
          <p:cNvPr id="339972" name="Rectangle 2"/>
          <p:cNvSpPr>
            <a:spLocks noGrp="1" noRot="1" noChangeAspect="1" noChangeArrowheads="1" noTextEdit="1"/>
          </p:cNvSpPr>
          <p:nvPr>
            <p:ph type="sldImg"/>
          </p:nvPr>
        </p:nvSpPr>
        <p:spPr>
          <a:ln/>
        </p:spPr>
      </p:sp>
      <p:sp>
        <p:nvSpPr>
          <p:cNvPr id="339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lnSpc>
                <a:spcPct val="90000"/>
              </a:lnSpc>
            </a:pPr>
            <a:r>
              <a:rPr lang="en-GB" altLang="en-US">
                <a:latin typeface="Arial" panose="020B0604020202020204" pitchFamily="34" charset="0"/>
              </a:rPr>
              <a:t>Defines the ID field</a:t>
            </a:r>
          </a:p>
          <a:p>
            <a:pPr eaLnBrk="1" hangingPunct="1">
              <a:lnSpc>
                <a:spcPct val="90000"/>
              </a:lnSpc>
            </a:pPr>
            <a:endParaRPr lang="en-GB" altLang="en-US">
              <a:latin typeface="Arial" panose="020B0604020202020204" pitchFamily="34" charset="0"/>
            </a:endParaRPr>
          </a:p>
          <a:p>
            <a:pPr eaLnBrk="1" hangingPunct="1">
              <a:lnSpc>
                <a:spcPct val="90000"/>
              </a:lnSpc>
            </a:pPr>
            <a:r>
              <a:rPr lang="en-GB" altLang="en-US">
                <a:latin typeface="Arial" panose="020B0604020202020204" pitchFamily="34" charset="0"/>
              </a:rPr>
              <a:t>ID.F, ID.N and ID.T are assigned</a:t>
            </a:r>
          </a:p>
          <a:p>
            <a:endParaRPr lang="en-GB" altLang="en-US">
              <a:latin typeface="Arial" panose="020B0604020202020204" pitchFamily="34" charset="0"/>
            </a:endParaRPr>
          </a:p>
          <a:p>
            <a:r>
              <a:rPr lang="en-GB" altLang="en-US">
                <a:latin typeface="Arial" panose="020B0604020202020204" pitchFamily="34" charset="0"/>
              </a:rPr>
              <a:t>Table.defineIdProperties(idName, dataType)</a:t>
            </a:r>
            <a:endParaRPr lang="en-US" altLang="en-US">
              <a:latin typeface="Arial" panose="020B0604020202020204" pitchFamily="34" charset="0"/>
            </a:endParaRPr>
          </a:p>
          <a:p>
            <a:endParaRPr lang="en-GB" altLang="en-US">
              <a:latin typeface="Arial" panose="020B0604020202020204" pitchFamily="34" charset="0"/>
            </a:endParaRPr>
          </a:p>
          <a:p>
            <a:r>
              <a:rPr lang="en-GB" altLang="en-US">
                <a:latin typeface="Arial" panose="020B0604020202020204" pitchFamily="34" charset="0"/>
              </a:rPr>
              <a:t>The data type of the key can be a standard data type defined in I_Datatypes in DataType.list, in which case it assigns </a:t>
            </a:r>
            <a:endParaRPr lang="en-US" altLang="en-US">
              <a:latin typeface="Arial" panose="020B0604020202020204" pitchFamily="34" charset="0"/>
            </a:endParaRPr>
          </a:p>
          <a:p>
            <a:pPr lvl="1"/>
            <a:r>
              <a:rPr lang="en-GB" altLang="en-US">
                <a:latin typeface="Arial" panose="020B0604020202020204" pitchFamily="34" charset="0"/>
              </a:rPr>
              <a:t>ID.N = DataType.nArrays&lt;fieldTypePos&gt;</a:t>
            </a:r>
            <a:endParaRPr lang="en-US" altLang="en-US">
              <a:latin typeface="Arial" panose="020B0604020202020204" pitchFamily="34" charset="0"/>
            </a:endParaRPr>
          </a:p>
          <a:p>
            <a:pPr lvl="1"/>
            <a:r>
              <a:rPr lang="en-GB" altLang="en-US">
                <a:latin typeface="Arial" panose="020B0604020202020204" pitchFamily="34" charset="0"/>
              </a:rPr>
              <a:t>ID.T = DataType.tArrays&lt;fieldTypePos&gt;</a:t>
            </a:r>
            <a:endParaRPr lang="en-US" altLang="en-US">
              <a:latin typeface="Arial" panose="020B0604020202020204" pitchFamily="34" charset="0"/>
            </a:endParaRPr>
          </a:p>
          <a:p>
            <a:r>
              <a:rPr lang="en-GB" altLang="en-US">
                <a:latin typeface="Arial" panose="020B0604020202020204" pitchFamily="34" charset="0"/>
              </a:rPr>
              <a:t>Else, we can directly pass parameters corresponding to the N array and the various positions in the T array, using the data type key.</a:t>
            </a:r>
            <a:endParaRPr lang="en-US" altLang="en-US">
              <a:latin typeface="Arial" panose="020B0604020202020204" pitchFamily="34" charset="0"/>
            </a:endParaRPr>
          </a:p>
          <a:p>
            <a:endParaRPr lang="en-US" altLang="en-US">
              <a:latin typeface="Arial" panose="020B0604020202020204" pitchFamily="34" charset="0"/>
            </a:endParaRPr>
          </a:p>
          <a:p>
            <a:r>
              <a:rPr lang="en-GB" altLang="en-US">
                <a:latin typeface="Arial" panose="020B0604020202020204" pitchFamily="34" charset="0"/>
              </a:rPr>
              <a:t>Table.defineId internally calls  </a:t>
            </a:r>
          </a:p>
          <a:p>
            <a:r>
              <a:rPr lang="en-GB" altLang="en-US">
                <a:latin typeface="Arial" panose="020B0604020202020204" pitchFamily="34" charset="0"/>
              </a:rPr>
              <a:t>Table.defineIdProperties("DB.PARAMETER.ID",dataType), which assigns,</a:t>
            </a:r>
            <a:endParaRPr lang="en-US" altLang="en-US">
              <a:latin typeface="Arial" panose="020B0604020202020204" pitchFamily="34" charset="0"/>
            </a:endParaRPr>
          </a:p>
          <a:p>
            <a:pPr lvl="1"/>
            <a:r>
              <a:rPr lang="da-DK" altLang="en-US">
                <a:latin typeface="Arial" panose="020B0604020202020204" pitchFamily="34" charset="0"/>
              </a:rPr>
              <a:t>ID.N = dataType&lt;2&gt;    i.e., ID.N = 16.1</a:t>
            </a:r>
            <a:endParaRPr lang="en-US" altLang="en-US">
              <a:latin typeface="Arial" panose="020B0604020202020204" pitchFamily="34" charset="0"/>
            </a:endParaRPr>
          </a:p>
          <a:p>
            <a:pPr lvl="1"/>
            <a:r>
              <a:rPr lang="en-GB" altLang="en-US">
                <a:latin typeface="Arial" panose="020B0604020202020204" pitchFamily="34" charset="0"/>
              </a:rPr>
              <a:t>ID.T = dataType&lt;3&gt;    i.e., ID.T = ' ‘  and ID.T&lt;2&gt; = ‘SYSTEM’</a:t>
            </a:r>
            <a:endParaRPr lang="en-US" altLang="en-US">
              <a:latin typeface="Arial" panose="020B0604020202020204" pitchFamily="34" charset="0"/>
            </a:endParaRPr>
          </a:p>
          <a:p>
            <a:r>
              <a:rPr lang="en-GB" altLang="en-US">
                <a:latin typeface="Arial" panose="020B0604020202020204" pitchFamily="34" charset="0"/>
              </a:rPr>
              <a:t>This code restricts the ID of the application EB.DEBIT.CARD.PARAMETER only to ‘SYSTEM’.</a:t>
            </a:r>
            <a:endParaRPr lang="en-US" altLang="en-US">
              <a:latin typeface="Arial" panose="020B0604020202020204" pitchFamily="34" charset="0"/>
            </a:endParaRPr>
          </a:p>
          <a:p>
            <a:endParaRPr lang="en-GB" altLang="en-US">
              <a:latin typeface="Arial" panose="020B0604020202020204" pitchFamily="34" charset="0"/>
            </a:endParaRPr>
          </a:p>
          <a:p>
            <a:r>
              <a:rPr lang="en-GB" altLang="en-US">
                <a:latin typeface="Arial" panose="020B0604020202020204" pitchFamily="34" charset="0"/>
              </a:rPr>
              <a:t>This API can also be directly called from .FIELDS method.</a:t>
            </a:r>
            <a:endParaRPr lang="en-US" altLang="en-US">
              <a:latin typeface="Arial" panose="020B0604020202020204" pitchFamily="34" charset="0"/>
            </a:endParaRPr>
          </a:p>
          <a:p>
            <a:endParaRPr lang="en-US" altLang="en-US">
              <a:latin typeface="Arial" panose="020B0604020202020204" pitchFamily="34" charset="0"/>
            </a:endParaRPr>
          </a:p>
        </p:txBody>
      </p:sp>
    </p:spTree>
    <p:extLst>
      <p:ext uri="{BB962C8B-B14F-4D97-AF65-F5344CB8AC3E}">
        <p14:creationId xmlns:p14="http://schemas.microsoft.com/office/powerpoint/2010/main" val="26493241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409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E2A1873C-A281-4E74-BA6B-C50E4C5565D3}" type="slidenum">
              <a:rPr lang="en-GB" altLang="en-US" sz="1200">
                <a:latin typeface="Times New Roman" panose="02020603050405020304" pitchFamily="18" charset="0"/>
              </a:rPr>
              <a:pPr eaLnBrk="1" hangingPunct="1"/>
              <a:t>50</a:t>
            </a:fld>
            <a:endParaRPr lang="en-GB" altLang="en-US" sz="1200">
              <a:latin typeface="Times New Roman" panose="02020603050405020304" pitchFamily="18" charset="0"/>
            </a:endParaRPr>
          </a:p>
        </p:txBody>
      </p:sp>
      <p:sp>
        <p:nvSpPr>
          <p:cNvPr id="340996" name="Rectangle 2"/>
          <p:cNvSpPr>
            <a:spLocks noGrp="1" noRot="1" noChangeAspect="1" noChangeArrowheads="1" noTextEdit="1"/>
          </p:cNvSpPr>
          <p:nvPr>
            <p:ph type="sldImg"/>
          </p:nvPr>
        </p:nvSpPr>
        <p:spPr>
          <a:ln/>
        </p:spPr>
      </p:sp>
      <p:sp>
        <p:nvSpPr>
          <p:cNvPr id="312325" name="Rectangle 3"/>
          <p:cNvSpPr>
            <a:spLocks noGrp="1" noChangeArrowheads="1"/>
          </p:cNvSpPr>
          <p:nvPr>
            <p:ph type="body" idx="1"/>
          </p:nvPr>
        </p:nvSpPr>
        <p:spPr>
          <a:ln/>
        </p:spPr>
        <p:txBody>
          <a:bodyPr/>
          <a:lstStyle/>
          <a:p>
            <a:pPr marL="228600" indent="-228600">
              <a:defRPr/>
            </a:pPr>
            <a:r>
              <a:rPr lang="en-GB" dirty="0" err="1"/>
              <a:t>Table.addField</a:t>
            </a:r>
            <a:r>
              <a:rPr lang="en-GB" dirty="0"/>
              <a:t> API is used to add a field with standard data types.</a:t>
            </a:r>
          </a:p>
          <a:p>
            <a:pPr marL="228600" indent="-228600">
              <a:defRPr/>
            </a:pPr>
            <a:endParaRPr lang="en-GB" dirty="0"/>
          </a:p>
          <a:p>
            <a:pPr marL="228600" indent="-228600">
              <a:defRPr/>
            </a:pPr>
            <a:r>
              <a:rPr lang="en-GB" dirty="0" err="1"/>
              <a:t>Table.addField</a:t>
            </a:r>
            <a:r>
              <a:rPr lang="en-GB" dirty="0"/>
              <a:t>(</a:t>
            </a:r>
            <a:r>
              <a:rPr lang="en-GB" dirty="0" err="1"/>
              <a:t>fieldName</a:t>
            </a:r>
            <a:r>
              <a:rPr lang="en-GB" dirty="0"/>
              <a:t>, </a:t>
            </a:r>
            <a:r>
              <a:rPr lang="en-GB" dirty="0" err="1"/>
              <a:t>fieldType</a:t>
            </a:r>
            <a:r>
              <a:rPr lang="en-GB" dirty="0"/>
              <a:t>, </a:t>
            </a:r>
            <a:r>
              <a:rPr lang="en-GB" dirty="0" err="1"/>
              <a:t>args</a:t>
            </a:r>
            <a:r>
              <a:rPr lang="en-GB" dirty="0"/>
              <a:t>, neighbour)</a:t>
            </a:r>
            <a:endParaRPr lang="en-US" dirty="0"/>
          </a:p>
          <a:p>
            <a:pPr marL="228600" indent="-228600">
              <a:defRPr/>
            </a:pPr>
            <a:endParaRPr lang="en-US" dirty="0"/>
          </a:p>
          <a:p>
            <a:pPr>
              <a:defRPr/>
            </a:pPr>
            <a:r>
              <a:rPr lang="en-GB" dirty="0"/>
              <a:t>It takes four arguments</a:t>
            </a:r>
            <a:endParaRPr lang="en-US" dirty="0"/>
          </a:p>
          <a:p>
            <a:pPr lvl="1">
              <a:defRPr/>
            </a:pPr>
            <a:r>
              <a:rPr lang="en-GB" dirty="0" err="1"/>
              <a:t>fieldName</a:t>
            </a:r>
            <a:r>
              <a:rPr lang="en-GB" dirty="0"/>
              <a:t> - The name of the field to add. The "F" array item</a:t>
            </a:r>
            <a:endParaRPr lang="en-US" dirty="0"/>
          </a:p>
          <a:p>
            <a:pPr lvl="1">
              <a:defRPr/>
            </a:pPr>
            <a:r>
              <a:rPr lang="en-GB" dirty="0" err="1"/>
              <a:t>fieldType</a:t>
            </a:r>
            <a:r>
              <a:rPr lang="en-GB" dirty="0"/>
              <a:t> - The standard T24 data type of the field</a:t>
            </a:r>
            <a:endParaRPr lang="en-US" dirty="0"/>
          </a:p>
          <a:p>
            <a:pPr lvl="1">
              <a:defRPr/>
            </a:pPr>
            <a:r>
              <a:rPr lang="en-GB" dirty="0" err="1"/>
              <a:t>args</a:t>
            </a:r>
            <a:r>
              <a:rPr lang="en-GB" dirty="0"/>
              <a:t> - Any arguments (mandatory, no input, etc.)</a:t>
            </a:r>
            <a:endParaRPr lang="en-US" dirty="0"/>
          </a:p>
          <a:p>
            <a:pPr lvl="1">
              <a:defRPr/>
            </a:pPr>
            <a:r>
              <a:rPr lang="en-GB" dirty="0"/>
              <a:t>neighbour - Reserved for future use.</a:t>
            </a:r>
            <a:endParaRPr lang="en-US" dirty="0"/>
          </a:p>
          <a:p>
            <a:pPr>
              <a:defRPr/>
            </a:pPr>
            <a:r>
              <a:rPr lang="en-GB" dirty="0"/>
              <a:t>The field can be defined as a multi value, sub value, associated multivalve set or a multi-lingual field as seen in the F array explanation. </a:t>
            </a:r>
          </a:p>
          <a:p>
            <a:pPr>
              <a:defRPr/>
            </a:pPr>
            <a:endParaRPr lang="en-US" dirty="0"/>
          </a:p>
          <a:p>
            <a:pPr>
              <a:defRPr/>
            </a:pPr>
            <a:r>
              <a:rPr lang="en-GB" dirty="0" err="1"/>
              <a:t>Args</a:t>
            </a:r>
            <a:r>
              <a:rPr lang="en-GB" dirty="0"/>
              <a:t> is a comma separated list of arguments. The various arguments possible are:</a:t>
            </a:r>
            <a:endParaRPr lang="en-US" dirty="0"/>
          </a:p>
          <a:p>
            <a:pPr>
              <a:defRPr/>
            </a:pPr>
            <a:r>
              <a:rPr lang="en-GB" dirty="0" err="1"/>
              <a:t>Field_NoChange</a:t>
            </a:r>
            <a:r>
              <a:rPr lang="en-GB" dirty="0"/>
              <a:t>, </a:t>
            </a:r>
            <a:r>
              <a:rPr lang="en-GB" dirty="0" err="1"/>
              <a:t>Field_NoInput</a:t>
            </a:r>
            <a:r>
              <a:rPr lang="en-GB" dirty="0"/>
              <a:t>, </a:t>
            </a:r>
            <a:r>
              <a:rPr lang="en-GB" dirty="0" err="1"/>
              <a:t>Field_Mandatory</a:t>
            </a:r>
            <a:r>
              <a:rPr lang="en-GB" dirty="0"/>
              <a:t>, </a:t>
            </a:r>
            <a:r>
              <a:rPr lang="en-GB" dirty="0" err="1"/>
              <a:t>Field_AllowNegative</a:t>
            </a:r>
            <a:r>
              <a:rPr lang="en-GB" dirty="0"/>
              <a:t>, </a:t>
            </a:r>
            <a:r>
              <a:rPr lang="en-GB" dirty="0" err="1"/>
              <a:t>Field_Unique</a:t>
            </a:r>
            <a:r>
              <a:rPr lang="en-GB" dirty="0"/>
              <a:t>, </a:t>
            </a:r>
            <a:r>
              <a:rPr lang="en-GB" dirty="0" err="1"/>
              <a:t>Field_NoNulls</a:t>
            </a:r>
            <a:r>
              <a:rPr lang="en-GB" dirty="0"/>
              <a:t> </a:t>
            </a:r>
            <a:endParaRPr lang="en-US" dirty="0"/>
          </a:p>
          <a:p>
            <a:pPr>
              <a:defRPr/>
            </a:pPr>
            <a:endParaRPr lang="en-GB" dirty="0"/>
          </a:p>
          <a:p>
            <a:pPr>
              <a:defRPr/>
            </a:pPr>
            <a:r>
              <a:rPr lang="en-GB" dirty="0" err="1"/>
              <a:t>Table.addField</a:t>
            </a:r>
            <a:r>
              <a:rPr lang="en-GB" dirty="0"/>
              <a:t> internally calls </a:t>
            </a:r>
            <a:r>
              <a:rPr lang="en-GB" dirty="0" err="1"/>
              <a:t>Table.processArgs</a:t>
            </a:r>
            <a:r>
              <a:rPr lang="en-GB" dirty="0"/>
              <a:t> and </a:t>
            </a:r>
            <a:r>
              <a:rPr lang="en-GB" dirty="0" err="1"/>
              <a:t>Table.addFieldDefinition</a:t>
            </a:r>
            <a:r>
              <a:rPr lang="en-GB" dirty="0"/>
              <a:t>.</a:t>
            </a:r>
            <a:endParaRPr lang="en-US" dirty="0"/>
          </a:p>
          <a:p>
            <a:pPr>
              <a:defRPr/>
            </a:pPr>
            <a:endParaRPr lang="en-US" dirty="0"/>
          </a:p>
        </p:txBody>
      </p:sp>
    </p:spTree>
    <p:extLst>
      <p:ext uri="{BB962C8B-B14F-4D97-AF65-F5344CB8AC3E}">
        <p14:creationId xmlns:p14="http://schemas.microsoft.com/office/powerpoint/2010/main" val="39785218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420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1802BAB4-F377-4E80-8EE1-6B0BD70D538B}" type="slidenum">
              <a:rPr lang="en-GB" altLang="en-US" sz="1200">
                <a:latin typeface="Times New Roman" panose="02020603050405020304" pitchFamily="18" charset="0"/>
              </a:rPr>
              <a:pPr eaLnBrk="1" hangingPunct="1"/>
              <a:t>51</a:t>
            </a:fld>
            <a:endParaRPr lang="en-GB" altLang="en-US" sz="1200">
              <a:latin typeface="Times New Roman" panose="02020603050405020304" pitchFamily="18" charset="0"/>
            </a:endParaRPr>
          </a:p>
        </p:txBody>
      </p:sp>
      <p:sp>
        <p:nvSpPr>
          <p:cNvPr id="342020" name="Rectangle 2"/>
          <p:cNvSpPr>
            <a:spLocks noGrp="1" noRot="1" noChangeAspect="1" noChangeArrowheads="1" noTextEdit="1"/>
          </p:cNvSpPr>
          <p:nvPr>
            <p:ph type="sldImg"/>
          </p:nvPr>
        </p:nvSpPr>
        <p:spPr>
          <a:ln/>
        </p:spPr>
      </p:sp>
      <p:sp>
        <p:nvSpPr>
          <p:cNvPr id="342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r>
              <a:rPr lang="en-GB" altLang="en-US">
                <a:latin typeface="Arial" panose="020B0604020202020204" pitchFamily="34" charset="0"/>
              </a:rPr>
              <a:t>Table.addFieldDefinition API is used to add a field using F, N and T definitions. </a:t>
            </a:r>
            <a:endParaRPr lang="en-US" altLang="en-US">
              <a:latin typeface="Arial" panose="020B0604020202020204" pitchFamily="34" charset="0"/>
            </a:endParaRPr>
          </a:p>
          <a:p>
            <a:endParaRPr lang="en-GB" altLang="en-US">
              <a:latin typeface="Arial" panose="020B0604020202020204" pitchFamily="34" charset="0"/>
            </a:endParaRPr>
          </a:p>
          <a:p>
            <a:r>
              <a:rPr lang="en-GB" altLang="en-US">
                <a:latin typeface="Arial" panose="020B0604020202020204" pitchFamily="34" charset="0"/>
              </a:rPr>
              <a:t>Table.addFieldDefinition(fieldName, fieldLength, fieldType, neighbour)</a:t>
            </a:r>
          </a:p>
          <a:p>
            <a:endParaRPr lang="en-GB" altLang="en-US">
              <a:latin typeface="Arial" panose="020B0604020202020204" pitchFamily="34" charset="0"/>
            </a:endParaRPr>
          </a:p>
          <a:p>
            <a:r>
              <a:rPr lang="en-GB" altLang="en-US">
                <a:latin typeface="Arial" panose="020B0604020202020204" pitchFamily="34" charset="0"/>
              </a:rPr>
              <a:t>It takes 4 arguments.</a:t>
            </a:r>
            <a:endParaRPr lang="en-US" altLang="en-US">
              <a:latin typeface="Arial" panose="020B0604020202020204" pitchFamily="34" charset="0"/>
            </a:endParaRPr>
          </a:p>
          <a:p>
            <a:pPr lvl="1"/>
            <a:r>
              <a:rPr lang="en-GB" altLang="en-US">
                <a:latin typeface="Arial" panose="020B0604020202020204" pitchFamily="34" charset="0"/>
              </a:rPr>
              <a:t>fieldName - The name of the field to add. The "F" array item</a:t>
            </a:r>
            <a:endParaRPr lang="en-US" altLang="en-US">
              <a:latin typeface="Arial" panose="020B0604020202020204" pitchFamily="34" charset="0"/>
            </a:endParaRPr>
          </a:p>
          <a:p>
            <a:pPr lvl="1"/>
            <a:r>
              <a:rPr lang="en-GB" altLang="en-US">
                <a:latin typeface="Arial" panose="020B0604020202020204" pitchFamily="34" charset="0"/>
              </a:rPr>
              <a:t>fieldLength - The length of the field. “N” array item</a:t>
            </a:r>
            <a:endParaRPr lang="en-US" altLang="en-US">
              <a:latin typeface="Arial" panose="020B0604020202020204" pitchFamily="34" charset="0"/>
            </a:endParaRPr>
          </a:p>
          <a:p>
            <a:pPr lvl="1"/>
            <a:r>
              <a:rPr lang="en-GB" altLang="en-US">
                <a:latin typeface="Arial" panose="020B0604020202020204" pitchFamily="34" charset="0"/>
              </a:rPr>
              <a:t>fieldType - The type of the field. “T” array item</a:t>
            </a:r>
            <a:endParaRPr lang="en-US" altLang="en-US">
              <a:latin typeface="Arial" panose="020B0604020202020204" pitchFamily="34" charset="0"/>
            </a:endParaRPr>
          </a:p>
          <a:p>
            <a:pPr lvl="1"/>
            <a:r>
              <a:rPr lang="en-GB" altLang="en-US">
                <a:latin typeface="Arial" panose="020B0604020202020204" pitchFamily="34" charset="0"/>
              </a:rPr>
              <a:t>neighbour - Reserved for future use.</a:t>
            </a:r>
            <a:endParaRPr lang="en-US" altLang="en-US">
              <a:latin typeface="Arial" panose="020B0604020202020204" pitchFamily="34" charset="0"/>
            </a:endParaRPr>
          </a:p>
          <a:p>
            <a:r>
              <a:rPr lang="en-GB" altLang="en-US">
                <a:latin typeface="Arial" panose="020B0604020202020204" pitchFamily="34" charset="0"/>
              </a:rPr>
              <a:t> </a:t>
            </a:r>
            <a:endParaRPr lang="en-US" altLang="en-US">
              <a:latin typeface="Arial" panose="020B0604020202020204" pitchFamily="34" charset="0"/>
            </a:endParaRPr>
          </a:p>
          <a:p>
            <a:r>
              <a:rPr lang="en-GB" altLang="en-US">
                <a:latin typeface="Arial" panose="020B0604020202020204" pitchFamily="34" charset="0"/>
              </a:rPr>
              <a:t>Table.addField internally invokes this routine with nArrayItem and tArrayitem in place of fieldLength  and fieldType respectively. Table.addFieldDefinition can also be directly invoked with the appropriate parameter. </a:t>
            </a:r>
          </a:p>
          <a:p>
            <a:endParaRPr lang="en-GB" altLang="en-US">
              <a:latin typeface="Arial" panose="020B0604020202020204" pitchFamily="34" charset="0"/>
            </a:endParaRPr>
          </a:p>
          <a:p>
            <a:r>
              <a:rPr lang="en-GB" altLang="en-US">
                <a:latin typeface="Arial" panose="020B0604020202020204" pitchFamily="34" charset="0"/>
              </a:rPr>
              <a:t>Table.addFieldDefinition increments the current field position accordingly to create the new field, checks the validity of the field name and assigns the “F” array item.</a:t>
            </a:r>
            <a:endParaRPr lang="en-US" altLang="en-US">
              <a:latin typeface="Arial" panose="020B0604020202020204" pitchFamily="34" charset="0"/>
            </a:endParaRPr>
          </a:p>
          <a:p>
            <a:endParaRPr lang="en-GB" altLang="en-US">
              <a:latin typeface="Arial" panose="020B0604020202020204" pitchFamily="34" charset="0"/>
            </a:endParaRPr>
          </a:p>
          <a:p>
            <a:r>
              <a:rPr lang="en-GB" altLang="en-US">
                <a:latin typeface="Arial" panose="020B0604020202020204" pitchFamily="34" charset="0"/>
              </a:rPr>
              <a:t>It internally calls Field.setAttributes.</a:t>
            </a:r>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p:txBody>
      </p:sp>
    </p:spTree>
    <p:extLst>
      <p:ext uri="{BB962C8B-B14F-4D97-AF65-F5344CB8AC3E}">
        <p14:creationId xmlns:p14="http://schemas.microsoft.com/office/powerpoint/2010/main" val="5064215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430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0953AAB-D05C-40C6-9C38-0715916C1E22}" type="slidenum">
              <a:rPr lang="en-GB" altLang="en-US" sz="1200">
                <a:latin typeface="Times New Roman" panose="02020603050405020304" pitchFamily="18" charset="0"/>
              </a:rPr>
              <a:pPr eaLnBrk="1" hangingPunct="1"/>
              <a:t>52</a:t>
            </a:fld>
            <a:endParaRPr lang="en-GB" altLang="en-US" sz="1200">
              <a:latin typeface="Times New Roman" panose="02020603050405020304" pitchFamily="18" charset="0"/>
            </a:endParaRPr>
          </a:p>
        </p:txBody>
      </p:sp>
      <p:sp>
        <p:nvSpPr>
          <p:cNvPr id="343044" name="Rectangle 2"/>
          <p:cNvSpPr>
            <a:spLocks noGrp="1" noRot="1" noChangeAspect="1" noChangeArrowheads="1" noTextEdit="1"/>
          </p:cNvSpPr>
          <p:nvPr>
            <p:ph type="sldImg"/>
          </p:nvPr>
        </p:nvSpPr>
        <p:spPr>
          <a:ln/>
        </p:spPr>
      </p:sp>
      <p:sp>
        <p:nvSpPr>
          <p:cNvPr id="314373" name="Rectangle 3"/>
          <p:cNvSpPr>
            <a:spLocks noGrp="1" noChangeArrowheads="1"/>
          </p:cNvSpPr>
          <p:nvPr>
            <p:ph type="body" idx="1"/>
          </p:nvPr>
        </p:nvSpPr>
        <p:spPr>
          <a:ln/>
        </p:spPr>
        <p:txBody>
          <a:bodyPr>
            <a:normAutofit/>
          </a:bodyPr>
          <a:lstStyle/>
          <a:p>
            <a:pPr marL="228600" indent="-228600">
              <a:defRPr/>
            </a:pPr>
            <a:r>
              <a:rPr lang="en-GB" dirty="0" err="1"/>
              <a:t>Table.processArgs</a:t>
            </a:r>
            <a:r>
              <a:rPr lang="en-GB" dirty="0"/>
              <a:t> API is invoked from </a:t>
            </a:r>
            <a:r>
              <a:rPr lang="en-GB" dirty="0" err="1"/>
              <a:t>Table.addField</a:t>
            </a:r>
            <a:r>
              <a:rPr lang="en-GB" dirty="0"/>
              <a:t>. This API is not invoked directly</a:t>
            </a:r>
          </a:p>
          <a:p>
            <a:pPr marL="228600" indent="-228600">
              <a:defRPr/>
            </a:pPr>
            <a:r>
              <a:rPr lang="en-GB" dirty="0"/>
              <a:t> from .FIELDS method.</a:t>
            </a:r>
          </a:p>
          <a:p>
            <a:pPr marL="228600" indent="-228600">
              <a:defRPr/>
            </a:pPr>
            <a:endParaRPr lang="en-GB" dirty="0"/>
          </a:p>
          <a:p>
            <a:pPr marL="228600" indent="-228600">
              <a:defRPr/>
            </a:pPr>
            <a:r>
              <a:rPr lang="en-GB" dirty="0"/>
              <a:t>This API populates the N array and T array of the corresponding fields, according to </a:t>
            </a:r>
          </a:p>
          <a:p>
            <a:pPr marL="228600" indent="-228600">
              <a:defRPr/>
            </a:pPr>
            <a:r>
              <a:rPr lang="en-GB" dirty="0"/>
              <a:t>the arguments passed to it. </a:t>
            </a:r>
          </a:p>
          <a:p>
            <a:pPr marL="228600" indent="-228600">
              <a:defRPr/>
            </a:pPr>
            <a:endParaRPr lang="en-GB" dirty="0"/>
          </a:p>
          <a:p>
            <a:pPr>
              <a:defRPr/>
            </a:pPr>
            <a:r>
              <a:rPr lang="en-GB" dirty="0" err="1"/>
              <a:t>nArrayItem</a:t>
            </a:r>
            <a:r>
              <a:rPr lang="en-GB" dirty="0"/>
              <a:t> and </a:t>
            </a:r>
            <a:r>
              <a:rPr lang="en-GB" dirty="0" err="1"/>
              <a:t>tArrayItem</a:t>
            </a:r>
            <a:r>
              <a:rPr lang="en-GB" dirty="0"/>
              <a:t> are populated by </a:t>
            </a:r>
            <a:r>
              <a:rPr lang="en-GB" dirty="0" err="1"/>
              <a:t>Table.addField</a:t>
            </a:r>
            <a:r>
              <a:rPr lang="en-GB" dirty="0"/>
              <a:t> based on the standard data type of the field, as passed to it.</a:t>
            </a:r>
            <a:endParaRPr lang="en-US" dirty="0"/>
          </a:p>
          <a:p>
            <a:pPr>
              <a:defRPr/>
            </a:pPr>
            <a:r>
              <a:rPr lang="en-GB" dirty="0" err="1"/>
              <a:t>Field_NoChange</a:t>
            </a:r>
            <a:r>
              <a:rPr lang="en-GB" dirty="0"/>
              <a:t> - T(field position)&lt;3&gt; = ‘NOCHANGE’</a:t>
            </a:r>
            <a:endParaRPr lang="en-US" dirty="0"/>
          </a:p>
          <a:p>
            <a:pPr>
              <a:defRPr/>
            </a:pPr>
            <a:r>
              <a:rPr lang="en-GB" dirty="0" err="1"/>
              <a:t>Field_NoInput</a:t>
            </a:r>
            <a:r>
              <a:rPr lang="en-GB" dirty="0"/>
              <a:t> - T(field position)&lt;3&gt; = ‘NOINPUT’</a:t>
            </a:r>
            <a:endParaRPr lang="en-US" dirty="0"/>
          </a:p>
          <a:p>
            <a:pPr>
              <a:defRPr/>
            </a:pPr>
            <a:r>
              <a:rPr lang="en-GB" dirty="0" err="1"/>
              <a:t>Field_Mandatory</a:t>
            </a:r>
            <a:r>
              <a:rPr lang="en-GB" dirty="0"/>
              <a:t> – N(field position) := '.1' </a:t>
            </a:r>
            <a:endParaRPr lang="en-US" dirty="0"/>
          </a:p>
          <a:p>
            <a:pPr>
              <a:defRPr/>
            </a:pPr>
            <a:r>
              <a:rPr lang="en-GB" dirty="0" err="1"/>
              <a:t>Field_AllowNegative</a:t>
            </a:r>
            <a:r>
              <a:rPr lang="en-GB" dirty="0"/>
              <a:t> – T(field position)&lt;2,1&gt; = '-'</a:t>
            </a:r>
            <a:endParaRPr lang="en-US" dirty="0"/>
          </a:p>
          <a:p>
            <a:pPr>
              <a:defRPr/>
            </a:pPr>
            <a:r>
              <a:rPr lang="en-GB" dirty="0" err="1"/>
              <a:t>Field_Unique</a:t>
            </a:r>
            <a:r>
              <a:rPr lang="en-GB" dirty="0"/>
              <a:t> – Performs a call to DUP</a:t>
            </a:r>
            <a:endParaRPr lang="en-US" dirty="0"/>
          </a:p>
          <a:p>
            <a:pPr>
              <a:defRPr/>
            </a:pPr>
            <a:r>
              <a:rPr lang="en-GB" dirty="0" err="1"/>
              <a:t>Field_NoNulls</a:t>
            </a:r>
            <a:r>
              <a:rPr lang="en-GB" dirty="0"/>
              <a:t> – Performs a call to FT.NULLS.CHK</a:t>
            </a:r>
            <a:endParaRPr lang="en-US" dirty="0"/>
          </a:p>
          <a:p>
            <a:pPr>
              <a:defRPr/>
            </a:pPr>
            <a:endParaRPr lang="en-GB" dirty="0"/>
          </a:p>
          <a:p>
            <a:pPr>
              <a:defRPr/>
            </a:pPr>
            <a:r>
              <a:rPr lang="en-GB" dirty="0"/>
              <a:t>FT.NULLS.CHK routine will check for a particular field, if the field has been expanded with extra values, and there are any null values, it will raise an error so that any field that has been multi valued or sub valued cannot be left blank.</a:t>
            </a:r>
            <a:endParaRPr lang="en-US" dirty="0"/>
          </a:p>
          <a:p>
            <a:pPr>
              <a:defRPr/>
            </a:pPr>
            <a:endParaRPr lang="en-GB" dirty="0"/>
          </a:p>
          <a:p>
            <a:pPr>
              <a:defRPr/>
            </a:pPr>
            <a:r>
              <a:rPr lang="en-GB" dirty="0"/>
              <a:t>Note: To pass multiple arguments to the ‘</a:t>
            </a:r>
            <a:r>
              <a:rPr lang="en-GB" dirty="0" err="1"/>
              <a:t>args</a:t>
            </a:r>
            <a:r>
              <a:rPr lang="en-GB" dirty="0"/>
              <a:t>’ parameter, do it as follows,</a:t>
            </a:r>
            <a:endParaRPr lang="en-US" dirty="0"/>
          </a:p>
          <a:p>
            <a:pPr>
              <a:defRPr/>
            </a:pPr>
            <a:r>
              <a:rPr lang="en-GB" dirty="0"/>
              <a:t>ARGS = </a:t>
            </a:r>
            <a:r>
              <a:rPr lang="en-GB" dirty="0" err="1"/>
              <a:t>Field_Mandatory</a:t>
            </a:r>
            <a:r>
              <a:rPr lang="en-GB" dirty="0"/>
              <a:t>:",":</a:t>
            </a:r>
            <a:r>
              <a:rPr lang="en-GB" dirty="0" err="1"/>
              <a:t>Field_AllowNegative</a:t>
            </a:r>
            <a:endParaRPr lang="en-US" dirty="0"/>
          </a:p>
          <a:p>
            <a:pPr>
              <a:defRPr/>
            </a:pPr>
            <a:r>
              <a:rPr lang="en-GB" dirty="0"/>
              <a:t>CALL </a:t>
            </a:r>
            <a:r>
              <a:rPr lang="en-GB" dirty="0" err="1"/>
              <a:t>Table.addField</a:t>
            </a:r>
            <a:r>
              <a:rPr lang="en-GB" dirty="0"/>
              <a:t>("TEST.AMOUNT",T24_Numeric,ARGS,'')</a:t>
            </a:r>
            <a:endParaRPr lang="en-US" dirty="0"/>
          </a:p>
          <a:p>
            <a:pPr>
              <a:defRPr/>
            </a:pPr>
            <a:endParaRPr lang="en-US" dirty="0"/>
          </a:p>
        </p:txBody>
      </p:sp>
    </p:spTree>
    <p:extLst>
      <p:ext uri="{BB962C8B-B14F-4D97-AF65-F5344CB8AC3E}">
        <p14:creationId xmlns:p14="http://schemas.microsoft.com/office/powerpoint/2010/main" val="42145399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440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1CD2EAFE-DBF6-428F-8A5F-1875ECF7C824}" type="slidenum">
              <a:rPr lang="en-GB" altLang="en-US" sz="1200">
                <a:latin typeface="Times New Roman" panose="02020603050405020304" pitchFamily="18" charset="0"/>
              </a:rPr>
              <a:pPr eaLnBrk="1" hangingPunct="1"/>
              <a:t>53</a:t>
            </a:fld>
            <a:endParaRPr lang="en-GB" altLang="en-US" sz="1200">
              <a:latin typeface="Times New Roman" panose="02020603050405020304" pitchFamily="18" charset="0"/>
            </a:endParaRPr>
          </a:p>
        </p:txBody>
      </p:sp>
      <p:sp>
        <p:nvSpPr>
          <p:cNvPr id="344068" name="Rectangle 2"/>
          <p:cNvSpPr>
            <a:spLocks noGrp="1" noRot="1" noChangeAspect="1" noChangeArrowheads="1" noTextEdit="1"/>
          </p:cNvSpPr>
          <p:nvPr>
            <p:ph type="sldImg"/>
          </p:nvPr>
        </p:nvSpPr>
        <p:spPr>
          <a:ln/>
        </p:spPr>
      </p:sp>
      <p:sp>
        <p:nvSpPr>
          <p:cNvPr id="315397" name="Rectangle 3"/>
          <p:cNvSpPr>
            <a:spLocks noGrp="1" noChangeArrowheads="1"/>
          </p:cNvSpPr>
          <p:nvPr>
            <p:ph type="body" idx="1"/>
          </p:nvPr>
        </p:nvSpPr>
        <p:spPr>
          <a:ln/>
        </p:spPr>
        <p:txBody>
          <a:bodyPr/>
          <a:lstStyle/>
          <a:p>
            <a:pPr>
              <a:defRPr/>
            </a:pPr>
            <a:r>
              <a:rPr lang="en-GB" dirty="0" err="1"/>
              <a:t>Field.setAttributes</a:t>
            </a:r>
            <a:r>
              <a:rPr lang="en-GB" dirty="0"/>
              <a:t> API is used to set the N array and T array. It sets the “N” array and the “T” array for the corresponding field for which this API was invoked.</a:t>
            </a:r>
            <a:endParaRPr lang="en-US" dirty="0"/>
          </a:p>
          <a:p>
            <a:pPr>
              <a:defRPr/>
            </a:pPr>
            <a:endParaRPr lang="en-GB" dirty="0"/>
          </a:p>
          <a:p>
            <a:pPr>
              <a:defRPr/>
            </a:pPr>
            <a:r>
              <a:rPr lang="en-GB" dirty="0"/>
              <a:t>Not invoked directly from .FIELDS method.</a:t>
            </a:r>
          </a:p>
          <a:p>
            <a:pPr>
              <a:defRPr/>
            </a:pPr>
            <a:endParaRPr lang="en-GB" dirty="0"/>
          </a:p>
          <a:p>
            <a:pPr>
              <a:defRPr/>
            </a:pPr>
            <a:r>
              <a:rPr lang="en-GB" dirty="0" err="1"/>
              <a:t>Field.setAttributes</a:t>
            </a:r>
            <a:r>
              <a:rPr lang="en-GB" dirty="0"/>
              <a:t>(</a:t>
            </a:r>
            <a:r>
              <a:rPr lang="en-GB" dirty="0" err="1"/>
              <a:t>fieldLength</a:t>
            </a:r>
            <a:r>
              <a:rPr lang="en-GB" dirty="0"/>
              <a:t>, </a:t>
            </a:r>
            <a:r>
              <a:rPr lang="en-GB" dirty="0" err="1"/>
              <a:t>fieldType</a:t>
            </a:r>
            <a:r>
              <a:rPr lang="en-GB" dirty="0"/>
              <a:t>, neighbour)</a:t>
            </a:r>
            <a:endParaRPr lang="en-US" dirty="0"/>
          </a:p>
          <a:p>
            <a:pPr>
              <a:defRPr/>
            </a:pPr>
            <a:endParaRPr lang="en-GB" dirty="0"/>
          </a:p>
          <a:p>
            <a:pPr>
              <a:defRPr/>
            </a:pPr>
            <a:r>
              <a:rPr lang="en-GB" dirty="0"/>
              <a:t>It takes 3 arguments.</a:t>
            </a:r>
            <a:endParaRPr lang="en-US" dirty="0"/>
          </a:p>
          <a:p>
            <a:pPr lvl="1">
              <a:defRPr/>
            </a:pPr>
            <a:r>
              <a:rPr lang="en-GB" dirty="0" err="1"/>
              <a:t>fieldLength</a:t>
            </a:r>
            <a:r>
              <a:rPr lang="en-GB" dirty="0"/>
              <a:t> - The length of the field. “N” array item</a:t>
            </a:r>
            <a:endParaRPr lang="en-US" dirty="0"/>
          </a:p>
          <a:p>
            <a:pPr lvl="1">
              <a:defRPr/>
            </a:pPr>
            <a:r>
              <a:rPr lang="en-GB" dirty="0" err="1"/>
              <a:t>fieldType</a:t>
            </a:r>
            <a:r>
              <a:rPr lang="en-GB" dirty="0"/>
              <a:t> - The type of the field. “T” array item</a:t>
            </a:r>
            <a:endParaRPr lang="en-US" dirty="0"/>
          </a:p>
          <a:p>
            <a:pPr lvl="1">
              <a:defRPr/>
            </a:pPr>
            <a:r>
              <a:rPr lang="en-GB" dirty="0"/>
              <a:t>neighbour - Reserved for future use.</a:t>
            </a:r>
          </a:p>
          <a:p>
            <a:pPr lvl="1">
              <a:defRPr/>
            </a:pPr>
            <a:endParaRPr lang="en-US" dirty="0"/>
          </a:p>
          <a:p>
            <a:pPr marL="0" lvl="1">
              <a:defRPr/>
            </a:pPr>
            <a:r>
              <a:rPr lang="en-US" dirty="0" err="1"/>
              <a:t>Table.addField</a:t>
            </a:r>
            <a:r>
              <a:rPr lang="en-US" dirty="0"/>
              <a:t> and </a:t>
            </a:r>
            <a:r>
              <a:rPr lang="en-US" dirty="0" err="1"/>
              <a:t>Table.addFieldDefinition</a:t>
            </a:r>
            <a:r>
              <a:rPr lang="en-US" dirty="0"/>
              <a:t> use this API to set the N and T arrays based on the parameters passed on to them.	</a:t>
            </a:r>
          </a:p>
        </p:txBody>
      </p:sp>
    </p:spTree>
    <p:extLst>
      <p:ext uri="{BB962C8B-B14F-4D97-AF65-F5344CB8AC3E}">
        <p14:creationId xmlns:p14="http://schemas.microsoft.com/office/powerpoint/2010/main" val="8348020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450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73DF9D2B-BEEB-4617-9741-D4BC901B5922}" type="slidenum">
              <a:rPr lang="en-GB" altLang="en-US" sz="1200">
                <a:latin typeface="Times New Roman" panose="02020603050405020304" pitchFamily="18" charset="0"/>
              </a:rPr>
              <a:pPr eaLnBrk="1" hangingPunct="1"/>
              <a:t>54</a:t>
            </a:fld>
            <a:endParaRPr lang="en-GB" altLang="en-US" sz="1200">
              <a:latin typeface="Times New Roman" panose="02020603050405020304" pitchFamily="18" charset="0"/>
            </a:endParaRPr>
          </a:p>
        </p:txBody>
      </p:sp>
      <p:sp>
        <p:nvSpPr>
          <p:cNvPr id="345092" name="Rectangle 2"/>
          <p:cNvSpPr>
            <a:spLocks noGrp="1" noRot="1" noChangeAspect="1" noChangeArrowheads="1" noTextEdit="1"/>
          </p:cNvSpPr>
          <p:nvPr>
            <p:ph type="sldImg"/>
          </p:nvPr>
        </p:nvSpPr>
        <p:spPr>
          <a:ln/>
        </p:spPr>
      </p:sp>
      <p:sp>
        <p:nvSpPr>
          <p:cNvPr id="345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rPr>
              <a:t>We have seen earlier that we can use the second field in the T array to mention possible values that can be input in a field. This is feasible if the options available are few and if they are not going to be changed in a hurry. Every time there is a change in options available, the source code of the application must be changed, recompiled and sent out. To avoid all this, T24 has a new option Virtual Tables. This new option allows us to have as many drops down values as we desire, there will be no need to modify code and values can be changed as often as required. Another major advantage is that using one T24 application, many application fields can pick up their values. </a:t>
            </a:r>
          </a:p>
          <a:p>
            <a:endParaRPr lang="en-GB" altLang="en-US">
              <a:latin typeface="Arial" panose="020B0604020202020204" pitchFamily="34" charset="0"/>
            </a:endParaRPr>
          </a:p>
          <a:p>
            <a:r>
              <a:rPr lang="en-GB" altLang="en-US">
                <a:latin typeface="Arial" panose="020B0604020202020204" pitchFamily="34" charset="0"/>
              </a:rPr>
              <a:t>The name of this new T24 application is EB.LOOKUP. </a:t>
            </a:r>
            <a:r>
              <a:rPr lang="en-US" altLang="en-US">
                <a:latin typeface="Arial" panose="020B0604020202020204" pitchFamily="34" charset="0"/>
              </a:rPr>
              <a:t>The idea behind the application EB.LOOKUP is that it displays any number of values that match a certain pattern. The EB.LOOKUP application’s ID is made up of two parts separated by a ‘*’ character. The first part could be the field name for which we are defining values, or could be any string, ‘OPTIONS’ in the above case and the second part is the actual value that will be displayed in the drop down list box. </a:t>
            </a: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p:txBody>
      </p:sp>
    </p:spTree>
    <p:extLst>
      <p:ext uri="{BB962C8B-B14F-4D97-AF65-F5344CB8AC3E}">
        <p14:creationId xmlns:p14="http://schemas.microsoft.com/office/powerpoint/2010/main" val="35379932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461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89C3F2F4-8760-4E17-BBAE-5570D8C5DBE3}" type="slidenum">
              <a:rPr lang="en-GB" altLang="en-US" sz="1200">
                <a:latin typeface="Times New Roman" panose="02020603050405020304" pitchFamily="18" charset="0"/>
              </a:rPr>
              <a:pPr eaLnBrk="1" hangingPunct="1"/>
              <a:t>55</a:t>
            </a:fld>
            <a:endParaRPr lang="en-GB" altLang="en-US" sz="1200">
              <a:latin typeface="Times New Roman" panose="02020603050405020304" pitchFamily="18" charset="0"/>
            </a:endParaRPr>
          </a:p>
        </p:txBody>
      </p:sp>
      <p:sp>
        <p:nvSpPr>
          <p:cNvPr id="346116" name="Rectangle 2"/>
          <p:cNvSpPr>
            <a:spLocks noGrp="1" noRot="1" noChangeAspect="1" noChangeArrowheads="1" noTextEdit="1"/>
          </p:cNvSpPr>
          <p:nvPr>
            <p:ph type="sldImg"/>
          </p:nvPr>
        </p:nvSpPr>
        <p:spPr>
          <a:ln/>
        </p:spPr>
      </p:sp>
      <p:sp>
        <p:nvSpPr>
          <p:cNvPr id="317445" name="Rectangle 3"/>
          <p:cNvSpPr>
            <a:spLocks noGrp="1" noChangeArrowheads="1"/>
          </p:cNvSpPr>
          <p:nvPr>
            <p:ph type="body" idx="1"/>
          </p:nvPr>
        </p:nvSpPr>
        <p:spPr>
          <a:ln/>
        </p:spPr>
        <p:txBody>
          <a:bodyPr/>
          <a:lstStyle/>
          <a:p>
            <a:pPr marL="228600" indent="-228600">
              <a:defRPr/>
            </a:pPr>
            <a:r>
              <a:rPr lang="en-GB" dirty="0" err="1"/>
              <a:t>Table.addFieldWithEbLookUp</a:t>
            </a:r>
            <a:r>
              <a:rPr lang="en-GB" dirty="0"/>
              <a:t> API is used to add a field with a virtual table.</a:t>
            </a:r>
          </a:p>
          <a:p>
            <a:pPr marL="228600" indent="-228600">
              <a:defRPr/>
            </a:pPr>
            <a:endParaRPr lang="en-GB" dirty="0"/>
          </a:p>
          <a:p>
            <a:pPr marL="228600" indent="-228600">
              <a:defRPr/>
            </a:pPr>
            <a:r>
              <a:rPr lang="en-GB" dirty="0"/>
              <a:t>Used to create a field with a finite set of predefined options.</a:t>
            </a:r>
          </a:p>
          <a:p>
            <a:pPr marL="228600" indent="-228600">
              <a:defRPr/>
            </a:pPr>
            <a:endParaRPr lang="en-GB" dirty="0"/>
          </a:p>
          <a:p>
            <a:pPr marL="228600" indent="-228600">
              <a:defRPr/>
            </a:pPr>
            <a:r>
              <a:rPr lang="en-GB" dirty="0" err="1"/>
              <a:t>Table.addFieldWithEbLookup</a:t>
            </a:r>
            <a:r>
              <a:rPr lang="en-GB" dirty="0"/>
              <a:t>(</a:t>
            </a:r>
            <a:r>
              <a:rPr lang="en-GB" dirty="0" err="1"/>
              <a:t>fieldName</a:t>
            </a:r>
            <a:r>
              <a:rPr lang="en-GB" dirty="0"/>
              <a:t>, </a:t>
            </a:r>
            <a:r>
              <a:rPr lang="en-GB" dirty="0" err="1"/>
              <a:t>tableName</a:t>
            </a:r>
            <a:r>
              <a:rPr lang="en-GB" dirty="0"/>
              <a:t>, neighbour)</a:t>
            </a:r>
            <a:endParaRPr lang="en-US" dirty="0"/>
          </a:p>
          <a:p>
            <a:pPr marL="228600" indent="-228600">
              <a:defRPr/>
            </a:pPr>
            <a:endParaRPr lang="en-GB" dirty="0"/>
          </a:p>
          <a:p>
            <a:pPr>
              <a:defRPr/>
            </a:pPr>
            <a:r>
              <a:rPr lang="en-GB" dirty="0"/>
              <a:t>It takes 3 arguments.</a:t>
            </a:r>
            <a:endParaRPr lang="en-US" dirty="0"/>
          </a:p>
          <a:p>
            <a:pPr lvl="1">
              <a:defRPr/>
            </a:pPr>
            <a:r>
              <a:rPr lang="en-GB" dirty="0" err="1"/>
              <a:t>fieldName</a:t>
            </a:r>
            <a:r>
              <a:rPr lang="en-GB" dirty="0"/>
              <a:t> - The name of the field to add. The "F" array item</a:t>
            </a:r>
            <a:endParaRPr lang="en-US" dirty="0"/>
          </a:p>
          <a:p>
            <a:pPr lvl="1">
              <a:defRPr/>
            </a:pPr>
            <a:r>
              <a:rPr lang="en-GB" dirty="0" err="1"/>
              <a:t>tableName</a:t>
            </a:r>
            <a:r>
              <a:rPr lang="en-GB" dirty="0"/>
              <a:t> – The virtual table name used to access values in EB.LOOKUP     </a:t>
            </a:r>
          </a:p>
          <a:p>
            <a:pPr lvl="1">
              <a:defRPr/>
            </a:pPr>
            <a:r>
              <a:rPr lang="en-GB" dirty="0"/>
              <a:t>                      Application.</a:t>
            </a:r>
            <a:endParaRPr lang="en-US" dirty="0"/>
          </a:p>
          <a:p>
            <a:pPr lvl="1">
              <a:defRPr/>
            </a:pPr>
            <a:r>
              <a:rPr lang="en-GB" dirty="0"/>
              <a:t>neighbour - Reserved for future use.</a:t>
            </a:r>
            <a:endParaRPr lang="en-US" dirty="0"/>
          </a:p>
          <a:p>
            <a:pPr>
              <a:defRPr/>
            </a:pPr>
            <a:endParaRPr lang="en-US" dirty="0"/>
          </a:p>
        </p:txBody>
      </p:sp>
    </p:spTree>
    <p:extLst>
      <p:ext uri="{BB962C8B-B14F-4D97-AF65-F5344CB8AC3E}">
        <p14:creationId xmlns:p14="http://schemas.microsoft.com/office/powerpoint/2010/main" val="20695480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471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ADB213A-DC34-4D05-80C4-9D165FCB425B}" type="slidenum">
              <a:rPr lang="en-GB" altLang="en-US" sz="1200">
                <a:latin typeface="Times New Roman" panose="02020603050405020304" pitchFamily="18" charset="0"/>
              </a:rPr>
              <a:pPr eaLnBrk="1" hangingPunct="1"/>
              <a:t>56</a:t>
            </a:fld>
            <a:endParaRPr lang="en-GB" altLang="en-US" sz="1200">
              <a:latin typeface="Times New Roman" panose="02020603050405020304" pitchFamily="18" charset="0"/>
            </a:endParaRPr>
          </a:p>
        </p:txBody>
      </p:sp>
      <p:sp>
        <p:nvSpPr>
          <p:cNvPr id="347140" name="Rectangle 2"/>
          <p:cNvSpPr>
            <a:spLocks noGrp="1" noRot="1" noChangeAspect="1" noChangeArrowheads="1" noTextEdit="1"/>
          </p:cNvSpPr>
          <p:nvPr>
            <p:ph type="sldImg"/>
          </p:nvPr>
        </p:nvSpPr>
        <p:spPr>
          <a:ln/>
        </p:spPr>
      </p:sp>
      <p:sp>
        <p:nvSpPr>
          <p:cNvPr id="347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rPr>
              <a:t>Table.addVirtualTableField API is used to add a field with a virtual table to the application. The virtual table is defined in EB.LOOKUP.</a:t>
            </a:r>
          </a:p>
          <a:p>
            <a:br>
              <a:rPr lang="en-GB" altLang="en-US">
                <a:latin typeface="Arial" panose="020B0604020202020204" pitchFamily="34" charset="0"/>
              </a:rPr>
            </a:br>
            <a:r>
              <a:rPr lang="en-GB" altLang="en-US">
                <a:latin typeface="Arial" panose="020B0604020202020204" pitchFamily="34" charset="0"/>
              </a:rPr>
              <a:t>This API performs has the same functionality as that of </a:t>
            </a:r>
            <a:r>
              <a:rPr lang="en-US" altLang="en-US">
                <a:latin typeface="Arial" panose="020B0604020202020204" pitchFamily="34" charset="0"/>
              </a:rPr>
              <a:t>Table.addFieldWithEbLookup, additionally, it also allows the field to be configurable. The list of arguments can be passed to this API as the 3</a:t>
            </a:r>
            <a:r>
              <a:rPr lang="en-US" altLang="en-US" baseline="30000">
                <a:latin typeface="Arial" panose="020B0604020202020204" pitchFamily="34" charset="0"/>
              </a:rPr>
              <a:t>rd</a:t>
            </a:r>
            <a:r>
              <a:rPr lang="en-US" altLang="en-US">
                <a:latin typeface="Arial" panose="020B0604020202020204" pitchFamily="34" charset="0"/>
              </a:rPr>
              <a:t> parameter, to accordingly configure the field properties.</a:t>
            </a:r>
          </a:p>
          <a:p>
            <a:endParaRPr lang="en-GB" altLang="en-US">
              <a:latin typeface="Arial" panose="020B0604020202020204" pitchFamily="34" charset="0"/>
            </a:endParaRPr>
          </a:p>
          <a:p>
            <a:r>
              <a:rPr lang="en-GB" altLang="en-US">
                <a:latin typeface="Arial" panose="020B0604020202020204" pitchFamily="34" charset="0"/>
              </a:rPr>
              <a:t>Table.addVirtualTableField(fieldName, tableName, args, neighbour)</a:t>
            </a:r>
          </a:p>
          <a:p>
            <a:endParaRPr lang="en-US" altLang="en-US">
              <a:latin typeface="Arial" panose="020B0604020202020204" pitchFamily="34" charset="0"/>
            </a:endParaRPr>
          </a:p>
          <a:p>
            <a:r>
              <a:rPr lang="en-US" altLang="en-US">
                <a:latin typeface="Arial" panose="020B0604020202020204" pitchFamily="34" charset="0"/>
              </a:rPr>
              <a:t>It takes 4 parameters</a:t>
            </a:r>
          </a:p>
          <a:p>
            <a:pPr lvl="1"/>
            <a:r>
              <a:rPr lang="en-GB" altLang="en-US">
                <a:latin typeface="Arial" panose="020B0604020202020204" pitchFamily="34" charset="0"/>
              </a:rPr>
              <a:t>fieldName - The name of the field to add. The "F" array item</a:t>
            </a:r>
            <a:endParaRPr lang="en-US" altLang="en-US">
              <a:latin typeface="Arial" panose="020B0604020202020204" pitchFamily="34" charset="0"/>
            </a:endParaRPr>
          </a:p>
          <a:p>
            <a:pPr lvl="1"/>
            <a:r>
              <a:rPr lang="en-GB" altLang="en-US">
                <a:latin typeface="Arial" panose="020B0604020202020204" pitchFamily="34" charset="0"/>
              </a:rPr>
              <a:t>tableName – The virtual table name used to access values in EB.LOOKUP </a:t>
            </a:r>
          </a:p>
          <a:p>
            <a:pPr lvl="1"/>
            <a:r>
              <a:rPr lang="en-GB" altLang="en-US">
                <a:latin typeface="Arial" panose="020B0604020202020204" pitchFamily="34" charset="0"/>
              </a:rPr>
              <a:t>                      Application.</a:t>
            </a:r>
            <a:endParaRPr lang="en-US" altLang="en-US">
              <a:latin typeface="Arial" panose="020B0604020202020204" pitchFamily="34" charset="0"/>
            </a:endParaRPr>
          </a:p>
          <a:p>
            <a:pPr lvl="1"/>
            <a:r>
              <a:rPr lang="en-GB" altLang="en-US">
                <a:latin typeface="Arial" panose="020B0604020202020204" pitchFamily="34" charset="0"/>
              </a:rPr>
              <a:t>args - (optional) Any additional arguments (mandatory, no input, etc.)</a:t>
            </a:r>
            <a:endParaRPr lang="en-US" altLang="en-US">
              <a:latin typeface="Arial" panose="020B0604020202020204" pitchFamily="34" charset="0"/>
            </a:endParaRPr>
          </a:p>
          <a:p>
            <a:pPr lvl="1"/>
            <a:r>
              <a:rPr lang="en-GB" altLang="en-US">
                <a:latin typeface="Arial" panose="020B0604020202020204" pitchFamily="34" charset="0"/>
              </a:rPr>
              <a:t>neighbour - Reserved for future use.</a:t>
            </a:r>
            <a:endParaRPr lang="en-US" altLang="en-US">
              <a:latin typeface="Arial" panose="020B0604020202020204" pitchFamily="34" charset="0"/>
            </a:endParaRPr>
          </a:p>
          <a:p>
            <a:r>
              <a:rPr lang="en-GB" altLang="en-US">
                <a:latin typeface="Arial" panose="020B0604020202020204" pitchFamily="34" charset="0"/>
              </a:rPr>
              <a:t> </a:t>
            </a:r>
            <a:endParaRPr lang="en-US" altLang="en-US">
              <a:latin typeface="Arial" panose="020B0604020202020204" pitchFamily="34" charset="0"/>
            </a:endParaRPr>
          </a:p>
          <a:p>
            <a:endParaRPr lang="en-US" altLang="en-US">
              <a:latin typeface="Arial" panose="020B0604020202020204" pitchFamily="34" charset="0"/>
            </a:endParaRPr>
          </a:p>
        </p:txBody>
      </p:sp>
    </p:spTree>
    <p:extLst>
      <p:ext uri="{BB962C8B-B14F-4D97-AF65-F5344CB8AC3E}">
        <p14:creationId xmlns:p14="http://schemas.microsoft.com/office/powerpoint/2010/main" val="39007475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481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FA09CF1A-560F-44D8-930B-E4E1CC91FC1C}" type="slidenum">
              <a:rPr lang="en-GB" altLang="en-US" sz="1200">
                <a:latin typeface="Times New Roman" panose="02020603050405020304" pitchFamily="18" charset="0"/>
              </a:rPr>
              <a:pPr eaLnBrk="1" hangingPunct="1"/>
              <a:t>57</a:t>
            </a:fld>
            <a:endParaRPr lang="en-GB" altLang="en-US" sz="1200">
              <a:latin typeface="Times New Roman" panose="02020603050405020304" pitchFamily="18" charset="0"/>
            </a:endParaRPr>
          </a:p>
        </p:txBody>
      </p:sp>
      <p:sp>
        <p:nvSpPr>
          <p:cNvPr id="348164" name="Rectangle 2"/>
          <p:cNvSpPr>
            <a:spLocks noGrp="1" noRot="1" noChangeAspect="1" noChangeArrowheads="1" noTextEdit="1"/>
          </p:cNvSpPr>
          <p:nvPr>
            <p:ph type="sldImg"/>
          </p:nvPr>
        </p:nvSpPr>
        <p:spPr>
          <a:ln/>
        </p:spPr>
      </p:sp>
      <p:sp>
        <p:nvSpPr>
          <p:cNvPr id="348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rPr>
              <a:t>Field.setDefault API is used to set the default value for the current field. It takes just one argument.</a:t>
            </a:r>
            <a:endParaRPr lang="en-US" altLang="en-US">
              <a:latin typeface="Arial" panose="020B0604020202020204" pitchFamily="34" charset="0"/>
            </a:endParaRPr>
          </a:p>
          <a:p>
            <a:r>
              <a:rPr lang="en-GB" altLang="en-US">
                <a:latin typeface="Arial" panose="020B0604020202020204" pitchFamily="34" charset="0"/>
              </a:rPr>
              <a:t>Table.setDefault(“value”) where “value” is The value that has to be set as default for the particular field.</a:t>
            </a:r>
          </a:p>
          <a:p>
            <a:endParaRPr lang="en-GB" altLang="en-US">
              <a:latin typeface="Arial" panose="020B0604020202020204" pitchFamily="34" charset="0"/>
            </a:endParaRPr>
          </a:p>
          <a:p>
            <a:r>
              <a:rPr lang="en-GB" altLang="en-US">
                <a:latin typeface="Arial" panose="020B0604020202020204" pitchFamily="34" charset="0"/>
              </a:rPr>
              <a:t>The above piece of code in the slide defaults the T24 date in the field START.DATE, when the record is launched.</a:t>
            </a:r>
            <a:br>
              <a:rPr lang="en-GB" altLang="en-US">
                <a:latin typeface="Arial" panose="020B0604020202020204" pitchFamily="34" charset="0"/>
              </a:rPr>
            </a:br>
            <a:endParaRPr lang="en-US" altLang="en-US">
              <a:latin typeface="Arial" panose="020B0604020202020204" pitchFamily="34" charset="0"/>
            </a:endParaRPr>
          </a:p>
          <a:p>
            <a:endParaRPr lang="en-US" altLang="en-US">
              <a:latin typeface="Arial" panose="020B0604020202020204" pitchFamily="34" charset="0"/>
            </a:endParaRPr>
          </a:p>
        </p:txBody>
      </p:sp>
    </p:spTree>
    <p:extLst>
      <p:ext uri="{BB962C8B-B14F-4D97-AF65-F5344CB8AC3E}">
        <p14:creationId xmlns:p14="http://schemas.microsoft.com/office/powerpoint/2010/main" val="18434269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502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DD6EBA31-136B-4554-BA76-FAF6646F25C2}" type="slidenum">
              <a:rPr lang="en-GB" altLang="en-US" sz="1200">
                <a:latin typeface="Times New Roman" panose="02020603050405020304" pitchFamily="18" charset="0"/>
              </a:rPr>
              <a:pPr eaLnBrk="1" hangingPunct="1"/>
              <a:t>58</a:t>
            </a:fld>
            <a:endParaRPr lang="en-GB" altLang="en-US" sz="1200">
              <a:latin typeface="Times New Roman" panose="02020603050405020304" pitchFamily="18" charset="0"/>
            </a:endParaRPr>
          </a:p>
        </p:txBody>
      </p:sp>
      <p:sp>
        <p:nvSpPr>
          <p:cNvPr id="350212" name="Rectangle 2"/>
          <p:cNvSpPr>
            <a:spLocks noGrp="1" noRot="1" noChangeAspect="1" noChangeArrowheads="1" noTextEdit="1"/>
          </p:cNvSpPr>
          <p:nvPr>
            <p:ph type="sldImg"/>
          </p:nvPr>
        </p:nvSpPr>
        <p:spPr>
          <a:ln/>
        </p:spPr>
      </p:sp>
      <p:sp>
        <p:nvSpPr>
          <p:cNvPr id="350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rPr>
              <a:t>Field.setCheckFile API is used to add a check file to a field. It takes one argument.</a:t>
            </a:r>
            <a:endParaRPr lang="en-US" altLang="en-US">
              <a:latin typeface="Arial" panose="020B0604020202020204" pitchFamily="34" charset="0"/>
            </a:endParaRPr>
          </a:p>
          <a:p>
            <a:r>
              <a:rPr lang="en-GB" altLang="en-US">
                <a:latin typeface="Arial" panose="020B0604020202020204" pitchFamily="34" charset="0"/>
              </a:rPr>
              <a:t>Field.setCheckFile(tableName)</a:t>
            </a:r>
            <a:endParaRPr lang="en-US" altLang="en-US">
              <a:latin typeface="Arial" panose="020B0604020202020204" pitchFamily="34" charset="0"/>
            </a:endParaRPr>
          </a:p>
          <a:p>
            <a:r>
              <a:rPr lang="en-GB" altLang="en-US">
                <a:latin typeface="Arial" panose="020B0604020202020204" pitchFamily="34" charset="0"/>
              </a:rPr>
              <a:t> </a:t>
            </a:r>
            <a:endParaRPr lang="en-US" altLang="en-US">
              <a:latin typeface="Arial" panose="020B0604020202020204" pitchFamily="34" charset="0"/>
            </a:endParaRPr>
          </a:p>
          <a:p>
            <a:r>
              <a:rPr lang="en-GB" altLang="en-US">
                <a:latin typeface="Arial" panose="020B0604020202020204" pitchFamily="34" charset="0"/>
              </a:rPr>
              <a:t>Turns tableName into a checkfile argument using the default enrichment field set on standard selection or the 1</a:t>
            </a:r>
            <a:r>
              <a:rPr lang="en-GB" altLang="en-US" baseline="30000">
                <a:latin typeface="Arial" panose="020B0604020202020204" pitchFamily="34" charset="0"/>
              </a:rPr>
              <a:t>st</a:t>
            </a:r>
            <a:r>
              <a:rPr lang="en-GB" altLang="en-US">
                <a:latin typeface="Arial" panose="020B0604020202020204" pitchFamily="34" charset="0"/>
              </a:rPr>
              <a:t> field.</a:t>
            </a:r>
            <a:endParaRPr lang="en-US" altLang="en-US">
              <a:latin typeface="Arial" panose="020B0604020202020204" pitchFamily="34" charset="0"/>
            </a:endParaRPr>
          </a:p>
          <a:p>
            <a:endParaRPr lang="en-US" altLang="en-US">
              <a:latin typeface="Arial" panose="020B0604020202020204" pitchFamily="34" charset="0"/>
            </a:endParaRPr>
          </a:p>
          <a:p>
            <a:r>
              <a:rPr lang="en-GB" altLang="en-US">
                <a:latin typeface="Arial" panose="020B0604020202020204" pitchFamily="34" charset="0"/>
              </a:rPr>
              <a:t>For the field CUSTOMER in EB.DEBIT.CARD, whatever is entered in validated against the CUSTOMER application. Field.setCheckFile is called below the field for which we are defining the checkfile. Example is given below.</a:t>
            </a:r>
          </a:p>
          <a:p>
            <a:endParaRPr lang="en-US" altLang="en-US">
              <a:latin typeface="Courier New" panose="02070309020205020404" pitchFamily="49" charset="0"/>
              <a:cs typeface="Courier New" panose="02070309020205020404" pitchFamily="49" charset="0"/>
            </a:endParaRPr>
          </a:p>
          <a:p>
            <a:r>
              <a:rPr lang="en-US" altLang="en-US">
                <a:latin typeface="Courier New" panose="02070309020205020404" pitchFamily="49" charset="0"/>
                <a:cs typeface="Courier New" panose="02070309020205020404" pitchFamily="49" charset="0"/>
              </a:rPr>
              <a:t>CALL Table.addField("CUSTOMER",T24_Customer,Field_Mandatory,'') </a:t>
            </a:r>
          </a:p>
          <a:p>
            <a:r>
              <a:rPr lang="en-US" altLang="en-US">
                <a:latin typeface="Courier New" panose="02070309020205020404" pitchFamily="49" charset="0"/>
                <a:cs typeface="Courier New" panose="02070309020205020404" pitchFamily="49" charset="0"/>
              </a:rPr>
              <a:t>CALL Field.setCheckFile("CUSTOMER") </a:t>
            </a:r>
          </a:p>
          <a:p>
            <a:endParaRPr lang="en-GB" altLang="en-US">
              <a:latin typeface="Arial" panose="020B0604020202020204" pitchFamily="34" charset="0"/>
            </a:endParaRPr>
          </a:p>
        </p:txBody>
      </p:sp>
    </p:spTree>
    <p:extLst>
      <p:ext uri="{BB962C8B-B14F-4D97-AF65-F5344CB8AC3E}">
        <p14:creationId xmlns:p14="http://schemas.microsoft.com/office/powerpoint/2010/main" val="2780077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2529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D25DA097-1307-4495-B2E1-8C384B3E0C3F}" type="slidenum">
              <a:rPr lang="en-GB" altLang="en-US" sz="1200">
                <a:latin typeface="Times New Roman" panose="02020603050405020304" pitchFamily="18" charset="0"/>
              </a:rPr>
              <a:pPr eaLnBrk="1" hangingPunct="1"/>
              <a:t>5</a:t>
            </a:fld>
            <a:endParaRPr lang="en-GB" altLang="en-US" sz="1200">
              <a:latin typeface="Times New Roman" panose="02020603050405020304" pitchFamily="18" charset="0"/>
            </a:endParaRPr>
          </a:p>
        </p:txBody>
      </p:sp>
      <p:sp>
        <p:nvSpPr>
          <p:cNvPr id="252932" name="Rectangle 2"/>
          <p:cNvSpPr>
            <a:spLocks noGrp="1" noRot="1" noChangeAspect="1" noChangeArrowheads="1" noTextEdit="1"/>
          </p:cNvSpPr>
          <p:nvPr>
            <p:ph type="sldImg"/>
          </p:nvPr>
        </p:nvSpPr>
        <p:spPr>
          <a:ln/>
        </p:spPr>
      </p:sp>
      <p:sp>
        <p:nvSpPr>
          <p:cNvPr id="2529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8072186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512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884E2C01-13FF-4686-98FD-F65CBD116886}" type="slidenum">
              <a:rPr lang="en-GB" altLang="en-US" sz="1200">
                <a:latin typeface="Times New Roman" panose="02020603050405020304" pitchFamily="18" charset="0"/>
              </a:rPr>
              <a:pPr eaLnBrk="1" hangingPunct="1"/>
              <a:t>59</a:t>
            </a:fld>
            <a:endParaRPr lang="en-GB" altLang="en-US" sz="1200">
              <a:latin typeface="Times New Roman" panose="02020603050405020304" pitchFamily="18" charset="0"/>
            </a:endParaRPr>
          </a:p>
        </p:txBody>
      </p:sp>
      <p:sp>
        <p:nvSpPr>
          <p:cNvPr id="351236" name="Rectangle 2"/>
          <p:cNvSpPr>
            <a:spLocks noGrp="1" noRot="1" noChangeAspect="1" noChangeArrowheads="1" noTextEdit="1"/>
          </p:cNvSpPr>
          <p:nvPr>
            <p:ph type="sldImg"/>
          </p:nvPr>
        </p:nvSpPr>
        <p:spPr>
          <a:ln/>
        </p:spPr>
      </p:sp>
      <p:sp>
        <p:nvSpPr>
          <p:cNvPr id="351237" name="Rectangle 3"/>
          <p:cNvSpPr>
            <a:spLocks noGrp="1" noChangeArrowheads="1"/>
          </p:cNvSpPr>
          <p:nvPr>
            <p:ph type="body" idx="1"/>
          </p:nvPr>
        </p:nvSpPr>
        <p:spPr>
          <a:xfrm>
            <a:off x="914400" y="4343400"/>
            <a:ext cx="5229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p>
            <a:r>
              <a:rPr lang="en-GB" altLang="en-US">
                <a:latin typeface="Arial" panose="020B0604020202020204" pitchFamily="34" charset="0"/>
              </a:rPr>
              <a:t>Just like the common variables F, N and T, CHECKFILE variable is a dynamic array and has 3 positions or fields that we can use. Each field must be separated with the FM symbol as shown above.</a:t>
            </a:r>
            <a:endParaRPr lang="en-US" altLang="en-US">
              <a:latin typeface="Arial" panose="020B0604020202020204" pitchFamily="34" charset="0"/>
            </a:endParaRPr>
          </a:p>
          <a:p>
            <a:pPr lvl="1"/>
            <a:r>
              <a:rPr lang="en-GB" altLang="en-US">
                <a:latin typeface="Arial" panose="020B0604020202020204" pitchFamily="34" charset="0"/>
              </a:rPr>
              <a:t>Field 1 – is the Application Name as mentioned above,</a:t>
            </a:r>
            <a:endParaRPr lang="en-US" altLang="en-US">
              <a:latin typeface="Arial" panose="020B0604020202020204" pitchFamily="34" charset="0"/>
            </a:endParaRPr>
          </a:p>
          <a:p>
            <a:pPr lvl="1"/>
            <a:r>
              <a:rPr lang="en-GB" altLang="en-US">
                <a:latin typeface="Arial" panose="020B0604020202020204" pitchFamily="34" charset="0"/>
              </a:rPr>
              <a:t>Field 2 – is the enrichment field</a:t>
            </a:r>
            <a:endParaRPr lang="en-US" altLang="en-US">
              <a:latin typeface="Arial" panose="020B0604020202020204" pitchFamily="34" charset="0"/>
            </a:endParaRPr>
          </a:p>
          <a:p>
            <a:pPr lvl="1"/>
            <a:r>
              <a:rPr lang="en-GB" altLang="en-US">
                <a:latin typeface="Arial" panose="020B0604020202020204" pitchFamily="34" charset="0"/>
              </a:rPr>
              <a:t>Field 3 – is further subdivided into 4 parameters each separated by a ‘.’ (Dot)</a:t>
            </a:r>
            <a:endParaRPr lang="en-US" altLang="en-US">
              <a:latin typeface="Arial" panose="020B0604020202020204" pitchFamily="34" charset="0"/>
            </a:endParaRPr>
          </a:p>
          <a:p>
            <a:pPr lvl="2"/>
            <a:r>
              <a:rPr lang="en-GB" altLang="en-US">
                <a:latin typeface="Arial" panose="020B0604020202020204" pitchFamily="34" charset="0"/>
              </a:rPr>
              <a:t>Subfield 1 – Can be set to </a:t>
            </a:r>
            <a:endParaRPr lang="en-US" altLang="en-US">
              <a:latin typeface="Arial" panose="020B0604020202020204" pitchFamily="34" charset="0"/>
            </a:endParaRPr>
          </a:p>
          <a:p>
            <a:pPr lvl="3"/>
            <a:r>
              <a:rPr lang="en-GB" altLang="en-US">
                <a:latin typeface="Arial" panose="020B0604020202020204" pitchFamily="34" charset="0"/>
              </a:rPr>
              <a:t>'L'. Then the field enrichment will be returned in the language defined for the user. In other words, the correct language multi value field value is returned.</a:t>
            </a:r>
            <a:endParaRPr lang="en-US" altLang="en-US">
              <a:latin typeface="Arial" panose="020B0604020202020204" pitchFamily="34" charset="0"/>
            </a:endParaRPr>
          </a:p>
          <a:p>
            <a:pPr lvl="3"/>
            <a:r>
              <a:rPr lang="en-GB" altLang="en-US">
                <a:latin typeface="Arial" panose="020B0604020202020204" pitchFamily="34" charset="0"/>
              </a:rPr>
              <a:t>‘F” – The whole field is returned.</a:t>
            </a:r>
            <a:endParaRPr lang="en-US" altLang="en-US">
              <a:latin typeface="Arial" panose="020B0604020202020204" pitchFamily="34" charset="0"/>
            </a:endParaRPr>
          </a:p>
          <a:p>
            <a:pPr lvl="3"/>
            <a:r>
              <a:rPr lang="en-GB" altLang="en-US">
                <a:latin typeface="Arial" panose="020B0604020202020204" pitchFamily="34" charset="0"/>
              </a:rPr>
              <a:t>If Null, No language association and this is the default value.</a:t>
            </a:r>
            <a:endParaRPr lang="en-US" altLang="en-US">
              <a:latin typeface="Arial" panose="020B0604020202020204" pitchFamily="34" charset="0"/>
            </a:endParaRPr>
          </a:p>
          <a:p>
            <a:pPr lvl="2"/>
            <a:r>
              <a:rPr lang="en-GB" altLang="en-US">
                <a:latin typeface="Arial" panose="020B0604020202020204" pitchFamily="34" charset="0"/>
              </a:rPr>
              <a:t>Subfield 2 and 3 - Null. These subfields are not used.</a:t>
            </a:r>
            <a:endParaRPr lang="en-US" altLang="en-US">
              <a:latin typeface="Arial" panose="020B0604020202020204" pitchFamily="34" charset="0"/>
            </a:endParaRPr>
          </a:p>
          <a:p>
            <a:pPr lvl="2"/>
            <a:r>
              <a:rPr lang="en-GB" altLang="en-US">
                <a:latin typeface="Arial" panose="020B0604020202020204" pitchFamily="34" charset="0"/>
              </a:rPr>
              <a:t>Subfield 4 – Can be set to </a:t>
            </a:r>
            <a:endParaRPr lang="en-US" altLang="en-US">
              <a:latin typeface="Arial" panose="020B0604020202020204" pitchFamily="34" charset="0"/>
            </a:endParaRPr>
          </a:p>
          <a:p>
            <a:pPr lvl="3"/>
            <a:r>
              <a:rPr lang="en-GB" altLang="en-US">
                <a:latin typeface="Arial" panose="020B0604020202020204" pitchFamily="34" charset="0"/>
              </a:rPr>
              <a:t>‘D’. This option can be used when the ID of the Application in the CHECKFILE Field 1 has a date in it. The most recent dated record will be picked up from the list. (The date must be in YYYYMMDD format.)</a:t>
            </a:r>
            <a:endParaRPr lang="en-US" altLang="en-US">
              <a:latin typeface="Arial" panose="020B0604020202020204" pitchFamily="34" charset="0"/>
            </a:endParaRPr>
          </a:p>
          <a:p>
            <a:pPr lvl="3"/>
            <a:r>
              <a:rPr lang="en-GB" altLang="en-US">
                <a:latin typeface="Arial" panose="020B0604020202020204" pitchFamily="34" charset="0"/>
              </a:rPr>
              <a:t>Can be set to ‘YM’ for the same result mentioned above if the date format is YYYYMM.</a:t>
            </a:r>
            <a:endParaRPr lang="en-US" altLang="en-US">
              <a:latin typeface="Arial" panose="020B0604020202020204" pitchFamily="34" charset="0"/>
            </a:endParaRPr>
          </a:p>
          <a:p>
            <a:pPr lvl="3"/>
            <a:r>
              <a:rPr lang="en-GB" altLang="en-US">
                <a:latin typeface="Arial" panose="020B0604020202020204" pitchFamily="34" charset="0"/>
              </a:rPr>
              <a:t>‘IGNORE.ERROR’ – If this is set, then even if an error is returned while trying to return the enrichment, it is not displayed</a:t>
            </a:r>
            <a:endParaRPr lang="en-US" altLang="en-US">
              <a:latin typeface="Arial" panose="020B0604020202020204" pitchFamily="34" charset="0"/>
            </a:endParaRPr>
          </a:p>
          <a:p>
            <a:pPr lvl="3"/>
            <a:r>
              <a:rPr lang="en-GB" altLang="en-US">
                <a:latin typeface="Arial" panose="020B0604020202020204" pitchFamily="34" charset="0"/>
              </a:rPr>
              <a:t>Null is the default value and it means no date is part of the ID.</a:t>
            </a:r>
            <a:endParaRPr lang="en-US" altLang="en-US">
              <a:latin typeface="Arial" panose="020B0604020202020204" pitchFamily="34" charset="0"/>
            </a:endParaRPr>
          </a:p>
          <a:p>
            <a:r>
              <a:rPr lang="en-GB" altLang="en-US">
                <a:latin typeface="Arial" panose="020B0604020202020204" pitchFamily="34" charset="0"/>
              </a:rPr>
              <a:t>Note: When using CHECKFILES, we must make sure we insert the corresponding I_ files since we use field names from there, when specifying the enrichment field.</a:t>
            </a:r>
            <a:endParaRPr lang="en-US" altLang="en-US">
              <a:latin typeface="Arial" panose="020B0604020202020204" pitchFamily="34" charset="0"/>
            </a:endParaRPr>
          </a:p>
          <a:p>
            <a:endParaRPr lang="en-GB"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p:txBody>
      </p:sp>
    </p:spTree>
    <p:extLst>
      <p:ext uri="{BB962C8B-B14F-4D97-AF65-F5344CB8AC3E}">
        <p14:creationId xmlns:p14="http://schemas.microsoft.com/office/powerpoint/2010/main" val="23688076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522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143C56CB-596A-4D26-9436-9E446476DB1D}" type="slidenum">
              <a:rPr lang="en-GB" altLang="en-US" sz="1200">
                <a:latin typeface="Times New Roman" panose="02020603050405020304" pitchFamily="18" charset="0"/>
              </a:rPr>
              <a:pPr eaLnBrk="1" hangingPunct="1"/>
              <a:t>60</a:t>
            </a:fld>
            <a:endParaRPr lang="en-GB" altLang="en-US" sz="1200">
              <a:latin typeface="Times New Roman" panose="02020603050405020304" pitchFamily="18" charset="0"/>
            </a:endParaRPr>
          </a:p>
        </p:txBody>
      </p:sp>
      <p:sp>
        <p:nvSpPr>
          <p:cNvPr id="352260" name="Rectangle 2"/>
          <p:cNvSpPr>
            <a:spLocks noGrp="1" noRot="1" noChangeAspect="1" noChangeArrowheads="1" noTextEdit="1"/>
          </p:cNvSpPr>
          <p:nvPr>
            <p:ph type="sldImg"/>
          </p:nvPr>
        </p:nvSpPr>
        <p:spPr>
          <a:ln/>
        </p:spPr>
      </p:sp>
      <p:sp>
        <p:nvSpPr>
          <p:cNvPr id="352261" name="Rectangle 3"/>
          <p:cNvSpPr>
            <a:spLocks noGrp="1" noChangeArrowheads="1"/>
          </p:cNvSpPr>
          <p:nvPr>
            <p:ph type="body" idx="1"/>
          </p:nvPr>
        </p:nvSpPr>
        <p:spPr>
          <a:xfrm>
            <a:off x="914400" y="4343400"/>
            <a:ext cx="5229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rPr>
              <a:t>Table.addAmountField API is used to add an amount field to the application. </a:t>
            </a:r>
            <a:endParaRPr lang="en-US" altLang="en-US">
              <a:latin typeface="Arial" panose="020B0604020202020204" pitchFamily="34" charset="0"/>
            </a:endParaRPr>
          </a:p>
          <a:p>
            <a:endParaRPr lang="en-GB" altLang="en-US">
              <a:latin typeface="Arial" panose="020B0604020202020204" pitchFamily="34" charset="0"/>
            </a:endParaRPr>
          </a:p>
          <a:p>
            <a:r>
              <a:rPr lang="en-GB" altLang="en-US">
                <a:latin typeface="Arial" panose="020B0604020202020204" pitchFamily="34" charset="0"/>
              </a:rPr>
              <a:t>Table.addAmountField(fieldName, currencyFieldName,args, neighbour)</a:t>
            </a:r>
            <a:endParaRPr lang="en-US" altLang="en-US">
              <a:latin typeface="Arial" panose="020B0604020202020204" pitchFamily="34" charset="0"/>
            </a:endParaRPr>
          </a:p>
          <a:p>
            <a:r>
              <a:rPr lang="en-GB" altLang="en-US">
                <a:latin typeface="Arial" panose="020B0604020202020204" pitchFamily="34" charset="0"/>
              </a:rPr>
              <a:t> </a:t>
            </a:r>
          </a:p>
          <a:p>
            <a:r>
              <a:rPr lang="en-GB" altLang="en-US">
                <a:latin typeface="Arial" panose="020B0604020202020204" pitchFamily="34" charset="0"/>
              </a:rPr>
              <a:t>It takes 4 arguments</a:t>
            </a:r>
            <a:endParaRPr lang="en-US" altLang="en-US">
              <a:latin typeface="Arial" panose="020B0604020202020204" pitchFamily="34" charset="0"/>
            </a:endParaRPr>
          </a:p>
          <a:p>
            <a:pPr lvl="1"/>
            <a:r>
              <a:rPr lang="en-GB" altLang="en-US">
                <a:latin typeface="Arial" panose="020B0604020202020204" pitchFamily="34" charset="0"/>
              </a:rPr>
              <a:t>fieldName - The name of the field to add. The "F" array item</a:t>
            </a:r>
            <a:endParaRPr lang="en-US" altLang="en-US">
              <a:latin typeface="Arial" panose="020B0604020202020204" pitchFamily="34" charset="0"/>
            </a:endParaRPr>
          </a:p>
          <a:p>
            <a:pPr lvl="1"/>
            <a:r>
              <a:rPr lang="en-GB" altLang="en-US">
                <a:latin typeface="Arial" panose="020B0604020202020204" pitchFamily="34" charset="0"/>
              </a:rPr>
              <a:t>currencyFieldName – Name of the field that holds the currency the field is held in.</a:t>
            </a:r>
            <a:endParaRPr lang="en-US" altLang="en-US">
              <a:latin typeface="Arial" panose="020B0604020202020204" pitchFamily="34" charset="0"/>
            </a:endParaRPr>
          </a:p>
          <a:p>
            <a:pPr lvl="1"/>
            <a:r>
              <a:rPr lang="en-GB" altLang="en-US">
                <a:latin typeface="Arial" panose="020B0604020202020204" pitchFamily="34" charset="0"/>
              </a:rPr>
              <a:t>args – Any additional arguments (mandatory, no input, etc.)</a:t>
            </a:r>
            <a:endParaRPr lang="en-US" altLang="en-US">
              <a:latin typeface="Arial" panose="020B0604020202020204" pitchFamily="34" charset="0"/>
            </a:endParaRPr>
          </a:p>
          <a:p>
            <a:pPr lvl="1"/>
            <a:r>
              <a:rPr lang="en-GB" altLang="en-US">
                <a:latin typeface="Arial" panose="020B0604020202020204" pitchFamily="34" charset="0"/>
              </a:rPr>
              <a:t>neighbour – Reserved for future use.</a:t>
            </a:r>
            <a:endParaRPr lang="en-US" altLang="en-US">
              <a:latin typeface="Arial" panose="020B0604020202020204" pitchFamily="34" charset="0"/>
            </a:endParaRPr>
          </a:p>
          <a:p>
            <a:endParaRPr lang="en-GB" altLang="en-US">
              <a:latin typeface="Arial" panose="020B0604020202020204" pitchFamily="34" charset="0"/>
            </a:endParaRPr>
          </a:p>
          <a:p>
            <a:r>
              <a:rPr lang="en-GB" altLang="en-US">
                <a:latin typeface="Arial" panose="020B0604020202020204" pitchFamily="34" charset="0"/>
              </a:rPr>
              <a:t>Amounts are held by currency for validation and formatting. This requires that the name of the field that is used to hold the currency is supplied in the currencyFieldName parameter. (You can also specify LCCY, if the amount pertains to local currency).</a:t>
            </a:r>
            <a:endParaRPr lang="en-US" altLang="en-US">
              <a:latin typeface="Arial" panose="020B0604020202020204" pitchFamily="34" charset="0"/>
            </a:endParaRPr>
          </a:p>
          <a:p>
            <a:endParaRPr lang="en-US" altLang="en-US">
              <a:latin typeface="Arial" panose="020B0604020202020204" pitchFamily="34" charset="0"/>
            </a:endParaRPr>
          </a:p>
        </p:txBody>
      </p:sp>
    </p:spTree>
    <p:extLst>
      <p:ext uri="{BB962C8B-B14F-4D97-AF65-F5344CB8AC3E}">
        <p14:creationId xmlns:p14="http://schemas.microsoft.com/office/powerpoint/2010/main" val="10591227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532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414DD842-3947-4FD2-8A1A-61E8EB595E31}" type="slidenum">
              <a:rPr lang="en-GB" altLang="en-US" sz="1200">
                <a:latin typeface="Times New Roman" panose="02020603050405020304" pitchFamily="18" charset="0"/>
              </a:rPr>
              <a:pPr eaLnBrk="1" hangingPunct="1"/>
              <a:t>61</a:t>
            </a:fld>
            <a:endParaRPr lang="en-GB" altLang="en-US" sz="1200">
              <a:latin typeface="Times New Roman" panose="02020603050405020304" pitchFamily="18" charset="0"/>
            </a:endParaRPr>
          </a:p>
        </p:txBody>
      </p:sp>
      <p:sp>
        <p:nvSpPr>
          <p:cNvPr id="353284" name="Rectangle 2"/>
          <p:cNvSpPr>
            <a:spLocks noGrp="1" noRot="1" noChangeAspect="1" noChangeArrowheads="1" noTextEdit="1"/>
          </p:cNvSpPr>
          <p:nvPr>
            <p:ph type="sldImg"/>
          </p:nvPr>
        </p:nvSpPr>
        <p:spPr>
          <a:ln/>
        </p:spPr>
      </p:sp>
      <p:sp>
        <p:nvSpPr>
          <p:cNvPr id="353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rPr>
              <a:t>Table.addOptionsField API is used to add a field with pre-defined set of options. </a:t>
            </a:r>
            <a:endParaRPr lang="en-US" altLang="en-US">
              <a:latin typeface="Arial" panose="020B0604020202020204" pitchFamily="34" charset="0"/>
            </a:endParaRPr>
          </a:p>
          <a:p>
            <a:endParaRPr lang="en-GB" altLang="en-US">
              <a:latin typeface="Arial" panose="020B0604020202020204" pitchFamily="34" charset="0"/>
            </a:endParaRPr>
          </a:p>
          <a:p>
            <a:r>
              <a:rPr lang="en-GB" altLang="en-US">
                <a:latin typeface="Arial" panose="020B0604020202020204" pitchFamily="34" charset="0"/>
              </a:rPr>
              <a:t>Table.addOptionsField(fieldName, options, args, neighbour)</a:t>
            </a:r>
            <a:endParaRPr lang="en-US" altLang="en-US">
              <a:latin typeface="Arial" panose="020B0604020202020204" pitchFamily="34" charset="0"/>
            </a:endParaRPr>
          </a:p>
          <a:p>
            <a:endParaRPr lang="en-GB" altLang="en-US">
              <a:latin typeface="Arial" panose="020B0604020202020204" pitchFamily="34" charset="0"/>
            </a:endParaRPr>
          </a:p>
          <a:p>
            <a:r>
              <a:rPr lang="en-GB" altLang="en-US">
                <a:latin typeface="Arial" panose="020B0604020202020204" pitchFamily="34" charset="0"/>
              </a:rPr>
              <a:t>It takes 4 arguments</a:t>
            </a:r>
            <a:endParaRPr lang="en-US" altLang="en-US">
              <a:latin typeface="Arial" panose="020B0604020202020204" pitchFamily="34" charset="0"/>
            </a:endParaRPr>
          </a:p>
          <a:p>
            <a:pPr lvl="1"/>
            <a:r>
              <a:rPr lang="en-GB" altLang="en-US">
                <a:latin typeface="Arial" panose="020B0604020202020204" pitchFamily="34" charset="0"/>
              </a:rPr>
              <a:t>fieldName - The name of the field to add. The "F" array item</a:t>
            </a:r>
            <a:endParaRPr lang="en-US" altLang="en-US">
              <a:latin typeface="Arial" panose="020B0604020202020204" pitchFamily="34" charset="0"/>
            </a:endParaRPr>
          </a:p>
          <a:p>
            <a:pPr lvl="1"/>
            <a:r>
              <a:rPr lang="en-GB" altLang="en-US">
                <a:latin typeface="Arial" panose="020B0604020202020204" pitchFamily="34" charset="0"/>
              </a:rPr>
              <a:t>options – The list of options separated by an ‘_’</a:t>
            </a:r>
            <a:endParaRPr lang="en-US" altLang="en-US">
              <a:latin typeface="Arial" panose="020B0604020202020204" pitchFamily="34" charset="0"/>
            </a:endParaRPr>
          </a:p>
          <a:p>
            <a:pPr lvl="1"/>
            <a:r>
              <a:rPr lang="en-GB" altLang="en-US">
                <a:latin typeface="Arial" panose="020B0604020202020204" pitchFamily="34" charset="0"/>
              </a:rPr>
              <a:t>args – Any additional arguments (mandatory, no input, etc.)</a:t>
            </a:r>
            <a:endParaRPr lang="en-US" altLang="en-US">
              <a:latin typeface="Arial" panose="020B0604020202020204" pitchFamily="34" charset="0"/>
            </a:endParaRPr>
          </a:p>
          <a:p>
            <a:pPr lvl="1"/>
            <a:r>
              <a:rPr lang="en-GB" altLang="en-US">
                <a:latin typeface="Arial" panose="020B0604020202020204" pitchFamily="34" charset="0"/>
              </a:rPr>
              <a:t>neighbour – Reserved for future use.</a:t>
            </a:r>
            <a:endParaRPr lang="en-US" altLang="en-US">
              <a:latin typeface="Arial" panose="020B0604020202020204" pitchFamily="34" charset="0"/>
            </a:endParaRPr>
          </a:p>
          <a:p>
            <a:endParaRPr lang="en-US" altLang="en-US">
              <a:latin typeface="Arial" panose="020B0604020202020204" pitchFamily="34" charset="0"/>
            </a:endParaRPr>
          </a:p>
        </p:txBody>
      </p:sp>
    </p:spTree>
    <p:extLst>
      <p:ext uri="{BB962C8B-B14F-4D97-AF65-F5344CB8AC3E}">
        <p14:creationId xmlns:p14="http://schemas.microsoft.com/office/powerpoint/2010/main" val="29046069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543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79FE8633-571F-4546-ADC2-22079B03F9BC}" type="slidenum">
              <a:rPr lang="en-GB" altLang="en-US" sz="1200">
                <a:latin typeface="Times New Roman" panose="02020603050405020304" pitchFamily="18" charset="0"/>
              </a:rPr>
              <a:pPr eaLnBrk="1" hangingPunct="1"/>
              <a:t>62</a:t>
            </a:fld>
            <a:endParaRPr lang="en-GB" altLang="en-US" sz="1200">
              <a:latin typeface="Times New Roman" panose="02020603050405020304" pitchFamily="18" charset="0"/>
            </a:endParaRPr>
          </a:p>
        </p:txBody>
      </p:sp>
      <p:sp>
        <p:nvSpPr>
          <p:cNvPr id="354308" name="Rectangle 2"/>
          <p:cNvSpPr>
            <a:spLocks noGrp="1" noRot="1" noChangeAspect="1" noChangeArrowheads="1" noTextEdit="1"/>
          </p:cNvSpPr>
          <p:nvPr>
            <p:ph type="sldImg"/>
          </p:nvPr>
        </p:nvSpPr>
        <p:spPr>
          <a:ln/>
        </p:spPr>
      </p:sp>
      <p:sp>
        <p:nvSpPr>
          <p:cNvPr id="3543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rPr>
              <a:t>Table.addYesNoField API adds a simple field that holds the value YES or blank. </a:t>
            </a:r>
            <a:endParaRPr lang="en-US" altLang="en-US">
              <a:latin typeface="Arial" panose="020B0604020202020204" pitchFamily="34" charset="0"/>
            </a:endParaRPr>
          </a:p>
          <a:p>
            <a:endParaRPr lang="en-GB" altLang="en-US">
              <a:latin typeface="Arial" panose="020B0604020202020204" pitchFamily="34" charset="0"/>
            </a:endParaRPr>
          </a:p>
          <a:p>
            <a:r>
              <a:rPr lang="en-GB" altLang="en-US">
                <a:latin typeface="Arial" panose="020B0604020202020204" pitchFamily="34" charset="0"/>
              </a:rPr>
              <a:t>Table.addYesNoField(fieldName, args, neighbour)</a:t>
            </a:r>
            <a:endParaRPr lang="en-US" altLang="en-US">
              <a:latin typeface="Arial" panose="020B0604020202020204" pitchFamily="34" charset="0"/>
            </a:endParaRPr>
          </a:p>
          <a:p>
            <a:endParaRPr lang="en-GB" altLang="en-US">
              <a:latin typeface="Arial" panose="020B0604020202020204" pitchFamily="34" charset="0"/>
            </a:endParaRPr>
          </a:p>
          <a:p>
            <a:r>
              <a:rPr lang="en-GB" altLang="en-US">
                <a:latin typeface="Arial" panose="020B0604020202020204" pitchFamily="34" charset="0"/>
              </a:rPr>
              <a:t>It takes 3 arguments</a:t>
            </a:r>
            <a:endParaRPr lang="en-US" altLang="en-US">
              <a:latin typeface="Arial" panose="020B0604020202020204" pitchFamily="34" charset="0"/>
            </a:endParaRPr>
          </a:p>
          <a:p>
            <a:pPr lvl="1"/>
            <a:r>
              <a:rPr lang="en-GB" altLang="en-US">
                <a:latin typeface="Arial" panose="020B0604020202020204" pitchFamily="34" charset="0"/>
              </a:rPr>
              <a:t>fieldName - The name of the field to add. The "F" array item</a:t>
            </a:r>
            <a:endParaRPr lang="en-US" altLang="en-US">
              <a:latin typeface="Arial" panose="020B0604020202020204" pitchFamily="34" charset="0"/>
            </a:endParaRPr>
          </a:p>
          <a:p>
            <a:pPr lvl="1"/>
            <a:r>
              <a:rPr lang="en-GB" altLang="en-US">
                <a:latin typeface="Arial" panose="020B0604020202020204" pitchFamily="34" charset="0"/>
              </a:rPr>
              <a:t>args – Any additional arguments (mandatory, no input, etc.)</a:t>
            </a:r>
            <a:endParaRPr lang="en-US" altLang="en-US">
              <a:latin typeface="Arial" panose="020B0604020202020204" pitchFamily="34" charset="0"/>
            </a:endParaRPr>
          </a:p>
          <a:p>
            <a:pPr lvl="1"/>
            <a:r>
              <a:rPr lang="en-GB" altLang="en-US">
                <a:latin typeface="Arial" panose="020B0604020202020204" pitchFamily="34" charset="0"/>
              </a:rPr>
              <a:t>neighbour – Reserved for future use.</a:t>
            </a:r>
            <a:endParaRPr lang="en-US" altLang="en-US">
              <a:latin typeface="Arial" panose="020B0604020202020204" pitchFamily="34" charset="0"/>
            </a:endParaRPr>
          </a:p>
          <a:p>
            <a:endParaRPr lang="en-US" altLang="en-US">
              <a:latin typeface="Arial" panose="020B0604020202020204" pitchFamily="34" charset="0"/>
            </a:endParaRPr>
          </a:p>
        </p:txBody>
      </p:sp>
    </p:spTree>
    <p:extLst>
      <p:ext uri="{BB962C8B-B14F-4D97-AF65-F5344CB8AC3E}">
        <p14:creationId xmlns:p14="http://schemas.microsoft.com/office/powerpoint/2010/main" val="37603223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553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A221E261-66E0-4AAC-9339-3D980B7F92C5}" type="slidenum">
              <a:rPr lang="en-GB" altLang="en-US" sz="1200">
                <a:latin typeface="Times New Roman" panose="02020603050405020304" pitchFamily="18" charset="0"/>
              </a:rPr>
              <a:pPr eaLnBrk="1" hangingPunct="1"/>
              <a:t>63</a:t>
            </a:fld>
            <a:endParaRPr lang="en-GB" altLang="en-US" sz="1200">
              <a:latin typeface="Times New Roman" panose="02020603050405020304" pitchFamily="18" charset="0"/>
            </a:endParaRPr>
          </a:p>
        </p:txBody>
      </p:sp>
      <p:sp>
        <p:nvSpPr>
          <p:cNvPr id="355332" name="Rectangle 2"/>
          <p:cNvSpPr>
            <a:spLocks noGrp="1" noRot="1" noChangeAspect="1" noChangeArrowheads="1" noTextEdit="1"/>
          </p:cNvSpPr>
          <p:nvPr>
            <p:ph type="sldImg"/>
          </p:nvPr>
        </p:nvSpPr>
        <p:spPr>
          <a:ln/>
        </p:spPr>
      </p:sp>
      <p:sp>
        <p:nvSpPr>
          <p:cNvPr id="3553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r>
              <a:rPr lang="en-GB" altLang="en-US">
                <a:latin typeface="Arial" panose="020B0604020202020204" pitchFamily="34" charset="0"/>
              </a:rPr>
              <a:t>Table.setAttributeOnFields API is used to set a number of fields to be NOINPUT or NOCHANGE. </a:t>
            </a:r>
          </a:p>
          <a:p>
            <a:endParaRPr lang="en-GB" altLang="en-US">
              <a:latin typeface="Arial" panose="020B0604020202020204" pitchFamily="34" charset="0"/>
            </a:endParaRPr>
          </a:p>
          <a:p>
            <a:r>
              <a:rPr lang="en-GB" altLang="en-US">
                <a:latin typeface="Arial" panose="020B0604020202020204" pitchFamily="34" charset="0"/>
              </a:rPr>
              <a:t>Table.setAttributeOnFields(attribute, fieldList)</a:t>
            </a:r>
            <a:endParaRPr lang="en-US" altLang="en-US">
              <a:latin typeface="Arial" panose="020B0604020202020204" pitchFamily="34" charset="0"/>
            </a:endParaRPr>
          </a:p>
          <a:p>
            <a:endParaRPr lang="en-GB" altLang="en-US">
              <a:latin typeface="Arial" panose="020B0604020202020204" pitchFamily="34" charset="0"/>
            </a:endParaRPr>
          </a:p>
          <a:p>
            <a:r>
              <a:rPr lang="en-GB" altLang="en-US">
                <a:latin typeface="Arial" panose="020B0604020202020204" pitchFamily="34" charset="0"/>
              </a:rPr>
              <a:t>It takes 2 arguments</a:t>
            </a:r>
            <a:endParaRPr lang="en-US" altLang="en-US">
              <a:latin typeface="Arial" panose="020B0604020202020204" pitchFamily="34" charset="0"/>
            </a:endParaRPr>
          </a:p>
          <a:p>
            <a:pPr lvl="1"/>
            <a:r>
              <a:rPr lang="en-GB" altLang="en-US">
                <a:latin typeface="Arial" panose="020B0604020202020204" pitchFamily="34" charset="0"/>
              </a:rPr>
              <a:t>attribute -  The attribute to set. One of NOINPUT, NOCHANGE or ""</a:t>
            </a:r>
            <a:endParaRPr lang="en-US" altLang="en-US">
              <a:latin typeface="Arial" panose="020B0604020202020204" pitchFamily="34" charset="0"/>
            </a:endParaRPr>
          </a:p>
          <a:p>
            <a:pPr lvl="1"/>
            <a:r>
              <a:rPr lang="en-GB" altLang="en-US">
                <a:latin typeface="Arial" panose="020B0604020202020204" pitchFamily="34" charset="0"/>
              </a:rPr>
              <a:t>fieldList -  The list of fields to set the attribute on. These are field numbers.</a:t>
            </a:r>
            <a:endParaRPr lang="en-US" altLang="en-US">
              <a:latin typeface="Arial" panose="020B0604020202020204" pitchFamily="34" charset="0"/>
            </a:endParaRPr>
          </a:p>
          <a:p>
            <a:endParaRPr lang="en-GB" altLang="en-US">
              <a:latin typeface="Arial" panose="020B0604020202020204" pitchFamily="34" charset="0"/>
            </a:endParaRPr>
          </a:p>
          <a:p>
            <a:r>
              <a:rPr lang="en-GB" altLang="en-US">
                <a:latin typeface="Arial" panose="020B0604020202020204" pitchFamily="34" charset="0"/>
              </a:rPr>
              <a:t>Loops through each field in fieldList and sets the attribute in the third field of the T array. More than one field can be set to one specified attribute.</a:t>
            </a:r>
            <a:endParaRPr lang="en-US" altLang="en-US">
              <a:latin typeface="Arial" panose="020B0604020202020204" pitchFamily="34" charset="0"/>
            </a:endParaRPr>
          </a:p>
          <a:p>
            <a:endParaRPr lang="en-US" altLang="en-US">
              <a:latin typeface="Arial" panose="020B0604020202020204" pitchFamily="34" charset="0"/>
            </a:endParaRPr>
          </a:p>
          <a:p>
            <a:r>
              <a:rPr lang="en-GB" altLang="en-US">
                <a:latin typeface="Arial" panose="020B0604020202020204" pitchFamily="34" charset="0"/>
              </a:rPr>
              <a:t>More than one field can be set to one specified attribute. </a:t>
            </a:r>
          </a:p>
          <a:p>
            <a:endParaRPr lang="en-GB" altLang="en-US">
              <a:latin typeface="Arial" panose="020B0604020202020204" pitchFamily="34" charset="0"/>
            </a:endParaRPr>
          </a:p>
          <a:p>
            <a:r>
              <a:rPr lang="en-GB" altLang="en-US">
                <a:latin typeface="Arial" panose="020B0604020202020204" pitchFamily="34" charset="0"/>
              </a:rPr>
              <a:t>Example: fieldList = 1:@FM:2:@FM:3</a:t>
            </a:r>
            <a:endParaRPr lang="en-US" altLang="en-US">
              <a:latin typeface="Arial" panose="020B0604020202020204" pitchFamily="34" charset="0"/>
            </a:endParaRPr>
          </a:p>
          <a:p>
            <a:r>
              <a:rPr lang="en-GB" altLang="en-US">
                <a:latin typeface="Arial" panose="020B0604020202020204" pitchFamily="34" charset="0"/>
              </a:rPr>
              <a:t>CALL Table.setAttributeOnFields(Field_NoInput, fieldList)</a:t>
            </a:r>
          </a:p>
          <a:p>
            <a:r>
              <a:rPr lang="en-GB" altLang="en-US">
                <a:latin typeface="Arial" panose="020B0604020202020204" pitchFamily="34" charset="0"/>
              </a:rPr>
              <a:t>where, 1,2,3 are the respective field numbers of the fields which have to be made NOINPUT.</a:t>
            </a:r>
            <a:endParaRPr lang="en-US" altLang="en-US">
              <a:latin typeface="Arial" panose="020B0604020202020204" pitchFamily="34" charset="0"/>
            </a:endParaRPr>
          </a:p>
          <a:p>
            <a:endParaRPr lang="en-GB"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p:txBody>
      </p:sp>
    </p:spTree>
    <p:extLst>
      <p:ext uri="{BB962C8B-B14F-4D97-AF65-F5344CB8AC3E}">
        <p14:creationId xmlns:p14="http://schemas.microsoft.com/office/powerpoint/2010/main" val="41860446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573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B622E46-BA73-4BD8-8BE7-17ECDA4F09F4}" type="slidenum">
              <a:rPr lang="en-GB" altLang="en-US" sz="1200">
                <a:latin typeface="Times New Roman" panose="02020603050405020304" pitchFamily="18" charset="0"/>
              </a:rPr>
              <a:pPr eaLnBrk="1" hangingPunct="1"/>
              <a:t>64</a:t>
            </a:fld>
            <a:endParaRPr lang="en-GB" altLang="en-US" sz="1200">
              <a:latin typeface="Times New Roman" panose="02020603050405020304" pitchFamily="18" charset="0"/>
            </a:endParaRPr>
          </a:p>
        </p:txBody>
      </p:sp>
      <p:sp>
        <p:nvSpPr>
          <p:cNvPr id="357380" name="Rectangle 2"/>
          <p:cNvSpPr>
            <a:spLocks noGrp="1" noRot="1" noChangeAspect="1" noChangeArrowheads="1" noTextEdit="1"/>
          </p:cNvSpPr>
          <p:nvPr>
            <p:ph type="sldImg"/>
          </p:nvPr>
        </p:nvSpPr>
        <p:spPr>
          <a:ln/>
        </p:spPr>
      </p:sp>
      <p:sp>
        <p:nvSpPr>
          <p:cNvPr id="327685" name="Rectangle 3"/>
          <p:cNvSpPr>
            <a:spLocks noGrp="1" noChangeArrowheads="1"/>
          </p:cNvSpPr>
          <p:nvPr>
            <p:ph type="body" idx="1"/>
          </p:nvPr>
        </p:nvSpPr>
        <p:spPr>
          <a:xfrm>
            <a:off x="914400" y="4343400"/>
            <a:ext cx="5157788" cy="4114800"/>
          </a:xfrm>
          <a:ln/>
        </p:spPr>
        <p:txBody>
          <a:bodyPr/>
          <a:lstStyle/>
          <a:p>
            <a:pPr marL="228600" indent="-228600">
              <a:defRPr/>
            </a:pPr>
            <a:r>
              <a:rPr lang="en-GB" dirty="0"/>
              <a:t>Applications that raise delivery events must define a field to hold the delivery references. </a:t>
            </a:r>
            <a:br>
              <a:rPr lang="en-GB" dirty="0"/>
            </a:br>
            <a:endParaRPr lang="en-GB" dirty="0"/>
          </a:p>
          <a:p>
            <a:pPr marL="228600" indent="-228600">
              <a:defRPr/>
            </a:pPr>
            <a:r>
              <a:rPr lang="en-GB" dirty="0"/>
              <a:t>By default, the name of this field should be DELIVERY.REF.</a:t>
            </a:r>
          </a:p>
          <a:p>
            <a:pPr>
              <a:defRPr/>
            </a:pPr>
            <a:r>
              <a:rPr lang="en-GB" dirty="0"/>
              <a:t> </a:t>
            </a:r>
            <a:endParaRPr lang="en-US" dirty="0"/>
          </a:p>
          <a:p>
            <a:pPr>
              <a:defRPr/>
            </a:pPr>
            <a:r>
              <a:rPr lang="en-GB" dirty="0"/>
              <a:t>Delivery reference fields can be added like any other normal field or can be added using the API </a:t>
            </a:r>
            <a:r>
              <a:rPr lang="en-GB" dirty="0" err="1"/>
              <a:t>Table.addDeliveryReferenceField</a:t>
            </a:r>
            <a:r>
              <a:rPr lang="en-GB" dirty="0"/>
              <a:t> as shown above in the slide.</a:t>
            </a:r>
          </a:p>
          <a:p>
            <a:pPr>
              <a:defRPr/>
            </a:pPr>
            <a:endParaRPr lang="en-GB" dirty="0"/>
          </a:p>
          <a:p>
            <a:pPr marL="228600" indent="-228600">
              <a:defRPr/>
            </a:pPr>
            <a:r>
              <a:rPr lang="en-GB" dirty="0"/>
              <a:t>It can be multi valued to hold delivery references for multiple involved parties.</a:t>
            </a:r>
            <a:endParaRPr lang="en-US" dirty="0"/>
          </a:p>
          <a:p>
            <a:pPr>
              <a:defRPr/>
            </a:pPr>
            <a:endParaRPr lang="en-US" dirty="0"/>
          </a:p>
        </p:txBody>
      </p:sp>
    </p:spTree>
    <p:extLst>
      <p:ext uri="{BB962C8B-B14F-4D97-AF65-F5344CB8AC3E}">
        <p14:creationId xmlns:p14="http://schemas.microsoft.com/office/powerpoint/2010/main" val="42418208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584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D396E3F0-C5A7-4BE7-91FD-FA93D4C1DF13}" type="slidenum">
              <a:rPr lang="en-GB" altLang="en-US" sz="1200">
                <a:latin typeface="Times New Roman" panose="02020603050405020304" pitchFamily="18" charset="0"/>
              </a:rPr>
              <a:pPr eaLnBrk="1" hangingPunct="1"/>
              <a:t>65</a:t>
            </a:fld>
            <a:endParaRPr lang="en-GB" altLang="en-US" sz="1200">
              <a:latin typeface="Times New Roman" panose="02020603050405020304" pitchFamily="18" charset="0"/>
            </a:endParaRPr>
          </a:p>
        </p:txBody>
      </p:sp>
      <p:sp>
        <p:nvSpPr>
          <p:cNvPr id="358404" name="Rectangle 2"/>
          <p:cNvSpPr>
            <a:spLocks noGrp="1" noRot="1" noChangeAspect="1" noChangeArrowheads="1" noTextEdit="1"/>
          </p:cNvSpPr>
          <p:nvPr>
            <p:ph type="sldImg"/>
          </p:nvPr>
        </p:nvSpPr>
        <p:spPr>
          <a:ln/>
        </p:spPr>
      </p:sp>
      <p:sp>
        <p:nvSpPr>
          <p:cNvPr id="328709" name="Rectangle 3"/>
          <p:cNvSpPr>
            <a:spLocks noGrp="1" noChangeArrowheads="1"/>
          </p:cNvSpPr>
          <p:nvPr>
            <p:ph type="body" idx="1"/>
          </p:nvPr>
        </p:nvSpPr>
        <p:spPr>
          <a:ln/>
        </p:spPr>
        <p:txBody>
          <a:bodyPr/>
          <a:lstStyle/>
          <a:p>
            <a:pPr marL="228600" indent="-228600">
              <a:defRPr/>
            </a:pPr>
            <a:r>
              <a:rPr lang="en-GB" dirty="0"/>
              <a:t>All applications MUST contain a LOCAL.REF field. This allows T24 clients to add user</a:t>
            </a:r>
          </a:p>
          <a:p>
            <a:pPr marL="228600" indent="-228600">
              <a:defRPr/>
            </a:pPr>
            <a:r>
              <a:rPr lang="en-GB" dirty="0"/>
              <a:t>definable fields to the application.</a:t>
            </a:r>
          </a:p>
          <a:p>
            <a:pPr marL="228600" indent="-228600">
              <a:defRPr/>
            </a:pPr>
            <a:endParaRPr lang="en-GB" dirty="0"/>
          </a:p>
          <a:p>
            <a:pPr marL="228600" indent="-228600">
              <a:defRPr/>
            </a:pPr>
            <a:r>
              <a:rPr lang="en-GB" dirty="0"/>
              <a:t>The name of this field should be LOCAL.REF.</a:t>
            </a:r>
            <a:endParaRPr lang="en-US" dirty="0"/>
          </a:p>
          <a:p>
            <a:pPr>
              <a:defRPr/>
            </a:pPr>
            <a:endParaRPr lang="en-GB" dirty="0"/>
          </a:p>
          <a:p>
            <a:pPr>
              <a:defRPr/>
            </a:pPr>
            <a:r>
              <a:rPr lang="en-GB" dirty="0"/>
              <a:t>Local reference fields can be added like any other normal field or can be added using the API </a:t>
            </a:r>
            <a:r>
              <a:rPr lang="en-GB" dirty="0" err="1"/>
              <a:t>Table.addLocalReferenceField</a:t>
            </a:r>
            <a:r>
              <a:rPr lang="en-GB" dirty="0"/>
              <a:t> as shown in the above slide.</a:t>
            </a:r>
            <a:endParaRPr lang="en-US" dirty="0"/>
          </a:p>
          <a:p>
            <a:pPr>
              <a:defRPr/>
            </a:pPr>
            <a:endParaRPr lang="en-US" dirty="0"/>
          </a:p>
        </p:txBody>
      </p:sp>
    </p:spTree>
    <p:extLst>
      <p:ext uri="{BB962C8B-B14F-4D97-AF65-F5344CB8AC3E}">
        <p14:creationId xmlns:p14="http://schemas.microsoft.com/office/powerpoint/2010/main" val="26617883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594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EBC697E6-A301-46D5-B6FA-23955CA31A7E}" type="slidenum">
              <a:rPr lang="en-GB" altLang="en-US" sz="1200">
                <a:latin typeface="Times New Roman" panose="02020603050405020304" pitchFamily="18" charset="0"/>
              </a:rPr>
              <a:pPr eaLnBrk="1" hangingPunct="1"/>
              <a:t>66</a:t>
            </a:fld>
            <a:endParaRPr lang="en-GB" altLang="en-US" sz="1200">
              <a:latin typeface="Times New Roman" panose="02020603050405020304" pitchFamily="18" charset="0"/>
            </a:endParaRPr>
          </a:p>
        </p:txBody>
      </p:sp>
      <p:sp>
        <p:nvSpPr>
          <p:cNvPr id="359428" name="Rectangle 2"/>
          <p:cNvSpPr>
            <a:spLocks noGrp="1" noRot="1" noChangeAspect="1" noChangeArrowheads="1" noTextEdit="1"/>
          </p:cNvSpPr>
          <p:nvPr>
            <p:ph type="sldImg"/>
          </p:nvPr>
        </p:nvSpPr>
        <p:spPr>
          <a:ln/>
        </p:spPr>
      </p:sp>
      <p:sp>
        <p:nvSpPr>
          <p:cNvPr id="329733" name="Rectangle 3"/>
          <p:cNvSpPr>
            <a:spLocks noGrp="1" noChangeArrowheads="1"/>
          </p:cNvSpPr>
          <p:nvPr>
            <p:ph type="body" idx="1"/>
          </p:nvPr>
        </p:nvSpPr>
        <p:spPr>
          <a:ln/>
        </p:spPr>
        <p:txBody>
          <a:bodyPr/>
          <a:lstStyle/>
          <a:p>
            <a:pPr marL="228600" indent="-228600">
              <a:defRPr/>
            </a:pPr>
            <a:r>
              <a:rPr lang="en-GB" dirty="0"/>
              <a:t>Applications that raise accounting entries MUST define a field to hold the entry ids that</a:t>
            </a:r>
          </a:p>
          <a:p>
            <a:pPr marL="228600" indent="-228600">
              <a:defRPr/>
            </a:pPr>
            <a:r>
              <a:rPr lang="en-GB" dirty="0"/>
              <a:t> have been raised. </a:t>
            </a:r>
            <a:br>
              <a:rPr lang="en-GB" dirty="0"/>
            </a:br>
            <a:endParaRPr lang="en-GB" dirty="0"/>
          </a:p>
          <a:p>
            <a:pPr marL="228600" indent="-228600">
              <a:defRPr/>
            </a:pPr>
            <a:r>
              <a:rPr lang="en-GB" dirty="0"/>
              <a:t>The name of this field should be STMT.NOS.</a:t>
            </a:r>
          </a:p>
          <a:p>
            <a:pPr marL="228600" indent="-228600">
              <a:defRPr/>
            </a:pPr>
            <a:endParaRPr lang="en-US" dirty="0"/>
          </a:p>
          <a:p>
            <a:pPr>
              <a:defRPr/>
            </a:pPr>
            <a:r>
              <a:rPr lang="en-GB" dirty="0"/>
              <a:t>Statement Number field can be added like any other normal field or can be added using the API </a:t>
            </a:r>
            <a:r>
              <a:rPr lang="en-GB" dirty="0" err="1"/>
              <a:t>Table.addStatementNumberField</a:t>
            </a:r>
            <a:r>
              <a:rPr lang="en-GB" dirty="0"/>
              <a:t> as shown in the above slide.</a:t>
            </a:r>
            <a:endParaRPr lang="en-US" dirty="0"/>
          </a:p>
          <a:p>
            <a:pPr>
              <a:defRPr/>
            </a:pPr>
            <a:endParaRPr lang="en-US" dirty="0"/>
          </a:p>
        </p:txBody>
      </p:sp>
    </p:spTree>
    <p:extLst>
      <p:ext uri="{BB962C8B-B14F-4D97-AF65-F5344CB8AC3E}">
        <p14:creationId xmlns:p14="http://schemas.microsoft.com/office/powerpoint/2010/main" val="33145508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604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FC8A6593-5FF4-4795-BA38-7FF478704AEC}" type="slidenum">
              <a:rPr lang="en-GB" altLang="en-US" sz="1200">
                <a:latin typeface="Times New Roman" panose="02020603050405020304" pitchFamily="18" charset="0"/>
              </a:rPr>
              <a:pPr eaLnBrk="1" hangingPunct="1"/>
              <a:t>67</a:t>
            </a:fld>
            <a:endParaRPr lang="en-GB" altLang="en-US" sz="1200">
              <a:latin typeface="Times New Roman" panose="02020603050405020304" pitchFamily="18" charset="0"/>
            </a:endParaRPr>
          </a:p>
        </p:txBody>
      </p:sp>
      <p:sp>
        <p:nvSpPr>
          <p:cNvPr id="360452" name="Rectangle 2"/>
          <p:cNvSpPr>
            <a:spLocks noGrp="1" noRot="1" noChangeAspect="1" noChangeArrowheads="1" noTextEdit="1"/>
          </p:cNvSpPr>
          <p:nvPr>
            <p:ph type="sldImg"/>
          </p:nvPr>
        </p:nvSpPr>
        <p:spPr>
          <a:ln/>
        </p:spPr>
      </p:sp>
      <p:sp>
        <p:nvSpPr>
          <p:cNvPr id="3604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rPr>
              <a:t>All applications MUST have a field to store overrides. Even if your application does not currently use the override processing, it is probable that it will in the future.</a:t>
            </a:r>
            <a:endParaRPr lang="en-US" altLang="en-US">
              <a:latin typeface="Arial" panose="020B0604020202020204" pitchFamily="34" charset="0"/>
            </a:endParaRPr>
          </a:p>
          <a:p>
            <a:endParaRPr lang="en-GB" altLang="en-US">
              <a:latin typeface="Arial" panose="020B0604020202020204" pitchFamily="34" charset="0"/>
            </a:endParaRPr>
          </a:p>
          <a:p>
            <a:r>
              <a:rPr lang="en-GB" altLang="en-US">
                <a:latin typeface="Arial" panose="020B0604020202020204" pitchFamily="34" charset="0"/>
              </a:rPr>
              <a:t>Override fields can be added like any other normal field or can be added using the API Table.addOverrideField as shown in the above slide.</a:t>
            </a:r>
            <a:endParaRPr lang="en-US" altLang="en-US">
              <a:latin typeface="Arial" panose="020B0604020202020204" pitchFamily="34" charset="0"/>
            </a:endParaRPr>
          </a:p>
          <a:p>
            <a:endParaRPr lang="en-US" altLang="en-US">
              <a:latin typeface="Arial" panose="020B0604020202020204" pitchFamily="34" charset="0"/>
            </a:endParaRPr>
          </a:p>
          <a:p>
            <a:r>
              <a:rPr lang="en-GB" altLang="en-US">
                <a:latin typeface="Arial" panose="020B0604020202020204" pitchFamily="34" charset="0"/>
              </a:rPr>
              <a:t>Very important thing to be noted here is that the OVERRIDE field must be just before the audit fields. If any other field is put there, the override message will be updated in this field when generated. And STMT.NOS field must precede the OVERRIDE field.</a:t>
            </a:r>
            <a:endParaRPr lang="en-US" altLang="en-US">
              <a:latin typeface="Arial" panose="020B0604020202020204" pitchFamily="34" charset="0"/>
            </a:endParaRPr>
          </a:p>
          <a:p>
            <a:endParaRPr lang="en-US" altLang="en-US">
              <a:latin typeface="Arial" panose="020B0604020202020204" pitchFamily="34" charset="0"/>
            </a:endParaRPr>
          </a:p>
        </p:txBody>
      </p:sp>
    </p:spTree>
    <p:extLst>
      <p:ext uri="{BB962C8B-B14F-4D97-AF65-F5344CB8AC3E}">
        <p14:creationId xmlns:p14="http://schemas.microsoft.com/office/powerpoint/2010/main" val="13082683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614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9816F6A1-E53B-461F-856C-92C31A80BEF4}" type="slidenum">
              <a:rPr lang="en-GB" altLang="en-US" sz="1200">
                <a:latin typeface="Times New Roman" panose="02020603050405020304" pitchFamily="18" charset="0"/>
              </a:rPr>
              <a:pPr eaLnBrk="1" hangingPunct="1"/>
              <a:t>68</a:t>
            </a:fld>
            <a:endParaRPr lang="en-GB" altLang="en-US" sz="1200">
              <a:latin typeface="Times New Roman" panose="02020603050405020304" pitchFamily="18" charset="0"/>
            </a:endParaRPr>
          </a:p>
        </p:txBody>
      </p:sp>
      <p:sp>
        <p:nvSpPr>
          <p:cNvPr id="361476" name="Rectangle 2"/>
          <p:cNvSpPr>
            <a:spLocks noGrp="1" noRot="1" noChangeAspect="1" noChangeArrowheads="1" noTextEdit="1"/>
          </p:cNvSpPr>
          <p:nvPr>
            <p:ph type="sldImg"/>
          </p:nvPr>
        </p:nvSpPr>
        <p:spPr>
          <a:ln/>
        </p:spPr>
      </p:sp>
      <p:sp>
        <p:nvSpPr>
          <p:cNvPr id="331781" name="Rectangle 3"/>
          <p:cNvSpPr>
            <a:spLocks noGrp="1" noChangeArrowheads="1"/>
          </p:cNvSpPr>
          <p:nvPr>
            <p:ph type="body" idx="1"/>
          </p:nvPr>
        </p:nvSpPr>
        <p:spPr>
          <a:ln/>
        </p:spPr>
        <p:txBody>
          <a:bodyPr/>
          <a:lstStyle/>
          <a:p>
            <a:pPr marL="228600" indent="-228600">
              <a:defRPr/>
            </a:pPr>
            <a:r>
              <a:rPr lang="en-GB" dirty="0" err="1"/>
              <a:t>Table.setAuditPosition</a:t>
            </a:r>
            <a:r>
              <a:rPr lang="en-GB" dirty="0"/>
              <a:t> API is used to set the position of the audit fields when defining </a:t>
            </a:r>
          </a:p>
          <a:p>
            <a:pPr marL="228600" indent="-228600">
              <a:defRPr/>
            </a:pPr>
            <a:r>
              <a:rPr lang="en-GB" dirty="0"/>
              <a:t>the field definition</a:t>
            </a:r>
            <a:r>
              <a:rPr lang="en-GB" b="1" dirty="0"/>
              <a:t> </a:t>
            </a:r>
            <a:r>
              <a:rPr lang="en-GB" dirty="0"/>
              <a:t>for a table.</a:t>
            </a:r>
          </a:p>
          <a:p>
            <a:pPr marL="228600" indent="-228600">
              <a:defRPr/>
            </a:pPr>
            <a:endParaRPr lang="en-GB" dirty="0"/>
          </a:p>
          <a:p>
            <a:pPr marL="228600" indent="-228600">
              <a:defRPr/>
            </a:pPr>
            <a:r>
              <a:rPr lang="en-GB" dirty="0"/>
              <a:t>Live files will not have audit fields. </a:t>
            </a:r>
            <a:endParaRPr lang="en-US" dirty="0"/>
          </a:p>
          <a:p>
            <a:pPr>
              <a:defRPr/>
            </a:pPr>
            <a:endParaRPr lang="en-GB" dirty="0"/>
          </a:p>
          <a:p>
            <a:pPr>
              <a:defRPr/>
            </a:pPr>
            <a:r>
              <a:rPr lang="en-GB" dirty="0"/>
              <a:t>V is a common variable that at any given time will hold the total number of fields in an application. It is defined in I_COMMON. We all know that every record in every application has 9, no input fields right at the end called Audit fields. The audit fields are added to the field definitions via a core routine ADD.COMMON.FIELDS. In this subroutine, the F, N and T array are populated with details of the 9 audit fields. </a:t>
            </a:r>
          </a:p>
          <a:p>
            <a:pPr>
              <a:defRPr/>
            </a:pPr>
            <a:endParaRPr lang="en-GB" dirty="0"/>
          </a:p>
          <a:p>
            <a:pPr>
              <a:defRPr/>
            </a:pPr>
            <a:r>
              <a:rPr lang="en-GB" dirty="0"/>
              <a:t>This subroutine uses the common variable V and so </a:t>
            </a:r>
            <a:r>
              <a:rPr lang="en-US" dirty="0"/>
              <a:t> </a:t>
            </a:r>
            <a:r>
              <a:rPr lang="en-GB" dirty="0"/>
              <a:t>V = </a:t>
            </a:r>
            <a:r>
              <a:rPr lang="en-GB" dirty="0" err="1"/>
              <a:t>Table.currentFieldPosition</a:t>
            </a:r>
            <a:r>
              <a:rPr lang="en-GB" dirty="0"/>
              <a:t> + offset is a very important line of code.</a:t>
            </a:r>
            <a:endParaRPr lang="en-US" dirty="0"/>
          </a:p>
          <a:p>
            <a:pPr>
              <a:defRPr/>
            </a:pPr>
            <a:endParaRPr lang="en-US" dirty="0"/>
          </a:p>
          <a:p>
            <a:pPr>
              <a:defRPr/>
            </a:pPr>
            <a:endParaRPr lang="en-US" dirty="0"/>
          </a:p>
        </p:txBody>
      </p:sp>
    </p:spTree>
    <p:extLst>
      <p:ext uri="{BB962C8B-B14F-4D97-AF65-F5344CB8AC3E}">
        <p14:creationId xmlns:p14="http://schemas.microsoft.com/office/powerpoint/2010/main" val="3278075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2539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E92D99AD-6E63-4242-8274-DCC00A8291AA}" type="slidenum">
              <a:rPr lang="en-GB" altLang="en-US" sz="1200">
                <a:latin typeface="Times New Roman" panose="02020603050405020304" pitchFamily="18" charset="0"/>
              </a:rPr>
              <a:pPr eaLnBrk="1" hangingPunct="1"/>
              <a:t>6</a:t>
            </a:fld>
            <a:endParaRPr lang="en-GB" altLang="en-US" sz="1200">
              <a:latin typeface="Times New Roman" panose="02020603050405020304" pitchFamily="18" charset="0"/>
            </a:endParaRPr>
          </a:p>
        </p:txBody>
      </p:sp>
      <p:sp>
        <p:nvSpPr>
          <p:cNvPr id="253956" name="Rectangle 2"/>
          <p:cNvSpPr>
            <a:spLocks noGrp="1" noRot="1" noChangeAspect="1" noChangeArrowheads="1" noTextEdit="1"/>
          </p:cNvSpPr>
          <p:nvPr>
            <p:ph type="sldImg"/>
          </p:nvPr>
        </p:nvSpPr>
        <p:spPr>
          <a:ln/>
        </p:spPr>
      </p:sp>
      <p:sp>
        <p:nvSpPr>
          <p:cNvPr id="2539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rPr>
              <a:t>What are the things to be considered before creating an application?</a:t>
            </a:r>
            <a:endParaRPr lang="en-US" altLang="en-US">
              <a:latin typeface="Arial" panose="020B0604020202020204" pitchFamily="34" charset="0"/>
            </a:endParaRPr>
          </a:p>
          <a:p>
            <a:pPr lvl="1"/>
            <a:r>
              <a:rPr lang="en-GB" altLang="en-US">
                <a:latin typeface="Arial" panose="020B0604020202020204" pitchFamily="34" charset="0"/>
              </a:rPr>
              <a:t>a) Decide on Application Name</a:t>
            </a:r>
            <a:endParaRPr lang="en-US" altLang="en-US">
              <a:latin typeface="Arial" panose="020B0604020202020204" pitchFamily="34" charset="0"/>
            </a:endParaRPr>
          </a:p>
          <a:p>
            <a:pPr lvl="1"/>
            <a:r>
              <a:rPr lang="fr-FR" altLang="en-US">
                <a:latin typeface="Arial" panose="020B0604020202020204" pitchFamily="34" charset="0"/>
              </a:rPr>
              <a:t>b) Product information (EB, AC etc.)</a:t>
            </a:r>
            <a:endParaRPr lang="en-US" altLang="en-US">
              <a:latin typeface="Arial" panose="020B0604020202020204" pitchFamily="34" charset="0"/>
            </a:endParaRPr>
          </a:p>
          <a:p>
            <a:pPr lvl="1"/>
            <a:r>
              <a:rPr lang="en-GB" altLang="en-US">
                <a:latin typeface="Arial" panose="020B0604020202020204" pitchFamily="34" charset="0"/>
              </a:rPr>
              <a:t>c) Type - What files our application will hold at the database level( H type – NAU, HIS and Live file, L type – Live file alone etc.,)</a:t>
            </a:r>
          </a:p>
          <a:p>
            <a:pPr lvl="1"/>
            <a:r>
              <a:rPr lang="en-GB" altLang="en-US">
                <a:latin typeface="Arial" panose="020B0604020202020204" pitchFamily="34" charset="0"/>
              </a:rPr>
              <a:t>d) Classification – Whether our application is of FIN, INT or CUS type.</a:t>
            </a:r>
            <a:endParaRPr lang="en-US" altLang="en-US">
              <a:latin typeface="Arial" panose="020B0604020202020204" pitchFamily="34" charset="0"/>
            </a:endParaRPr>
          </a:p>
          <a:p>
            <a:pPr lvl="1"/>
            <a:r>
              <a:rPr lang="en-GB" altLang="en-US">
                <a:latin typeface="Arial" panose="020B0604020202020204" pitchFamily="34" charset="0"/>
              </a:rPr>
              <a:t>e) Functions – What functions our application will allow (only W type application must allow V(verify) function)</a:t>
            </a:r>
            <a:endParaRPr lang="en-US" altLang="en-US">
              <a:latin typeface="Arial" panose="020B0604020202020204" pitchFamily="34" charset="0"/>
            </a:endParaRPr>
          </a:p>
          <a:p>
            <a:pPr lvl="1"/>
            <a:r>
              <a:rPr lang="en-GB" altLang="en-US">
                <a:latin typeface="Arial" panose="020B0604020202020204" pitchFamily="34" charset="0"/>
              </a:rPr>
              <a:t>f) ID prefix – If our application must follow a particular ID pattern (like in FT) then we can specify the prefix to be taken for ID formation for the application.</a:t>
            </a:r>
            <a:endParaRPr lang="en-US" altLang="en-US">
              <a:latin typeface="Arial" panose="020B0604020202020204" pitchFamily="34" charset="0"/>
            </a:endParaRPr>
          </a:p>
          <a:p>
            <a:endParaRPr lang="en-GB" altLang="en-US" b="1">
              <a:latin typeface="Arial" panose="020B0604020202020204" pitchFamily="34" charset="0"/>
            </a:endParaRPr>
          </a:p>
          <a:p>
            <a:r>
              <a:rPr lang="en-GB" altLang="en-US" b="1">
                <a:latin typeface="Arial" panose="020B0604020202020204" pitchFamily="34" charset="0"/>
              </a:rPr>
              <a:t>What business functionality must be covered </a:t>
            </a:r>
            <a:endParaRPr lang="en-US" altLang="en-US">
              <a:latin typeface="Arial" panose="020B0604020202020204" pitchFamily="34" charset="0"/>
            </a:endParaRPr>
          </a:p>
          <a:p>
            <a:r>
              <a:rPr lang="en-GB" altLang="en-US">
                <a:latin typeface="Arial" panose="020B0604020202020204" pitchFamily="34" charset="0"/>
              </a:rPr>
              <a:t>What we must do?  When we must do it? These are two important questions to be considered when deciding the functionality. The business functionality contains what fields the application will hold, its data type, what are the validations to provided for the data entered, dependency of the field data, what errors or overrides has to be raised, what related files have to be updated, what related information has to be generated etc.,</a:t>
            </a:r>
            <a:endParaRPr lang="en-US" altLang="en-US">
              <a:latin typeface="Arial" panose="020B0604020202020204" pitchFamily="34" charset="0"/>
            </a:endParaRPr>
          </a:p>
          <a:p>
            <a:endParaRPr lang="en-US" altLang="en-US">
              <a:latin typeface="Arial" panose="020B0604020202020204" pitchFamily="34" charset="0"/>
            </a:endParaRPr>
          </a:p>
        </p:txBody>
      </p:sp>
    </p:spTree>
    <p:extLst>
      <p:ext uri="{BB962C8B-B14F-4D97-AF65-F5344CB8AC3E}">
        <p14:creationId xmlns:p14="http://schemas.microsoft.com/office/powerpoint/2010/main" val="380049121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676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3B322FE1-722F-476F-9E39-A29855539A5E}" type="slidenum">
              <a:rPr lang="en-GB" altLang="en-US" sz="1200">
                <a:latin typeface="Times New Roman" panose="02020603050405020304" pitchFamily="18" charset="0"/>
              </a:rPr>
              <a:pPr eaLnBrk="1" hangingPunct="1"/>
              <a:t>69</a:t>
            </a:fld>
            <a:endParaRPr lang="en-GB" altLang="en-US" sz="1200">
              <a:latin typeface="Times New Roman" panose="02020603050405020304" pitchFamily="18" charset="0"/>
            </a:endParaRPr>
          </a:p>
        </p:txBody>
      </p:sp>
      <p:sp>
        <p:nvSpPr>
          <p:cNvPr id="367620" name="Rectangle 2"/>
          <p:cNvSpPr>
            <a:spLocks noGrp="1" noRot="1" noChangeAspect="1" noChangeArrowheads="1" noTextEdit="1"/>
          </p:cNvSpPr>
          <p:nvPr>
            <p:ph type="sldImg"/>
          </p:nvPr>
        </p:nvSpPr>
        <p:spPr>
          <a:ln/>
        </p:spPr>
      </p:sp>
      <p:sp>
        <p:nvSpPr>
          <p:cNvPr id="3676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It is possible to get the list of fields defined for an application. Set the common variable V$FUNCTION to any value greater than one character (say POPULATE) and call the application. For example, if the user wishes to get the list of fields defined for MG.MORTGAGE, then do the following</a:t>
            </a:r>
          </a:p>
          <a:p>
            <a:endParaRPr lang="en-US" altLang="en-US">
              <a:latin typeface="Arial" panose="020B0604020202020204" pitchFamily="34" charset="0"/>
            </a:endParaRPr>
          </a:p>
          <a:p>
            <a:r>
              <a:rPr lang="en-US" altLang="en-US">
                <a:latin typeface="Arial" panose="020B0604020202020204" pitchFamily="34" charset="0"/>
              </a:rPr>
              <a:t>V$FUNCTION = “POPULATE”</a:t>
            </a:r>
          </a:p>
          <a:p>
            <a:r>
              <a:rPr lang="en-US" altLang="en-US">
                <a:latin typeface="Arial" panose="020B0604020202020204" pitchFamily="34" charset="0"/>
              </a:rPr>
              <a:t>CALL MG.MORTGAGE.</a:t>
            </a:r>
          </a:p>
          <a:p>
            <a:endParaRPr lang="en-US" altLang="en-US">
              <a:latin typeface="Arial" panose="020B0604020202020204" pitchFamily="34" charset="0"/>
            </a:endParaRPr>
          </a:p>
          <a:p>
            <a:r>
              <a:rPr lang="en-US" altLang="en-US">
                <a:latin typeface="Arial" panose="020B0604020202020204" pitchFamily="34" charset="0"/>
              </a:rPr>
              <a:t>The application routine is called and process exists after the call the field definitions. The F array, N array and T array of the calling application are returned. The template will not process further to field validations or RECORD.READ.</a:t>
            </a:r>
          </a:p>
        </p:txBody>
      </p:sp>
    </p:spTree>
    <p:extLst>
      <p:ext uri="{BB962C8B-B14F-4D97-AF65-F5344CB8AC3E}">
        <p14:creationId xmlns:p14="http://schemas.microsoft.com/office/powerpoint/2010/main" val="38594996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Slide Image Placeholder 1"/>
          <p:cNvSpPr>
            <a:spLocks noGrp="1" noRot="1" noChangeAspect="1" noTextEdit="1"/>
          </p:cNvSpPr>
          <p:nvPr>
            <p:ph type="sldImg"/>
          </p:nvPr>
        </p:nvSpPr>
        <p:spPr>
          <a:ln/>
        </p:spPr>
      </p:sp>
      <p:sp>
        <p:nvSpPr>
          <p:cNvPr id="368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6864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6864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69783F1C-673F-4AFC-B4A4-EE19D9E86900}" type="slidenum">
              <a:rPr lang="en-GB" altLang="en-US" sz="1200">
                <a:latin typeface="Times New Roman" panose="02020603050405020304" pitchFamily="18" charset="0"/>
              </a:rPr>
              <a:pPr eaLnBrk="1" hangingPunct="1"/>
              <a:t>70</a:t>
            </a:fld>
            <a:endParaRPr lang="en-GB" altLang="en-US" sz="1200">
              <a:latin typeface="Times New Roman" panose="02020603050405020304" pitchFamily="18" charset="0"/>
            </a:endParaRPr>
          </a:p>
        </p:txBody>
      </p:sp>
    </p:spTree>
    <p:extLst>
      <p:ext uri="{BB962C8B-B14F-4D97-AF65-F5344CB8AC3E}">
        <p14:creationId xmlns:p14="http://schemas.microsoft.com/office/powerpoint/2010/main" val="6821089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Slide Image Placeholder 1"/>
          <p:cNvSpPr>
            <a:spLocks noGrp="1" noRot="1" noChangeAspect="1" noTextEdit="1"/>
          </p:cNvSpPr>
          <p:nvPr>
            <p:ph type="sldImg"/>
          </p:nvPr>
        </p:nvSpPr>
        <p:spPr>
          <a:ln/>
        </p:spPr>
      </p:sp>
      <p:sp>
        <p:nvSpPr>
          <p:cNvPr id="369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Now  that you have created the fields for our application. Do we have to manually create all the necessary additional components to make our application work?</a:t>
            </a:r>
          </a:p>
          <a:p>
            <a:endParaRPr lang="en-US" altLang="en-US">
              <a:latin typeface="Arial" panose="020B0604020202020204" pitchFamily="34" charset="0"/>
            </a:endParaRPr>
          </a:p>
        </p:txBody>
      </p:sp>
      <p:sp>
        <p:nvSpPr>
          <p:cNvPr id="36966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6966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7C974B63-7E0B-4030-B069-86A76865093D}" type="slidenum">
              <a:rPr lang="en-GB" altLang="en-US" sz="1200">
                <a:latin typeface="Times New Roman" panose="02020603050405020304" pitchFamily="18" charset="0"/>
              </a:rPr>
              <a:pPr eaLnBrk="1" hangingPunct="1"/>
              <a:t>71</a:t>
            </a:fld>
            <a:endParaRPr lang="en-GB" altLang="en-US" sz="1200">
              <a:latin typeface="Times New Roman" panose="02020603050405020304" pitchFamily="18" charset="0"/>
            </a:endParaRPr>
          </a:p>
        </p:txBody>
      </p:sp>
    </p:spTree>
    <p:extLst>
      <p:ext uri="{BB962C8B-B14F-4D97-AF65-F5344CB8AC3E}">
        <p14:creationId xmlns:p14="http://schemas.microsoft.com/office/powerpoint/2010/main" val="9253244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Slide Image Placeholder 1"/>
          <p:cNvSpPr>
            <a:spLocks noGrp="1" noRot="1" noChangeAspect="1" noTextEdit="1"/>
          </p:cNvSpPr>
          <p:nvPr>
            <p:ph type="sldImg"/>
          </p:nvPr>
        </p:nvSpPr>
        <p:spPr>
          <a:ln/>
        </p:spPr>
      </p:sp>
      <p:sp>
        <p:nvSpPr>
          <p:cNvPr id="370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rPr>
              <a:t>Now we must create the additional components that we spoke about earlier. We have an application called EB.DEV.HELPER, a one stop shop to create the additional components.</a:t>
            </a:r>
            <a:endParaRPr lang="en-US" altLang="en-US">
              <a:latin typeface="Arial" panose="020B0604020202020204" pitchFamily="34" charset="0"/>
            </a:endParaRPr>
          </a:p>
        </p:txBody>
      </p:sp>
      <p:sp>
        <p:nvSpPr>
          <p:cNvPr id="37069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7069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6157E2B6-F928-4E3C-9849-5FBE6A5009AB}" type="slidenum">
              <a:rPr lang="en-GB" altLang="en-US" sz="1200">
                <a:latin typeface="Times New Roman" panose="02020603050405020304" pitchFamily="18" charset="0"/>
              </a:rPr>
              <a:pPr eaLnBrk="1" hangingPunct="1"/>
              <a:t>72</a:t>
            </a:fld>
            <a:endParaRPr lang="en-GB" altLang="en-US" sz="1200">
              <a:latin typeface="Times New Roman" panose="02020603050405020304" pitchFamily="18" charset="0"/>
            </a:endParaRPr>
          </a:p>
        </p:txBody>
      </p:sp>
    </p:spTree>
    <p:extLst>
      <p:ext uri="{BB962C8B-B14F-4D97-AF65-F5344CB8AC3E}">
        <p14:creationId xmlns:p14="http://schemas.microsoft.com/office/powerpoint/2010/main" val="95202525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717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FAE1AB29-8388-474D-87D3-BBD1EB020516}" type="slidenum">
              <a:rPr lang="en-GB" altLang="en-US" sz="1200">
                <a:latin typeface="Times New Roman" panose="02020603050405020304" pitchFamily="18" charset="0"/>
              </a:rPr>
              <a:pPr eaLnBrk="1" hangingPunct="1"/>
              <a:t>73</a:t>
            </a:fld>
            <a:endParaRPr lang="en-GB" altLang="en-US" sz="1200">
              <a:latin typeface="Times New Roman" panose="02020603050405020304" pitchFamily="18" charset="0"/>
            </a:endParaRPr>
          </a:p>
        </p:txBody>
      </p:sp>
      <p:sp>
        <p:nvSpPr>
          <p:cNvPr id="371716" name="Rectangle 2"/>
          <p:cNvSpPr>
            <a:spLocks noGrp="1" noRot="1" noChangeAspect="1" noChangeArrowheads="1" noTextEdit="1"/>
          </p:cNvSpPr>
          <p:nvPr>
            <p:ph type="sldImg"/>
          </p:nvPr>
        </p:nvSpPr>
        <p:spPr>
          <a:ln/>
        </p:spPr>
      </p:sp>
      <p:sp>
        <p:nvSpPr>
          <p:cNvPr id="371717" name="Rectangle 3"/>
          <p:cNvSpPr>
            <a:spLocks noGrp="1" noChangeArrowheads="1"/>
          </p:cNvSpPr>
          <p:nvPr>
            <p:ph type="body" idx="1"/>
          </p:nvPr>
        </p:nvSpPr>
        <p:spPr>
          <a:xfrm>
            <a:off x="914400" y="4343400"/>
            <a:ext cx="52292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rPr>
              <a:t>All we have to do is create a record in this application, the ID being the name of our application and then verify the record. On verifying the record, the EB.DEV.HELPER.RUN gets invoked, which causes all of the above components specified in the slide to be created and our application is ready for use.</a:t>
            </a:r>
            <a:endParaRPr lang="en-US" altLang="en-US">
              <a:latin typeface="Arial" panose="020B0604020202020204" pitchFamily="34" charset="0"/>
            </a:endParaRPr>
          </a:p>
          <a:p>
            <a:endParaRPr lang="en-US" altLang="en-US">
              <a:latin typeface="Arial" panose="020B0604020202020204" pitchFamily="34" charset="0"/>
            </a:endParaRPr>
          </a:p>
        </p:txBody>
      </p:sp>
    </p:spTree>
    <p:extLst>
      <p:ext uri="{BB962C8B-B14F-4D97-AF65-F5344CB8AC3E}">
        <p14:creationId xmlns:p14="http://schemas.microsoft.com/office/powerpoint/2010/main" val="336579301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Slide Image Placeholder 1"/>
          <p:cNvSpPr>
            <a:spLocks noGrp="1" noRot="1" noChangeAspect="1" noTextEdit="1"/>
          </p:cNvSpPr>
          <p:nvPr>
            <p:ph type="sldImg"/>
          </p:nvPr>
        </p:nvSpPr>
        <p:spPr>
          <a:ln/>
        </p:spPr>
      </p:sp>
      <p:sp>
        <p:nvSpPr>
          <p:cNvPr id="372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If static properties have changed - Rebuild PGM.FILE, FILE.CONTROL, DATABASE FILES if required.</a:t>
            </a:r>
          </a:p>
          <a:p>
            <a:r>
              <a:rPr lang="en-US" altLang="en-US">
                <a:latin typeface="Arial" panose="020B0604020202020204" pitchFamily="34" charset="0"/>
              </a:rPr>
              <a:t>If the field name has been changed - Update I_File and SS.</a:t>
            </a:r>
          </a:p>
          <a:p>
            <a:r>
              <a:rPr lang="en-US" altLang="en-US">
                <a:latin typeface="Arial" panose="020B0604020202020204" pitchFamily="34" charset="0"/>
              </a:rPr>
              <a:t>If the field properties have been changed - Update SS.</a:t>
            </a:r>
          </a:p>
          <a:p>
            <a:r>
              <a:rPr lang="en-US" altLang="en-US">
                <a:latin typeface="Arial" panose="020B0604020202020204" pitchFamily="34" charset="0"/>
              </a:rPr>
              <a:t>If a new field has been added - Update I_File and SS.</a:t>
            </a:r>
          </a:p>
          <a:p>
            <a:r>
              <a:rPr lang="en-US" altLang="en-US">
                <a:latin typeface="Arial" panose="020B0604020202020204" pitchFamily="34" charset="0"/>
              </a:rPr>
              <a:t>If the application name has to be changed - Update all components.</a:t>
            </a:r>
          </a:p>
          <a:p>
            <a:endParaRPr lang="en-US" altLang="en-US">
              <a:latin typeface="Arial" panose="020B0604020202020204" pitchFamily="34" charset="0"/>
            </a:endParaRPr>
          </a:p>
        </p:txBody>
      </p:sp>
      <p:sp>
        <p:nvSpPr>
          <p:cNvPr id="37274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7274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8BE7628F-136F-4D48-AE41-48DD498D0224}" type="slidenum">
              <a:rPr lang="en-GB" altLang="en-US" sz="1200">
                <a:latin typeface="Times New Roman" panose="02020603050405020304" pitchFamily="18" charset="0"/>
              </a:rPr>
              <a:pPr eaLnBrk="1" hangingPunct="1"/>
              <a:t>74</a:t>
            </a:fld>
            <a:endParaRPr lang="en-GB" altLang="en-US" sz="1200">
              <a:latin typeface="Times New Roman" panose="02020603050405020304" pitchFamily="18" charset="0"/>
            </a:endParaRPr>
          </a:p>
        </p:txBody>
      </p:sp>
    </p:spTree>
    <p:extLst>
      <p:ext uri="{BB962C8B-B14F-4D97-AF65-F5344CB8AC3E}">
        <p14:creationId xmlns:p14="http://schemas.microsoft.com/office/powerpoint/2010/main" val="8556994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Slide Image Placeholder 1"/>
          <p:cNvSpPr>
            <a:spLocks noGrp="1" noRot="1" noChangeAspect="1" noTextEdit="1"/>
          </p:cNvSpPr>
          <p:nvPr>
            <p:ph type="sldImg"/>
          </p:nvPr>
        </p:nvSpPr>
        <p:spPr>
          <a:ln/>
        </p:spPr>
      </p:sp>
      <p:sp>
        <p:nvSpPr>
          <p:cNvPr id="373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7376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7376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AFDD93AE-0C04-4325-8C2E-7047DC2636F5}" type="slidenum">
              <a:rPr lang="en-GB" altLang="en-US" sz="1200">
                <a:latin typeface="Times New Roman" panose="02020603050405020304" pitchFamily="18" charset="0"/>
              </a:rPr>
              <a:pPr eaLnBrk="1" hangingPunct="1"/>
              <a:t>75</a:t>
            </a:fld>
            <a:endParaRPr lang="en-GB" altLang="en-US" sz="1200">
              <a:latin typeface="Times New Roman" panose="02020603050405020304" pitchFamily="18" charset="0"/>
            </a:endParaRPr>
          </a:p>
        </p:txBody>
      </p:sp>
    </p:spTree>
    <p:extLst>
      <p:ext uri="{BB962C8B-B14F-4D97-AF65-F5344CB8AC3E}">
        <p14:creationId xmlns:p14="http://schemas.microsoft.com/office/powerpoint/2010/main" val="17165107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Slide Image Placeholder 1"/>
          <p:cNvSpPr>
            <a:spLocks noGrp="1" noRot="1" noChangeAspect="1" noTextEdit="1"/>
          </p:cNvSpPr>
          <p:nvPr>
            <p:ph type="sldImg"/>
          </p:nvPr>
        </p:nvSpPr>
        <p:spPr>
          <a:ln/>
        </p:spPr>
      </p:sp>
      <p:sp>
        <p:nvSpPr>
          <p:cNvPr id="374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7478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7478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61247374-822A-49C5-98DA-7FF02CD9853F}" type="slidenum">
              <a:rPr lang="en-GB" altLang="en-US" sz="1200">
                <a:latin typeface="Times New Roman" panose="02020603050405020304" pitchFamily="18" charset="0"/>
              </a:rPr>
              <a:pPr eaLnBrk="1" hangingPunct="1"/>
              <a:t>76</a:t>
            </a:fld>
            <a:endParaRPr lang="en-GB" altLang="en-US" sz="1200">
              <a:latin typeface="Times New Roman" panose="02020603050405020304" pitchFamily="18" charset="0"/>
            </a:endParaRPr>
          </a:p>
        </p:txBody>
      </p:sp>
    </p:spTree>
    <p:extLst>
      <p:ext uri="{BB962C8B-B14F-4D97-AF65-F5344CB8AC3E}">
        <p14:creationId xmlns:p14="http://schemas.microsoft.com/office/powerpoint/2010/main" val="15808285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Slide Image Placeholder 1"/>
          <p:cNvSpPr>
            <a:spLocks noGrp="1" noRot="1" noChangeAspect="1" noTextEdit="1"/>
          </p:cNvSpPr>
          <p:nvPr>
            <p:ph type="sldImg"/>
          </p:nvPr>
        </p:nvSpPr>
        <p:spPr>
          <a:ln/>
        </p:spPr>
      </p:sp>
      <p:sp>
        <p:nvSpPr>
          <p:cNvPr id="375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7581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7581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0848D288-BDB2-46E9-9F9D-888FB0038B41}" type="slidenum">
              <a:rPr lang="en-GB" altLang="en-US" sz="1200">
                <a:latin typeface="Times New Roman" panose="02020603050405020304" pitchFamily="18" charset="0"/>
              </a:rPr>
              <a:pPr eaLnBrk="1" hangingPunct="1"/>
              <a:t>77</a:t>
            </a:fld>
            <a:endParaRPr lang="en-GB" altLang="en-US" sz="1200">
              <a:latin typeface="Times New Roman" panose="02020603050405020304" pitchFamily="18" charset="0"/>
            </a:endParaRPr>
          </a:p>
        </p:txBody>
      </p:sp>
    </p:spTree>
    <p:extLst>
      <p:ext uri="{BB962C8B-B14F-4D97-AF65-F5344CB8AC3E}">
        <p14:creationId xmlns:p14="http://schemas.microsoft.com/office/powerpoint/2010/main" val="120156744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768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EA0A707C-61E7-4425-A73B-81DE7AD5C283}" type="slidenum">
              <a:rPr lang="en-GB" altLang="en-US" sz="1200">
                <a:latin typeface="Times New Roman" panose="02020603050405020304" pitchFamily="18" charset="0"/>
              </a:rPr>
              <a:pPr eaLnBrk="1" hangingPunct="1"/>
              <a:t>78</a:t>
            </a:fld>
            <a:endParaRPr lang="en-GB" altLang="en-US" sz="1200">
              <a:latin typeface="Times New Roman" panose="02020603050405020304" pitchFamily="18" charset="0"/>
            </a:endParaRPr>
          </a:p>
        </p:txBody>
      </p:sp>
      <p:sp>
        <p:nvSpPr>
          <p:cNvPr id="376836" name="Rectangle 2"/>
          <p:cNvSpPr>
            <a:spLocks noGrp="1" noRot="1" noChangeAspect="1" noChangeArrowheads="1" noTextEdit="1"/>
          </p:cNvSpPr>
          <p:nvPr>
            <p:ph type="sldImg"/>
          </p:nvPr>
        </p:nvSpPr>
        <p:spPr>
          <a:ln/>
        </p:spPr>
      </p:sp>
      <p:sp>
        <p:nvSpPr>
          <p:cNvPr id="344069" name="Rectangle 3"/>
          <p:cNvSpPr>
            <a:spLocks noGrp="1" noChangeArrowheads="1"/>
          </p:cNvSpPr>
          <p:nvPr>
            <p:ph type="body" idx="1"/>
          </p:nvPr>
        </p:nvSpPr>
        <p:spPr>
          <a:xfrm>
            <a:off x="914400" y="4343400"/>
            <a:ext cx="5157788" cy="4114800"/>
          </a:xfrm>
          <a:ln/>
        </p:spPr>
        <p:txBody>
          <a:bodyPr>
            <a:normAutofit/>
          </a:bodyPr>
          <a:lstStyle/>
          <a:p>
            <a:pPr marL="228600" indent="-228600" eaLnBrk="1" hangingPunct="1">
              <a:lnSpc>
                <a:spcPct val="90000"/>
              </a:lnSpc>
              <a:defRPr/>
            </a:pPr>
            <a:r>
              <a:rPr lang="en-US" dirty="0"/>
              <a:t>ID validation can be done in .ID method. </a:t>
            </a:r>
            <a:r>
              <a:rPr lang="en-GB" dirty="0"/>
              <a:t>The common variable that we must manipulate </a:t>
            </a:r>
          </a:p>
          <a:p>
            <a:pPr marL="228600" indent="-228600" eaLnBrk="1" hangingPunct="1">
              <a:lnSpc>
                <a:spcPct val="90000"/>
              </a:lnSpc>
              <a:defRPr/>
            </a:pPr>
            <a:r>
              <a:rPr lang="en-GB" dirty="0"/>
              <a:t>is COMI or ID.NEW (from I_COMMON). Error messages can also be displayed from this </a:t>
            </a:r>
          </a:p>
          <a:p>
            <a:pPr marL="228600" indent="-228600" eaLnBrk="1" hangingPunct="1">
              <a:lnSpc>
                <a:spcPct val="90000"/>
              </a:lnSpc>
              <a:defRPr/>
            </a:pPr>
            <a:r>
              <a:rPr lang="en-GB" dirty="0"/>
              <a:t>method by setting the common variable E. Do not call ERR from within this method to </a:t>
            </a:r>
          </a:p>
          <a:p>
            <a:pPr marL="228600" indent="-228600" eaLnBrk="1" hangingPunct="1">
              <a:lnSpc>
                <a:spcPct val="90000"/>
              </a:lnSpc>
              <a:defRPr/>
            </a:pPr>
            <a:r>
              <a:rPr lang="en-GB" dirty="0"/>
              <a:t>display the error message. There is code in THE.TEMPLATE to do the same.</a:t>
            </a:r>
          </a:p>
          <a:p>
            <a:pPr marL="228600" indent="-228600" eaLnBrk="1" hangingPunct="1">
              <a:lnSpc>
                <a:spcPct val="90000"/>
              </a:lnSpc>
              <a:defRPr/>
            </a:pPr>
            <a:endParaRPr lang="en-GB" dirty="0"/>
          </a:p>
          <a:p>
            <a:pPr marL="228600" indent="-228600" eaLnBrk="1" hangingPunct="1">
              <a:lnSpc>
                <a:spcPct val="90000"/>
              </a:lnSpc>
              <a:defRPr/>
            </a:pPr>
            <a:r>
              <a:rPr lang="en-GB" dirty="0"/>
              <a:t>When we type in an ID, T24 not only has to validate it, it also has to check if an existing </a:t>
            </a:r>
          </a:p>
          <a:p>
            <a:pPr marL="228600" indent="-228600" eaLnBrk="1" hangingPunct="1">
              <a:lnSpc>
                <a:spcPct val="90000"/>
              </a:lnSpc>
              <a:defRPr/>
            </a:pPr>
            <a:r>
              <a:rPr lang="en-GB" dirty="0"/>
              <a:t>record with the same id already exists. A unique ID is the only way of identifying a record </a:t>
            </a:r>
          </a:p>
          <a:p>
            <a:pPr marL="228600" indent="-228600" eaLnBrk="1" hangingPunct="1">
              <a:lnSpc>
                <a:spcPct val="90000"/>
              </a:lnSpc>
              <a:defRPr/>
            </a:pPr>
            <a:r>
              <a:rPr lang="en-GB" dirty="0"/>
              <a:t>at database level so depending on the type of application opened (H, U, L or T), T24 </a:t>
            </a:r>
          </a:p>
          <a:p>
            <a:pPr marL="228600" indent="-228600" eaLnBrk="1" hangingPunct="1">
              <a:lnSpc>
                <a:spcPct val="90000"/>
              </a:lnSpc>
              <a:defRPr/>
            </a:pPr>
            <a:r>
              <a:rPr lang="en-GB" dirty="0"/>
              <a:t>must look in all possible files $HIS, $NAU and LIVE before displaying a blank record to </a:t>
            </a:r>
          </a:p>
          <a:p>
            <a:pPr marL="228600" indent="-228600" eaLnBrk="1" hangingPunct="1">
              <a:lnSpc>
                <a:spcPct val="90000"/>
              </a:lnSpc>
              <a:defRPr/>
            </a:pPr>
            <a:r>
              <a:rPr lang="en-GB" dirty="0"/>
              <a:t>the user.</a:t>
            </a:r>
            <a:endParaRPr lang="en-US" dirty="0"/>
          </a:p>
          <a:p>
            <a:pPr marL="228600" indent="-228600" eaLnBrk="1" hangingPunct="1">
              <a:lnSpc>
                <a:spcPct val="90000"/>
              </a:lnSpc>
              <a:defRPr/>
            </a:pPr>
            <a:endParaRPr lang="en-US" dirty="0"/>
          </a:p>
          <a:p>
            <a:pPr eaLnBrk="1" hangingPunct="1">
              <a:lnSpc>
                <a:spcPct val="90000"/>
              </a:lnSpc>
              <a:defRPr/>
            </a:pPr>
            <a:r>
              <a:rPr lang="en-US" dirty="0"/>
              <a:t>Data validation must be written in .VALIDATE method. </a:t>
            </a:r>
            <a:r>
              <a:rPr lang="en-GB" dirty="0"/>
              <a:t>When we hit the Commit button, if we are not having a good day at work, a string of errors appear in the T24 application window. These error messages tell us that something we have entered is incorrect and must be corrected before we proceed. If we have errors, our record is not accepted by T24 and no updates happen to the database. Checking for errors happen every time we click the commit button or the validate button and even when we are authorising the record.</a:t>
            </a:r>
            <a:endParaRPr lang="en-US" dirty="0"/>
          </a:p>
          <a:p>
            <a:pPr eaLnBrk="1" hangingPunct="1">
              <a:lnSpc>
                <a:spcPct val="90000"/>
              </a:lnSpc>
              <a:defRPr/>
            </a:pPr>
            <a:endParaRPr lang="en-US" dirty="0"/>
          </a:p>
        </p:txBody>
      </p:sp>
    </p:spTree>
    <p:extLst>
      <p:ext uri="{BB962C8B-B14F-4D97-AF65-F5344CB8AC3E}">
        <p14:creationId xmlns:p14="http://schemas.microsoft.com/office/powerpoint/2010/main" val="1015606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2549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034151F6-56DE-4A97-AB50-B28E421CB843}" type="slidenum">
              <a:rPr lang="en-GB" altLang="en-US" sz="1200">
                <a:latin typeface="Times New Roman" panose="02020603050405020304" pitchFamily="18" charset="0"/>
              </a:rPr>
              <a:pPr eaLnBrk="1" hangingPunct="1"/>
              <a:t>7</a:t>
            </a:fld>
            <a:endParaRPr lang="en-GB" altLang="en-US" sz="1200">
              <a:latin typeface="Times New Roman" panose="02020603050405020304" pitchFamily="18" charset="0"/>
            </a:endParaRPr>
          </a:p>
        </p:txBody>
      </p:sp>
      <p:sp>
        <p:nvSpPr>
          <p:cNvPr id="254980" name="Rectangle 2"/>
          <p:cNvSpPr>
            <a:spLocks noGrp="1" noRot="1" noChangeAspect="1" noChangeArrowheads="1" noTextEdit="1"/>
          </p:cNvSpPr>
          <p:nvPr>
            <p:ph type="sldImg"/>
          </p:nvPr>
        </p:nvSpPr>
        <p:spPr>
          <a:ln/>
        </p:spPr>
      </p:sp>
      <p:sp>
        <p:nvSpPr>
          <p:cNvPr id="2549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425129087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778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7CA49F92-9D40-471A-8E19-D106B287B5C4}" type="slidenum">
              <a:rPr lang="en-GB" altLang="en-US" sz="1200">
                <a:latin typeface="Times New Roman" panose="02020603050405020304" pitchFamily="18" charset="0"/>
              </a:rPr>
              <a:pPr eaLnBrk="1" hangingPunct="1"/>
              <a:t>79</a:t>
            </a:fld>
            <a:endParaRPr lang="en-GB" altLang="en-US" sz="1200">
              <a:latin typeface="Times New Roman" panose="02020603050405020304" pitchFamily="18" charset="0"/>
            </a:endParaRPr>
          </a:p>
        </p:txBody>
      </p:sp>
      <p:sp>
        <p:nvSpPr>
          <p:cNvPr id="377860" name="Rectangle 2"/>
          <p:cNvSpPr>
            <a:spLocks noGrp="1" noRot="1" noChangeAspect="1" noChangeArrowheads="1" noTextEdit="1"/>
          </p:cNvSpPr>
          <p:nvPr>
            <p:ph type="sldImg"/>
          </p:nvPr>
        </p:nvSpPr>
        <p:spPr>
          <a:ln/>
        </p:spPr>
      </p:sp>
      <p:sp>
        <p:nvSpPr>
          <p:cNvPr id="3778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a:latin typeface="Arial" panose="020B0604020202020204" pitchFamily="34" charset="0"/>
              </a:rPr>
              <a:t>Overrides to be raised are also part of validating data, but must be written in the .OVERRIDES method. </a:t>
            </a:r>
            <a:r>
              <a:rPr lang="en-GB" altLang="en-US">
                <a:latin typeface="Arial" panose="020B0604020202020204" pitchFamily="34" charset="0"/>
              </a:rPr>
              <a:t>Overrides give the users options to either proceed or cancel the transaction. Overrides are also a way of controlling which users can authorise a deal. This method can be used to generate Overrides if required. All T24 overrides are stored in an application called OVERRIDE.</a:t>
            </a:r>
            <a:endParaRPr lang="en-US" altLang="en-US">
              <a:latin typeface="Arial" panose="020B0604020202020204" pitchFamily="34" charset="0"/>
            </a:endParaRPr>
          </a:p>
          <a:p>
            <a:pPr eaLnBrk="1" hangingPunct="1">
              <a:lnSpc>
                <a:spcPct val="90000"/>
              </a:lnSpc>
            </a:pPr>
            <a:endParaRPr lang="en-US" altLang="en-US">
              <a:latin typeface="Arial" panose="020B0604020202020204" pitchFamily="34" charset="0"/>
            </a:endParaRPr>
          </a:p>
          <a:p>
            <a:pPr eaLnBrk="1" hangingPunct="1">
              <a:lnSpc>
                <a:spcPct val="90000"/>
              </a:lnSpc>
            </a:pPr>
            <a:r>
              <a:rPr lang="en-GB" altLang="en-US">
                <a:latin typeface="Arial" panose="020B0604020202020204" pitchFamily="34" charset="0"/>
              </a:rPr>
              <a:t>TEXT is the common variable used to store the ID of the override record or the actual text to be displayed. STORE.OVERRIDE is the core subroutine called to raise overrides.</a:t>
            </a:r>
            <a:endParaRPr lang="en-US" altLang="en-US">
              <a:latin typeface="Arial" panose="020B0604020202020204" pitchFamily="34" charset="0"/>
            </a:endParaRPr>
          </a:p>
          <a:p>
            <a:pPr eaLnBrk="1" hangingPunct="1">
              <a:lnSpc>
                <a:spcPct val="90000"/>
              </a:lnSpc>
            </a:pPr>
            <a:endParaRPr lang="en-US" altLang="en-US">
              <a:latin typeface="Arial" panose="020B0604020202020204" pitchFamily="34" charset="0"/>
            </a:endParaRPr>
          </a:p>
          <a:p>
            <a:pPr eaLnBrk="1" hangingPunct="1">
              <a:lnSpc>
                <a:spcPct val="90000"/>
              </a:lnSpc>
            </a:pPr>
            <a:r>
              <a:rPr lang="en-US" altLang="en-US">
                <a:latin typeface="Arial" panose="020B0604020202020204" pitchFamily="34" charset="0"/>
              </a:rPr>
              <a:t>Extra validations (Client customization) can be done via Version Routines</a:t>
            </a:r>
          </a:p>
          <a:p>
            <a:pPr lvl="1" eaLnBrk="1" hangingPunct="1">
              <a:lnSpc>
                <a:spcPct val="90000"/>
              </a:lnSpc>
            </a:pPr>
            <a:r>
              <a:rPr lang="en-GB" altLang="en-US">
                <a:latin typeface="Arial" panose="020B0604020202020204" pitchFamily="34" charset="0"/>
              </a:rPr>
              <a:t>Validation Routines</a:t>
            </a:r>
          </a:p>
          <a:p>
            <a:pPr lvl="1" eaLnBrk="1" hangingPunct="1">
              <a:lnSpc>
                <a:spcPct val="90000"/>
              </a:lnSpc>
            </a:pPr>
            <a:r>
              <a:rPr lang="en-GB" altLang="en-US">
                <a:latin typeface="Arial" panose="020B0604020202020204" pitchFamily="34" charset="0"/>
              </a:rPr>
              <a:t>Input Routines</a:t>
            </a:r>
          </a:p>
          <a:p>
            <a:pPr lvl="1" eaLnBrk="1" hangingPunct="1">
              <a:lnSpc>
                <a:spcPct val="90000"/>
              </a:lnSpc>
            </a:pPr>
            <a:r>
              <a:rPr lang="en-GB" altLang="en-US">
                <a:latin typeface="Arial" panose="020B0604020202020204" pitchFamily="34" charset="0"/>
              </a:rPr>
              <a:t>Authorisation Routines</a:t>
            </a:r>
          </a:p>
          <a:p>
            <a:pPr lvl="1" eaLnBrk="1" hangingPunct="1">
              <a:lnSpc>
                <a:spcPct val="90000"/>
              </a:lnSpc>
            </a:pPr>
            <a:r>
              <a:rPr lang="en-GB" altLang="en-US">
                <a:latin typeface="Arial" panose="020B0604020202020204" pitchFamily="34" charset="0"/>
              </a:rPr>
              <a:t>ID Routine</a:t>
            </a:r>
          </a:p>
          <a:p>
            <a:pPr lvl="1" eaLnBrk="1" hangingPunct="1">
              <a:lnSpc>
                <a:spcPct val="90000"/>
              </a:lnSpc>
            </a:pPr>
            <a:r>
              <a:rPr lang="en-GB" altLang="en-US">
                <a:latin typeface="Arial" panose="020B0604020202020204" pitchFamily="34" charset="0"/>
              </a:rPr>
              <a:t>Check Record Routine</a:t>
            </a:r>
          </a:p>
          <a:p>
            <a:pPr lvl="1" eaLnBrk="1" hangingPunct="1">
              <a:lnSpc>
                <a:spcPct val="90000"/>
              </a:lnSpc>
            </a:pPr>
            <a:r>
              <a:rPr lang="en-GB" altLang="en-US">
                <a:latin typeface="Arial" panose="020B0604020202020204" pitchFamily="34" charset="0"/>
              </a:rPr>
              <a:t>After UNAU Routine</a:t>
            </a:r>
          </a:p>
          <a:p>
            <a:pPr lvl="1" eaLnBrk="1" hangingPunct="1">
              <a:lnSpc>
                <a:spcPct val="90000"/>
              </a:lnSpc>
            </a:pPr>
            <a:r>
              <a:rPr lang="en-GB" altLang="en-US">
                <a:latin typeface="Arial" panose="020B0604020202020204" pitchFamily="34" charset="0"/>
              </a:rPr>
              <a:t>Before AUTH Routine</a:t>
            </a:r>
            <a:endParaRPr lang="en-US" altLang="en-US">
              <a:latin typeface="Arial" panose="020B0604020202020204" pitchFamily="34" charset="0"/>
            </a:endParaRPr>
          </a:p>
        </p:txBody>
      </p:sp>
    </p:spTree>
    <p:extLst>
      <p:ext uri="{BB962C8B-B14F-4D97-AF65-F5344CB8AC3E}">
        <p14:creationId xmlns:p14="http://schemas.microsoft.com/office/powerpoint/2010/main" val="34675726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799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AAB56719-F248-453A-9FF1-99EFFA25BBBD}" type="slidenum">
              <a:rPr lang="en-GB" altLang="en-US" sz="1200">
                <a:latin typeface="Times New Roman" panose="02020603050405020304" pitchFamily="18" charset="0"/>
              </a:rPr>
              <a:pPr eaLnBrk="1" hangingPunct="1"/>
              <a:t>80</a:t>
            </a:fld>
            <a:endParaRPr lang="en-GB" altLang="en-US" sz="1200">
              <a:latin typeface="Times New Roman" panose="02020603050405020304" pitchFamily="18" charset="0"/>
            </a:endParaRPr>
          </a:p>
        </p:txBody>
      </p:sp>
      <p:sp>
        <p:nvSpPr>
          <p:cNvPr id="379908" name="Rectangle 2"/>
          <p:cNvSpPr>
            <a:spLocks noGrp="1" noRot="1" noChangeAspect="1" noChangeArrowheads="1" noTextEdit="1"/>
          </p:cNvSpPr>
          <p:nvPr>
            <p:ph type="sldImg"/>
          </p:nvPr>
        </p:nvSpPr>
        <p:spPr>
          <a:ln/>
        </p:spPr>
      </p:sp>
      <p:sp>
        <p:nvSpPr>
          <p:cNvPr id="3799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rPr>
              <a:t>One important thing that we must know at this point is that we can manipulate the T array in this method. For example, we can set the NOEXPAND property for a field.</a:t>
            </a:r>
            <a:endParaRPr lang="en-US" altLang="en-US">
              <a:latin typeface="Arial" panose="020B0604020202020204" pitchFamily="34" charset="0"/>
            </a:endParaRPr>
          </a:p>
          <a:p>
            <a:endParaRPr lang="en-GB" altLang="en-US">
              <a:latin typeface="Arial" panose="020B0604020202020204" pitchFamily="34" charset="0"/>
            </a:endParaRPr>
          </a:p>
          <a:p>
            <a:r>
              <a:rPr lang="en-GB" altLang="en-US">
                <a:latin typeface="Arial" panose="020B0604020202020204" pitchFamily="34" charset="0"/>
              </a:rPr>
              <a:t>Thus after the record is displayed to the user, he can input, change, remove data depending on the properties of each field in the application. </a:t>
            </a:r>
            <a:endParaRPr lang="en-US" altLang="en-US">
              <a:latin typeface="Arial" panose="020B0604020202020204" pitchFamily="34" charset="0"/>
            </a:endParaRPr>
          </a:p>
        </p:txBody>
      </p:sp>
    </p:spTree>
    <p:extLst>
      <p:ext uri="{BB962C8B-B14F-4D97-AF65-F5344CB8AC3E}">
        <p14:creationId xmlns:p14="http://schemas.microsoft.com/office/powerpoint/2010/main" val="55017994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809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F7518F44-5889-4D4D-8590-9126D6FDEC42}" type="slidenum">
              <a:rPr lang="en-GB" altLang="en-US" sz="1200">
                <a:latin typeface="Times New Roman" panose="02020603050405020304" pitchFamily="18" charset="0"/>
              </a:rPr>
              <a:pPr eaLnBrk="1" hangingPunct="1"/>
              <a:t>81</a:t>
            </a:fld>
            <a:endParaRPr lang="en-GB" altLang="en-US" sz="1200">
              <a:latin typeface="Times New Roman" panose="02020603050405020304" pitchFamily="18" charset="0"/>
            </a:endParaRPr>
          </a:p>
        </p:txBody>
      </p:sp>
      <p:sp>
        <p:nvSpPr>
          <p:cNvPr id="380932" name="Rectangle 2"/>
          <p:cNvSpPr>
            <a:spLocks noGrp="1" noRot="1" noChangeAspect="1" noChangeArrowheads="1" noTextEdit="1"/>
          </p:cNvSpPr>
          <p:nvPr>
            <p:ph type="sldImg"/>
          </p:nvPr>
        </p:nvSpPr>
        <p:spPr>
          <a:ln/>
        </p:spPr>
      </p:sp>
      <p:sp>
        <p:nvSpPr>
          <p:cNvPr id="3809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a:latin typeface="Arial" panose="020B0604020202020204" pitchFamily="34" charset="0"/>
              </a:rPr>
              <a:t>Errors are generated before overrides.</a:t>
            </a:r>
          </a:p>
          <a:p>
            <a:pPr eaLnBrk="1" hangingPunct="1">
              <a:lnSpc>
                <a:spcPct val="90000"/>
              </a:lnSpc>
            </a:pPr>
            <a:endParaRPr lang="en-US" altLang="en-US">
              <a:latin typeface="Arial" panose="020B0604020202020204" pitchFamily="34" charset="0"/>
            </a:endParaRPr>
          </a:p>
          <a:p>
            <a:pPr eaLnBrk="1" hangingPunct="1">
              <a:lnSpc>
                <a:spcPct val="90000"/>
              </a:lnSpc>
            </a:pPr>
            <a:r>
              <a:rPr lang="en-US" altLang="en-US">
                <a:latin typeface="Arial" panose="020B0604020202020204" pitchFamily="34" charset="0"/>
              </a:rPr>
              <a:t>Errors are generated when data is validated. Data is validated when we validate, commit or authorize a record.</a:t>
            </a:r>
          </a:p>
          <a:p>
            <a:pPr eaLnBrk="1" hangingPunct="1">
              <a:lnSpc>
                <a:spcPct val="90000"/>
              </a:lnSpc>
            </a:pPr>
            <a:endParaRPr lang="en-US" altLang="en-US">
              <a:latin typeface="Arial" panose="020B0604020202020204" pitchFamily="34" charset="0"/>
            </a:endParaRPr>
          </a:p>
          <a:p>
            <a:pPr eaLnBrk="1" hangingPunct="1">
              <a:lnSpc>
                <a:spcPct val="90000"/>
              </a:lnSpc>
            </a:pPr>
            <a:r>
              <a:rPr lang="en-US" altLang="en-US">
                <a:latin typeface="Arial" panose="020B0604020202020204" pitchFamily="34" charset="0"/>
              </a:rPr>
              <a:t>Code to raise errors can be written in the .VALIDATE method.</a:t>
            </a:r>
          </a:p>
          <a:p>
            <a:pPr eaLnBrk="1" hangingPunct="1">
              <a:lnSpc>
                <a:spcPct val="90000"/>
              </a:lnSpc>
            </a:pPr>
            <a:endParaRPr lang="en-US" altLang="en-US">
              <a:latin typeface="Arial" panose="020B0604020202020204" pitchFamily="34" charset="0"/>
            </a:endParaRPr>
          </a:p>
          <a:p>
            <a:pPr eaLnBrk="1" hangingPunct="1">
              <a:lnSpc>
                <a:spcPct val="90000"/>
              </a:lnSpc>
            </a:pPr>
            <a:r>
              <a:rPr lang="en-US" altLang="en-US">
                <a:latin typeface="Arial" panose="020B0604020202020204" pitchFamily="34" charset="0"/>
              </a:rPr>
              <a:t>We use the common variable E to store error messages that must be displayed or an ID to an existing record in EB.ERROR.</a:t>
            </a:r>
          </a:p>
          <a:p>
            <a:pPr eaLnBrk="1" hangingPunct="1">
              <a:lnSpc>
                <a:spcPct val="90000"/>
              </a:lnSpc>
            </a:pPr>
            <a:endParaRPr lang="en-US" altLang="en-US">
              <a:latin typeface="Arial" panose="020B0604020202020204" pitchFamily="34" charset="0"/>
            </a:endParaRPr>
          </a:p>
          <a:p>
            <a:pPr eaLnBrk="1" hangingPunct="1">
              <a:lnSpc>
                <a:spcPct val="90000"/>
              </a:lnSpc>
            </a:pPr>
            <a:r>
              <a:rPr lang="en-US" altLang="en-US">
                <a:latin typeface="Arial" panose="020B0604020202020204" pitchFamily="34" charset="0"/>
              </a:rPr>
              <a:t>ERR is the core subroutine to display error messages.</a:t>
            </a:r>
          </a:p>
          <a:p>
            <a:pPr eaLnBrk="1" hangingPunct="1">
              <a:lnSpc>
                <a:spcPct val="90000"/>
              </a:lnSpc>
            </a:pPr>
            <a:endParaRPr lang="en-US" altLang="en-US">
              <a:latin typeface="Arial" panose="020B0604020202020204" pitchFamily="34" charset="0"/>
            </a:endParaRPr>
          </a:p>
          <a:p>
            <a:pPr eaLnBrk="1" hangingPunct="1">
              <a:lnSpc>
                <a:spcPct val="90000"/>
              </a:lnSpc>
            </a:pPr>
            <a:r>
              <a:rPr lang="en-US" altLang="en-US">
                <a:latin typeface="Arial" panose="020B0604020202020204" pitchFamily="34" charset="0"/>
              </a:rPr>
              <a:t>When raising an error in for an ID in the .ID method, all we have to do is set the error code or error message in the common variable E.</a:t>
            </a:r>
          </a:p>
          <a:p>
            <a:pPr eaLnBrk="1" hangingPunct="1">
              <a:lnSpc>
                <a:spcPct val="90000"/>
              </a:lnSpc>
            </a:pPr>
            <a:endParaRPr lang="en-US" altLang="en-US">
              <a:latin typeface="Arial" panose="020B0604020202020204" pitchFamily="34" charset="0"/>
            </a:endParaRPr>
          </a:p>
          <a:p>
            <a:pPr eaLnBrk="1" hangingPunct="1">
              <a:lnSpc>
                <a:spcPct val="90000"/>
              </a:lnSpc>
            </a:pPr>
            <a:r>
              <a:rPr lang="en-US" altLang="en-US">
                <a:latin typeface="Arial" panose="020B0604020202020204" pitchFamily="34" charset="0"/>
              </a:rPr>
              <a:t>We do not have to call ERR as T24 calls it in THE.TEMPLATE.</a:t>
            </a:r>
          </a:p>
          <a:p>
            <a:pPr eaLnBrk="1" hangingPunct="1">
              <a:lnSpc>
                <a:spcPct val="90000"/>
              </a:lnSpc>
            </a:pPr>
            <a:endParaRPr lang="en-US" altLang="en-US">
              <a:latin typeface="Arial" panose="020B0604020202020204" pitchFamily="34" charset="0"/>
            </a:endParaRPr>
          </a:p>
          <a:p>
            <a:pPr eaLnBrk="1" hangingPunct="1">
              <a:lnSpc>
                <a:spcPct val="90000"/>
              </a:lnSpc>
            </a:pPr>
            <a:r>
              <a:rPr lang="en-US" altLang="en-US">
                <a:latin typeface="Arial" panose="020B0604020202020204" pitchFamily="34" charset="0"/>
              </a:rPr>
              <a:t>If called, the error message is displayed after the record is opened.</a:t>
            </a:r>
          </a:p>
        </p:txBody>
      </p:sp>
    </p:spTree>
    <p:extLst>
      <p:ext uri="{BB962C8B-B14F-4D97-AF65-F5344CB8AC3E}">
        <p14:creationId xmlns:p14="http://schemas.microsoft.com/office/powerpoint/2010/main" val="334367655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819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19782792-658E-416B-9BBF-D9AACCD297AE}" type="slidenum">
              <a:rPr lang="en-GB" altLang="en-US" sz="1200">
                <a:latin typeface="Times New Roman" panose="02020603050405020304" pitchFamily="18" charset="0"/>
              </a:rPr>
              <a:pPr eaLnBrk="1" hangingPunct="1"/>
              <a:t>82</a:t>
            </a:fld>
            <a:endParaRPr lang="en-GB" altLang="en-US" sz="1200">
              <a:latin typeface="Times New Roman" panose="02020603050405020304" pitchFamily="18" charset="0"/>
            </a:endParaRPr>
          </a:p>
        </p:txBody>
      </p:sp>
      <p:sp>
        <p:nvSpPr>
          <p:cNvPr id="381956" name="Rectangle 2"/>
          <p:cNvSpPr>
            <a:spLocks noGrp="1" noRot="1" noChangeAspect="1" noChangeArrowheads="1" noTextEdit="1"/>
          </p:cNvSpPr>
          <p:nvPr>
            <p:ph type="sldImg"/>
          </p:nvPr>
        </p:nvSpPr>
        <p:spPr>
          <a:ln/>
        </p:spPr>
      </p:sp>
      <p:sp>
        <p:nvSpPr>
          <p:cNvPr id="3819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rPr>
              <a:t>There is a TEMPLATE.VALIDATE subroutine available in T24.BP that can be used as a base for this method. The GOSUB VALIDATE must contain code that will validate R.NEW field by field if required using the common variable AF. The common variables R.NEW,  R.NEW.LAST and R.OLD are available for use in this method. Other important common variables that we will use in the method are AF, AV and AS to allow us to specify the exact field position where the error has occurred so that when we click on the error message, the field that must be corrected comes into focus. STORE.END.ERROR is the core subroutine that will be called to display the error messages stored in ETEXT, another common variable. For each error to be displayed there must be a call to STORE.END.ERROR.</a:t>
            </a:r>
            <a:endParaRPr lang="en-US" altLang="en-US">
              <a:latin typeface="Arial" panose="020B0604020202020204" pitchFamily="34" charset="0"/>
            </a:endParaRPr>
          </a:p>
          <a:p>
            <a:endParaRPr lang="en-GB" altLang="en-US">
              <a:latin typeface="Arial" panose="020B0604020202020204" pitchFamily="34" charset="0"/>
            </a:endParaRPr>
          </a:p>
          <a:p>
            <a:r>
              <a:rPr lang="en-GB" altLang="en-US">
                <a:latin typeface="Arial" panose="020B0604020202020204" pitchFamily="34" charset="0"/>
              </a:rPr>
              <a:t>EXTEXT can store the actual error message to be displayed or can hold a valid ID of a record in EB.ERROR, where the actual error message will be defined.</a:t>
            </a:r>
            <a:endParaRPr lang="en-US" altLang="en-US">
              <a:latin typeface="Arial" panose="020B0604020202020204" pitchFamily="34" charset="0"/>
            </a:endParaRPr>
          </a:p>
          <a:p>
            <a:r>
              <a:rPr lang="en-GB" altLang="en-US">
                <a:latin typeface="Arial" panose="020B0604020202020204" pitchFamily="34" charset="0"/>
              </a:rPr>
              <a:t> </a:t>
            </a:r>
            <a:endParaRPr lang="en-US" altLang="en-US">
              <a:latin typeface="Arial" panose="020B0604020202020204" pitchFamily="34" charset="0"/>
            </a:endParaRPr>
          </a:p>
          <a:p>
            <a:r>
              <a:rPr lang="en-GB" altLang="en-US">
                <a:latin typeface="Arial" panose="020B0604020202020204" pitchFamily="34" charset="0"/>
              </a:rPr>
              <a:t>Note: We must remember NEVER update any files in this method.</a:t>
            </a:r>
            <a:endParaRPr lang="en-US" altLang="en-US">
              <a:latin typeface="Arial" panose="020B0604020202020204" pitchFamily="34" charset="0"/>
            </a:endParaRPr>
          </a:p>
          <a:p>
            <a:endParaRPr lang="en-US" altLang="en-US">
              <a:latin typeface="Arial" panose="020B0604020202020204" pitchFamily="34" charset="0"/>
            </a:endParaRPr>
          </a:p>
        </p:txBody>
      </p:sp>
    </p:spTree>
    <p:extLst>
      <p:ext uri="{BB962C8B-B14F-4D97-AF65-F5344CB8AC3E}">
        <p14:creationId xmlns:p14="http://schemas.microsoft.com/office/powerpoint/2010/main" val="176911347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829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F2D3C026-A15D-40A1-A48F-C5D83FF64FD8}" type="slidenum">
              <a:rPr lang="en-GB" altLang="en-US" sz="1200">
                <a:latin typeface="Times New Roman" panose="02020603050405020304" pitchFamily="18" charset="0"/>
              </a:rPr>
              <a:pPr eaLnBrk="1" hangingPunct="1"/>
              <a:t>83</a:t>
            </a:fld>
            <a:endParaRPr lang="en-GB" altLang="en-US" sz="1200">
              <a:latin typeface="Times New Roman" panose="02020603050405020304" pitchFamily="18" charset="0"/>
            </a:endParaRPr>
          </a:p>
        </p:txBody>
      </p:sp>
      <p:sp>
        <p:nvSpPr>
          <p:cNvPr id="382980" name="Rectangle 2"/>
          <p:cNvSpPr>
            <a:spLocks noGrp="1" noRot="1" noChangeAspect="1" noChangeArrowheads="1" noTextEdit="1"/>
          </p:cNvSpPr>
          <p:nvPr>
            <p:ph type="sldImg"/>
          </p:nvPr>
        </p:nvSpPr>
        <p:spPr>
          <a:ln/>
        </p:spPr>
      </p:sp>
      <p:sp>
        <p:nvSpPr>
          <p:cNvPr id="3829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Above is the screenshot of Error message being displayed to the user on validating , committing or authorizing the record.</a:t>
            </a:r>
          </a:p>
        </p:txBody>
      </p:sp>
    </p:spTree>
    <p:extLst>
      <p:ext uri="{BB962C8B-B14F-4D97-AF65-F5344CB8AC3E}">
        <p14:creationId xmlns:p14="http://schemas.microsoft.com/office/powerpoint/2010/main" val="422702387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Slide Image Placeholder 1"/>
          <p:cNvSpPr>
            <a:spLocks noGrp="1" noRot="1" noChangeAspect="1" noTextEdit="1"/>
          </p:cNvSpPr>
          <p:nvPr>
            <p:ph type="sldImg"/>
          </p:nvPr>
        </p:nvSpPr>
        <p:spPr>
          <a:ln/>
        </p:spPr>
      </p:sp>
      <p:sp>
        <p:nvSpPr>
          <p:cNvPr id="384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8400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8400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ABACE6FF-A402-4037-855D-9C95DFA33B3A}" type="slidenum">
              <a:rPr lang="en-GB" altLang="en-US" sz="1200">
                <a:latin typeface="Times New Roman" panose="02020603050405020304" pitchFamily="18" charset="0"/>
              </a:rPr>
              <a:pPr eaLnBrk="1" hangingPunct="1"/>
              <a:t>84</a:t>
            </a:fld>
            <a:endParaRPr lang="en-GB" altLang="en-US" sz="1200">
              <a:latin typeface="Times New Roman" panose="02020603050405020304" pitchFamily="18" charset="0"/>
            </a:endParaRPr>
          </a:p>
        </p:txBody>
      </p:sp>
    </p:spTree>
    <p:extLst>
      <p:ext uri="{BB962C8B-B14F-4D97-AF65-F5344CB8AC3E}">
        <p14:creationId xmlns:p14="http://schemas.microsoft.com/office/powerpoint/2010/main" val="202934036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860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0B760EFA-95B4-4F37-9785-A1F0029F93A6}" type="slidenum">
              <a:rPr lang="en-GB" altLang="en-US" sz="1200">
                <a:latin typeface="Times New Roman" panose="02020603050405020304" pitchFamily="18" charset="0"/>
              </a:rPr>
              <a:pPr eaLnBrk="1" hangingPunct="1"/>
              <a:t>85</a:t>
            </a:fld>
            <a:endParaRPr lang="en-GB" altLang="en-US" sz="1200">
              <a:latin typeface="Times New Roman" panose="02020603050405020304" pitchFamily="18" charset="0"/>
            </a:endParaRPr>
          </a:p>
        </p:txBody>
      </p:sp>
      <p:sp>
        <p:nvSpPr>
          <p:cNvPr id="386052" name="Rectangle 2"/>
          <p:cNvSpPr>
            <a:spLocks noGrp="1" noRot="1" noChangeAspect="1" noChangeArrowheads="1" noTextEdit="1"/>
          </p:cNvSpPr>
          <p:nvPr>
            <p:ph type="sldImg"/>
          </p:nvPr>
        </p:nvSpPr>
        <p:spPr>
          <a:ln/>
        </p:spPr>
      </p:sp>
      <p:sp>
        <p:nvSpPr>
          <p:cNvPr id="3860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rPr>
              <a:t>Code for the following can be put in Authorise method:</a:t>
            </a:r>
            <a:endParaRPr lang="en-US" altLang="en-US">
              <a:latin typeface="Arial" panose="020B0604020202020204" pitchFamily="34" charset="0"/>
            </a:endParaRPr>
          </a:p>
          <a:p>
            <a:pPr lvl="1"/>
            <a:r>
              <a:rPr lang="en-GB" altLang="en-US">
                <a:latin typeface="Arial" panose="020B0604020202020204" pitchFamily="34" charset="0"/>
              </a:rPr>
              <a:t>a) Raising accounting entries</a:t>
            </a:r>
            <a:endParaRPr lang="en-US" altLang="en-US">
              <a:latin typeface="Arial" panose="020B0604020202020204" pitchFamily="34" charset="0"/>
            </a:endParaRPr>
          </a:p>
          <a:p>
            <a:pPr lvl="1"/>
            <a:r>
              <a:rPr lang="en-GB" altLang="en-US">
                <a:latin typeface="Arial" panose="020B0604020202020204" pitchFamily="34" charset="0"/>
              </a:rPr>
              <a:t>b) Generating of a delivery advice</a:t>
            </a:r>
            <a:endParaRPr lang="en-US" altLang="en-US">
              <a:latin typeface="Arial" panose="020B0604020202020204" pitchFamily="34" charset="0"/>
            </a:endParaRPr>
          </a:p>
          <a:p>
            <a:pPr lvl="1"/>
            <a:r>
              <a:rPr lang="en-GB" altLang="en-US">
                <a:latin typeface="Arial" panose="020B0604020202020204" pitchFamily="34" charset="0"/>
              </a:rPr>
              <a:t>c) Updating related files (if another application must be updated in parallel).</a:t>
            </a:r>
            <a:endParaRPr lang="en-US" altLang="en-US">
              <a:latin typeface="Arial" panose="020B0604020202020204" pitchFamily="34" charset="0"/>
            </a:endParaRPr>
          </a:p>
        </p:txBody>
      </p:sp>
    </p:spTree>
    <p:extLst>
      <p:ext uri="{BB962C8B-B14F-4D97-AF65-F5344CB8AC3E}">
        <p14:creationId xmlns:p14="http://schemas.microsoft.com/office/powerpoint/2010/main" val="315972272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Slide Image Placeholder 1"/>
          <p:cNvSpPr>
            <a:spLocks noGrp="1" noRot="1" noChangeAspect="1" noTextEdit="1"/>
          </p:cNvSpPr>
          <p:nvPr>
            <p:ph type="sldImg"/>
          </p:nvPr>
        </p:nvSpPr>
        <p:spPr>
          <a:ln/>
        </p:spPr>
      </p:sp>
      <p:sp>
        <p:nvSpPr>
          <p:cNvPr id="387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8707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8707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4C7B15FB-81B7-4F50-A2F0-34F7587A0915}" type="slidenum">
              <a:rPr lang="en-GB" altLang="en-US" sz="1200">
                <a:latin typeface="Times New Roman" panose="02020603050405020304" pitchFamily="18" charset="0"/>
              </a:rPr>
              <a:pPr eaLnBrk="1" hangingPunct="1"/>
              <a:t>86</a:t>
            </a:fld>
            <a:endParaRPr lang="en-GB" altLang="en-US" sz="1200">
              <a:latin typeface="Times New Roman" panose="02020603050405020304" pitchFamily="18" charset="0"/>
            </a:endParaRPr>
          </a:p>
        </p:txBody>
      </p:sp>
    </p:spTree>
    <p:extLst>
      <p:ext uri="{BB962C8B-B14F-4D97-AF65-F5344CB8AC3E}">
        <p14:creationId xmlns:p14="http://schemas.microsoft.com/office/powerpoint/2010/main" val="189933560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Slide Image Placeholder 1"/>
          <p:cNvSpPr>
            <a:spLocks noGrp="1" noRot="1" noChangeAspect="1" noTextEdit="1"/>
          </p:cNvSpPr>
          <p:nvPr>
            <p:ph type="sldImg"/>
          </p:nvPr>
        </p:nvSpPr>
        <p:spPr>
          <a:ln/>
        </p:spPr>
      </p:sp>
      <p:sp>
        <p:nvSpPr>
          <p:cNvPr id="388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8810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8810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4E12736A-71EC-4E64-A4AD-ECCC15643A53}" type="slidenum">
              <a:rPr lang="en-GB" altLang="en-US" sz="1200">
                <a:latin typeface="Times New Roman" panose="02020603050405020304" pitchFamily="18" charset="0"/>
              </a:rPr>
              <a:pPr eaLnBrk="1" hangingPunct="1"/>
              <a:t>87</a:t>
            </a:fld>
            <a:endParaRPr lang="en-GB" altLang="en-US" sz="1200">
              <a:latin typeface="Times New Roman" panose="02020603050405020304" pitchFamily="18" charset="0"/>
            </a:endParaRPr>
          </a:p>
        </p:txBody>
      </p:sp>
    </p:spTree>
    <p:extLst>
      <p:ext uri="{BB962C8B-B14F-4D97-AF65-F5344CB8AC3E}">
        <p14:creationId xmlns:p14="http://schemas.microsoft.com/office/powerpoint/2010/main" val="205089520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891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4B5391B2-C8F2-4769-8776-1F60B35370EA}" type="slidenum">
              <a:rPr lang="en-GB" altLang="en-US" sz="1200">
                <a:latin typeface="Times New Roman" panose="02020603050405020304" pitchFamily="18" charset="0"/>
              </a:rPr>
              <a:pPr eaLnBrk="1" hangingPunct="1"/>
              <a:t>88</a:t>
            </a:fld>
            <a:endParaRPr lang="en-GB" altLang="en-US" sz="1200">
              <a:latin typeface="Times New Roman" panose="02020603050405020304" pitchFamily="18" charset="0"/>
            </a:endParaRPr>
          </a:p>
        </p:txBody>
      </p:sp>
      <p:sp>
        <p:nvSpPr>
          <p:cNvPr id="389124" name="Rectangle 2"/>
          <p:cNvSpPr>
            <a:spLocks noGrp="1" noRot="1" noChangeAspect="1" noChangeArrowheads="1" noTextEdit="1"/>
          </p:cNvSpPr>
          <p:nvPr>
            <p:ph type="sldImg"/>
          </p:nvPr>
        </p:nvSpPr>
        <p:spPr>
          <a:ln/>
        </p:spPr>
      </p:sp>
      <p:sp>
        <p:nvSpPr>
          <p:cNvPr id="3891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73951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2560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CB512E6B-557C-4969-BB35-A151E5E8796E}" type="slidenum">
              <a:rPr lang="en-GB" altLang="en-US" sz="1200">
                <a:latin typeface="Times New Roman" panose="02020603050405020304" pitchFamily="18" charset="0"/>
              </a:rPr>
              <a:pPr eaLnBrk="1" hangingPunct="1"/>
              <a:t>8</a:t>
            </a:fld>
            <a:endParaRPr lang="en-GB" altLang="en-US" sz="1200">
              <a:latin typeface="Times New Roman" panose="02020603050405020304" pitchFamily="18" charset="0"/>
            </a:endParaRPr>
          </a:p>
        </p:txBody>
      </p:sp>
      <p:sp>
        <p:nvSpPr>
          <p:cNvPr id="256004" name="Rectangle 2"/>
          <p:cNvSpPr>
            <a:spLocks noGrp="1" noRot="1" noChangeAspect="1" noChangeArrowheads="1" noTextEdit="1"/>
          </p:cNvSpPr>
          <p:nvPr>
            <p:ph type="sldImg"/>
          </p:nvPr>
        </p:nvSpPr>
        <p:spPr>
          <a:ln/>
        </p:spPr>
      </p:sp>
      <p:sp>
        <p:nvSpPr>
          <p:cNvPr id="2560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389127159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90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48ADCF00-170A-4EAC-8D0E-8AE3BC10BD06}" type="slidenum">
              <a:rPr lang="en-GB" altLang="en-US" sz="1200">
                <a:latin typeface="Times New Roman" panose="02020603050405020304" pitchFamily="18" charset="0"/>
              </a:rPr>
              <a:pPr eaLnBrk="1" hangingPunct="1"/>
              <a:t>89</a:t>
            </a:fld>
            <a:endParaRPr lang="en-GB" altLang="en-US" sz="1200">
              <a:latin typeface="Times New Roman" panose="02020603050405020304" pitchFamily="18" charset="0"/>
            </a:endParaRPr>
          </a:p>
        </p:txBody>
      </p:sp>
      <p:sp>
        <p:nvSpPr>
          <p:cNvPr id="390148" name="Rectangle 2"/>
          <p:cNvSpPr>
            <a:spLocks noGrp="1" noRot="1" noChangeAspect="1" noChangeArrowheads="1" noTextEdit="1"/>
          </p:cNvSpPr>
          <p:nvPr>
            <p:ph type="sldImg"/>
          </p:nvPr>
        </p:nvSpPr>
        <p:spPr>
          <a:ln/>
        </p:spPr>
      </p:sp>
      <p:sp>
        <p:nvSpPr>
          <p:cNvPr id="390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Generating overrides or errors at appropriate places increases the user friendliness of an application.</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.OVERRIDES method available to raise override messages. It is executed after the data is validated but before it is return to the $NAU file.</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OVERRIDE Application used to define override messages.</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TEXT - common variable to store the ID of the OVERRIDE record or the actual text to be displayed.</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STORE.OVERRIDE is the core subroutine called to raise the override.</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Overrides, if accepted are stored in the no input OVERRIDES field in an application.</a:t>
            </a:r>
          </a:p>
          <a:p>
            <a:endParaRPr lang="en-US" altLang="en-US">
              <a:latin typeface="Arial" panose="020B0604020202020204" pitchFamily="34" charset="0"/>
            </a:endParaRPr>
          </a:p>
        </p:txBody>
      </p:sp>
    </p:spTree>
    <p:extLst>
      <p:ext uri="{BB962C8B-B14F-4D97-AF65-F5344CB8AC3E}">
        <p14:creationId xmlns:p14="http://schemas.microsoft.com/office/powerpoint/2010/main" val="221989643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Times New Roman" panose="02020603050405020304" pitchFamily="18" charset="0"/>
              </a:rPr>
              <a:t>DEV1.T24 Template Programming-R10.01</a:t>
            </a:r>
          </a:p>
        </p:txBody>
      </p:sp>
      <p:sp>
        <p:nvSpPr>
          <p:cNvPr id="3932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1B829619-9D48-4F20-A898-7CA4A2A1F0EE}" type="slidenum">
              <a:rPr lang="en-GB" altLang="en-US" sz="1200">
                <a:latin typeface="Times New Roman" panose="02020603050405020304" pitchFamily="18" charset="0"/>
              </a:rPr>
              <a:pPr eaLnBrk="1" hangingPunct="1"/>
              <a:t>90</a:t>
            </a:fld>
            <a:endParaRPr lang="en-GB" altLang="en-US" sz="1200">
              <a:latin typeface="Times New Roman" panose="02020603050405020304" pitchFamily="18" charset="0"/>
            </a:endParaRPr>
          </a:p>
        </p:txBody>
      </p:sp>
      <p:sp>
        <p:nvSpPr>
          <p:cNvPr id="393220" name="Rectangle 2"/>
          <p:cNvSpPr>
            <a:spLocks noGrp="1" noRot="1" noChangeAspect="1" noChangeArrowheads="1" noTextEdit="1"/>
          </p:cNvSpPr>
          <p:nvPr>
            <p:ph type="sldImg"/>
          </p:nvPr>
        </p:nvSpPr>
        <p:spPr>
          <a:ln/>
        </p:spPr>
      </p:sp>
      <p:sp>
        <p:nvSpPr>
          <p:cNvPr id="3932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Above is the screenshot where Override message is displayed to the user on validating, committing or authorizing a record.</a:t>
            </a:r>
          </a:p>
        </p:txBody>
      </p:sp>
    </p:spTree>
    <p:extLst>
      <p:ext uri="{BB962C8B-B14F-4D97-AF65-F5344CB8AC3E}">
        <p14:creationId xmlns:p14="http://schemas.microsoft.com/office/powerpoint/2010/main" val="169481740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9"/>
          <p:cNvSpPr>
            <a:spLocks noGrp="1" noChangeArrowheads="1"/>
          </p:cNvSpPr>
          <p:nvPr>
            <p:ph type="ftr" sz="quarter" idx="4"/>
          </p:nvPr>
        </p:nvSpPr>
        <p:spPr/>
        <p:txBody>
          <a:bodyPr/>
          <a:lstStyle/>
          <a:p>
            <a:pPr>
              <a:defRPr/>
            </a:pPr>
            <a:r>
              <a:rPr lang="en-GB" altLang="zh-CN"/>
              <a:t>© 2006 Capgemini - All rights reserved</a:t>
            </a:r>
          </a:p>
        </p:txBody>
      </p:sp>
      <p:sp>
        <p:nvSpPr>
          <p:cNvPr id="268290" name="Rectangle 10"/>
          <p:cNvSpPr>
            <a:spLocks noGrp="1" noChangeArrowheads="1"/>
          </p:cNvSpPr>
          <p:nvPr>
            <p:ph type="sldNum" sz="quarter" idx="5"/>
          </p:nvPr>
        </p:nvSpPr>
        <p:spPr/>
        <p:txBody>
          <a:bodyPr/>
          <a:lstStyle/>
          <a:p>
            <a:pPr>
              <a:defRPr/>
            </a:pPr>
            <a:fld id="{7ACC58FA-F9E6-4C04-9514-56ED048B8023}" type="slidenum">
              <a:rPr lang="en-GB" altLang="zh-CN" smtClean="0"/>
              <a:pPr>
                <a:defRPr/>
              </a:pPr>
              <a:t>91</a:t>
            </a:fld>
            <a:endParaRPr lang="en-GB" altLang="zh-CN"/>
          </a:p>
        </p:txBody>
      </p:sp>
      <p:sp>
        <p:nvSpPr>
          <p:cNvPr id="186371" name="Rectangle 4"/>
          <p:cNvSpPr>
            <a:spLocks noGrp="1" noRot="1" noChangeAspect="1" noChangeArrowheads="1" noTextEdit="1"/>
          </p:cNvSpPr>
          <p:nvPr>
            <p:ph type="sldImg"/>
          </p:nvPr>
        </p:nvSpPr>
        <p:spPr>
          <a:ln/>
        </p:spPr>
      </p:sp>
      <p:sp>
        <p:nvSpPr>
          <p:cNvPr id="186372" name="Rectangle 5"/>
          <p:cNvSpPr>
            <a:spLocks noGrp="1" noChangeArrowheads="1"/>
          </p:cNvSpPr>
          <p:nvPr>
            <p:ph type="body" idx="1"/>
          </p:nvPr>
        </p:nvSpPr>
        <p:spPr>
          <a:xfrm>
            <a:off x="401638" y="4408488"/>
            <a:ext cx="6207125" cy="4184650"/>
          </a:xfrm>
          <a:solidFill>
            <a:srgbClr val="FFFFFF"/>
          </a:solidFill>
          <a:ln>
            <a:solidFill>
              <a:srgbClr val="000000"/>
            </a:solidFill>
          </a:ln>
        </p:spPr>
        <p:txBody>
          <a:bodyPr/>
          <a:lstStyle/>
          <a:p>
            <a:pPr eaLnBrk="1" hangingPunct="1"/>
            <a:endParaRPr lang="en-US" altLang="zh-CN"/>
          </a:p>
        </p:txBody>
      </p:sp>
    </p:spTree>
    <p:extLst>
      <p:ext uri="{BB962C8B-B14F-4D97-AF65-F5344CB8AC3E}">
        <p14:creationId xmlns:p14="http://schemas.microsoft.com/office/powerpoint/2010/main" val="42577167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0" descr="lightbulb"/>
          <p:cNvPicPr>
            <a:picLocks noChangeAspect="1" noChangeArrowheads="1"/>
          </p:cNvPicPr>
          <p:nvPr userDrawn="1"/>
        </p:nvPicPr>
        <p:blipFill>
          <a:blip r:embed="rId2" cstate="print"/>
          <a:srcRect t="30475" b="27251"/>
          <a:stretch>
            <a:fillRect/>
          </a:stretch>
        </p:blipFill>
        <p:spPr bwMode="auto">
          <a:xfrm>
            <a:off x="-6350" y="1295400"/>
            <a:ext cx="9150350" cy="5307013"/>
          </a:xfrm>
          <a:prstGeom prst="rect">
            <a:avLst/>
          </a:prstGeom>
          <a:noFill/>
          <a:ln w="9525">
            <a:noFill/>
            <a:miter lim="800000"/>
            <a:headEnd/>
            <a:tailEnd/>
          </a:ln>
        </p:spPr>
      </p:pic>
      <p:pic>
        <p:nvPicPr>
          <p:cNvPr id="5" name="Picture 88" descr="OK_Capgemini"/>
          <p:cNvPicPr>
            <a:picLocks noChangeAspect="1" noChangeArrowheads="1"/>
          </p:cNvPicPr>
          <p:nvPr/>
        </p:nvPicPr>
        <p:blipFill>
          <a:blip r:embed="rId3" cstate="print"/>
          <a:srcRect/>
          <a:stretch>
            <a:fillRect/>
          </a:stretch>
        </p:blipFill>
        <p:spPr bwMode="auto">
          <a:xfrm>
            <a:off x="366713" y="368300"/>
            <a:ext cx="2159000" cy="509588"/>
          </a:xfrm>
          <a:prstGeom prst="rect">
            <a:avLst/>
          </a:prstGeom>
          <a:noFill/>
          <a:ln w="9525">
            <a:noFill/>
            <a:miter lim="800000"/>
            <a:headEnd/>
            <a:tailEnd/>
          </a:ln>
        </p:spPr>
      </p:pic>
      <p:sp>
        <p:nvSpPr>
          <p:cNvPr id="6" name="Freeform 116"/>
          <p:cNvSpPr>
            <a:spLocks/>
          </p:cNvSpPr>
          <p:nvPr/>
        </p:nvSpPr>
        <p:spPr bwMode="gray">
          <a:xfrm>
            <a:off x="0" y="1257300"/>
            <a:ext cx="9151938" cy="5129213"/>
          </a:xfrm>
          <a:custGeom>
            <a:avLst/>
            <a:gdLst/>
            <a:ahLst/>
            <a:cxnLst>
              <a:cxn ang="0">
                <a:pos x="624" y="2135"/>
              </a:cxn>
              <a:cxn ang="0">
                <a:pos x="715" y="2061"/>
              </a:cxn>
              <a:cxn ang="0">
                <a:pos x="805" y="1993"/>
              </a:cxn>
              <a:cxn ang="0">
                <a:pos x="898" y="1930"/>
              </a:cxn>
              <a:cxn ang="0">
                <a:pos x="993" y="1870"/>
              </a:cxn>
              <a:cxn ang="0">
                <a:pos x="1089" y="1816"/>
              </a:cxn>
              <a:cxn ang="0">
                <a:pos x="1285" y="1719"/>
              </a:cxn>
              <a:cxn ang="0">
                <a:pos x="1485" y="1634"/>
              </a:cxn>
              <a:cxn ang="0">
                <a:pos x="1693" y="1560"/>
              </a:cxn>
              <a:cxn ang="0">
                <a:pos x="1904" y="1495"/>
              </a:cxn>
              <a:cxn ang="0">
                <a:pos x="2118" y="1434"/>
              </a:cxn>
              <a:cxn ang="0">
                <a:pos x="2229" y="1406"/>
              </a:cxn>
              <a:cxn ang="0">
                <a:pos x="2475" y="1348"/>
              </a:cxn>
              <a:cxn ang="0">
                <a:pos x="2720" y="1295"/>
              </a:cxn>
              <a:cxn ang="0">
                <a:pos x="3205" y="1200"/>
              </a:cxn>
              <a:cxn ang="0">
                <a:pos x="3198" y="1200"/>
              </a:cxn>
              <a:cxn ang="0">
                <a:pos x="3929" y="1048"/>
              </a:cxn>
              <a:cxn ang="0">
                <a:pos x="4229" y="977"/>
              </a:cxn>
              <a:cxn ang="0">
                <a:pos x="4409" y="928"/>
              </a:cxn>
              <a:cxn ang="0">
                <a:pos x="4573" y="876"/>
              </a:cxn>
              <a:cxn ang="0">
                <a:pos x="4725" y="820"/>
              </a:cxn>
              <a:cxn ang="0">
                <a:pos x="4867" y="757"/>
              </a:cxn>
              <a:cxn ang="0">
                <a:pos x="5000" y="686"/>
              </a:cxn>
              <a:cxn ang="0">
                <a:pos x="5125" y="605"/>
              </a:cxn>
              <a:cxn ang="0">
                <a:pos x="5245" y="513"/>
              </a:cxn>
              <a:cxn ang="0">
                <a:pos x="5362" y="408"/>
              </a:cxn>
              <a:cxn ang="0">
                <a:pos x="5475" y="289"/>
              </a:cxn>
              <a:cxn ang="0">
                <a:pos x="5587" y="153"/>
              </a:cxn>
              <a:cxn ang="0">
                <a:pos x="5697" y="3"/>
              </a:cxn>
              <a:cxn ang="0">
                <a:pos x="0" y="3231"/>
              </a:cxn>
              <a:cxn ang="0">
                <a:pos x="20" y="3231"/>
              </a:cxn>
              <a:cxn ang="0">
                <a:pos x="55" y="3063"/>
              </a:cxn>
              <a:cxn ang="0">
                <a:pos x="102" y="2901"/>
              </a:cxn>
              <a:cxn ang="0">
                <a:pos x="124" y="2845"/>
              </a:cxn>
              <a:cxn ang="0">
                <a:pos x="169" y="2739"/>
              </a:cxn>
              <a:cxn ang="0">
                <a:pos x="220" y="2634"/>
              </a:cxn>
              <a:cxn ang="0">
                <a:pos x="278" y="2536"/>
              </a:cxn>
              <a:cxn ang="0">
                <a:pos x="342" y="2439"/>
              </a:cxn>
              <a:cxn ang="0">
                <a:pos x="415" y="2347"/>
              </a:cxn>
              <a:cxn ang="0">
                <a:pos x="493" y="2258"/>
              </a:cxn>
              <a:cxn ang="0">
                <a:pos x="578" y="2176"/>
              </a:cxn>
              <a:cxn ang="0">
                <a:pos x="624" y="2135"/>
              </a:cxn>
            </a:cxnLst>
            <a:rect l="0" t="0" r="r" b="b"/>
            <a:pathLst>
              <a:path w="5697" h="3231">
                <a:moveTo>
                  <a:pt x="624" y="2135"/>
                </a:moveTo>
                <a:lnTo>
                  <a:pt x="624" y="2135"/>
                </a:lnTo>
                <a:lnTo>
                  <a:pt x="669" y="2098"/>
                </a:lnTo>
                <a:lnTo>
                  <a:pt x="715" y="2061"/>
                </a:lnTo>
                <a:lnTo>
                  <a:pt x="760" y="2026"/>
                </a:lnTo>
                <a:lnTo>
                  <a:pt x="805" y="1993"/>
                </a:lnTo>
                <a:lnTo>
                  <a:pt x="853" y="1961"/>
                </a:lnTo>
                <a:lnTo>
                  <a:pt x="898" y="1930"/>
                </a:lnTo>
                <a:lnTo>
                  <a:pt x="945" y="1900"/>
                </a:lnTo>
                <a:lnTo>
                  <a:pt x="993" y="1870"/>
                </a:lnTo>
                <a:lnTo>
                  <a:pt x="1042" y="1842"/>
                </a:lnTo>
                <a:lnTo>
                  <a:pt x="1089" y="1816"/>
                </a:lnTo>
                <a:lnTo>
                  <a:pt x="1185" y="1764"/>
                </a:lnTo>
                <a:lnTo>
                  <a:pt x="1285" y="1719"/>
                </a:lnTo>
                <a:lnTo>
                  <a:pt x="1385" y="1674"/>
                </a:lnTo>
                <a:lnTo>
                  <a:pt x="1485" y="1634"/>
                </a:lnTo>
                <a:lnTo>
                  <a:pt x="1589" y="1596"/>
                </a:lnTo>
                <a:lnTo>
                  <a:pt x="1693" y="1560"/>
                </a:lnTo>
                <a:lnTo>
                  <a:pt x="1798" y="1527"/>
                </a:lnTo>
                <a:lnTo>
                  <a:pt x="1904" y="1495"/>
                </a:lnTo>
                <a:lnTo>
                  <a:pt x="2011" y="1465"/>
                </a:lnTo>
                <a:lnTo>
                  <a:pt x="2118" y="1434"/>
                </a:lnTo>
                <a:lnTo>
                  <a:pt x="2229" y="1406"/>
                </a:lnTo>
                <a:lnTo>
                  <a:pt x="2229" y="1406"/>
                </a:lnTo>
                <a:lnTo>
                  <a:pt x="2351" y="1376"/>
                </a:lnTo>
                <a:lnTo>
                  <a:pt x="2475" y="1348"/>
                </a:lnTo>
                <a:lnTo>
                  <a:pt x="2596" y="1320"/>
                </a:lnTo>
                <a:lnTo>
                  <a:pt x="2720" y="1295"/>
                </a:lnTo>
                <a:lnTo>
                  <a:pt x="2964" y="1246"/>
                </a:lnTo>
                <a:lnTo>
                  <a:pt x="3205" y="1200"/>
                </a:lnTo>
                <a:lnTo>
                  <a:pt x="3198" y="1200"/>
                </a:lnTo>
                <a:lnTo>
                  <a:pt x="3198" y="1200"/>
                </a:lnTo>
                <a:lnTo>
                  <a:pt x="3705" y="1096"/>
                </a:lnTo>
                <a:lnTo>
                  <a:pt x="3929" y="1048"/>
                </a:lnTo>
                <a:lnTo>
                  <a:pt x="4133" y="1003"/>
                </a:lnTo>
                <a:lnTo>
                  <a:pt x="4229" y="977"/>
                </a:lnTo>
                <a:lnTo>
                  <a:pt x="4320" y="953"/>
                </a:lnTo>
                <a:lnTo>
                  <a:pt x="4409" y="928"/>
                </a:lnTo>
                <a:lnTo>
                  <a:pt x="4493" y="904"/>
                </a:lnTo>
                <a:lnTo>
                  <a:pt x="4573" y="876"/>
                </a:lnTo>
                <a:lnTo>
                  <a:pt x="4651" y="848"/>
                </a:lnTo>
                <a:lnTo>
                  <a:pt x="4725" y="820"/>
                </a:lnTo>
                <a:lnTo>
                  <a:pt x="4798" y="789"/>
                </a:lnTo>
                <a:lnTo>
                  <a:pt x="4867" y="757"/>
                </a:lnTo>
                <a:lnTo>
                  <a:pt x="4935" y="721"/>
                </a:lnTo>
                <a:lnTo>
                  <a:pt x="5000" y="686"/>
                </a:lnTo>
                <a:lnTo>
                  <a:pt x="5064" y="647"/>
                </a:lnTo>
                <a:lnTo>
                  <a:pt x="5125" y="605"/>
                </a:lnTo>
                <a:lnTo>
                  <a:pt x="5187" y="561"/>
                </a:lnTo>
                <a:lnTo>
                  <a:pt x="5245" y="513"/>
                </a:lnTo>
                <a:lnTo>
                  <a:pt x="5304" y="462"/>
                </a:lnTo>
                <a:lnTo>
                  <a:pt x="5362" y="408"/>
                </a:lnTo>
                <a:lnTo>
                  <a:pt x="5418" y="351"/>
                </a:lnTo>
                <a:lnTo>
                  <a:pt x="5475" y="289"/>
                </a:lnTo>
                <a:lnTo>
                  <a:pt x="5531" y="222"/>
                </a:lnTo>
                <a:lnTo>
                  <a:pt x="5587" y="153"/>
                </a:lnTo>
                <a:lnTo>
                  <a:pt x="5644" y="80"/>
                </a:lnTo>
                <a:lnTo>
                  <a:pt x="5697" y="3"/>
                </a:lnTo>
                <a:lnTo>
                  <a:pt x="0" y="0"/>
                </a:lnTo>
                <a:lnTo>
                  <a:pt x="0" y="3231"/>
                </a:lnTo>
                <a:lnTo>
                  <a:pt x="20" y="3231"/>
                </a:lnTo>
                <a:lnTo>
                  <a:pt x="20" y="3231"/>
                </a:lnTo>
                <a:lnTo>
                  <a:pt x="35" y="3149"/>
                </a:lnTo>
                <a:lnTo>
                  <a:pt x="55" y="3063"/>
                </a:lnTo>
                <a:lnTo>
                  <a:pt x="76" y="2983"/>
                </a:lnTo>
                <a:lnTo>
                  <a:pt x="102" y="2901"/>
                </a:lnTo>
                <a:lnTo>
                  <a:pt x="102" y="2901"/>
                </a:lnTo>
                <a:lnTo>
                  <a:pt x="124" y="2845"/>
                </a:lnTo>
                <a:lnTo>
                  <a:pt x="145" y="2791"/>
                </a:lnTo>
                <a:lnTo>
                  <a:pt x="169" y="2739"/>
                </a:lnTo>
                <a:lnTo>
                  <a:pt x="193" y="2686"/>
                </a:lnTo>
                <a:lnTo>
                  <a:pt x="220" y="2634"/>
                </a:lnTo>
                <a:lnTo>
                  <a:pt x="247" y="2586"/>
                </a:lnTo>
                <a:lnTo>
                  <a:pt x="278" y="2536"/>
                </a:lnTo>
                <a:lnTo>
                  <a:pt x="309" y="2487"/>
                </a:lnTo>
                <a:lnTo>
                  <a:pt x="342" y="2439"/>
                </a:lnTo>
                <a:lnTo>
                  <a:pt x="378" y="2392"/>
                </a:lnTo>
                <a:lnTo>
                  <a:pt x="415" y="2347"/>
                </a:lnTo>
                <a:lnTo>
                  <a:pt x="453" y="2303"/>
                </a:lnTo>
                <a:lnTo>
                  <a:pt x="493" y="2258"/>
                </a:lnTo>
                <a:lnTo>
                  <a:pt x="535" y="2217"/>
                </a:lnTo>
                <a:lnTo>
                  <a:pt x="578" y="2176"/>
                </a:lnTo>
                <a:lnTo>
                  <a:pt x="624" y="2135"/>
                </a:lnTo>
                <a:lnTo>
                  <a:pt x="624" y="2135"/>
                </a:lnTo>
                <a:close/>
              </a:path>
            </a:pathLst>
          </a:custGeom>
          <a:solidFill>
            <a:schemeClr val="bg1"/>
          </a:solidFill>
          <a:ln w="9525">
            <a:noFill/>
            <a:round/>
            <a:headEnd/>
            <a:tailEnd/>
          </a:ln>
        </p:spPr>
        <p:txBody>
          <a:bodyPr/>
          <a:lstStyle/>
          <a:p>
            <a:pPr algn="ctr" eaLnBrk="0" hangingPunct="0">
              <a:lnSpc>
                <a:spcPct val="85000"/>
              </a:lnSpc>
              <a:defRPr/>
            </a:pPr>
            <a:endParaRPr lang="en-US">
              <a:ea typeface="+mn-ea"/>
              <a:cs typeface="+mn-cs"/>
            </a:endParaRPr>
          </a:p>
        </p:txBody>
      </p:sp>
      <p:sp>
        <p:nvSpPr>
          <p:cNvPr id="7" name="Rectangle 117"/>
          <p:cNvSpPr>
            <a:spLocks noChangeArrowheads="1"/>
          </p:cNvSpPr>
          <p:nvPr/>
        </p:nvSpPr>
        <p:spPr bwMode="gray">
          <a:xfrm>
            <a:off x="0" y="6386513"/>
            <a:ext cx="9144000" cy="471487"/>
          </a:xfrm>
          <a:prstGeom prst="rect">
            <a:avLst/>
          </a:prstGeom>
          <a:solidFill>
            <a:srgbClr val="FFFFFF"/>
          </a:solidFill>
          <a:ln w="9525" algn="ctr">
            <a:noFill/>
            <a:miter lim="800000"/>
            <a:headEnd/>
            <a:tailEnd/>
          </a:ln>
          <a:effectLst/>
        </p:spPr>
        <p:txBody>
          <a:bodyPr lIns="0" tIns="0" rIns="0" bIns="0" anchor="ctr">
            <a:spAutoFit/>
          </a:bodyPr>
          <a:lstStyle/>
          <a:p>
            <a:pPr algn="ctr" eaLnBrk="0" hangingPunct="0">
              <a:lnSpc>
                <a:spcPct val="85000"/>
              </a:lnSpc>
              <a:defRPr/>
            </a:pPr>
            <a:endParaRPr lang="en-US">
              <a:ea typeface="+mn-ea"/>
              <a:cs typeface="+mn-cs"/>
            </a:endParaRPr>
          </a:p>
        </p:txBody>
      </p:sp>
      <p:sp>
        <p:nvSpPr>
          <p:cNvPr id="8" name="Oval 118"/>
          <p:cNvSpPr>
            <a:spLocks noChangeArrowheads="1"/>
          </p:cNvSpPr>
          <p:nvPr/>
        </p:nvSpPr>
        <p:spPr bwMode="gray">
          <a:xfrm>
            <a:off x="7808913" y="5943600"/>
            <a:ext cx="914400" cy="91440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defRPr/>
            </a:pPr>
            <a:endParaRPr lang="en-US">
              <a:ea typeface="+mn-ea"/>
              <a:cs typeface="+mn-cs"/>
            </a:endParaRPr>
          </a:p>
        </p:txBody>
      </p:sp>
      <p:pic>
        <p:nvPicPr>
          <p:cNvPr id="9" name="Picture 119" descr="CBE_CMJN"/>
          <p:cNvPicPr>
            <a:picLocks noChangeAspect="1" noChangeArrowheads="1"/>
          </p:cNvPicPr>
          <p:nvPr/>
        </p:nvPicPr>
        <p:blipFill>
          <a:blip r:embed="rId4" cstate="print"/>
          <a:srcRect/>
          <a:stretch>
            <a:fillRect/>
          </a:stretch>
        </p:blipFill>
        <p:spPr bwMode="gray">
          <a:xfrm>
            <a:off x="7877175" y="6010275"/>
            <a:ext cx="768350" cy="744538"/>
          </a:xfrm>
          <a:prstGeom prst="rect">
            <a:avLst/>
          </a:prstGeom>
          <a:noFill/>
          <a:ln w="9525">
            <a:noFill/>
            <a:miter lim="800000"/>
            <a:headEnd/>
            <a:tailEnd/>
          </a:ln>
        </p:spPr>
      </p:pic>
      <p:pic>
        <p:nvPicPr>
          <p:cNvPr id="10" name="Picture 120" descr="Untitled-1"/>
          <p:cNvPicPr>
            <a:picLocks noChangeAspect="1" noChangeArrowheads="1"/>
          </p:cNvPicPr>
          <p:nvPr/>
        </p:nvPicPr>
        <p:blipFill>
          <a:blip r:embed="rId5" cstate="print"/>
          <a:srcRect/>
          <a:stretch>
            <a:fillRect/>
          </a:stretch>
        </p:blipFill>
        <p:spPr bwMode="gray">
          <a:xfrm>
            <a:off x="5053013" y="6564313"/>
            <a:ext cx="2760662" cy="12065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0" y="1501775"/>
            <a:ext cx="8391525" cy="1038225"/>
          </a:xfrm>
        </p:spPr>
        <p:txBody>
          <a:bodyPr lIns="685800" tIns="91440" bIns="91440" anchor="b">
            <a:spAutoFit/>
          </a:bodyPr>
          <a:lstStyle>
            <a:lvl1pPr fontAlgn="t">
              <a:spcAft>
                <a:spcPct val="20000"/>
              </a:spcAft>
              <a:defRPr sz="2800"/>
            </a:lvl1pPr>
          </a:lstStyle>
          <a:p>
            <a:r>
              <a:rPr lang="fr-FR" altLang="en-US"/>
              <a:t>Main Title</a:t>
            </a:r>
            <a:br>
              <a:rPr lang="fr-FR" altLang="en-US"/>
            </a:br>
            <a:r>
              <a:rPr lang="fr-FR" altLang="en-US"/>
              <a:t>(Arial narrow, </a:t>
            </a:r>
            <a:r>
              <a:rPr lang="en-US" altLang="en-US"/>
              <a:t>28</a:t>
            </a:r>
            <a:r>
              <a:rPr lang="fr-FR" altLang="en-US"/>
              <a:t>pt -Maximum 2 lines)</a:t>
            </a:r>
            <a:endParaRPr lang="fr-FR"/>
          </a:p>
        </p:txBody>
      </p:sp>
      <p:sp>
        <p:nvSpPr>
          <p:cNvPr id="46089" name="Rectangle 9"/>
          <p:cNvSpPr>
            <a:spLocks noGrp="1" noChangeArrowheads="1"/>
          </p:cNvSpPr>
          <p:nvPr>
            <p:ph type="subTitle" sz="quarter" idx="1"/>
          </p:nvPr>
        </p:nvSpPr>
        <p:spPr>
          <a:xfrm>
            <a:off x="0" y="2576513"/>
            <a:ext cx="5367338" cy="788987"/>
          </a:xfrm>
        </p:spPr>
        <p:txBody>
          <a:bodyPr lIns="685800" tIns="91440" bIns="91440">
            <a:spAutoFit/>
          </a:bodyPr>
          <a:lstStyle>
            <a:lvl1pPr>
              <a:buClrTx/>
              <a:buFontTx/>
              <a:buNone/>
              <a:defRPr b="1">
                <a:latin typeface="Arial Narrow" pitchFamily="34" charset="0"/>
              </a:defRPr>
            </a:lvl1pPr>
          </a:lstStyle>
          <a:p>
            <a:r>
              <a:rPr lang="fr-FR" altLang="en-US"/>
              <a:t>Sub-title (date, name)</a:t>
            </a:r>
          </a:p>
          <a:p>
            <a:r>
              <a:rPr lang="fr-FR" altLang="en-US"/>
              <a:t>Arial</a:t>
            </a:r>
            <a:r>
              <a:rPr lang="en-US" altLang="en-US"/>
              <a:t> Narrow, M</a:t>
            </a:r>
            <a:r>
              <a:rPr lang="fr-FR" altLang="en-US"/>
              <a:t>aximum 2 lines</a:t>
            </a:r>
            <a:endParaRPr lang="fr-F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CE3AA3A2-CAE0-40E6-8C9F-72E81B44A68F}" type="slidenum">
              <a:rPr lang="en-US"/>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213" y="136525"/>
            <a:ext cx="2178050" cy="59896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4475" y="136525"/>
            <a:ext cx="6383338" cy="5989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E3811788-64A3-44B8-8030-DF2A366D5C66}" type="slidenum">
              <a:rPr lang="en-US"/>
              <a:pPr>
                <a:defRPr/>
              </a:pPr>
              <a:t>‹#›</a:t>
            </a:fld>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a:t>Click to edit Master title style</a:t>
            </a:r>
          </a:p>
        </p:txBody>
      </p:sp>
      <p:sp>
        <p:nvSpPr>
          <p:cNvPr id="3" name="Table Placeholder 2"/>
          <p:cNvSpPr>
            <a:spLocks noGrp="1"/>
          </p:cNvSpPr>
          <p:nvPr>
            <p:ph type="tbl" idx="1"/>
          </p:nvPr>
        </p:nvSpPr>
        <p:spPr>
          <a:xfrm>
            <a:off x="244475" y="1265238"/>
            <a:ext cx="8713788" cy="4860925"/>
          </a:xfrm>
        </p:spPr>
        <p:txBody>
          <a:bodyPr/>
          <a:lstStyle/>
          <a:p>
            <a:pPr lvl="0"/>
            <a:endParaRPr lang="en-US" noProof="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F0A95784-1BCD-4494-A041-009CEFD61BB1}" type="slidenum">
              <a:rPr lang="en-US"/>
              <a:pPr>
                <a:defRPr/>
              </a:pPr>
              <a:t>‹#›</a:t>
            </a:fld>
            <a:endParaRPr lang="en-US"/>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8FEB340-1270-485C-B614-5F4BDDA044DE}" type="slidenum">
              <a:rPr lang="en-US"/>
              <a:pPr>
                <a:defRPr/>
              </a:pPr>
              <a:t>‹#›</a:t>
            </a:fld>
            <a:endParaRPr lang="en-US"/>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a:t>Click to edit Master title style</a:t>
            </a:r>
          </a:p>
        </p:txBody>
      </p:sp>
      <p:sp>
        <p:nvSpPr>
          <p:cNvPr id="3" name="SmartArt Placeholder 2"/>
          <p:cNvSpPr>
            <a:spLocks noGrp="1"/>
          </p:cNvSpPr>
          <p:nvPr>
            <p:ph type="dgm" idx="1"/>
          </p:nvPr>
        </p:nvSpPr>
        <p:spPr>
          <a:xfrm>
            <a:off x="244475" y="1265238"/>
            <a:ext cx="8713788" cy="4860925"/>
          </a:xfrm>
        </p:spPr>
        <p:txBody>
          <a:bodyPr/>
          <a:lstStyle/>
          <a:p>
            <a:pPr lvl="0"/>
            <a:endParaRPr lang="en-US" noProof="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7B101B1-43A3-4F68-8FF5-89B248584124}" type="slidenum">
              <a:rPr lang="en-US"/>
              <a:pPr>
                <a:defRPr/>
              </a:pPr>
              <a:t>‹#›</a:t>
            </a:fld>
            <a:endParaRPr lang="en-US"/>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44475" y="136525"/>
            <a:ext cx="8713788" cy="5989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33020149-1A45-4B74-8394-ADAF5725398D}" type="slidenum">
              <a:rPr lang="en-US"/>
              <a:pPr>
                <a:defRPr/>
              </a:pPr>
              <a:t>‹#›</a:t>
            </a:fld>
            <a:endParaRPr lang="en-US"/>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144463"/>
            <a:ext cx="7010400" cy="381000"/>
          </a:xfrm>
        </p:spPr>
        <p:txBody>
          <a:bodyPr/>
          <a:lstStyle/>
          <a:p>
            <a:r>
              <a:rPr lang="en-US"/>
              <a:t>Click to edit Master title style</a:t>
            </a:r>
          </a:p>
        </p:txBody>
      </p:sp>
      <p:sp>
        <p:nvSpPr>
          <p:cNvPr id="3" name="Text Placeholder 2"/>
          <p:cNvSpPr>
            <a:spLocks noGrp="1"/>
          </p:cNvSpPr>
          <p:nvPr>
            <p:ph type="body" sz="half" idx="1"/>
          </p:nvPr>
        </p:nvSpPr>
        <p:spPr>
          <a:xfrm>
            <a:off x="685800" y="1295400"/>
            <a:ext cx="38100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38100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6"/>
          <p:cNvSpPr>
            <a:spLocks noGrp="1" noChangeArrowheads="1"/>
          </p:cNvSpPr>
          <p:nvPr>
            <p:ph type="sldNum" sz="quarter" idx="10"/>
          </p:nvPr>
        </p:nvSpPr>
        <p:spPr>
          <a:ln/>
        </p:spPr>
        <p:txBody>
          <a:bodyPr/>
          <a:lstStyle>
            <a:lvl1pPr>
              <a:defRPr/>
            </a:lvl1pPr>
          </a:lstStyle>
          <a:p>
            <a:r>
              <a:rPr lang="en-GB" altLang="en-US"/>
              <a:t>Slide </a:t>
            </a:r>
            <a:fld id="{F8E3B6ED-041D-4E96-B38D-A5243104F43B}" type="slidenum">
              <a:rPr lang="en-GB" altLang="en-US"/>
              <a:pPr/>
              <a:t>‹#›</a:t>
            </a:fld>
            <a:endParaRPr lang="en-GB" altLang="en-US"/>
          </a:p>
        </p:txBody>
      </p:sp>
    </p:spTree>
    <p:extLst>
      <p:ext uri="{BB962C8B-B14F-4D97-AF65-F5344CB8AC3E}">
        <p14:creationId xmlns:p14="http://schemas.microsoft.com/office/powerpoint/2010/main" val="4267114964"/>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AE72FC40-BA65-4A86-8DAC-7CB69408270E}" type="slidenum">
              <a:rPr lang="en-US"/>
              <a:pPr>
                <a:defRPr/>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3EC280CA-6467-46D3-8E6D-78E96455CC8F}" type="slidenum">
              <a:rPr lang="en-US"/>
              <a:pPr>
                <a:defRPr/>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4475" y="1265238"/>
            <a:ext cx="4279900"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6775" y="1265238"/>
            <a:ext cx="4281488"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093D6B4-98C0-48FC-92BE-3509B600C61F}" type="slidenum">
              <a:rPr lang="en-US"/>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8" name="Rectangle 103"/>
          <p:cNvSpPr>
            <a:spLocks noGrp="1" noChangeArrowheads="1"/>
          </p:cNvSpPr>
          <p:nvPr>
            <p:ph type="sldNum" sz="quarter" idx="11"/>
          </p:nvPr>
        </p:nvSpPr>
        <p:spPr>
          <a:ln/>
        </p:spPr>
        <p:txBody>
          <a:bodyPr/>
          <a:lstStyle>
            <a:lvl1pPr>
              <a:defRPr/>
            </a:lvl1pPr>
          </a:lstStyle>
          <a:p>
            <a:pPr>
              <a:defRPr/>
            </a:pPr>
            <a:fld id="{EED565F7-0839-4A7B-B3CC-C8DD0CD2058C}"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D2681CC5-53B3-4CEB-A21C-A6B122A25B34}"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3" name="Rectangle 103"/>
          <p:cNvSpPr>
            <a:spLocks noGrp="1" noChangeArrowheads="1"/>
          </p:cNvSpPr>
          <p:nvPr>
            <p:ph type="sldNum" sz="quarter" idx="11"/>
          </p:nvPr>
        </p:nvSpPr>
        <p:spPr>
          <a:ln/>
        </p:spPr>
        <p:txBody>
          <a:bodyPr/>
          <a:lstStyle>
            <a:lvl1pPr>
              <a:defRPr/>
            </a:lvl1pPr>
          </a:lstStyle>
          <a:p>
            <a:pPr>
              <a:defRPr/>
            </a:pPr>
            <a:fld id="{890B3B4D-6A6E-4577-80C0-9AEB1A69BD0D}" type="slidenum">
              <a:rPr lang="en-US"/>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C847F39-586C-4F30-91CC-44F2D51FFEE7}" type="slidenum">
              <a:rPr lang="en-US"/>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E4D326F6-A79F-44C9-9D70-349132F84786}" type="slidenum">
              <a:rPr lang="en-US"/>
              <a:pPr>
                <a:defRPr/>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cstate="print"/>
          <a:srcRect/>
          <a:stretch>
            <a:fillRect/>
          </a:stretch>
        </a:blipFill>
        <a:effectLst/>
      </p:bgPr>
    </p:bg>
    <p:spTree>
      <p:nvGrpSpPr>
        <p:cNvPr id="1" name=""/>
        <p:cNvGrpSpPr/>
        <p:nvPr/>
      </p:nvGrpSpPr>
      <p:grpSpPr>
        <a:xfrm>
          <a:off x="0" y="0"/>
          <a:ext cx="0" cy="0"/>
          <a:chOff x="0" y="0"/>
          <a:chExt cx="0" cy="0"/>
        </a:xfrm>
      </p:grpSpPr>
      <p:sp>
        <p:nvSpPr>
          <p:cNvPr id="45157" name="Rectangle 101"/>
          <p:cNvSpPr>
            <a:spLocks noGrp="1" noChangeArrowheads="1"/>
          </p:cNvSpPr>
          <p:nvPr>
            <p:ph type="dt" sz="half" idx="2"/>
          </p:nvPr>
        </p:nvSpPr>
        <p:spPr bwMode="auto">
          <a:xfrm>
            <a:off x="6877050" y="6686550"/>
            <a:ext cx="1836738" cy="103188"/>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800" b="0">
                <a:solidFill>
                  <a:srgbClr val="000000"/>
                </a:solidFill>
                <a:latin typeface="Arial" pitchFamily="34" charset="0"/>
                <a:ea typeface="+mn-ea"/>
                <a:cs typeface="+mn-cs"/>
              </a:defRPr>
            </a:lvl1pPr>
          </a:lstStyle>
          <a:p>
            <a:pPr>
              <a:defRPr/>
            </a:pPr>
            <a:r>
              <a:rPr lang="fr-FR" dirty="0"/>
              <a:t>© 2010 Capgemini - All rights reserved</a:t>
            </a:r>
            <a:endParaRPr lang="en-US" dirty="0"/>
          </a:p>
        </p:txBody>
      </p:sp>
      <p:sp>
        <p:nvSpPr>
          <p:cNvPr id="45159" name="Rectangle 103"/>
          <p:cNvSpPr>
            <a:spLocks noGrp="1" noChangeArrowheads="1"/>
          </p:cNvSpPr>
          <p:nvPr>
            <p:ph type="sldNum" sz="quarter" idx="4"/>
          </p:nvPr>
        </p:nvSpPr>
        <p:spPr bwMode="auto">
          <a:xfrm>
            <a:off x="8769350" y="6673850"/>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1000">
                <a:solidFill>
                  <a:srgbClr val="000000"/>
                </a:solidFill>
                <a:latin typeface="Arial" charset="0"/>
                <a:ea typeface="+mn-ea"/>
                <a:cs typeface="+mn-cs"/>
              </a:defRPr>
            </a:lvl1pPr>
          </a:lstStyle>
          <a:p>
            <a:pPr>
              <a:defRPr/>
            </a:pPr>
            <a:fld id="{DA7989BE-E6B4-474D-BF76-99F91247D79C}" type="slidenum">
              <a:rPr lang="en-US"/>
              <a:pPr>
                <a:defRPr/>
              </a:pPr>
              <a:t>‹#›</a:t>
            </a:fld>
            <a:endParaRPr lang="en-US"/>
          </a:p>
        </p:txBody>
      </p:sp>
      <p:sp>
        <p:nvSpPr>
          <p:cNvPr id="45138" name="Line 82"/>
          <p:cNvSpPr>
            <a:spLocks noChangeShapeType="1"/>
          </p:cNvSpPr>
          <p:nvPr/>
        </p:nvSpPr>
        <p:spPr bwMode="auto">
          <a:xfrm>
            <a:off x="1588" y="776288"/>
            <a:ext cx="9142412" cy="0"/>
          </a:xfrm>
          <a:prstGeom prst="line">
            <a:avLst/>
          </a:prstGeom>
          <a:noFill/>
          <a:ln w="25400">
            <a:solidFill>
              <a:schemeClr val="folHlink"/>
            </a:solidFill>
            <a:round/>
            <a:headEnd/>
            <a:tailEnd/>
          </a:ln>
          <a:effectLst/>
        </p:spPr>
        <p:txBody>
          <a:bodyPr wrap="none" anchor="ctr"/>
          <a:lstStyle/>
          <a:p>
            <a:pPr algn="ctr" eaLnBrk="0" hangingPunct="0">
              <a:lnSpc>
                <a:spcPct val="85000"/>
              </a:lnSpc>
              <a:defRPr/>
            </a:pPr>
            <a:endParaRPr lang="en-US">
              <a:ea typeface="+mn-ea"/>
              <a:cs typeface="+mn-cs"/>
            </a:endParaRPr>
          </a:p>
        </p:txBody>
      </p:sp>
      <p:sp>
        <p:nvSpPr>
          <p:cNvPr id="1030" name="Rectangle 134"/>
          <p:cNvSpPr>
            <a:spLocks noGrp="1" noChangeArrowheads="1"/>
          </p:cNvSpPr>
          <p:nvPr>
            <p:ph type="title"/>
          </p:nvPr>
        </p:nvSpPr>
        <p:spPr bwMode="auto">
          <a:xfrm>
            <a:off x="244475" y="136525"/>
            <a:ext cx="8713788" cy="549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31" name="Rectangle 135"/>
          <p:cNvSpPr>
            <a:spLocks noGrp="1" noChangeArrowheads="1"/>
          </p:cNvSpPr>
          <p:nvPr>
            <p:ph type="body" idx="1"/>
          </p:nvPr>
        </p:nvSpPr>
        <p:spPr bwMode="auto">
          <a:xfrm>
            <a:off x="244475" y="1265238"/>
            <a:ext cx="8713788" cy="4860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pic>
        <p:nvPicPr>
          <p:cNvPr id="1032" name="Picture 138" descr="OK_Capgemini"/>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a:off x="158750" y="6392863"/>
            <a:ext cx="1439863" cy="339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8" r:id="rId1"/>
    <p:sldLayoutId id="2147483667" r:id="rId2"/>
    <p:sldLayoutId id="2147483666" r:id="rId3"/>
    <p:sldLayoutId id="2147483665" r:id="rId4"/>
    <p:sldLayoutId id="2147483664" r:id="rId5"/>
    <p:sldLayoutId id="2147483663" r:id="rId6"/>
    <p:sldLayoutId id="2147483662" r:id="rId7"/>
    <p:sldLayoutId id="2147483661" r:id="rId8"/>
    <p:sldLayoutId id="2147483660" r:id="rId9"/>
    <p:sldLayoutId id="2147483659" r:id="rId10"/>
    <p:sldLayoutId id="2147483658" r:id="rId11"/>
    <p:sldLayoutId id="2147483657" r:id="rId12"/>
    <p:sldLayoutId id="2147483656" r:id="rId13"/>
    <p:sldLayoutId id="2147483655" r:id="rId14"/>
    <p:sldLayoutId id="2147483654" r:id="rId15"/>
    <p:sldLayoutId id="2147483669" r:id="rId16"/>
  </p:sldLayoutIdLst>
  <p:transition>
    <p:wipe dir="r"/>
  </p:transition>
  <p:hf hdr="0" ftr="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Narrow" pitchFamily="34" charset="0"/>
        </a:defRPr>
      </a:lvl2pPr>
      <a:lvl3pPr algn="l" rtl="0" eaLnBrk="0" fontAlgn="base" hangingPunct="0">
        <a:spcBef>
          <a:spcPct val="0"/>
        </a:spcBef>
        <a:spcAft>
          <a:spcPct val="0"/>
        </a:spcAft>
        <a:defRPr sz="2400" b="1">
          <a:solidFill>
            <a:schemeClr val="tx2"/>
          </a:solidFill>
          <a:latin typeface="Arial Narrow" pitchFamily="34" charset="0"/>
        </a:defRPr>
      </a:lvl3pPr>
      <a:lvl4pPr algn="l" rtl="0" eaLnBrk="0" fontAlgn="base" hangingPunct="0">
        <a:spcBef>
          <a:spcPct val="0"/>
        </a:spcBef>
        <a:spcAft>
          <a:spcPct val="0"/>
        </a:spcAft>
        <a:defRPr sz="2400" b="1">
          <a:solidFill>
            <a:schemeClr val="tx2"/>
          </a:solidFill>
          <a:latin typeface="Arial Narrow" pitchFamily="34" charset="0"/>
        </a:defRPr>
      </a:lvl4pPr>
      <a:lvl5pPr algn="l" rtl="0" eaLnBrk="0" fontAlgn="base" hangingPunct="0">
        <a:spcBef>
          <a:spcPct val="0"/>
        </a:spcBef>
        <a:spcAft>
          <a:spcPct val="0"/>
        </a:spcAft>
        <a:defRPr sz="2400" b="1">
          <a:solidFill>
            <a:schemeClr val="tx2"/>
          </a:solidFill>
          <a:latin typeface="Arial Narrow" pitchFamily="34" charset="0"/>
        </a:defRPr>
      </a:lvl5pPr>
      <a:lvl6pPr marL="457200" algn="l" rtl="0" eaLnBrk="0" fontAlgn="base" hangingPunct="0">
        <a:spcBef>
          <a:spcPct val="0"/>
        </a:spcBef>
        <a:spcAft>
          <a:spcPct val="0"/>
        </a:spcAft>
        <a:defRPr sz="2400" b="1">
          <a:solidFill>
            <a:schemeClr val="tx2"/>
          </a:solidFill>
          <a:latin typeface="Arial Narrow" pitchFamily="34" charset="0"/>
        </a:defRPr>
      </a:lvl6pPr>
      <a:lvl7pPr marL="914400" algn="l" rtl="0" eaLnBrk="0" fontAlgn="base" hangingPunct="0">
        <a:spcBef>
          <a:spcPct val="0"/>
        </a:spcBef>
        <a:spcAft>
          <a:spcPct val="0"/>
        </a:spcAft>
        <a:defRPr sz="2400" b="1">
          <a:solidFill>
            <a:schemeClr val="tx2"/>
          </a:solidFill>
          <a:latin typeface="Arial Narrow" pitchFamily="34" charset="0"/>
        </a:defRPr>
      </a:lvl7pPr>
      <a:lvl8pPr marL="1371600" algn="l" rtl="0" eaLnBrk="0" fontAlgn="base" hangingPunct="0">
        <a:spcBef>
          <a:spcPct val="0"/>
        </a:spcBef>
        <a:spcAft>
          <a:spcPct val="0"/>
        </a:spcAft>
        <a:defRPr sz="2400" b="1">
          <a:solidFill>
            <a:schemeClr val="tx2"/>
          </a:solidFill>
          <a:latin typeface="Arial Narrow" pitchFamily="34" charset="0"/>
        </a:defRPr>
      </a:lvl8pPr>
      <a:lvl9pPr marL="1828800" algn="l" rtl="0" eaLnBrk="0" fontAlgn="base" hangingPunct="0">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ct val="20000"/>
        </a:spcAft>
        <a:buClr>
          <a:schemeClr val="accent2"/>
        </a:buClr>
        <a:buFont typeface="Wingdings" pitchFamily="2" charset="2"/>
        <a:defRPr>
          <a:solidFill>
            <a:schemeClr val="tx1"/>
          </a:solidFill>
          <a:latin typeface="+mn-lt"/>
          <a:ea typeface="+mn-ea"/>
          <a:cs typeface="+mn-cs"/>
        </a:defRPr>
      </a:lvl1pPr>
      <a:lvl2pPr marL="163513" indent="-161925" algn="l" rtl="0" eaLnBrk="0" fontAlgn="base" hangingPunct="0">
        <a:spcBef>
          <a:spcPct val="0"/>
        </a:spcBef>
        <a:spcAft>
          <a:spcPct val="20000"/>
        </a:spcAft>
        <a:buClr>
          <a:schemeClr val="tx2"/>
        </a:buClr>
        <a:buFont typeface="Wingdings" pitchFamily="2" charset="2"/>
        <a:buChar char="§"/>
        <a:defRPr sz="1600">
          <a:solidFill>
            <a:schemeClr val="tx1"/>
          </a:solidFill>
          <a:latin typeface="+mn-lt"/>
        </a:defRPr>
      </a:lvl2pPr>
      <a:lvl3pPr marL="344488" indent="-179388" algn="l" rtl="0" eaLnBrk="0" fontAlgn="base" hangingPunct="0">
        <a:spcBef>
          <a:spcPct val="0"/>
        </a:spcBef>
        <a:spcAft>
          <a:spcPct val="20000"/>
        </a:spcAft>
        <a:buClr>
          <a:schemeClr val="tx2"/>
        </a:buClr>
        <a:buChar char="•"/>
        <a:defRPr sz="1400">
          <a:solidFill>
            <a:schemeClr val="tx1"/>
          </a:solidFill>
          <a:latin typeface="+mn-lt"/>
        </a:defRPr>
      </a:lvl3pPr>
      <a:lvl4pPr marL="525463" indent="-179388" algn="l" rtl="0" eaLnBrk="0" fontAlgn="base" hangingPunct="0">
        <a:spcBef>
          <a:spcPct val="0"/>
        </a:spcBef>
        <a:spcAft>
          <a:spcPct val="20000"/>
        </a:spcAft>
        <a:buClr>
          <a:schemeClr val="tx2"/>
        </a:buClr>
        <a:buFont typeface="Symbol" pitchFamily="18" charset="2"/>
        <a:buChar char="-"/>
        <a:defRPr sz="1400">
          <a:solidFill>
            <a:schemeClr val="tx1"/>
          </a:solidFill>
          <a:latin typeface="+mn-lt"/>
        </a:defRPr>
      </a:lvl4pPr>
      <a:lvl5pPr marL="6873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5pPr>
      <a:lvl6pPr marL="11445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2.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ctrTitle"/>
          </p:nvPr>
        </p:nvSpPr>
        <p:spPr>
          <a:xfrm>
            <a:off x="0" y="2014935"/>
            <a:ext cx="8391525" cy="615553"/>
          </a:xfrm>
        </p:spPr>
        <p:txBody>
          <a:bodyPr/>
          <a:lstStyle/>
          <a:p>
            <a:r>
              <a:rPr lang="en-GB" dirty="0"/>
              <a:t>Template programming</a:t>
            </a:r>
            <a:endParaRPr lang="en-US" altLang="zh-CN" dirty="0">
              <a:ea typeface="宋体" charset="-122"/>
            </a:endParaRPr>
          </a:p>
        </p:txBody>
      </p:sp>
      <p:sp>
        <p:nvSpPr>
          <p:cNvPr id="19458" name="Rectangle 5"/>
          <p:cNvSpPr>
            <a:spLocks noGrp="1" noChangeArrowheads="1"/>
          </p:cNvSpPr>
          <p:nvPr>
            <p:ph type="subTitle" idx="1"/>
          </p:nvPr>
        </p:nvSpPr>
        <p:spPr>
          <a:xfrm>
            <a:off x="0" y="2795588"/>
            <a:ext cx="5367338" cy="461665"/>
          </a:xfrm>
        </p:spPr>
        <p:txBody>
          <a:bodyPr/>
          <a:lstStyle/>
          <a:p>
            <a:pPr marL="0" indent="0"/>
            <a:r>
              <a:rPr lang="en-US" altLang="zh-CN" dirty="0">
                <a:ea typeface="宋体" charset="-122"/>
              </a:rPr>
              <a:t>September  2011</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a:t>We have decided</a:t>
            </a:r>
          </a:p>
        </p:txBody>
      </p:sp>
      <p:sp>
        <p:nvSpPr>
          <p:cNvPr id="1843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15215D1E-649C-4E13-B746-A188232B7191}" type="slidenum">
              <a:rPr lang="en-GB" altLang="en-US" sz="900">
                <a:solidFill>
                  <a:srgbClr val="98ABD0"/>
                </a:solidFill>
              </a:rPr>
              <a:pPr eaLnBrk="1" hangingPunct="1"/>
              <a:t>9</a:t>
            </a:fld>
            <a:endParaRPr lang="en-GB" altLang="en-US" sz="900">
              <a:solidFill>
                <a:srgbClr val="98ABD0"/>
              </a:solidFill>
            </a:endParaRPr>
          </a:p>
        </p:txBody>
      </p:sp>
      <p:sp>
        <p:nvSpPr>
          <p:cNvPr id="9" name="Text Box 7"/>
          <p:cNvSpPr>
            <a:spLocks noGrp="1" noChangeArrowheads="1"/>
          </p:cNvSpPr>
          <p:nvPr>
            <p:ph idx="1"/>
          </p:nvPr>
        </p:nvSpPr>
        <p:spPr>
          <a:xfrm>
            <a:off x="1357313" y="1214438"/>
            <a:ext cx="2643187" cy="704850"/>
          </a:xfrm>
          <a:solidFill>
            <a:srgbClr val="6699FF">
              <a:alpha val="32941"/>
            </a:srgbClr>
          </a:solidFill>
          <a:ln algn="ctr">
            <a:solidFill>
              <a:srgbClr val="3855A6"/>
            </a:solidFill>
            <a:miter lim="800000"/>
            <a:headEnd/>
            <a:tailEnd/>
          </a:ln>
        </p:spPr>
        <p:txBody>
          <a:bodyPr/>
          <a:lstStyle/>
          <a:p>
            <a:pPr algn="ctr">
              <a:buFont typeface="Wingdings" panose="05000000000000000000" pitchFamily="2" charset="2"/>
              <a:buNone/>
            </a:pPr>
            <a:r>
              <a:rPr lang="en-US" altLang="en-US" sz="1200">
                <a:solidFill>
                  <a:srgbClr val="005294"/>
                </a:solidFill>
              </a:rPr>
              <a:t>Business Functionality</a:t>
            </a:r>
          </a:p>
          <a:p>
            <a:pPr algn="ctr">
              <a:buFont typeface="Wingdings" panose="05000000000000000000" pitchFamily="2" charset="2"/>
              <a:buNone/>
            </a:pPr>
            <a:r>
              <a:rPr lang="en-US" altLang="en-US" sz="1200">
                <a:solidFill>
                  <a:srgbClr val="005294"/>
                </a:solidFill>
              </a:rPr>
              <a:t>When and What we must do</a:t>
            </a:r>
          </a:p>
        </p:txBody>
      </p:sp>
      <p:sp>
        <p:nvSpPr>
          <p:cNvPr id="10" name="Text Box 7"/>
          <p:cNvSpPr txBox="1">
            <a:spLocks noChangeArrowheads="1"/>
          </p:cNvSpPr>
          <p:nvPr/>
        </p:nvSpPr>
        <p:spPr bwMode="auto">
          <a:xfrm>
            <a:off x="1357313" y="2643188"/>
            <a:ext cx="3286125" cy="1285875"/>
          </a:xfrm>
          <a:prstGeom prst="rect">
            <a:avLst/>
          </a:prstGeom>
          <a:solidFill>
            <a:srgbClr val="6699FF">
              <a:alpha val="32941"/>
            </a:srgbClr>
          </a:solidFill>
          <a:ln w="9525" algn="ctr">
            <a:solidFill>
              <a:srgbClr val="3855A6"/>
            </a:solidFill>
            <a:miter lim="800000"/>
            <a:headEnd/>
            <a:tailEnd/>
          </a:ln>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200">
                <a:solidFill>
                  <a:srgbClr val="005294"/>
                </a:solidFill>
              </a:rPr>
              <a:t>Other Features</a:t>
            </a:r>
          </a:p>
          <a:p>
            <a:pPr eaLnBrk="1" hangingPunct="1"/>
            <a:r>
              <a:rPr lang="en-US" altLang="en-US" sz="1200">
                <a:solidFill>
                  <a:srgbClr val="005294"/>
                </a:solidFill>
              </a:rPr>
              <a:t>    -Functions</a:t>
            </a:r>
          </a:p>
          <a:p>
            <a:pPr eaLnBrk="1" hangingPunct="1"/>
            <a:r>
              <a:rPr lang="en-US" altLang="en-US" sz="1200">
                <a:solidFill>
                  <a:srgbClr val="005294"/>
                </a:solidFill>
              </a:rPr>
              <a:t>    -Product Information</a:t>
            </a:r>
          </a:p>
          <a:p>
            <a:pPr eaLnBrk="1" hangingPunct="1"/>
            <a:r>
              <a:rPr lang="en-US" altLang="en-US" sz="1200">
                <a:solidFill>
                  <a:srgbClr val="005294"/>
                </a:solidFill>
              </a:rPr>
              <a:t>    -Type of Application H, U. L etc.,</a:t>
            </a:r>
          </a:p>
          <a:p>
            <a:pPr eaLnBrk="1" hangingPunct="1"/>
            <a:r>
              <a:rPr lang="en-US" altLang="en-US" sz="1200">
                <a:solidFill>
                  <a:srgbClr val="005294"/>
                </a:solidFill>
              </a:rPr>
              <a:t>    -Classification FIN, CUS, INT etc.,</a:t>
            </a:r>
          </a:p>
          <a:p>
            <a:pPr algn="ctr" eaLnBrk="1" hangingPunct="1"/>
            <a:endParaRPr lang="en-US" altLang="en-US" sz="1200">
              <a:solidFill>
                <a:srgbClr val="005294"/>
              </a:solidFill>
            </a:endParaRPr>
          </a:p>
        </p:txBody>
      </p:sp>
      <p:sp>
        <p:nvSpPr>
          <p:cNvPr id="11" name="Text Box 7"/>
          <p:cNvSpPr txBox="1">
            <a:spLocks noChangeArrowheads="1"/>
          </p:cNvSpPr>
          <p:nvPr/>
        </p:nvSpPr>
        <p:spPr bwMode="auto">
          <a:xfrm>
            <a:off x="1357313" y="4572000"/>
            <a:ext cx="2643187" cy="704850"/>
          </a:xfrm>
          <a:prstGeom prst="rect">
            <a:avLst/>
          </a:prstGeom>
          <a:solidFill>
            <a:srgbClr val="6699FF">
              <a:alpha val="32941"/>
            </a:srgbClr>
          </a:solidFill>
          <a:ln w="9525" algn="ctr">
            <a:solidFill>
              <a:srgbClr val="3855A6"/>
            </a:solidFill>
            <a:miter lim="800000"/>
            <a:headEnd/>
            <a:tailEnd/>
          </a:ln>
        </p:spPr>
        <p:txBody>
          <a:bodyPr/>
          <a:lstStyle/>
          <a:p>
            <a:pPr marL="342900" indent="-342900" algn="ctr" eaLnBrk="0" hangingPunct="0">
              <a:spcBef>
                <a:spcPct val="20000"/>
              </a:spcBef>
              <a:buSzPct val="130000"/>
              <a:defRPr/>
            </a:pPr>
            <a:r>
              <a:rPr lang="en-US" sz="1200" kern="0" dirty="0">
                <a:solidFill>
                  <a:srgbClr val="005294"/>
                </a:solidFill>
                <a:latin typeface="+mn-lt"/>
              </a:rPr>
              <a:t>T24 Application Flow</a:t>
            </a:r>
          </a:p>
        </p:txBody>
      </p:sp>
      <p:sp>
        <p:nvSpPr>
          <p:cNvPr id="12" name="Text Box 7"/>
          <p:cNvSpPr txBox="1">
            <a:spLocks noChangeArrowheads="1"/>
          </p:cNvSpPr>
          <p:nvPr/>
        </p:nvSpPr>
        <p:spPr bwMode="auto">
          <a:xfrm>
            <a:off x="5643563" y="2857500"/>
            <a:ext cx="1285875" cy="704850"/>
          </a:xfrm>
          <a:prstGeom prst="rect">
            <a:avLst/>
          </a:prstGeom>
          <a:solidFill>
            <a:srgbClr val="6699FF">
              <a:alpha val="32941"/>
            </a:srgbClr>
          </a:solidFill>
          <a:ln w="9525" algn="ctr">
            <a:solidFill>
              <a:srgbClr val="3855A6"/>
            </a:solidFill>
            <a:miter lim="800000"/>
            <a:headEnd/>
            <a:tailEnd/>
          </a:ln>
        </p:spPr>
        <p:txBody>
          <a:bodyPr/>
          <a:lstStyle/>
          <a:p>
            <a:pPr marL="342900" indent="-342900" algn="ctr" eaLnBrk="0" hangingPunct="0">
              <a:spcBef>
                <a:spcPct val="20000"/>
              </a:spcBef>
              <a:buSzPct val="130000"/>
              <a:defRPr/>
            </a:pPr>
            <a:r>
              <a:rPr lang="en-US" sz="1200" kern="0" dirty="0">
                <a:solidFill>
                  <a:srgbClr val="005294"/>
                </a:solidFill>
                <a:latin typeface="+mn-lt"/>
              </a:rPr>
              <a:t>My new</a:t>
            </a:r>
          </a:p>
          <a:p>
            <a:pPr marL="342900" indent="-342900" algn="ctr" eaLnBrk="0" hangingPunct="0">
              <a:spcBef>
                <a:spcPct val="20000"/>
              </a:spcBef>
              <a:buSzPct val="130000"/>
              <a:defRPr/>
            </a:pPr>
            <a:r>
              <a:rPr lang="en-US" sz="1200" kern="0" dirty="0">
                <a:solidFill>
                  <a:srgbClr val="005294"/>
                </a:solidFill>
                <a:latin typeface="+mn-lt"/>
              </a:rPr>
              <a:t> Application</a:t>
            </a:r>
          </a:p>
        </p:txBody>
      </p:sp>
      <p:sp>
        <p:nvSpPr>
          <p:cNvPr id="13" name="Right Arrow 12"/>
          <p:cNvSpPr/>
          <p:nvPr/>
        </p:nvSpPr>
        <p:spPr>
          <a:xfrm>
            <a:off x="4857750" y="3000375"/>
            <a:ext cx="500063" cy="484188"/>
          </a:xfrm>
          <a:prstGeom prst="rightArrow">
            <a:avLst/>
          </a:prstGeom>
          <a:solidFill>
            <a:schemeClr val="bg1"/>
          </a:solidFill>
          <a:ln>
            <a:solidFill>
              <a:srgbClr val="00529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Cross 13"/>
          <p:cNvSpPr/>
          <p:nvPr/>
        </p:nvSpPr>
        <p:spPr>
          <a:xfrm>
            <a:off x="2428875" y="2071688"/>
            <a:ext cx="428625" cy="357187"/>
          </a:xfrm>
          <a:prstGeom prst="plus">
            <a:avLst/>
          </a:prstGeom>
          <a:solidFill>
            <a:schemeClr val="bg1"/>
          </a:solidFill>
          <a:ln>
            <a:solidFill>
              <a:srgbClr val="00529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accent2"/>
              </a:solidFill>
            </a:endParaRPr>
          </a:p>
        </p:txBody>
      </p:sp>
      <p:sp>
        <p:nvSpPr>
          <p:cNvPr id="15" name="Cross 14"/>
          <p:cNvSpPr/>
          <p:nvPr/>
        </p:nvSpPr>
        <p:spPr>
          <a:xfrm>
            <a:off x="2500313" y="4071938"/>
            <a:ext cx="428625" cy="357187"/>
          </a:xfrm>
          <a:prstGeom prst="plus">
            <a:avLst/>
          </a:prstGeom>
          <a:solidFill>
            <a:schemeClr val="bg1"/>
          </a:solidFill>
          <a:ln>
            <a:solidFill>
              <a:srgbClr val="00529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8300815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BBB1C482-5E24-4F9F-876D-61B9650CAC45}" type="slidenum">
              <a:rPr lang="en-GB" altLang="en-US" sz="900">
                <a:solidFill>
                  <a:srgbClr val="98ABD0"/>
                </a:solidFill>
              </a:rPr>
              <a:pPr eaLnBrk="1" hangingPunct="1"/>
              <a:t>10</a:t>
            </a:fld>
            <a:endParaRPr lang="en-GB" altLang="en-US" sz="900">
              <a:solidFill>
                <a:srgbClr val="98ABD0"/>
              </a:solidFill>
            </a:endParaRPr>
          </a:p>
        </p:txBody>
      </p:sp>
      <p:sp>
        <p:nvSpPr>
          <p:cNvPr id="21507" name="Rectangle 2"/>
          <p:cNvSpPr>
            <a:spLocks noGrp="1" noChangeArrowheads="1"/>
          </p:cNvSpPr>
          <p:nvPr>
            <p:ph type="title"/>
          </p:nvPr>
        </p:nvSpPr>
        <p:spPr>
          <a:xfrm>
            <a:off x="1193531" y="395885"/>
            <a:ext cx="8212137" cy="492125"/>
          </a:xfrm>
        </p:spPr>
        <p:txBody>
          <a:bodyPr/>
          <a:lstStyle/>
          <a:p>
            <a:pPr eaLnBrk="1" hangingPunct="1"/>
            <a:r>
              <a:rPr lang="en-US" altLang="en-US" dirty="0"/>
              <a:t>Common Variables</a:t>
            </a:r>
          </a:p>
        </p:txBody>
      </p:sp>
      <p:sp>
        <p:nvSpPr>
          <p:cNvPr id="21508" name="Rectangle 3"/>
          <p:cNvSpPr>
            <a:spLocks noGrp="1" noChangeArrowheads="1"/>
          </p:cNvSpPr>
          <p:nvPr>
            <p:ph type="body" idx="1"/>
          </p:nvPr>
        </p:nvSpPr>
        <p:spPr>
          <a:xfrm>
            <a:off x="685800" y="908050"/>
            <a:ext cx="7772400" cy="4487382"/>
          </a:xfrm>
        </p:spPr>
        <p:txBody>
          <a:bodyPr/>
          <a:lstStyle/>
          <a:p>
            <a:pPr eaLnBrk="1" hangingPunct="1">
              <a:lnSpc>
                <a:spcPct val="90000"/>
              </a:lnSpc>
            </a:pPr>
            <a:r>
              <a:rPr lang="en-US" altLang="en-US" dirty="0"/>
              <a:t>Variables in T24</a:t>
            </a:r>
          </a:p>
          <a:p>
            <a:pPr lvl="1" eaLnBrk="1" hangingPunct="1">
              <a:lnSpc>
                <a:spcPct val="90000"/>
              </a:lnSpc>
            </a:pPr>
            <a:r>
              <a:rPr lang="en-US" altLang="en-US" dirty="0"/>
              <a:t>Global</a:t>
            </a:r>
          </a:p>
          <a:p>
            <a:pPr lvl="1" eaLnBrk="1" hangingPunct="1">
              <a:lnSpc>
                <a:spcPct val="90000"/>
              </a:lnSpc>
            </a:pPr>
            <a:r>
              <a:rPr lang="en-US" altLang="en-US" dirty="0"/>
              <a:t>Local</a:t>
            </a:r>
          </a:p>
          <a:p>
            <a:pPr eaLnBrk="1" hangingPunct="1">
              <a:lnSpc>
                <a:spcPct val="90000"/>
              </a:lnSpc>
            </a:pPr>
            <a:endParaRPr lang="en-US" altLang="en-US" dirty="0"/>
          </a:p>
          <a:p>
            <a:pPr eaLnBrk="1" hangingPunct="1">
              <a:lnSpc>
                <a:spcPct val="90000"/>
              </a:lnSpc>
            </a:pPr>
            <a:r>
              <a:rPr lang="en-US" altLang="en-US" dirty="0"/>
              <a:t>Most variables used in TEMPLATE programming can be found in I_COMMON</a:t>
            </a:r>
          </a:p>
          <a:p>
            <a:pPr eaLnBrk="1" hangingPunct="1">
              <a:lnSpc>
                <a:spcPct val="90000"/>
              </a:lnSpc>
            </a:pPr>
            <a:endParaRPr lang="en-US" altLang="en-US" dirty="0"/>
          </a:p>
          <a:p>
            <a:pPr eaLnBrk="1" hangingPunct="1">
              <a:lnSpc>
                <a:spcPct val="90000"/>
              </a:lnSpc>
            </a:pPr>
            <a:r>
              <a:rPr lang="en-US" altLang="en-US" dirty="0"/>
              <a:t>Application / Product specific common variables also available</a:t>
            </a:r>
          </a:p>
          <a:p>
            <a:pPr lvl="1" eaLnBrk="1" hangingPunct="1">
              <a:lnSpc>
                <a:spcPct val="90000"/>
              </a:lnSpc>
            </a:pPr>
            <a:r>
              <a:rPr lang="en-US" altLang="en-US" dirty="0"/>
              <a:t>I_ENQUIRY.COMMON</a:t>
            </a:r>
          </a:p>
          <a:p>
            <a:pPr marL="0" lvl="1" indent="0" eaLnBrk="1" hangingPunct="1">
              <a:lnSpc>
                <a:spcPct val="90000"/>
              </a:lnSpc>
              <a:buNone/>
            </a:pPr>
            <a:endParaRPr lang="en-US" altLang="en-US" dirty="0"/>
          </a:p>
          <a:p>
            <a:pPr eaLnBrk="1" hangingPunct="1">
              <a:lnSpc>
                <a:spcPct val="90000"/>
              </a:lnSpc>
            </a:pPr>
            <a:endParaRPr lang="en-US" altLang="en-US" dirty="0"/>
          </a:p>
          <a:p>
            <a:pPr eaLnBrk="1" hangingPunct="1">
              <a:lnSpc>
                <a:spcPct val="90000"/>
              </a:lnSpc>
            </a:pPr>
            <a:r>
              <a:rPr lang="en-US" altLang="en-US" dirty="0"/>
              <a:t>Must include I_ file in all code</a:t>
            </a:r>
          </a:p>
          <a:p>
            <a:pPr eaLnBrk="1" hangingPunct="1">
              <a:lnSpc>
                <a:spcPct val="90000"/>
              </a:lnSpc>
            </a:pPr>
            <a:endParaRPr lang="en-US" altLang="en-US" dirty="0"/>
          </a:p>
          <a:p>
            <a:pPr eaLnBrk="1" hangingPunct="1">
              <a:lnSpc>
                <a:spcPct val="90000"/>
              </a:lnSpc>
            </a:pPr>
            <a:r>
              <a:rPr lang="en-US" altLang="en-US" dirty="0"/>
              <a:t>$INSERT </a:t>
            </a:r>
            <a:r>
              <a:rPr lang="en-US" altLang="en-US" dirty="0" err="1"/>
              <a:t>I_File</a:t>
            </a:r>
            <a:r>
              <a:rPr lang="en-US" altLang="en-US" dirty="0"/>
              <a:t> - will look for I_ file in current directory, T24.BP and </a:t>
            </a:r>
            <a:r>
              <a:rPr lang="en-US" altLang="en-US" dirty="0" err="1"/>
              <a:t>bnk.run</a:t>
            </a:r>
            <a:endParaRPr lang="en-US" altLang="en-US" dirty="0"/>
          </a:p>
          <a:p>
            <a:pPr eaLnBrk="1" hangingPunct="1">
              <a:lnSpc>
                <a:spcPct val="90000"/>
              </a:lnSpc>
            </a:pPr>
            <a:endParaRPr lang="en-US" altLang="en-US" dirty="0"/>
          </a:p>
          <a:p>
            <a:pPr eaLnBrk="1" hangingPunct="1">
              <a:lnSpc>
                <a:spcPct val="90000"/>
              </a:lnSpc>
            </a:pPr>
            <a:r>
              <a:rPr lang="en-US" altLang="en-US" dirty="0"/>
              <a:t>$INCLUDE &lt;Dir&gt; </a:t>
            </a:r>
            <a:r>
              <a:rPr lang="en-US" altLang="en-US" dirty="0" err="1"/>
              <a:t>I_File</a:t>
            </a:r>
            <a:r>
              <a:rPr lang="en-US" altLang="en-US" dirty="0"/>
              <a:t>– must specify the directory in which file is present . Better to not use $INCLUDE.</a:t>
            </a:r>
          </a:p>
        </p:txBody>
      </p:sp>
    </p:spTree>
    <p:extLst>
      <p:ext uri="{BB962C8B-B14F-4D97-AF65-F5344CB8AC3E}">
        <p14:creationId xmlns:p14="http://schemas.microsoft.com/office/powerpoint/2010/main" val="2986062633"/>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4D472F88-B9BA-42A5-9406-6CB9FE8DF515}" type="slidenum">
              <a:rPr lang="en-GB" altLang="en-US" sz="900">
                <a:solidFill>
                  <a:srgbClr val="98ABD0"/>
                </a:solidFill>
              </a:rPr>
              <a:pPr eaLnBrk="1" hangingPunct="1"/>
              <a:t>11</a:t>
            </a:fld>
            <a:endParaRPr lang="en-GB" altLang="en-US" sz="900">
              <a:solidFill>
                <a:srgbClr val="98ABD0"/>
              </a:solidFill>
            </a:endParaRPr>
          </a:p>
        </p:txBody>
      </p:sp>
      <p:sp>
        <p:nvSpPr>
          <p:cNvPr id="37891" name="Rectangle 2"/>
          <p:cNvSpPr>
            <a:spLocks noGrp="1" noChangeArrowheads="1"/>
          </p:cNvSpPr>
          <p:nvPr>
            <p:ph type="title"/>
          </p:nvPr>
        </p:nvSpPr>
        <p:spPr/>
        <p:txBody>
          <a:bodyPr/>
          <a:lstStyle/>
          <a:p>
            <a:pPr eaLnBrk="1" hangingPunct="1"/>
            <a:r>
              <a:rPr lang="en-US" altLang="en-US"/>
              <a:t>The TEMPLATE Subroutine</a:t>
            </a:r>
          </a:p>
        </p:txBody>
      </p:sp>
      <p:sp>
        <p:nvSpPr>
          <p:cNvPr id="37892"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a:t>Static Information or Properties of our application</a:t>
            </a:r>
          </a:p>
          <a:p>
            <a:pPr eaLnBrk="1" hangingPunct="1">
              <a:buFont typeface="Wingdings" panose="05000000000000000000" pitchFamily="2" charset="2"/>
              <a:buNone/>
            </a:pPr>
            <a:endParaRPr lang="en-US" altLang="en-US"/>
          </a:p>
          <a:p>
            <a:pPr eaLnBrk="1" hangingPunct="1"/>
            <a:r>
              <a:rPr lang="en-US" altLang="en-US"/>
              <a:t>Use core subroutine TEMPLATE (T24.BP)</a:t>
            </a:r>
          </a:p>
          <a:p>
            <a:pPr eaLnBrk="1" hangingPunct="1"/>
            <a:endParaRPr lang="en-US" altLang="en-US"/>
          </a:p>
          <a:p>
            <a:pPr eaLnBrk="1" hangingPunct="1"/>
            <a:r>
              <a:rPr lang="en-US" altLang="en-US"/>
              <a:t>We must decide a name for our application</a:t>
            </a:r>
          </a:p>
          <a:p>
            <a:pPr eaLnBrk="1" hangingPunct="1"/>
            <a:endParaRPr lang="en-US" altLang="en-US"/>
          </a:p>
          <a:p>
            <a:pPr eaLnBrk="1" hangingPunct="1"/>
            <a:r>
              <a:rPr lang="en-US" altLang="en-US"/>
              <a:t>What type of application (H, U, L, T, W)</a:t>
            </a:r>
          </a:p>
          <a:p>
            <a:pPr eaLnBrk="1" hangingPunct="1"/>
            <a:endParaRPr lang="en-US" altLang="en-US"/>
          </a:p>
          <a:p>
            <a:pPr eaLnBrk="1" hangingPunct="1"/>
            <a:r>
              <a:rPr lang="en-US" altLang="en-US"/>
              <a:t>What classification (CUS, FIN, INT)</a:t>
            </a:r>
          </a:p>
          <a:p>
            <a:pPr eaLnBrk="1" hangingPunct="1"/>
            <a:endParaRPr lang="en-US" altLang="en-US"/>
          </a:p>
          <a:p>
            <a:pPr eaLnBrk="1" hangingPunct="1"/>
            <a:r>
              <a:rPr lang="en-US" altLang="en-US"/>
              <a:t>We must decide what functions are going to be permitted</a:t>
            </a:r>
          </a:p>
          <a:p>
            <a:pPr eaLnBrk="1" hangingPunct="1"/>
            <a:endParaRPr lang="en-US" altLang="en-US"/>
          </a:p>
          <a:p>
            <a:pPr eaLnBrk="1" hangingPunct="1"/>
            <a:r>
              <a:rPr lang="en-US" altLang="en-US"/>
              <a:t>Why do we need to mention all this?</a:t>
            </a:r>
          </a:p>
          <a:p>
            <a:pPr lvl="1" eaLnBrk="1" hangingPunct="1"/>
            <a:r>
              <a:rPr lang="en-US" altLang="en-US"/>
              <a:t>To create additional components of an application</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153862845"/>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AE5F5BD1-4040-404B-8020-19A1505D1D52}" type="slidenum">
              <a:rPr lang="en-GB" altLang="en-US" sz="900">
                <a:solidFill>
                  <a:srgbClr val="98ABD0"/>
                </a:solidFill>
              </a:rPr>
              <a:pPr eaLnBrk="1" hangingPunct="1"/>
              <a:t>12</a:t>
            </a:fld>
            <a:endParaRPr lang="en-GB" altLang="en-US" sz="900">
              <a:solidFill>
                <a:srgbClr val="98ABD0"/>
              </a:solidFill>
            </a:endParaRPr>
          </a:p>
        </p:txBody>
      </p:sp>
      <p:sp>
        <p:nvSpPr>
          <p:cNvPr id="38915" name="Rectangle 2"/>
          <p:cNvSpPr>
            <a:spLocks noGrp="1" noChangeArrowheads="1"/>
          </p:cNvSpPr>
          <p:nvPr>
            <p:ph type="title"/>
          </p:nvPr>
        </p:nvSpPr>
        <p:spPr/>
        <p:txBody>
          <a:bodyPr/>
          <a:lstStyle/>
          <a:p>
            <a:pPr eaLnBrk="1" hangingPunct="1"/>
            <a:r>
              <a:rPr lang="en-US" altLang="en-US"/>
              <a:t>Other Component of an Application</a:t>
            </a:r>
          </a:p>
        </p:txBody>
      </p:sp>
      <p:sp>
        <p:nvSpPr>
          <p:cNvPr id="38916" name="Rectangle 3"/>
          <p:cNvSpPr>
            <a:spLocks noGrp="1" noChangeArrowheads="1"/>
          </p:cNvSpPr>
          <p:nvPr>
            <p:ph type="body" idx="1"/>
          </p:nvPr>
        </p:nvSpPr>
        <p:spPr/>
        <p:txBody>
          <a:bodyPr/>
          <a:lstStyle/>
          <a:p>
            <a:pPr eaLnBrk="1" hangingPunct="1"/>
            <a:r>
              <a:rPr lang="en-US" altLang="en-US"/>
              <a:t>What does T24 do with all the properties of the application we define in the TEMPLATE subroutine?</a:t>
            </a:r>
          </a:p>
          <a:p>
            <a:pPr eaLnBrk="1" hangingPunct="1"/>
            <a:endParaRPr lang="en-US" altLang="en-US"/>
          </a:p>
          <a:p>
            <a:pPr eaLnBrk="1" hangingPunct="1"/>
            <a:r>
              <a:rPr lang="en-US" altLang="en-US"/>
              <a:t>There are other components of an application other than code</a:t>
            </a:r>
          </a:p>
          <a:p>
            <a:pPr eaLnBrk="1" hangingPunct="1"/>
            <a:endParaRPr lang="en-US" altLang="en-US"/>
          </a:p>
          <a:p>
            <a:pPr eaLnBrk="1" hangingPunct="1"/>
            <a:r>
              <a:rPr lang="en-US" altLang="en-US"/>
              <a:t>PGM.FILE Entry</a:t>
            </a:r>
          </a:p>
          <a:p>
            <a:pPr lvl="1" eaLnBrk="1" hangingPunct="1"/>
            <a:r>
              <a:rPr lang="en-US" altLang="en-US"/>
              <a:t>Type of application</a:t>
            </a:r>
          </a:p>
          <a:p>
            <a:pPr lvl="1" eaLnBrk="1" hangingPunct="1"/>
            <a:r>
              <a:rPr lang="en-US" altLang="en-US"/>
              <a:t>Special properties (additional info)</a:t>
            </a:r>
          </a:p>
          <a:p>
            <a:pPr eaLnBrk="1" hangingPunct="1"/>
            <a:endParaRPr lang="en-US" altLang="en-US"/>
          </a:p>
          <a:p>
            <a:pPr eaLnBrk="1" hangingPunct="1"/>
            <a:r>
              <a:rPr lang="en-US" altLang="en-US"/>
              <a:t>FILE.CONTROL Entry</a:t>
            </a:r>
          </a:p>
          <a:p>
            <a:pPr lvl="1" eaLnBrk="1" hangingPunct="1"/>
            <a:r>
              <a:rPr lang="en-US" altLang="en-US"/>
              <a:t>File suffixes available</a:t>
            </a:r>
          </a:p>
          <a:p>
            <a:pPr lvl="1" eaLnBrk="1" hangingPunct="1"/>
            <a:r>
              <a:rPr lang="en-US" altLang="en-US"/>
              <a:t>Classification</a:t>
            </a:r>
          </a:p>
          <a:p>
            <a:pPr eaLnBrk="1" hangingPunct="1">
              <a:buFont typeface="Wingdings" panose="05000000000000000000" pitchFamily="2" charset="2"/>
              <a:buNone/>
            </a:pPr>
            <a:endParaRPr lang="en-US" altLang="en-US"/>
          </a:p>
        </p:txBody>
      </p:sp>
    </p:spTree>
    <p:extLst>
      <p:ext uri="{BB962C8B-B14F-4D97-AF65-F5344CB8AC3E}">
        <p14:creationId xmlns:p14="http://schemas.microsoft.com/office/powerpoint/2010/main" val="118013919"/>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6E37D333-E84C-4474-B273-F51BFE66114C}" type="slidenum">
              <a:rPr lang="en-GB" altLang="en-US" sz="900">
                <a:solidFill>
                  <a:srgbClr val="98ABD0"/>
                </a:solidFill>
              </a:rPr>
              <a:pPr eaLnBrk="1" hangingPunct="1"/>
              <a:t>13</a:t>
            </a:fld>
            <a:endParaRPr lang="en-GB" altLang="en-US" sz="900">
              <a:solidFill>
                <a:srgbClr val="98ABD0"/>
              </a:solidFill>
            </a:endParaRPr>
          </a:p>
        </p:txBody>
      </p:sp>
      <p:sp>
        <p:nvSpPr>
          <p:cNvPr id="39939" name="Rectangle 2"/>
          <p:cNvSpPr>
            <a:spLocks noGrp="1" noChangeArrowheads="1"/>
          </p:cNvSpPr>
          <p:nvPr>
            <p:ph type="title"/>
          </p:nvPr>
        </p:nvSpPr>
        <p:spPr/>
        <p:txBody>
          <a:bodyPr/>
          <a:lstStyle/>
          <a:p>
            <a:pPr eaLnBrk="1" hangingPunct="1"/>
            <a:r>
              <a:rPr lang="en-US" altLang="en-US"/>
              <a:t>Other Component of an Application</a:t>
            </a:r>
          </a:p>
        </p:txBody>
      </p:sp>
      <p:sp>
        <p:nvSpPr>
          <p:cNvPr id="39940" name="Rectangle 3"/>
          <p:cNvSpPr>
            <a:spLocks noGrp="1" noChangeArrowheads="1"/>
          </p:cNvSpPr>
          <p:nvPr>
            <p:ph type="body" idx="1"/>
          </p:nvPr>
        </p:nvSpPr>
        <p:spPr/>
        <p:txBody>
          <a:bodyPr/>
          <a:lstStyle/>
          <a:p>
            <a:pPr eaLnBrk="1" hangingPunct="1"/>
            <a:r>
              <a:rPr lang="en-US" altLang="en-US"/>
              <a:t>STANDARD.SELECTION Entry</a:t>
            </a:r>
          </a:p>
          <a:p>
            <a:pPr lvl="1" eaLnBrk="1" hangingPunct="1"/>
            <a:r>
              <a:rPr lang="en-US" altLang="en-US"/>
              <a:t>Actual field names</a:t>
            </a:r>
          </a:p>
          <a:p>
            <a:pPr lvl="1" eaLnBrk="1" hangingPunct="1"/>
            <a:r>
              <a:rPr lang="en-US" altLang="en-US"/>
              <a:t>Field properties</a:t>
            </a:r>
          </a:p>
          <a:p>
            <a:pPr lvl="1" eaLnBrk="1" hangingPunct="1">
              <a:buFont typeface="Wingdings" panose="05000000000000000000" pitchFamily="2" charset="2"/>
              <a:buNone/>
            </a:pPr>
            <a:endParaRPr lang="en-US" altLang="en-US"/>
          </a:p>
          <a:p>
            <a:pPr lvl="1" eaLnBrk="1" hangingPunct="1"/>
            <a:endParaRPr lang="en-US" altLang="en-US"/>
          </a:p>
          <a:p>
            <a:pPr eaLnBrk="1" hangingPunct="1">
              <a:buFont typeface="Wingdings" panose="05000000000000000000" pitchFamily="2" charset="2"/>
              <a:buNone/>
            </a:pPr>
            <a:endParaRPr lang="en-US" altLang="en-US"/>
          </a:p>
        </p:txBody>
      </p:sp>
    </p:spTree>
    <p:extLst>
      <p:ext uri="{BB962C8B-B14F-4D97-AF65-F5344CB8AC3E}">
        <p14:creationId xmlns:p14="http://schemas.microsoft.com/office/powerpoint/2010/main" val="4054514705"/>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1006C821-EF36-469E-AEE8-3C537E83A1B0}" type="slidenum">
              <a:rPr lang="en-GB" altLang="en-US" sz="900">
                <a:solidFill>
                  <a:srgbClr val="98ABD0"/>
                </a:solidFill>
              </a:rPr>
              <a:pPr eaLnBrk="1" hangingPunct="1"/>
              <a:t>14</a:t>
            </a:fld>
            <a:endParaRPr lang="en-GB" altLang="en-US" sz="900">
              <a:solidFill>
                <a:srgbClr val="98ABD0"/>
              </a:solidFill>
            </a:endParaRPr>
          </a:p>
        </p:txBody>
      </p:sp>
      <p:sp>
        <p:nvSpPr>
          <p:cNvPr id="40963" name="Rectangle 2"/>
          <p:cNvSpPr>
            <a:spLocks noGrp="1" noChangeArrowheads="1"/>
          </p:cNvSpPr>
          <p:nvPr>
            <p:ph type="title"/>
          </p:nvPr>
        </p:nvSpPr>
        <p:spPr/>
        <p:txBody>
          <a:bodyPr/>
          <a:lstStyle/>
          <a:p>
            <a:pPr eaLnBrk="1" hangingPunct="1"/>
            <a:r>
              <a:rPr lang="en-US" altLang="en-US"/>
              <a:t>Other Component of an Application</a:t>
            </a:r>
          </a:p>
        </p:txBody>
      </p:sp>
      <p:sp>
        <p:nvSpPr>
          <p:cNvPr id="40964" name="Rectangle 3"/>
          <p:cNvSpPr>
            <a:spLocks noGrp="1" noChangeArrowheads="1"/>
          </p:cNvSpPr>
          <p:nvPr>
            <p:ph type="body" idx="1"/>
          </p:nvPr>
        </p:nvSpPr>
        <p:spPr/>
        <p:txBody>
          <a:bodyPr/>
          <a:lstStyle/>
          <a:p>
            <a:pPr eaLnBrk="1" hangingPunct="1"/>
            <a:r>
              <a:rPr lang="en-US" altLang="en-US"/>
              <a:t>Insert File - I_ File</a:t>
            </a:r>
          </a:p>
          <a:p>
            <a:pPr lvl="1" eaLnBrk="1" hangingPunct="1"/>
            <a:r>
              <a:rPr lang="en-US" altLang="en-US"/>
              <a:t>For programming</a:t>
            </a: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p:txBody>
      </p:sp>
    </p:spTree>
    <p:extLst>
      <p:ext uri="{BB962C8B-B14F-4D97-AF65-F5344CB8AC3E}">
        <p14:creationId xmlns:p14="http://schemas.microsoft.com/office/powerpoint/2010/main" val="1030902258"/>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B7A9C565-1AE5-4A19-A422-CBE93D12D87E}" type="slidenum">
              <a:rPr lang="en-GB" altLang="en-US" sz="900">
                <a:solidFill>
                  <a:srgbClr val="98ABD0"/>
                </a:solidFill>
              </a:rPr>
              <a:pPr eaLnBrk="1" hangingPunct="1"/>
              <a:t>15</a:t>
            </a:fld>
            <a:endParaRPr lang="en-GB" altLang="en-US" sz="900">
              <a:solidFill>
                <a:srgbClr val="98ABD0"/>
              </a:solidFill>
            </a:endParaRPr>
          </a:p>
        </p:txBody>
      </p:sp>
      <p:sp>
        <p:nvSpPr>
          <p:cNvPr id="41987" name="Rectangle 2"/>
          <p:cNvSpPr>
            <a:spLocks noGrp="1" noChangeArrowheads="1"/>
          </p:cNvSpPr>
          <p:nvPr>
            <p:ph type="title"/>
          </p:nvPr>
        </p:nvSpPr>
        <p:spPr/>
        <p:txBody>
          <a:bodyPr/>
          <a:lstStyle/>
          <a:p>
            <a:pPr eaLnBrk="1" hangingPunct="1"/>
            <a:r>
              <a:rPr lang="en-US" altLang="en-US"/>
              <a:t>Other Component of an Application</a:t>
            </a:r>
          </a:p>
        </p:txBody>
      </p:sp>
      <p:sp>
        <p:nvSpPr>
          <p:cNvPr id="41988" name="Rectangle 3"/>
          <p:cNvSpPr>
            <a:spLocks noGrp="1" noChangeArrowheads="1"/>
          </p:cNvSpPr>
          <p:nvPr>
            <p:ph type="body" idx="1"/>
          </p:nvPr>
        </p:nvSpPr>
        <p:spPr/>
        <p:txBody>
          <a:bodyPr/>
          <a:lstStyle/>
          <a:p>
            <a:pPr eaLnBrk="1" hangingPunct="1"/>
            <a:r>
              <a:rPr lang="en-US" altLang="en-US"/>
              <a:t>Files at database level to store data</a:t>
            </a:r>
          </a:p>
          <a:p>
            <a:pPr lvl="1" eaLnBrk="1" hangingPunct="1"/>
            <a:r>
              <a:rPr lang="en-US" altLang="en-US"/>
              <a:t>To store data </a:t>
            </a:r>
            <a:r>
              <a:rPr lang="en-US" altLang="en-US">
                <a:sym typeface="Wingdings" panose="05000000000000000000" pitchFamily="2" charset="2"/>
              </a:rPr>
              <a:t></a:t>
            </a:r>
            <a:endParaRPr lang="en-US" altLang="en-US"/>
          </a:p>
          <a:p>
            <a:pPr eaLnBrk="1" hangingPunct="1">
              <a:buFont typeface="Wingdings" panose="05000000000000000000" pitchFamily="2" charset="2"/>
              <a:buNone/>
            </a:pPr>
            <a:endParaRPr lang="en-US" altLang="en-US"/>
          </a:p>
        </p:txBody>
      </p:sp>
    </p:spTree>
    <p:extLst>
      <p:ext uri="{BB962C8B-B14F-4D97-AF65-F5344CB8AC3E}">
        <p14:creationId xmlns:p14="http://schemas.microsoft.com/office/powerpoint/2010/main" val="1581264436"/>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t>Table Objects</a:t>
            </a:r>
          </a:p>
        </p:txBody>
      </p:sp>
      <p:sp>
        <p:nvSpPr>
          <p:cNvPr id="4403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94B67F3D-1D45-437F-9960-06C36D8EB4B6}" type="slidenum">
              <a:rPr lang="en-GB" altLang="en-US" sz="900">
                <a:solidFill>
                  <a:srgbClr val="98ABD0"/>
                </a:solidFill>
              </a:rPr>
              <a:pPr eaLnBrk="1" hangingPunct="1"/>
              <a:t>16</a:t>
            </a:fld>
            <a:endParaRPr lang="en-GB" altLang="en-US" sz="900">
              <a:solidFill>
                <a:srgbClr val="98ABD0"/>
              </a:solidFill>
            </a:endParaRPr>
          </a:p>
        </p:txBody>
      </p:sp>
      <p:sp>
        <p:nvSpPr>
          <p:cNvPr id="44036" name="Text Box 6"/>
          <p:cNvSpPr>
            <a:spLocks noGrp="1" noChangeArrowheads="1"/>
          </p:cNvSpPr>
          <p:nvPr>
            <p:ph idx="1"/>
          </p:nvPr>
        </p:nvSpPr>
        <p:spPr>
          <a:xfrm>
            <a:off x="714375" y="1500188"/>
            <a:ext cx="7000875" cy="2031325"/>
          </a:xfrm>
          <a:solidFill>
            <a:srgbClr val="CCFFFF">
              <a:alpha val="50980"/>
            </a:srgbClr>
          </a:solidFill>
          <a:ln algn="ctr">
            <a:solidFill>
              <a:srgbClr val="000000"/>
            </a:solidFill>
            <a:miter lim="800000"/>
            <a:headEnd/>
            <a:tailEnd/>
          </a:ln>
        </p:spPr>
        <p:txBody>
          <a:bodyPr/>
          <a:lstStyle/>
          <a:p>
            <a:pPr>
              <a:buFont typeface="Wingdings" panose="05000000000000000000" pitchFamily="2" charset="2"/>
              <a:buNone/>
            </a:pPr>
            <a:r>
              <a:rPr lang="en-GB" altLang="en-US" sz="1200" dirty="0">
                <a:solidFill>
                  <a:schemeClr val="tx1"/>
                </a:solidFill>
                <a:latin typeface="Courier New" panose="02070309020205020404" pitchFamily="49" charset="0"/>
                <a:cs typeface="Courier New" panose="02070309020205020404" pitchFamily="49" charset="0"/>
              </a:rPr>
              <a:t>Table.name = 'XX.TABLE.NAME'    ;* Full application name</a:t>
            </a:r>
            <a:endParaRPr lang="en-US" altLang="en-US" sz="1200" dirty="0">
              <a:solidFill>
                <a:schemeClr val="tx1"/>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GB" altLang="en-US" sz="1200" dirty="0" err="1">
                <a:solidFill>
                  <a:schemeClr val="tx1"/>
                </a:solidFill>
                <a:latin typeface="Courier New" panose="02070309020205020404" pitchFamily="49" charset="0"/>
                <a:cs typeface="Courier New" panose="02070309020205020404" pitchFamily="49" charset="0"/>
              </a:rPr>
              <a:t>Table.title</a:t>
            </a:r>
            <a:r>
              <a:rPr lang="en-GB" altLang="en-US" sz="1200" dirty="0">
                <a:solidFill>
                  <a:schemeClr val="tx1"/>
                </a:solidFill>
                <a:latin typeface="Courier New" panose="02070309020205020404" pitchFamily="49" charset="0"/>
                <a:cs typeface="Courier New" panose="02070309020205020404" pitchFamily="49" charset="0"/>
              </a:rPr>
              <a:t> = 'XX TABLE.NAME'   ;* Screen title</a:t>
            </a:r>
            <a:endParaRPr lang="en-US" altLang="en-US" sz="1200" dirty="0">
              <a:solidFill>
                <a:schemeClr val="tx1"/>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GB" altLang="en-US" sz="1200" dirty="0" err="1">
                <a:solidFill>
                  <a:schemeClr val="tx1"/>
                </a:solidFill>
                <a:latin typeface="Courier New" panose="02070309020205020404" pitchFamily="49" charset="0"/>
                <a:cs typeface="Courier New" panose="02070309020205020404" pitchFamily="49" charset="0"/>
              </a:rPr>
              <a:t>Table.stereotype</a:t>
            </a:r>
            <a:r>
              <a:rPr lang="en-GB" altLang="en-US" sz="1200" dirty="0">
                <a:solidFill>
                  <a:schemeClr val="tx1"/>
                </a:solidFill>
                <a:latin typeface="Courier New" panose="02070309020205020404" pitchFamily="49" charset="0"/>
                <a:cs typeface="Courier New" panose="02070309020205020404" pitchFamily="49" charset="0"/>
              </a:rPr>
              <a:t> = 'H'          ;* H, U, L, W or T</a:t>
            </a:r>
            <a:endParaRPr lang="en-US" altLang="en-US" sz="1200" dirty="0">
              <a:solidFill>
                <a:schemeClr val="tx1"/>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GB" altLang="en-US" sz="1200" dirty="0" err="1">
                <a:solidFill>
                  <a:schemeClr val="tx1"/>
                </a:solidFill>
                <a:latin typeface="Courier New" panose="02070309020205020404" pitchFamily="49" charset="0"/>
                <a:cs typeface="Courier New" panose="02070309020205020404" pitchFamily="49" charset="0"/>
              </a:rPr>
              <a:t>Table.product</a:t>
            </a:r>
            <a:r>
              <a:rPr lang="en-GB" altLang="en-US" sz="1200" dirty="0">
                <a:solidFill>
                  <a:schemeClr val="tx1"/>
                </a:solidFill>
                <a:latin typeface="Courier New" panose="02070309020205020404" pitchFamily="49" charset="0"/>
                <a:cs typeface="Courier New" panose="02070309020205020404" pitchFamily="49" charset="0"/>
              </a:rPr>
              <a:t> = 'XX'            ;* Must be on EB.PRODUCT</a:t>
            </a:r>
            <a:endParaRPr lang="en-US" altLang="en-US" sz="1200" dirty="0">
              <a:solidFill>
                <a:schemeClr val="tx1"/>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GB" altLang="en-US" sz="1200" dirty="0" err="1">
                <a:solidFill>
                  <a:schemeClr val="tx1"/>
                </a:solidFill>
                <a:latin typeface="Courier New" panose="02070309020205020404" pitchFamily="49" charset="0"/>
                <a:cs typeface="Courier New" panose="02070309020205020404" pitchFamily="49" charset="0"/>
              </a:rPr>
              <a:t>Table.subProduct</a:t>
            </a:r>
            <a:r>
              <a:rPr lang="en-GB" altLang="en-US" sz="1200" dirty="0">
                <a:solidFill>
                  <a:schemeClr val="tx1"/>
                </a:solidFill>
                <a:latin typeface="Courier New" panose="02070309020205020404" pitchFamily="49" charset="0"/>
                <a:cs typeface="Courier New" panose="02070309020205020404" pitchFamily="49" charset="0"/>
              </a:rPr>
              <a:t> = ‘ '          ;* Must be on EB.SUB.PRODUCT</a:t>
            </a:r>
            <a:endParaRPr lang="en-US" altLang="en-US" sz="1200" dirty="0">
              <a:solidFill>
                <a:schemeClr val="tx1"/>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GB" altLang="en-US" sz="1200" dirty="0" err="1">
                <a:solidFill>
                  <a:schemeClr val="tx1"/>
                </a:solidFill>
                <a:latin typeface="Courier New" panose="02070309020205020404" pitchFamily="49" charset="0"/>
                <a:cs typeface="Courier New" panose="02070309020205020404" pitchFamily="49" charset="0"/>
              </a:rPr>
              <a:t>Table.classification</a:t>
            </a:r>
            <a:r>
              <a:rPr lang="en-GB" altLang="en-US" sz="1200" dirty="0">
                <a:solidFill>
                  <a:schemeClr val="tx1"/>
                </a:solidFill>
                <a:latin typeface="Courier New" panose="02070309020205020404" pitchFamily="49" charset="0"/>
                <a:cs typeface="Courier New" panose="02070309020205020404" pitchFamily="49" charset="0"/>
              </a:rPr>
              <a:t> = 'INT'    ;* As per FILE.CONTROL</a:t>
            </a:r>
            <a:endParaRPr lang="en-US" altLang="en-US" sz="1200" dirty="0">
              <a:solidFill>
                <a:schemeClr val="tx1"/>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GB" altLang="en-US" sz="1200" dirty="0" err="1">
                <a:solidFill>
                  <a:schemeClr val="tx1"/>
                </a:solidFill>
                <a:latin typeface="Courier New" panose="02070309020205020404" pitchFamily="49" charset="0"/>
                <a:cs typeface="Courier New" panose="02070309020205020404" pitchFamily="49" charset="0"/>
              </a:rPr>
              <a:t>Table.systemClearFile</a:t>
            </a:r>
            <a:r>
              <a:rPr lang="en-GB" altLang="en-US" sz="1200" dirty="0">
                <a:solidFill>
                  <a:schemeClr val="tx1"/>
                </a:solidFill>
                <a:latin typeface="Courier New" panose="02070309020205020404" pitchFamily="49" charset="0"/>
                <a:cs typeface="Courier New" panose="02070309020205020404" pitchFamily="49" charset="0"/>
              </a:rPr>
              <a:t> = 'Y'     ;* As per FILE.CONTROL</a:t>
            </a:r>
            <a:endParaRPr lang="en-US" altLang="en-US" sz="1200" dirty="0">
              <a:solidFill>
                <a:schemeClr val="tx1"/>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GB" altLang="en-US" sz="1200" dirty="0" err="1">
                <a:solidFill>
                  <a:schemeClr val="tx1"/>
                </a:solidFill>
                <a:latin typeface="Courier New" panose="02070309020205020404" pitchFamily="49" charset="0"/>
                <a:cs typeface="Courier New" panose="02070309020205020404" pitchFamily="49" charset="0"/>
              </a:rPr>
              <a:t>Table.relatedFiles</a:t>
            </a:r>
            <a:r>
              <a:rPr lang="en-GB" altLang="en-US" sz="1200" dirty="0">
                <a:solidFill>
                  <a:schemeClr val="tx1"/>
                </a:solidFill>
                <a:latin typeface="Courier New" panose="02070309020205020404" pitchFamily="49" charset="0"/>
                <a:cs typeface="Courier New" panose="02070309020205020404" pitchFamily="49" charset="0"/>
              </a:rPr>
              <a:t> = ''         ;* As per FILE.CONTROL</a:t>
            </a:r>
            <a:endParaRPr lang="en-US" altLang="en-US" sz="1200" dirty="0">
              <a:solidFill>
                <a:schemeClr val="tx1"/>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GB" altLang="en-US" sz="1200" dirty="0" err="1">
                <a:solidFill>
                  <a:schemeClr val="tx1"/>
                </a:solidFill>
                <a:latin typeface="Courier New" panose="02070309020205020404" pitchFamily="49" charset="0"/>
                <a:cs typeface="Courier New" panose="02070309020205020404" pitchFamily="49" charset="0"/>
              </a:rPr>
              <a:t>Table.isPostClosingFile</a:t>
            </a:r>
            <a:r>
              <a:rPr lang="en-GB" altLang="en-US" sz="1200" dirty="0">
                <a:solidFill>
                  <a:schemeClr val="tx1"/>
                </a:solidFill>
                <a:latin typeface="Courier New" panose="02070309020205020404" pitchFamily="49" charset="0"/>
                <a:cs typeface="Courier New" panose="02070309020205020404" pitchFamily="49" charset="0"/>
              </a:rPr>
              <a:t> = ''    ;* As per FILE.CONTROL</a:t>
            </a:r>
            <a:endParaRPr lang="en-US" altLang="en-US" sz="1200" dirty="0">
              <a:solidFill>
                <a:schemeClr val="tx1"/>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GB" altLang="en-US" sz="1200" dirty="0" err="1">
                <a:solidFill>
                  <a:schemeClr val="tx1"/>
                </a:solidFill>
                <a:latin typeface="Courier New" panose="02070309020205020404" pitchFamily="49" charset="0"/>
                <a:cs typeface="Courier New" panose="02070309020205020404" pitchFamily="49" charset="0"/>
              </a:rPr>
              <a:t>Table.equatePrefix</a:t>
            </a:r>
            <a:r>
              <a:rPr lang="en-GB" altLang="en-US" sz="1200" dirty="0">
                <a:solidFill>
                  <a:schemeClr val="tx1"/>
                </a:solidFill>
                <a:latin typeface="Courier New" panose="02070309020205020404" pitchFamily="49" charset="0"/>
                <a:cs typeface="Courier New" panose="02070309020205020404" pitchFamily="49" charset="0"/>
              </a:rPr>
              <a:t> = 'XX.YY'    ;* Use to create I_F.EB.LOG.PARAMETER</a:t>
            </a:r>
            <a:endParaRPr lang="en-US" altLang="en-US" sz="1200" dirty="0">
              <a:solidFill>
                <a:schemeClr val="tx1"/>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GB" altLang="en-US" sz="1200" dirty="0" err="1">
                <a:solidFill>
                  <a:schemeClr val="tx1"/>
                </a:solidFill>
                <a:latin typeface="Courier New" panose="02070309020205020404" pitchFamily="49" charset="0"/>
                <a:cs typeface="Courier New" panose="02070309020205020404" pitchFamily="49" charset="0"/>
              </a:rPr>
              <a:t>Table.idPrefix</a:t>
            </a:r>
            <a:r>
              <a:rPr lang="en-GB" altLang="en-US" sz="1200" dirty="0">
                <a:solidFill>
                  <a:schemeClr val="tx1"/>
                </a:solidFill>
                <a:latin typeface="Courier New" panose="02070309020205020404" pitchFamily="49" charset="0"/>
                <a:cs typeface="Courier New" panose="02070309020205020404" pitchFamily="49" charset="0"/>
              </a:rPr>
              <a:t> = ''       	  ;* Used by EB.FORMAT.ID if set</a:t>
            </a:r>
            <a:endParaRPr lang="en-US" altLang="en-US"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02569210"/>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a:t>How are the properties used?</a:t>
            </a:r>
          </a:p>
        </p:txBody>
      </p:sp>
      <p:sp>
        <p:nvSpPr>
          <p:cNvPr id="45059" name="Content Placeholder 2"/>
          <p:cNvSpPr>
            <a:spLocks noGrp="1"/>
          </p:cNvSpPr>
          <p:nvPr>
            <p:ph idx="1"/>
          </p:nvPr>
        </p:nvSpPr>
        <p:spPr>
          <a:xfrm>
            <a:off x="685800" y="1295400"/>
            <a:ext cx="7772400" cy="3600986"/>
          </a:xfrm>
        </p:spPr>
        <p:txBody>
          <a:bodyPr/>
          <a:lstStyle/>
          <a:p>
            <a:r>
              <a:rPr lang="en-GB" altLang="en-US" dirty="0"/>
              <a:t>The ID of the FILE.CONTROL ,PGM.FILE and SS entry - Table.name</a:t>
            </a:r>
          </a:p>
          <a:p>
            <a:endParaRPr lang="en-US" altLang="en-US" dirty="0"/>
          </a:p>
          <a:p>
            <a:r>
              <a:rPr lang="en-GB" altLang="en-US" dirty="0"/>
              <a:t>The TYPE for the PGM.FILE record – </a:t>
            </a:r>
            <a:r>
              <a:rPr lang="en-GB" altLang="en-US" dirty="0" err="1"/>
              <a:t>Table.stereotype</a:t>
            </a:r>
            <a:endParaRPr lang="en-GB" altLang="en-US" dirty="0"/>
          </a:p>
          <a:p>
            <a:endParaRPr lang="en-US" altLang="en-US" dirty="0"/>
          </a:p>
          <a:p>
            <a:r>
              <a:rPr lang="en-GB" altLang="en-US" dirty="0"/>
              <a:t>The SCREEN.TITLE in PGM.FILE record(Description) – </a:t>
            </a:r>
            <a:r>
              <a:rPr lang="en-GB" altLang="en-US" dirty="0" err="1"/>
              <a:t>Table.title</a:t>
            </a:r>
            <a:endParaRPr lang="en-GB" altLang="en-US" dirty="0"/>
          </a:p>
          <a:p>
            <a:endParaRPr lang="en-US" altLang="en-US" dirty="0"/>
          </a:p>
          <a:p>
            <a:r>
              <a:rPr lang="en-GB" altLang="en-US" dirty="0"/>
              <a:t>The PRODUCT field in FILE.CONTROL and PGM.FILE – </a:t>
            </a:r>
            <a:r>
              <a:rPr lang="en-GB" altLang="en-US" dirty="0" err="1"/>
              <a:t>Table.product</a:t>
            </a:r>
            <a:r>
              <a:rPr lang="en-GB" altLang="en-US" dirty="0"/>
              <a:t> </a:t>
            </a:r>
          </a:p>
          <a:p>
            <a:endParaRPr lang="en-US" altLang="en-US" dirty="0"/>
          </a:p>
          <a:p>
            <a:r>
              <a:rPr lang="en-GB" altLang="en-US" dirty="0"/>
              <a:t>The CLASSIFICATION field in FILE.CONTROL – </a:t>
            </a:r>
            <a:r>
              <a:rPr lang="en-GB" altLang="en-US" dirty="0" err="1"/>
              <a:t>Table.classification</a:t>
            </a:r>
            <a:endParaRPr lang="en-GB" altLang="en-US" dirty="0"/>
          </a:p>
          <a:p>
            <a:endParaRPr lang="en-US" altLang="en-US" dirty="0"/>
          </a:p>
          <a:p>
            <a:r>
              <a:rPr lang="en-GB" altLang="en-US" dirty="0"/>
              <a:t>The prefix for all fields in the I_ files – </a:t>
            </a:r>
            <a:r>
              <a:rPr lang="en-GB" altLang="en-US" dirty="0" err="1"/>
              <a:t>Table.equatePrefix</a:t>
            </a:r>
            <a:endParaRPr lang="en-GB" altLang="en-US" dirty="0"/>
          </a:p>
          <a:p>
            <a:endParaRPr lang="en-US" altLang="en-US" dirty="0"/>
          </a:p>
          <a:p>
            <a:pPr>
              <a:buFont typeface="Wingdings" panose="05000000000000000000" pitchFamily="2" charset="2"/>
              <a:buNone/>
            </a:pPr>
            <a:endParaRPr lang="en-US" altLang="en-US" dirty="0"/>
          </a:p>
        </p:txBody>
      </p:sp>
      <p:sp>
        <p:nvSpPr>
          <p:cNvPr id="450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28E1FE86-3653-40FB-8ADA-D4FB881DF9F6}" type="slidenum">
              <a:rPr lang="en-GB" altLang="en-US" sz="900">
                <a:solidFill>
                  <a:srgbClr val="98ABD0"/>
                </a:solidFill>
              </a:rPr>
              <a:pPr eaLnBrk="1" hangingPunct="1"/>
              <a:t>17</a:t>
            </a:fld>
            <a:endParaRPr lang="en-GB" altLang="en-US" sz="900">
              <a:solidFill>
                <a:srgbClr val="98ABD0"/>
              </a:solidFill>
            </a:endParaRPr>
          </a:p>
        </p:txBody>
      </p:sp>
    </p:spTree>
    <p:extLst>
      <p:ext uri="{BB962C8B-B14F-4D97-AF65-F5344CB8AC3E}">
        <p14:creationId xmlns:p14="http://schemas.microsoft.com/office/powerpoint/2010/main" val="4134000399"/>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t>I_Table</a:t>
            </a:r>
          </a:p>
        </p:txBody>
      </p:sp>
      <p:sp>
        <p:nvSpPr>
          <p:cNvPr id="46083" name="Content Placeholder 2"/>
          <p:cNvSpPr>
            <a:spLocks noGrp="1"/>
          </p:cNvSpPr>
          <p:nvPr>
            <p:ph idx="1"/>
          </p:nvPr>
        </p:nvSpPr>
        <p:spPr>
          <a:xfrm>
            <a:off x="685800" y="1295400"/>
            <a:ext cx="7772400" cy="5276850"/>
          </a:xfrm>
        </p:spPr>
        <p:txBody>
          <a:bodyPr/>
          <a:lstStyle/>
          <a:p>
            <a:r>
              <a:rPr lang="en-US" altLang="en-US"/>
              <a:t>Contains all common variables used in table object</a:t>
            </a:r>
          </a:p>
          <a:p>
            <a:endParaRPr lang="en-US" altLang="en-US"/>
          </a:p>
        </p:txBody>
      </p:sp>
      <p:sp>
        <p:nvSpPr>
          <p:cNvPr id="460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EC7A2874-F099-44BA-8810-316571273B0B}" type="slidenum">
              <a:rPr lang="en-GB" altLang="en-US" sz="900">
                <a:solidFill>
                  <a:srgbClr val="98ABD0"/>
                </a:solidFill>
              </a:rPr>
              <a:pPr eaLnBrk="1" hangingPunct="1"/>
              <a:t>18</a:t>
            </a:fld>
            <a:endParaRPr lang="en-GB" altLang="en-US" sz="900">
              <a:solidFill>
                <a:srgbClr val="98ABD0"/>
              </a:solidFill>
            </a:endParaRPr>
          </a:p>
        </p:txBody>
      </p:sp>
      <p:sp>
        <p:nvSpPr>
          <p:cNvPr id="5" name="Text Box 6"/>
          <p:cNvSpPr txBox="1">
            <a:spLocks noChangeArrowheads="1"/>
          </p:cNvSpPr>
          <p:nvPr/>
        </p:nvSpPr>
        <p:spPr bwMode="auto">
          <a:xfrm>
            <a:off x="1071563" y="2000250"/>
            <a:ext cx="7429500" cy="4500563"/>
          </a:xfrm>
          <a:prstGeom prst="rect">
            <a:avLst/>
          </a:prstGeom>
          <a:solidFill>
            <a:srgbClr val="CCFFFF">
              <a:alpha val="50999"/>
            </a:srgbClr>
          </a:solidFill>
          <a:ln w="9525" algn="ctr">
            <a:solidFill>
              <a:srgbClr val="000000"/>
            </a:solidFill>
            <a:miter lim="800000"/>
            <a:headEnd/>
            <a:tailEnd/>
          </a:ln>
          <a:effectLst/>
        </p:spPr>
        <p:txBody>
          <a:bodyPr/>
          <a:lstStyle/>
          <a:p>
            <a:pPr>
              <a:defRPr/>
            </a:pPr>
            <a:r>
              <a:rPr lang="en-GB" sz="1200" dirty="0">
                <a:latin typeface="Courier New" pitchFamily="49" charset="0"/>
                <a:cs typeface="Courier New" pitchFamily="49" charset="0"/>
              </a:rPr>
              <a:t>COMMON/OBJECT.TEMPLATE/</a:t>
            </a:r>
            <a:r>
              <a:rPr lang="en-GB" sz="1200" dirty="0" err="1">
                <a:latin typeface="Courier New" pitchFamily="49" charset="0"/>
                <a:cs typeface="Courier New" pitchFamily="49" charset="0"/>
              </a:rPr>
              <a:t>Table.fieldNeighbourArray</a:t>
            </a:r>
            <a:r>
              <a:rPr lang="en-GB" sz="1200" dirty="0">
                <a:latin typeface="Courier New" pitchFamily="49" charset="0"/>
                <a:cs typeface="Courier New" pitchFamily="49" charset="0"/>
              </a:rPr>
              <a:t>(C$SYSDIM),Table.name,</a:t>
            </a:r>
            <a:endParaRPr lang="en-US" sz="1200" dirty="0">
              <a:latin typeface="Courier New" pitchFamily="49" charset="0"/>
              <a:cs typeface="Courier New" pitchFamily="49" charset="0"/>
            </a:endParaRPr>
          </a:p>
          <a:p>
            <a:pPr>
              <a:defRPr/>
            </a:pPr>
            <a:r>
              <a:rPr lang="en-GB" sz="1200" dirty="0">
                <a:latin typeface="Courier New" pitchFamily="49" charset="0"/>
                <a:cs typeface="Courier New" pitchFamily="49" charset="0"/>
              </a:rPr>
              <a:t>Table.title,</a:t>
            </a:r>
            <a:endParaRPr lang="en-US" sz="1200" dirty="0">
              <a:latin typeface="Courier New" pitchFamily="49" charset="0"/>
              <a:cs typeface="Courier New" pitchFamily="49" charset="0"/>
            </a:endParaRPr>
          </a:p>
          <a:p>
            <a:pPr>
              <a:defRPr/>
            </a:pPr>
            <a:r>
              <a:rPr lang="en-GB" sz="1200" dirty="0">
                <a:latin typeface="Courier New" pitchFamily="49" charset="0"/>
                <a:cs typeface="Courier New" pitchFamily="49" charset="0"/>
              </a:rPr>
              <a:t>Table.stereotype,</a:t>
            </a:r>
            <a:endParaRPr lang="en-US" sz="1200" dirty="0">
              <a:latin typeface="Courier New" pitchFamily="49" charset="0"/>
              <a:cs typeface="Courier New" pitchFamily="49" charset="0"/>
            </a:endParaRPr>
          </a:p>
          <a:p>
            <a:pPr>
              <a:defRPr/>
            </a:pPr>
            <a:r>
              <a:rPr lang="en-GB" sz="1200" dirty="0">
                <a:latin typeface="Courier New" pitchFamily="49" charset="0"/>
                <a:cs typeface="Courier New" pitchFamily="49" charset="0"/>
              </a:rPr>
              <a:t>Table.product,</a:t>
            </a:r>
            <a:endParaRPr lang="en-US" sz="1200" dirty="0">
              <a:latin typeface="Courier New" pitchFamily="49" charset="0"/>
              <a:cs typeface="Courier New" pitchFamily="49" charset="0"/>
            </a:endParaRPr>
          </a:p>
          <a:p>
            <a:pPr>
              <a:defRPr/>
            </a:pPr>
            <a:r>
              <a:rPr lang="en-GB" sz="1200" dirty="0">
                <a:latin typeface="Courier New" pitchFamily="49" charset="0"/>
                <a:cs typeface="Courier New" pitchFamily="49" charset="0"/>
              </a:rPr>
              <a:t>Table.subProduct,</a:t>
            </a:r>
            <a:endParaRPr lang="en-US" sz="1200" dirty="0">
              <a:latin typeface="Courier New" pitchFamily="49" charset="0"/>
              <a:cs typeface="Courier New" pitchFamily="49" charset="0"/>
            </a:endParaRPr>
          </a:p>
          <a:p>
            <a:pPr>
              <a:defRPr/>
            </a:pPr>
            <a:r>
              <a:rPr lang="en-GB" sz="1200" dirty="0">
                <a:latin typeface="Courier New" pitchFamily="49" charset="0"/>
                <a:cs typeface="Courier New" pitchFamily="49" charset="0"/>
              </a:rPr>
              <a:t>Table.idPrefix,</a:t>
            </a:r>
            <a:endParaRPr lang="en-US" sz="1200" dirty="0">
              <a:latin typeface="Courier New" pitchFamily="49" charset="0"/>
              <a:cs typeface="Courier New" pitchFamily="49" charset="0"/>
            </a:endParaRPr>
          </a:p>
          <a:p>
            <a:pPr>
              <a:defRPr/>
            </a:pPr>
            <a:r>
              <a:rPr lang="en-GB" sz="1200" dirty="0">
                <a:latin typeface="Courier New" pitchFamily="49" charset="0"/>
                <a:cs typeface="Courier New" pitchFamily="49" charset="0"/>
              </a:rPr>
              <a:t>Table.blockedFunctions,</a:t>
            </a:r>
            <a:endParaRPr lang="en-US" sz="1200" dirty="0">
              <a:latin typeface="Courier New" pitchFamily="49" charset="0"/>
              <a:cs typeface="Courier New" pitchFamily="49" charset="0"/>
            </a:endParaRPr>
          </a:p>
          <a:p>
            <a:pPr>
              <a:defRPr/>
            </a:pPr>
            <a:r>
              <a:rPr lang="en-GB" sz="1200" dirty="0">
                <a:latin typeface="Courier New" pitchFamily="49" charset="0"/>
                <a:cs typeface="Courier New" pitchFamily="49" charset="0"/>
              </a:rPr>
              <a:t>Table.systemClearFile,</a:t>
            </a:r>
            <a:endParaRPr lang="en-US" sz="1200" dirty="0">
              <a:latin typeface="Courier New" pitchFamily="49" charset="0"/>
              <a:cs typeface="Courier New" pitchFamily="49" charset="0"/>
            </a:endParaRPr>
          </a:p>
          <a:p>
            <a:pPr>
              <a:defRPr/>
            </a:pPr>
            <a:r>
              <a:rPr lang="en-GB" sz="1200" dirty="0">
                <a:latin typeface="Courier New" pitchFamily="49" charset="0"/>
                <a:cs typeface="Courier New" pitchFamily="49" charset="0"/>
              </a:rPr>
              <a:t>Table.relatedFiles,</a:t>
            </a:r>
            <a:endParaRPr lang="en-US" sz="1200" dirty="0">
              <a:latin typeface="Courier New" pitchFamily="49" charset="0"/>
              <a:cs typeface="Courier New" pitchFamily="49" charset="0"/>
            </a:endParaRPr>
          </a:p>
          <a:p>
            <a:pPr>
              <a:defRPr/>
            </a:pPr>
            <a:r>
              <a:rPr lang="en-GB" sz="1200" dirty="0">
                <a:latin typeface="Courier New" pitchFamily="49" charset="0"/>
                <a:cs typeface="Courier New" pitchFamily="49" charset="0"/>
              </a:rPr>
              <a:t>Table.isPostClosingFile,</a:t>
            </a:r>
            <a:endParaRPr lang="en-US" sz="1200" dirty="0">
              <a:latin typeface="Courier New" pitchFamily="49" charset="0"/>
              <a:cs typeface="Courier New" pitchFamily="49" charset="0"/>
            </a:endParaRPr>
          </a:p>
          <a:p>
            <a:pPr>
              <a:defRPr/>
            </a:pPr>
            <a:r>
              <a:rPr lang="en-GB" sz="1200" dirty="0">
                <a:latin typeface="Courier New" pitchFamily="49" charset="0"/>
                <a:cs typeface="Courier New" pitchFamily="49" charset="0"/>
              </a:rPr>
              <a:t>Table.equatePrefix,</a:t>
            </a:r>
            <a:endParaRPr lang="en-US" sz="1200" dirty="0">
              <a:latin typeface="Courier New" pitchFamily="49" charset="0"/>
              <a:cs typeface="Courier New" pitchFamily="49" charset="0"/>
            </a:endParaRPr>
          </a:p>
          <a:p>
            <a:pPr>
              <a:defRPr/>
            </a:pPr>
            <a:r>
              <a:rPr lang="en-GB" sz="1200" dirty="0" err="1">
                <a:latin typeface="Courier New" pitchFamily="49" charset="0"/>
                <a:cs typeface="Courier New" pitchFamily="49" charset="0"/>
              </a:rPr>
              <a:t>Table.triggerField</a:t>
            </a:r>
            <a:r>
              <a:rPr lang="en-GB" sz="1200" dirty="0">
                <a:latin typeface="Courier New" pitchFamily="49" charset="0"/>
                <a:cs typeface="Courier New" pitchFamily="49" charset="0"/>
              </a:rPr>
              <a:t>,</a:t>
            </a:r>
            <a:endParaRPr lang="en-US" sz="1200" dirty="0">
              <a:latin typeface="Courier New" pitchFamily="49" charset="0"/>
              <a:cs typeface="Courier New" pitchFamily="49" charset="0"/>
            </a:endParaRPr>
          </a:p>
          <a:p>
            <a:pPr>
              <a:defRPr/>
            </a:pPr>
            <a:r>
              <a:rPr lang="en-GB" sz="1200" dirty="0">
                <a:latin typeface="Courier New" pitchFamily="49" charset="0"/>
                <a:cs typeface="Courier New" pitchFamily="49" charset="0"/>
              </a:rPr>
              <a:t>Table.classification,</a:t>
            </a:r>
            <a:endParaRPr lang="en-US" sz="1200" dirty="0">
              <a:latin typeface="Courier New" pitchFamily="49" charset="0"/>
              <a:cs typeface="Courier New" pitchFamily="49" charset="0"/>
            </a:endParaRPr>
          </a:p>
          <a:p>
            <a:pPr>
              <a:defRPr/>
            </a:pPr>
            <a:r>
              <a:rPr lang="en-GB" sz="1200" dirty="0" err="1">
                <a:latin typeface="Courier New" pitchFamily="49" charset="0"/>
                <a:cs typeface="Courier New" pitchFamily="49" charset="0"/>
              </a:rPr>
              <a:t>Table.noInputFields</a:t>
            </a:r>
            <a:r>
              <a:rPr lang="en-GB" sz="1200" dirty="0">
                <a:latin typeface="Courier New" pitchFamily="49" charset="0"/>
                <a:cs typeface="Courier New" pitchFamily="49" charset="0"/>
              </a:rPr>
              <a:t>,</a:t>
            </a:r>
            <a:endParaRPr lang="en-US" sz="1200" dirty="0">
              <a:latin typeface="Courier New" pitchFamily="49" charset="0"/>
              <a:cs typeface="Courier New" pitchFamily="49" charset="0"/>
            </a:endParaRPr>
          </a:p>
          <a:p>
            <a:pPr>
              <a:defRPr/>
            </a:pPr>
            <a:r>
              <a:rPr lang="en-GB" sz="1200" dirty="0" err="1">
                <a:latin typeface="Courier New" pitchFamily="49" charset="0"/>
                <a:cs typeface="Courier New" pitchFamily="49" charset="0"/>
              </a:rPr>
              <a:t>Table.inputtableFields</a:t>
            </a:r>
            <a:r>
              <a:rPr lang="en-GB" sz="1200" dirty="0">
                <a:latin typeface="Courier New" pitchFamily="49" charset="0"/>
                <a:cs typeface="Courier New" pitchFamily="49" charset="0"/>
              </a:rPr>
              <a:t>,</a:t>
            </a:r>
          </a:p>
          <a:p>
            <a:pPr>
              <a:defRPr/>
            </a:pPr>
            <a:r>
              <a:rPr lang="en-GB" sz="1200" dirty="0">
                <a:latin typeface="Arial" charset="0"/>
              </a:rPr>
              <a:t> </a:t>
            </a:r>
            <a:r>
              <a:rPr lang="en-GB" sz="1200" dirty="0" err="1">
                <a:latin typeface="Courier New" pitchFamily="49" charset="0"/>
                <a:cs typeface="Courier New" pitchFamily="49" charset="0"/>
              </a:rPr>
              <a:t>Table.lastApplication</a:t>
            </a:r>
            <a:r>
              <a:rPr lang="en-GB" sz="1200" dirty="0">
                <a:latin typeface="Courier New" pitchFamily="49" charset="0"/>
                <a:cs typeface="Courier New" pitchFamily="49" charset="0"/>
              </a:rPr>
              <a:t>,</a:t>
            </a:r>
            <a:endParaRPr lang="en-US" sz="1200" dirty="0">
              <a:latin typeface="Courier New" pitchFamily="49" charset="0"/>
              <a:cs typeface="Courier New" pitchFamily="49" charset="0"/>
            </a:endParaRPr>
          </a:p>
          <a:p>
            <a:pPr>
              <a:defRPr/>
            </a:pPr>
            <a:r>
              <a:rPr lang="en-GB" sz="1200" dirty="0">
                <a:latin typeface="Arial" charset="0"/>
              </a:rPr>
              <a:t> </a:t>
            </a:r>
            <a:r>
              <a:rPr lang="en-GB" sz="1200" dirty="0">
                <a:latin typeface="Courier New" pitchFamily="49" charset="0"/>
                <a:cs typeface="Courier New" pitchFamily="49" charset="0"/>
              </a:rPr>
              <a:t>Table.idPrefix,</a:t>
            </a:r>
            <a:endParaRPr lang="en-US" sz="1200" dirty="0">
              <a:latin typeface="Courier New" pitchFamily="49" charset="0"/>
              <a:cs typeface="Courier New" pitchFamily="49" charset="0"/>
            </a:endParaRPr>
          </a:p>
          <a:p>
            <a:pPr>
              <a:defRPr/>
            </a:pPr>
            <a:r>
              <a:rPr lang="en-GB" sz="1200" dirty="0">
                <a:latin typeface="Courier New" pitchFamily="49" charset="0"/>
                <a:cs typeface="Courier New" pitchFamily="49" charset="0"/>
              </a:rPr>
              <a:t>Table.blockedFunctions,</a:t>
            </a:r>
            <a:endParaRPr lang="en-US" sz="1200" dirty="0">
              <a:latin typeface="Courier New" pitchFamily="49" charset="0"/>
              <a:cs typeface="Courier New" pitchFamily="49" charset="0"/>
            </a:endParaRPr>
          </a:p>
          <a:p>
            <a:pPr>
              <a:defRPr/>
            </a:pPr>
            <a:r>
              <a:rPr lang="en-GB" sz="1200" dirty="0">
                <a:latin typeface="Courier New" pitchFamily="49" charset="0"/>
                <a:cs typeface="Courier New" pitchFamily="49" charset="0"/>
              </a:rPr>
              <a:t>Table.systemClearFile,</a:t>
            </a:r>
            <a:endParaRPr lang="en-US" sz="1200" dirty="0">
              <a:latin typeface="Courier New" pitchFamily="49" charset="0"/>
              <a:cs typeface="Courier New" pitchFamily="49" charset="0"/>
            </a:endParaRPr>
          </a:p>
          <a:p>
            <a:pPr>
              <a:defRPr/>
            </a:pPr>
            <a:r>
              <a:rPr lang="en-GB" sz="1200" dirty="0">
                <a:latin typeface="Courier New" pitchFamily="49" charset="0"/>
                <a:cs typeface="Courier New" pitchFamily="49" charset="0"/>
              </a:rPr>
              <a:t>Table.relatedFiles,</a:t>
            </a:r>
            <a:endParaRPr lang="en-US" sz="1200" dirty="0">
              <a:latin typeface="Courier New" pitchFamily="49" charset="0"/>
              <a:cs typeface="Courier New" pitchFamily="49" charset="0"/>
            </a:endParaRPr>
          </a:p>
          <a:p>
            <a:pPr>
              <a:defRPr/>
            </a:pPr>
            <a:r>
              <a:rPr lang="en-GB" sz="1200" dirty="0">
                <a:latin typeface="Courier New" pitchFamily="49" charset="0"/>
                <a:cs typeface="Courier New" pitchFamily="49" charset="0"/>
              </a:rPr>
              <a:t>Table.isPostClosingFile,</a:t>
            </a:r>
            <a:endParaRPr lang="en-US" sz="1200" dirty="0">
              <a:latin typeface="Courier New" pitchFamily="49" charset="0"/>
              <a:cs typeface="Courier New" pitchFamily="49" charset="0"/>
            </a:endParaRPr>
          </a:p>
          <a:p>
            <a:pPr>
              <a:defRPr/>
            </a:pPr>
            <a:r>
              <a:rPr lang="en-GB" sz="1200" dirty="0">
                <a:latin typeface="Courier New" pitchFamily="49" charset="0"/>
                <a:cs typeface="Courier New" pitchFamily="49" charset="0"/>
              </a:rPr>
              <a:t>Table.equatePrefix,</a:t>
            </a:r>
            <a:endParaRPr lang="en-US" sz="1200" dirty="0">
              <a:latin typeface="Courier New" pitchFamily="49" charset="0"/>
              <a:cs typeface="Courier New" pitchFamily="49" charset="0"/>
            </a:endParaRPr>
          </a:p>
          <a:p>
            <a:pPr>
              <a:defRPr/>
            </a:pPr>
            <a:r>
              <a:rPr lang="en-GB" sz="1200" dirty="0" err="1">
                <a:latin typeface="Courier New" pitchFamily="49" charset="0"/>
                <a:cs typeface="Courier New" pitchFamily="49" charset="0"/>
              </a:rPr>
              <a:t>Table.triggerField</a:t>
            </a:r>
            <a:r>
              <a:rPr lang="en-GB" sz="1200" dirty="0">
                <a:latin typeface="Courier New" pitchFamily="49" charset="0"/>
                <a:cs typeface="Courier New" pitchFamily="49" charset="0"/>
              </a:rPr>
              <a:t>,</a:t>
            </a:r>
            <a:endParaRPr lang="en-US" sz="1200" dirty="0">
              <a:latin typeface="Courier New" pitchFamily="49" charset="0"/>
              <a:cs typeface="Courier New" pitchFamily="49" charset="0"/>
            </a:endParaRPr>
          </a:p>
          <a:p>
            <a:pPr>
              <a:defRPr/>
            </a:pPr>
            <a:r>
              <a:rPr lang="en-GB" sz="1200" dirty="0" err="1">
                <a:latin typeface="Courier New" pitchFamily="49" charset="0"/>
                <a:cs typeface="Courier New" pitchFamily="49" charset="0"/>
              </a:rPr>
              <a:t>Table.lastCompany</a:t>
            </a:r>
            <a:r>
              <a:rPr lang="en-GB" sz="1200" dirty="0">
                <a:latin typeface="Courier New" pitchFamily="49" charset="0"/>
                <a:cs typeface="Courier New" pitchFamily="49" charset="0"/>
              </a:rPr>
              <a:t>,</a:t>
            </a:r>
            <a:endParaRPr lang="en-US" sz="1200" dirty="0">
              <a:latin typeface="Courier New" pitchFamily="49" charset="0"/>
              <a:cs typeface="Courier New" pitchFamily="49" charset="0"/>
            </a:endParaRPr>
          </a:p>
          <a:p>
            <a:pPr marL="342900" indent="-342900" eaLnBrk="0" hangingPunct="0">
              <a:spcBef>
                <a:spcPct val="20000"/>
              </a:spcBef>
              <a:buSzPct val="130000"/>
              <a:buFont typeface="Wingdings" pitchFamily="2" charset="2"/>
              <a:buNone/>
              <a:defRPr/>
            </a:pPr>
            <a:endParaRPr lang="en-US" sz="1600" kern="0" dirty="0">
              <a:solidFill>
                <a:srgbClr val="015294"/>
              </a:solidFill>
              <a:latin typeface="Courier New" pitchFamily="49" charset="0"/>
              <a:cs typeface="Courier New" pitchFamily="49" charset="0"/>
            </a:endParaRPr>
          </a:p>
        </p:txBody>
      </p:sp>
    </p:spTree>
    <p:extLst>
      <p:ext uri="{BB962C8B-B14F-4D97-AF65-F5344CB8AC3E}">
        <p14:creationId xmlns:p14="http://schemas.microsoft.com/office/powerpoint/2010/main" val="1670168344"/>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BC2D22E3-3E44-400E-9B94-DDA2B8080BE7}" type="slidenum">
              <a:rPr lang="en-GB" altLang="en-US" sz="900">
                <a:solidFill>
                  <a:srgbClr val="98ABD0"/>
                </a:solidFill>
              </a:rPr>
              <a:pPr eaLnBrk="1" hangingPunct="1"/>
              <a:t>1</a:t>
            </a:fld>
            <a:endParaRPr lang="en-GB" altLang="en-US" sz="900">
              <a:solidFill>
                <a:srgbClr val="98ABD0"/>
              </a:solidFill>
            </a:endParaRPr>
          </a:p>
        </p:txBody>
      </p:sp>
      <p:sp>
        <p:nvSpPr>
          <p:cNvPr id="10243" name="Rectangle 2"/>
          <p:cNvSpPr>
            <a:spLocks noGrp="1" noChangeArrowheads="1"/>
          </p:cNvSpPr>
          <p:nvPr>
            <p:ph type="title"/>
          </p:nvPr>
        </p:nvSpPr>
        <p:spPr/>
        <p:txBody>
          <a:bodyPr/>
          <a:lstStyle/>
          <a:p>
            <a:pPr eaLnBrk="1" hangingPunct="1"/>
            <a:r>
              <a:rPr lang="en-US" altLang="en-US"/>
              <a:t>What Is An Application In T24?</a:t>
            </a:r>
          </a:p>
        </p:txBody>
      </p:sp>
      <p:sp>
        <p:nvSpPr>
          <p:cNvPr id="10244" name="Rectangle 3"/>
          <p:cNvSpPr>
            <a:spLocks noGrp="1" noChangeArrowheads="1"/>
          </p:cNvSpPr>
          <p:nvPr>
            <p:ph type="body" idx="1"/>
          </p:nvPr>
        </p:nvSpPr>
        <p:spPr/>
        <p:txBody>
          <a:bodyPr/>
          <a:lstStyle/>
          <a:p>
            <a:pPr eaLnBrk="1" hangingPunct="1"/>
            <a:r>
              <a:rPr lang="en-US" altLang="en-US"/>
              <a:t>T24 Applications</a:t>
            </a:r>
          </a:p>
          <a:p>
            <a:pPr lvl="1" eaLnBrk="1" hangingPunct="1"/>
            <a:r>
              <a:rPr lang="en-US" altLang="en-US"/>
              <a:t>Allows input of data</a:t>
            </a:r>
          </a:p>
          <a:p>
            <a:pPr lvl="1" eaLnBrk="1" hangingPunct="1"/>
            <a:r>
              <a:rPr lang="en-US" altLang="en-US"/>
              <a:t>Stores data in database</a:t>
            </a:r>
          </a:p>
          <a:p>
            <a:pPr lvl="1" eaLnBrk="1" hangingPunct="1"/>
            <a:r>
              <a:rPr lang="en-US" altLang="en-US"/>
              <a:t>Performs a business functionality</a:t>
            </a:r>
          </a:p>
          <a:p>
            <a:pPr lvl="1" eaLnBrk="1" hangingPunct="1"/>
            <a:r>
              <a:rPr lang="en-US" altLang="en-US"/>
              <a:t>Example: Funds Transfer, Money Market</a:t>
            </a:r>
          </a:p>
          <a:p>
            <a:pPr eaLnBrk="1" hangingPunct="1"/>
            <a:endParaRPr lang="en-US" altLang="en-US"/>
          </a:p>
          <a:p>
            <a:pPr eaLnBrk="1" hangingPunct="1"/>
            <a:r>
              <a:rPr lang="en-US" altLang="en-US"/>
              <a:t>T24 Tables</a:t>
            </a:r>
          </a:p>
          <a:p>
            <a:pPr lvl="1" eaLnBrk="1" hangingPunct="1"/>
            <a:r>
              <a:rPr lang="en-US" altLang="en-US"/>
              <a:t>Allows input of data</a:t>
            </a:r>
          </a:p>
          <a:p>
            <a:pPr lvl="1" eaLnBrk="1" hangingPunct="1"/>
            <a:r>
              <a:rPr lang="en-US" altLang="en-US"/>
              <a:t>Stores data in database</a:t>
            </a:r>
          </a:p>
          <a:p>
            <a:pPr lvl="1" eaLnBrk="1" hangingPunct="1"/>
            <a:r>
              <a:rPr lang="en-US" altLang="en-US"/>
              <a:t>Holds static data used by other applications</a:t>
            </a:r>
          </a:p>
          <a:p>
            <a:pPr lvl="1" eaLnBrk="1" hangingPunct="1"/>
            <a:r>
              <a:rPr lang="en-US" altLang="en-US"/>
              <a:t>Performs no business functionality on its own</a:t>
            </a:r>
          </a:p>
          <a:p>
            <a:pPr lvl="1" eaLnBrk="1" hangingPunct="1"/>
            <a:r>
              <a:rPr lang="en-US" altLang="en-US"/>
              <a:t>Example: Category, Currency</a:t>
            </a:r>
          </a:p>
        </p:txBody>
      </p:sp>
    </p:spTree>
    <p:extLst>
      <p:ext uri="{BB962C8B-B14F-4D97-AF65-F5344CB8AC3E}">
        <p14:creationId xmlns:p14="http://schemas.microsoft.com/office/powerpoint/2010/main" val="385492100"/>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3FEB5638-B2DC-44DA-8185-323B8280D28D}" type="slidenum">
              <a:rPr lang="en-GB" altLang="en-US" sz="900">
                <a:solidFill>
                  <a:srgbClr val="98ABD0"/>
                </a:solidFill>
              </a:rPr>
              <a:pPr eaLnBrk="1" hangingPunct="1"/>
              <a:t>19</a:t>
            </a:fld>
            <a:endParaRPr lang="en-GB" altLang="en-US" sz="900">
              <a:solidFill>
                <a:srgbClr val="98ABD0"/>
              </a:solidFill>
            </a:endParaRPr>
          </a:p>
        </p:txBody>
      </p:sp>
      <p:sp>
        <p:nvSpPr>
          <p:cNvPr id="59395" name="Rectangle 2"/>
          <p:cNvSpPr>
            <a:spLocks noGrp="1" noChangeArrowheads="1"/>
          </p:cNvSpPr>
          <p:nvPr>
            <p:ph type="title"/>
          </p:nvPr>
        </p:nvSpPr>
        <p:spPr>
          <a:xfrm>
            <a:off x="685800" y="415925"/>
            <a:ext cx="8212137" cy="492125"/>
          </a:xfrm>
        </p:spPr>
        <p:txBody>
          <a:bodyPr/>
          <a:lstStyle/>
          <a:p>
            <a:pPr eaLnBrk="1" hangingPunct="1"/>
            <a:r>
              <a:rPr lang="en-US" altLang="en-US" dirty="0"/>
              <a:t>Using the Template Methods – Common Variables Available</a:t>
            </a:r>
          </a:p>
        </p:txBody>
      </p:sp>
      <p:sp>
        <p:nvSpPr>
          <p:cNvPr id="59396" name="Rectangle 3"/>
          <p:cNvSpPr>
            <a:spLocks noGrp="1" noChangeArrowheads="1"/>
          </p:cNvSpPr>
          <p:nvPr>
            <p:ph type="body" idx="1"/>
          </p:nvPr>
        </p:nvSpPr>
        <p:spPr>
          <a:xfrm>
            <a:off x="685800" y="908050"/>
            <a:ext cx="7772400" cy="2991588"/>
          </a:xfrm>
        </p:spPr>
        <p:txBody>
          <a:bodyPr/>
          <a:lstStyle/>
          <a:p>
            <a:pPr eaLnBrk="1" hangingPunct="1">
              <a:lnSpc>
                <a:spcPct val="90000"/>
              </a:lnSpc>
            </a:pPr>
            <a:r>
              <a:rPr lang="en-US" altLang="en-US" dirty="0"/>
              <a:t>INITIALISE</a:t>
            </a:r>
          </a:p>
          <a:p>
            <a:pPr lvl="2">
              <a:lnSpc>
                <a:spcPct val="90000"/>
              </a:lnSpc>
            </a:pPr>
            <a:r>
              <a:rPr lang="en-US" altLang="en-US" dirty="0"/>
              <a:t>Anything that needs to be done as soon as an application is launched can be done here. It is not a mandatory method</a:t>
            </a:r>
          </a:p>
          <a:p>
            <a:pPr eaLnBrk="1" hangingPunct="1">
              <a:lnSpc>
                <a:spcPct val="90000"/>
              </a:lnSpc>
            </a:pPr>
            <a:endParaRPr lang="en-US" altLang="en-US" dirty="0"/>
          </a:p>
          <a:p>
            <a:pPr eaLnBrk="1" hangingPunct="1">
              <a:lnSpc>
                <a:spcPct val="90000"/>
              </a:lnSpc>
            </a:pPr>
            <a:r>
              <a:rPr lang="en-US" altLang="en-US" dirty="0"/>
              <a:t>FIELDS</a:t>
            </a:r>
          </a:p>
          <a:p>
            <a:pPr lvl="2">
              <a:lnSpc>
                <a:spcPct val="90000"/>
              </a:lnSpc>
            </a:pPr>
            <a:r>
              <a:rPr lang="en-US" altLang="en-US" dirty="0"/>
              <a:t>This is the method in which an applications fields are defined. This is a mandatory method as an application must have at least one field</a:t>
            </a:r>
          </a:p>
          <a:p>
            <a:pPr eaLnBrk="1" hangingPunct="1">
              <a:lnSpc>
                <a:spcPct val="90000"/>
              </a:lnSpc>
            </a:pPr>
            <a:endParaRPr lang="en-US" altLang="en-US" dirty="0"/>
          </a:p>
          <a:p>
            <a:pPr eaLnBrk="1" hangingPunct="1">
              <a:lnSpc>
                <a:spcPct val="90000"/>
              </a:lnSpc>
            </a:pPr>
            <a:r>
              <a:rPr lang="en-US" altLang="en-US" dirty="0"/>
              <a:t>FUNCTION</a:t>
            </a:r>
          </a:p>
          <a:p>
            <a:pPr lvl="2">
              <a:lnSpc>
                <a:spcPct val="90000"/>
              </a:lnSpc>
            </a:pPr>
            <a:r>
              <a:rPr lang="en-US" altLang="en-US" dirty="0"/>
              <a:t>Code that need to be executed depending on the function entered, manipulation of the function itself can be done here </a:t>
            </a:r>
            <a:r>
              <a:rPr lang="en-US" altLang="en-US" b="1" dirty="0"/>
              <a:t>(V$FUNCTION)</a:t>
            </a:r>
          </a:p>
          <a:p>
            <a:pPr eaLnBrk="1" hangingPunct="1">
              <a:lnSpc>
                <a:spcPct val="90000"/>
              </a:lnSpc>
              <a:buFont typeface="Wingdings" panose="05000000000000000000" pitchFamily="2" charset="2"/>
              <a:buNone/>
            </a:pPr>
            <a:endParaRPr lang="en-US" altLang="en-US" dirty="0"/>
          </a:p>
        </p:txBody>
      </p:sp>
    </p:spTree>
    <p:extLst>
      <p:ext uri="{BB962C8B-B14F-4D97-AF65-F5344CB8AC3E}">
        <p14:creationId xmlns:p14="http://schemas.microsoft.com/office/powerpoint/2010/main" val="2707502470"/>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1EF23920-B1E2-4B63-8942-3647F3C4847C}" type="slidenum">
              <a:rPr lang="en-GB" altLang="en-US" sz="900">
                <a:solidFill>
                  <a:srgbClr val="98ABD0"/>
                </a:solidFill>
              </a:rPr>
              <a:pPr eaLnBrk="1" hangingPunct="1"/>
              <a:t>20</a:t>
            </a:fld>
            <a:endParaRPr lang="en-GB" altLang="en-US" sz="900">
              <a:solidFill>
                <a:srgbClr val="98ABD0"/>
              </a:solidFill>
            </a:endParaRPr>
          </a:p>
        </p:txBody>
      </p:sp>
      <p:sp>
        <p:nvSpPr>
          <p:cNvPr id="60419" name="Rectangle 2"/>
          <p:cNvSpPr>
            <a:spLocks noGrp="1" noChangeArrowheads="1"/>
          </p:cNvSpPr>
          <p:nvPr>
            <p:ph type="title"/>
          </p:nvPr>
        </p:nvSpPr>
        <p:spPr>
          <a:xfrm>
            <a:off x="685800" y="415925"/>
            <a:ext cx="8212137" cy="492125"/>
          </a:xfrm>
        </p:spPr>
        <p:txBody>
          <a:bodyPr/>
          <a:lstStyle/>
          <a:p>
            <a:pPr eaLnBrk="1" hangingPunct="1"/>
            <a:r>
              <a:rPr lang="en-US" altLang="en-US" dirty="0"/>
              <a:t>Using the Template Methods – Common Variables Available</a:t>
            </a:r>
          </a:p>
        </p:txBody>
      </p:sp>
      <p:sp>
        <p:nvSpPr>
          <p:cNvPr id="60420" name="Rectangle 3"/>
          <p:cNvSpPr>
            <a:spLocks noGrp="1" noChangeArrowheads="1"/>
          </p:cNvSpPr>
          <p:nvPr>
            <p:ph type="body" idx="1"/>
          </p:nvPr>
        </p:nvSpPr>
        <p:spPr>
          <a:xfrm>
            <a:off x="685800" y="908050"/>
            <a:ext cx="7772400" cy="5187950"/>
          </a:xfrm>
        </p:spPr>
        <p:txBody>
          <a:bodyPr/>
          <a:lstStyle/>
          <a:p>
            <a:pPr eaLnBrk="1" hangingPunct="1">
              <a:lnSpc>
                <a:spcPct val="90000"/>
              </a:lnSpc>
            </a:pPr>
            <a:r>
              <a:rPr lang="en-US" altLang="en-US" dirty="0"/>
              <a:t>ID</a:t>
            </a:r>
          </a:p>
          <a:p>
            <a:pPr lvl="1" eaLnBrk="1" hangingPunct="1">
              <a:lnSpc>
                <a:spcPct val="90000"/>
              </a:lnSpc>
            </a:pPr>
            <a:r>
              <a:rPr lang="en-US" altLang="en-US" dirty="0"/>
              <a:t>Special editing to the ID entered, special validations to the ID </a:t>
            </a:r>
            <a:r>
              <a:rPr lang="en-US" altLang="en-US" b="1" dirty="0"/>
              <a:t>(ID.NEW)</a:t>
            </a:r>
          </a:p>
          <a:p>
            <a:pPr lvl="1" eaLnBrk="1" hangingPunct="1">
              <a:lnSpc>
                <a:spcPct val="90000"/>
              </a:lnSpc>
            </a:pPr>
            <a:endParaRPr lang="en-US" altLang="en-US" b="1" dirty="0"/>
          </a:p>
          <a:p>
            <a:pPr lvl="1" eaLnBrk="1" hangingPunct="1">
              <a:lnSpc>
                <a:spcPct val="90000"/>
              </a:lnSpc>
            </a:pPr>
            <a:endParaRPr lang="en-US" altLang="en-US" b="1" dirty="0"/>
          </a:p>
          <a:p>
            <a:pPr eaLnBrk="1" hangingPunct="1">
              <a:lnSpc>
                <a:spcPct val="90000"/>
              </a:lnSpc>
            </a:pPr>
            <a:r>
              <a:rPr lang="en-US" altLang="en-US" dirty="0"/>
              <a:t>Core API – EB.FORMAT.ID used to prefix the id</a:t>
            </a:r>
          </a:p>
          <a:p>
            <a:pPr eaLnBrk="1" hangingPunct="1">
              <a:lnSpc>
                <a:spcPct val="90000"/>
              </a:lnSpc>
            </a:pPr>
            <a:endParaRPr lang="en-US" altLang="en-US" b="1" dirty="0"/>
          </a:p>
          <a:p>
            <a:pPr eaLnBrk="1" hangingPunct="1">
              <a:lnSpc>
                <a:spcPct val="90000"/>
              </a:lnSpc>
            </a:pPr>
            <a:endParaRPr lang="en-US" altLang="en-US" b="1" dirty="0"/>
          </a:p>
          <a:p>
            <a:pPr eaLnBrk="1" hangingPunct="1">
              <a:lnSpc>
                <a:spcPct val="90000"/>
              </a:lnSpc>
            </a:pPr>
            <a:endParaRPr lang="en-US" altLang="en-US" b="1" dirty="0"/>
          </a:p>
          <a:p>
            <a:pPr eaLnBrk="1" hangingPunct="1">
              <a:lnSpc>
                <a:spcPct val="90000"/>
              </a:lnSpc>
            </a:pPr>
            <a:endParaRPr lang="en-US" altLang="en-US" b="1" dirty="0"/>
          </a:p>
          <a:p>
            <a:pPr eaLnBrk="1" hangingPunct="1">
              <a:lnSpc>
                <a:spcPct val="90000"/>
              </a:lnSpc>
              <a:buFont typeface="Wingdings" panose="05000000000000000000" pitchFamily="2" charset="2"/>
              <a:buNone/>
            </a:pPr>
            <a:endParaRPr lang="en-US" altLang="en-US" dirty="0"/>
          </a:p>
        </p:txBody>
      </p:sp>
    </p:spTree>
    <p:extLst>
      <p:ext uri="{BB962C8B-B14F-4D97-AF65-F5344CB8AC3E}">
        <p14:creationId xmlns:p14="http://schemas.microsoft.com/office/powerpoint/2010/main" val="3779431259"/>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2EBBB946-1959-420A-9328-C0D7C1281EB8}" type="slidenum">
              <a:rPr lang="en-GB" altLang="en-US" sz="900">
                <a:solidFill>
                  <a:srgbClr val="98ABD0"/>
                </a:solidFill>
              </a:rPr>
              <a:pPr eaLnBrk="1" hangingPunct="1"/>
              <a:t>21</a:t>
            </a:fld>
            <a:endParaRPr lang="en-GB" altLang="en-US" sz="900">
              <a:solidFill>
                <a:srgbClr val="98ABD0"/>
              </a:solidFill>
            </a:endParaRPr>
          </a:p>
        </p:txBody>
      </p:sp>
      <p:sp>
        <p:nvSpPr>
          <p:cNvPr id="61443" name="Rectangle 2"/>
          <p:cNvSpPr>
            <a:spLocks noGrp="1" noChangeArrowheads="1"/>
          </p:cNvSpPr>
          <p:nvPr>
            <p:ph type="title"/>
          </p:nvPr>
        </p:nvSpPr>
        <p:spPr/>
        <p:txBody>
          <a:bodyPr/>
          <a:lstStyle/>
          <a:p>
            <a:pPr eaLnBrk="1" hangingPunct="1"/>
            <a:r>
              <a:rPr lang="en-US" altLang="en-US"/>
              <a:t>Auto generate id	</a:t>
            </a:r>
          </a:p>
        </p:txBody>
      </p:sp>
      <p:sp>
        <p:nvSpPr>
          <p:cNvPr id="61444" name="Rectangle 3"/>
          <p:cNvSpPr>
            <a:spLocks noGrp="1" noChangeArrowheads="1"/>
          </p:cNvSpPr>
          <p:nvPr>
            <p:ph type="body" idx="1"/>
          </p:nvPr>
        </p:nvSpPr>
        <p:spPr>
          <a:xfrm>
            <a:off x="685800" y="908050"/>
            <a:ext cx="7772400" cy="5187950"/>
          </a:xfrm>
        </p:spPr>
        <p:txBody>
          <a:bodyPr/>
          <a:lstStyle/>
          <a:p>
            <a:pPr eaLnBrk="1" hangingPunct="1">
              <a:lnSpc>
                <a:spcPct val="90000"/>
              </a:lnSpc>
            </a:pPr>
            <a:endParaRPr lang="en-US" altLang="en-US"/>
          </a:p>
          <a:p>
            <a:pPr eaLnBrk="1" hangingPunct="1">
              <a:lnSpc>
                <a:spcPct val="90000"/>
              </a:lnSpc>
            </a:pPr>
            <a:r>
              <a:rPr lang="en-US" altLang="en-US"/>
              <a:t>PGM.AUTOM.ID  in COMPANY application to auto generate id</a:t>
            </a:r>
          </a:p>
          <a:p>
            <a:pPr eaLnBrk="1" hangingPunct="1">
              <a:lnSpc>
                <a:spcPct val="90000"/>
              </a:lnSpc>
            </a:pPr>
            <a:endParaRPr lang="en-US" altLang="en-US"/>
          </a:p>
          <a:p>
            <a:pPr eaLnBrk="1" hangingPunct="1">
              <a:lnSpc>
                <a:spcPct val="90000"/>
              </a:lnSpc>
            </a:pPr>
            <a:r>
              <a:rPr lang="en-US" altLang="en-US"/>
              <a:t>The format of the id is mentioned in AUTO.ID.START</a:t>
            </a:r>
          </a:p>
          <a:p>
            <a:pPr eaLnBrk="1" hangingPunct="1">
              <a:lnSpc>
                <a:spcPct val="90000"/>
              </a:lnSpc>
            </a:pPr>
            <a:endParaRPr lang="en-US" altLang="en-US"/>
          </a:p>
          <a:p>
            <a:pPr eaLnBrk="1" hangingPunct="1">
              <a:lnSpc>
                <a:spcPct val="90000"/>
              </a:lnSpc>
            </a:pPr>
            <a:r>
              <a:rPr lang="en-US" altLang="en-US"/>
              <a:t>Field UNIQUE.ID generates id randomly with a combination of alphabets and numbers. </a:t>
            </a:r>
          </a:p>
          <a:p>
            <a:pPr eaLnBrk="1" hangingPunct="1">
              <a:lnSpc>
                <a:spcPct val="90000"/>
              </a:lnSpc>
              <a:buFont typeface="Wingdings" panose="05000000000000000000" pitchFamily="2" charset="2"/>
              <a:buNone/>
            </a:pPr>
            <a:endParaRPr lang="en-US" altLang="en-US"/>
          </a:p>
        </p:txBody>
      </p:sp>
    </p:spTree>
    <p:extLst>
      <p:ext uri="{BB962C8B-B14F-4D97-AF65-F5344CB8AC3E}">
        <p14:creationId xmlns:p14="http://schemas.microsoft.com/office/powerpoint/2010/main" val="1540983292"/>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119974E3-5D01-4BFD-BB06-486C39ED29A3}" type="slidenum">
              <a:rPr lang="en-GB" altLang="en-US" sz="900">
                <a:solidFill>
                  <a:srgbClr val="98ABD0"/>
                </a:solidFill>
              </a:rPr>
              <a:pPr eaLnBrk="1" hangingPunct="1"/>
              <a:t>22</a:t>
            </a:fld>
            <a:endParaRPr lang="en-GB" altLang="en-US" sz="900">
              <a:solidFill>
                <a:srgbClr val="98ABD0"/>
              </a:solidFill>
            </a:endParaRPr>
          </a:p>
        </p:txBody>
      </p:sp>
      <p:sp>
        <p:nvSpPr>
          <p:cNvPr id="57348" name="Rectangle 3"/>
          <p:cNvSpPr>
            <a:spLocks noGrp="1" noChangeArrowheads="1"/>
          </p:cNvSpPr>
          <p:nvPr>
            <p:ph type="body" idx="1"/>
          </p:nvPr>
        </p:nvSpPr>
        <p:spPr>
          <a:xfrm>
            <a:off x="685800" y="908050"/>
            <a:ext cx="7772400" cy="3490186"/>
          </a:xfrm>
        </p:spPr>
        <p:txBody>
          <a:bodyPr/>
          <a:lstStyle/>
          <a:p>
            <a:pPr eaLnBrk="1" hangingPunct="1">
              <a:lnSpc>
                <a:spcPct val="90000"/>
              </a:lnSpc>
            </a:pPr>
            <a:r>
              <a:rPr lang="en-US" altLang="en-US" dirty="0"/>
              <a:t>Record</a:t>
            </a:r>
          </a:p>
          <a:p>
            <a:pPr lvl="2">
              <a:lnSpc>
                <a:spcPct val="90000"/>
              </a:lnSpc>
            </a:pPr>
            <a:r>
              <a:rPr lang="en-US" altLang="en-US" dirty="0"/>
              <a:t>Executed before the record requested (existing or new) is displayed to the user</a:t>
            </a:r>
          </a:p>
          <a:p>
            <a:pPr eaLnBrk="1" hangingPunct="1">
              <a:lnSpc>
                <a:spcPct val="90000"/>
              </a:lnSpc>
              <a:buFont typeface="Wingdings" panose="05000000000000000000" pitchFamily="2" charset="2"/>
              <a:buNone/>
            </a:pPr>
            <a:endParaRPr lang="en-US" altLang="en-US" dirty="0"/>
          </a:p>
          <a:p>
            <a:pPr algn="ctr" eaLnBrk="1" hangingPunct="1">
              <a:lnSpc>
                <a:spcPct val="90000"/>
              </a:lnSpc>
              <a:buFont typeface="Wingdings" panose="05000000000000000000" pitchFamily="2" charset="2"/>
              <a:buNone/>
            </a:pPr>
            <a:r>
              <a:rPr lang="en-US" altLang="en-US" dirty="0">
                <a:solidFill>
                  <a:srgbClr val="FF3300"/>
                </a:solidFill>
              </a:rPr>
              <a:t>Record requested is displayed (existing or new)</a:t>
            </a:r>
          </a:p>
          <a:p>
            <a:pPr algn="ctr" eaLnBrk="1" hangingPunct="1">
              <a:lnSpc>
                <a:spcPct val="90000"/>
              </a:lnSpc>
              <a:buFont typeface="Wingdings" panose="05000000000000000000" pitchFamily="2" charset="2"/>
              <a:buNone/>
            </a:pPr>
            <a:r>
              <a:rPr lang="en-US" altLang="en-US" dirty="0">
                <a:solidFill>
                  <a:srgbClr val="FF3300"/>
                </a:solidFill>
              </a:rPr>
              <a:t>Data is input / modified, then Commit</a:t>
            </a:r>
          </a:p>
          <a:p>
            <a:pPr eaLnBrk="1" hangingPunct="1">
              <a:lnSpc>
                <a:spcPct val="90000"/>
              </a:lnSpc>
              <a:buFont typeface="Wingdings" panose="05000000000000000000" pitchFamily="2" charset="2"/>
              <a:buNone/>
            </a:pPr>
            <a:endParaRPr lang="en-US" altLang="en-US" dirty="0"/>
          </a:p>
          <a:p>
            <a:pPr eaLnBrk="1" hangingPunct="1">
              <a:lnSpc>
                <a:spcPct val="90000"/>
              </a:lnSpc>
            </a:pPr>
            <a:r>
              <a:rPr lang="en-US" altLang="en-US" dirty="0"/>
              <a:t>Validate</a:t>
            </a:r>
          </a:p>
          <a:p>
            <a:pPr lvl="2">
              <a:lnSpc>
                <a:spcPct val="90000"/>
              </a:lnSpc>
            </a:pPr>
            <a:r>
              <a:rPr lang="en-US" altLang="en-US" dirty="0"/>
              <a:t>After values are defaulted (if any) all data is validated</a:t>
            </a:r>
          </a:p>
          <a:p>
            <a:pPr marL="0" indent="0" eaLnBrk="1" hangingPunct="1">
              <a:lnSpc>
                <a:spcPct val="90000"/>
              </a:lnSpc>
              <a:buNone/>
            </a:pPr>
            <a:endParaRPr lang="en-US" altLang="en-US" dirty="0"/>
          </a:p>
          <a:p>
            <a:pPr eaLnBrk="1" hangingPunct="1">
              <a:lnSpc>
                <a:spcPct val="90000"/>
              </a:lnSpc>
            </a:pPr>
            <a:r>
              <a:rPr lang="en-US" altLang="en-US" dirty="0"/>
              <a:t>Overrides</a:t>
            </a:r>
          </a:p>
          <a:p>
            <a:pPr lvl="2">
              <a:lnSpc>
                <a:spcPct val="90000"/>
              </a:lnSpc>
            </a:pPr>
            <a:r>
              <a:rPr lang="en-US" altLang="en-US" dirty="0"/>
              <a:t>Overrides if any are generated now</a:t>
            </a:r>
          </a:p>
          <a:p>
            <a:pPr eaLnBrk="1" hangingPunct="1">
              <a:lnSpc>
                <a:spcPct val="90000"/>
              </a:lnSpc>
            </a:pPr>
            <a:endParaRPr lang="en-US" altLang="en-US" dirty="0"/>
          </a:p>
          <a:p>
            <a:pPr eaLnBrk="1" hangingPunct="1">
              <a:lnSpc>
                <a:spcPct val="90000"/>
              </a:lnSpc>
              <a:buFont typeface="Wingdings" panose="05000000000000000000" pitchFamily="2" charset="2"/>
              <a:buNone/>
            </a:pPr>
            <a:endParaRPr lang="en-US" altLang="en-US" dirty="0"/>
          </a:p>
        </p:txBody>
      </p:sp>
    </p:spTree>
    <p:extLst>
      <p:ext uri="{BB962C8B-B14F-4D97-AF65-F5344CB8AC3E}">
        <p14:creationId xmlns:p14="http://schemas.microsoft.com/office/powerpoint/2010/main" val="3309104799"/>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B2951716-5382-4712-A480-A7C3394A5F65}" type="slidenum">
              <a:rPr lang="en-GB" altLang="en-US" sz="900">
                <a:solidFill>
                  <a:srgbClr val="98ABD0"/>
                </a:solidFill>
              </a:rPr>
              <a:pPr eaLnBrk="1" hangingPunct="1"/>
              <a:t>23</a:t>
            </a:fld>
            <a:endParaRPr lang="en-GB" altLang="en-US" sz="900">
              <a:solidFill>
                <a:srgbClr val="98ABD0"/>
              </a:solidFill>
            </a:endParaRPr>
          </a:p>
        </p:txBody>
      </p:sp>
      <p:sp>
        <p:nvSpPr>
          <p:cNvPr id="58372" name="Rectangle 3"/>
          <p:cNvSpPr>
            <a:spLocks noGrp="1" noChangeArrowheads="1"/>
          </p:cNvSpPr>
          <p:nvPr>
            <p:ph type="body" idx="1"/>
          </p:nvPr>
        </p:nvSpPr>
        <p:spPr>
          <a:xfrm>
            <a:off x="685800" y="908050"/>
            <a:ext cx="7772400" cy="1384995"/>
          </a:xfrm>
        </p:spPr>
        <p:txBody>
          <a:bodyPr/>
          <a:lstStyle/>
          <a:p>
            <a:pPr eaLnBrk="1" hangingPunct="1"/>
            <a:r>
              <a:rPr lang="en-US" altLang="en-US" dirty="0"/>
              <a:t>Process</a:t>
            </a:r>
          </a:p>
          <a:p>
            <a:pPr lvl="2"/>
            <a:r>
              <a:rPr lang="en-US" altLang="en-US" dirty="0"/>
              <a:t>If all overrides are accepted, then this method is called before the record is written to the $NAU file</a:t>
            </a:r>
          </a:p>
          <a:p>
            <a:pPr algn="ctr" eaLnBrk="1" hangingPunct="1">
              <a:buFont typeface="Wingdings" panose="05000000000000000000" pitchFamily="2" charset="2"/>
              <a:buNone/>
            </a:pPr>
            <a:endParaRPr lang="en-US" altLang="en-US" dirty="0"/>
          </a:p>
          <a:p>
            <a:pPr algn="ctr" eaLnBrk="1" hangingPunct="1">
              <a:buFont typeface="Wingdings" panose="05000000000000000000" pitchFamily="2" charset="2"/>
              <a:buNone/>
            </a:pPr>
            <a:endParaRPr lang="en-US" altLang="en-US" dirty="0">
              <a:solidFill>
                <a:srgbClr val="FF3300"/>
              </a:solidFill>
            </a:endParaRPr>
          </a:p>
        </p:txBody>
      </p:sp>
    </p:spTree>
    <p:extLst>
      <p:ext uri="{BB962C8B-B14F-4D97-AF65-F5344CB8AC3E}">
        <p14:creationId xmlns:p14="http://schemas.microsoft.com/office/powerpoint/2010/main" val="173054864"/>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33E5A0FA-D53D-40EB-A0BA-97E4DF844E7B}" type="slidenum">
              <a:rPr lang="en-GB" altLang="en-US" sz="900">
                <a:solidFill>
                  <a:srgbClr val="98ABD0"/>
                </a:solidFill>
              </a:rPr>
              <a:pPr eaLnBrk="1" hangingPunct="1"/>
              <a:t>24</a:t>
            </a:fld>
            <a:endParaRPr lang="en-GB" altLang="en-US" sz="900">
              <a:solidFill>
                <a:srgbClr val="98ABD0"/>
              </a:solidFill>
            </a:endParaRPr>
          </a:p>
        </p:txBody>
      </p:sp>
      <p:sp>
        <p:nvSpPr>
          <p:cNvPr id="65539" name="Rectangle 2"/>
          <p:cNvSpPr>
            <a:spLocks noGrp="1" noChangeArrowheads="1"/>
          </p:cNvSpPr>
          <p:nvPr>
            <p:ph type="title"/>
          </p:nvPr>
        </p:nvSpPr>
        <p:spPr/>
        <p:txBody>
          <a:bodyPr/>
          <a:lstStyle/>
          <a:p>
            <a:pPr eaLnBrk="1" hangingPunct="1"/>
            <a:r>
              <a:rPr lang="en-US" altLang="en-US"/>
              <a:t>Using the Template Methods</a:t>
            </a:r>
          </a:p>
        </p:txBody>
      </p:sp>
      <p:sp>
        <p:nvSpPr>
          <p:cNvPr id="65540" name="Rectangle 3"/>
          <p:cNvSpPr>
            <a:spLocks noGrp="1" noChangeArrowheads="1"/>
          </p:cNvSpPr>
          <p:nvPr>
            <p:ph type="body" idx="1"/>
          </p:nvPr>
        </p:nvSpPr>
        <p:spPr>
          <a:xfrm>
            <a:off x="481013" y="1971675"/>
            <a:ext cx="8212137" cy="1938992"/>
          </a:xfrm>
        </p:spPr>
        <p:txBody>
          <a:bodyPr/>
          <a:lstStyle/>
          <a:p>
            <a:pPr eaLnBrk="1" hangingPunct="1">
              <a:buFont typeface="Wingdings" panose="05000000000000000000" pitchFamily="2" charset="2"/>
              <a:buNone/>
            </a:pPr>
            <a:r>
              <a:rPr lang="en-US" altLang="en-US" dirty="0"/>
              <a:t>The methods listed here are executed after </a:t>
            </a:r>
            <a:r>
              <a:rPr lang="en-US" altLang="en-US" dirty="0" err="1"/>
              <a:t>Authorise</a:t>
            </a:r>
            <a:r>
              <a:rPr lang="en-US" altLang="en-US" dirty="0"/>
              <a:t> is clicked</a:t>
            </a:r>
          </a:p>
          <a:p>
            <a:pPr eaLnBrk="1" hangingPunct="1"/>
            <a:endParaRPr lang="en-US" altLang="en-US" dirty="0"/>
          </a:p>
          <a:p>
            <a:pPr eaLnBrk="1" hangingPunct="1"/>
            <a:r>
              <a:rPr lang="en-US" altLang="en-US" dirty="0"/>
              <a:t>AUTHORISE</a:t>
            </a:r>
          </a:p>
          <a:p>
            <a:pPr lvl="2"/>
            <a:r>
              <a:rPr lang="en-US" altLang="en-US" dirty="0"/>
              <a:t>Processing to be done before record is written into LIVE file</a:t>
            </a:r>
          </a:p>
          <a:p>
            <a:pPr eaLnBrk="1" hangingPunct="1"/>
            <a:endParaRPr lang="en-US" altLang="en-US" dirty="0"/>
          </a:p>
          <a:p>
            <a:pPr marL="0" indent="0" eaLnBrk="1" hangingPunct="1">
              <a:buNone/>
            </a:pPr>
            <a:endParaRPr lang="en-US" altLang="en-US" dirty="0"/>
          </a:p>
          <a:p>
            <a:pPr eaLnBrk="1" hangingPunct="1">
              <a:buFont typeface="Wingdings" panose="05000000000000000000" pitchFamily="2" charset="2"/>
              <a:buNone/>
            </a:pPr>
            <a:endParaRPr lang="en-US" altLang="en-US" dirty="0"/>
          </a:p>
        </p:txBody>
      </p:sp>
    </p:spTree>
    <p:extLst>
      <p:ext uri="{BB962C8B-B14F-4D97-AF65-F5344CB8AC3E}">
        <p14:creationId xmlns:p14="http://schemas.microsoft.com/office/powerpoint/2010/main" val="754928785"/>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3D52CDF7-D261-4B4B-A17C-48413A662AC0}" type="slidenum">
              <a:rPr lang="en-GB" altLang="en-US" sz="900">
                <a:solidFill>
                  <a:srgbClr val="98ABD0"/>
                </a:solidFill>
              </a:rPr>
              <a:pPr eaLnBrk="1" hangingPunct="1"/>
              <a:t>25</a:t>
            </a:fld>
            <a:endParaRPr lang="en-GB" altLang="en-US" sz="900">
              <a:solidFill>
                <a:srgbClr val="98ABD0"/>
              </a:solidFill>
            </a:endParaRPr>
          </a:p>
        </p:txBody>
      </p:sp>
      <p:sp>
        <p:nvSpPr>
          <p:cNvPr id="66563" name="Rectangle 2"/>
          <p:cNvSpPr>
            <a:spLocks noGrp="1" noChangeArrowheads="1"/>
          </p:cNvSpPr>
          <p:nvPr>
            <p:ph type="title"/>
          </p:nvPr>
        </p:nvSpPr>
        <p:spPr>
          <a:xfrm>
            <a:off x="931863" y="285531"/>
            <a:ext cx="8212137" cy="492125"/>
          </a:xfrm>
        </p:spPr>
        <p:txBody>
          <a:bodyPr/>
          <a:lstStyle/>
          <a:p>
            <a:pPr eaLnBrk="1" hangingPunct="1"/>
            <a:r>
              <a:rPr lang="en-US" altLang="en-US"/>
              <a:t>What Can Applications In T24 Do?</a:t>
            </a:r>
          </a:p>
        </p:txBody>
      </p:sp>
      <p:sp>
        <p:nvSpPr>
          <p:cNvPr id="66564" name="Rectangle 3"/>
          <p:cNvSpPr>
            <a:spLocks noGrp="1" noChangeArrowheads="1"/>
          </p:cNvSpPr>
          <p:nvPr>
            <p:ph type="body" idx="1"/>
          </p:nvPr>
        </p:nvSpPr>
        <p:spPr>
          <a:xfrm>
            <a:off x="685800" y="908050"/>
            <a:ext cx="7772400" cy="3490186"/>
          </a:xfrm>
        </p:spPr>
        <p:txBody>
          <a:bodyPr/>
          <a:lstStyle/>
          <a:p>
            <a:pPr eaLnBrk="1" hangingPunct="1">
              <a:lnSpc>
                <a:spcPct val="90000"/>
              </a:lnSpc>
            </a:pPr>
            <a:r>
              <a:rPr lang="en-GB" altLang="en-US" dirty="0"/>
              <a:t>The ability to have custom validations for data entered</a:t>
            </a:r>
          </a:p>
          <a:p>
            <a:pPr eaLnBrk="1" hangingPunct="1">
              <a:lnSpc>
                <a:spcPct val="90000"/>
              </a:lnSpc>
            </a:pPr>
            <a:endParaRPr lang="en-GB" altLang="en-US" dirty="0"/>
          </a:p>
          <a:p>
            <a:pPr eaLnBrk="1" hangingPunct="1">
              <a:lnSpc>
                <a:spcPct val="90000"/>
              </a:lnSpc>
            </a:pPr>
            <a:r>
              <a:rPr lang="en-GB" altLang="en-US" dirty="0"/>
              <a:t>The ability to be customised (add extra functionality) by clients if required</a:t>
            </a:r>
          </a:p>
          <a:p>
            <a:pPr eaLnBrk="1" hangingPunct="1">
              <a:lnSpc>
                <a:spcPct val="90000"/>
              </a:lnSpc>
            </a:pPr>
            <a:endParaRPr lang="en-GB" altLang="en-US" dirty="0"/>
          </a:p>
          <a:p>
            <a:pPr eaLnBrk="1" hangingPunct="1">
              <a:lnSpc>
                <a:spcPct val="90000"/>
              </a:lnSpc>
            </a:pPr>
            <a:r>
              <a:rPr lang="en-GB" altLang="en-US" dirty="0"/>
              <a:t>The ability to raise overrides and errors</a:t>
            </a:r>
          </a:p>
          <a:p>
            <a:pPr eaLnBrk="1" hangingPunct="1">
              <a:lnSpc>
                <a:spcPct val="90000"/>
              </a:lnSpc>
            </a:pPr>
            <a:endParaRPr lang="en-GB" altLang="en-US" dirty="0"/>
          </a:p>
          <a:p>
            <a:pPr eaLnBrk="1" hangingPunct="1">
              <a:lnSpc>
                <a:spcPct val="90000"/>
              </a:lnSpc>
            </a:pPr>
            <a:r>
              <a:rPr lang="en-GB" altLang="en-US" dirty="0"/>
              <a:t>The ability to generate delivery advices (1 or more)</a:t>
            </a:r>
          </a:p>
          <a:p>
            <a:pPr eaLnBrk="1" hangingPunct="1">
              <a:lnSpc>
                <a:spcPct val="90000"/>
              </a:lnSpc>
            </a:pPr>
            <a:endParaRPr lang="en-GB" altLang="en-US" dirty="0"/>
          </a:p>
          <a:p>
            <a:pPr eaLnBrk="1" hangingPunct="1">
              <a:lnSpc>
                <a:spcPct val="90000"/>
              </a:lnSpc>
            </a:pPr>
            <a:r>
              <a:rPr lang="en-GB" altLang="en-US" dirty="0"/>
              <a:t>The ability to raise accounting entries</a:t>
            </a:r>
          </a:p>
          <a:p>
            <a:pPr eaLnBrk="1" hangingPunct="1">
              <a:lnSpc>
                <a:spcPct val="90000"/>
              </a:lnSpc>
            </a:pPr>
            <a:endParaRPr lang="en-GB" altLang="en-US" dirty="0"/>
          </a:p>
          <a:p>
            <a:pPr eaLnBrk="1" hangingPunct="1">
              <a:lnSpc>
                <a:spcPct val="90000"/>
              </a:lnSpc>
            </a:pPr>
            <a:r>
              <a:rPr lang="en-GB" altLang="en-US" dirty="0"/>
              <a:t>The ability to raise charges</a:t>
            </a:r>
          </a:p>
          <a:p>
            <a:pPr eaLnBrk="1" hangingPunct="1">
              <a:lnSpc>
                <a:spcPct val="90000"/>
              </a:lnSpc>
            </a:pPr>
            <a:endParaRPr lang="en-GB" altLang="en-US" dirty="0"/>
          </a:p>
          <a:p>
            <a:pPr eaLnBrk="1" hangingPunct="1">
              <a:lnSpc>
                <a:spcPct val="90000"/>
              </a:lnSpc>
            </a:pPr>
            <a:r>
              <a:rPr lang="en-GB" altLang="en-US" dirty="0"/>
              <a:t>The ability to add / remove fields</a:t>
            </a:r>
          </a:p>
          <a:p>
            <a:pPr marL="0" indent="0" eaLnBrk="1" hangingPunct="1">
              <a:lnSpc>
                <a:spcPct val="90000"/>
              </a:lnSpc>
              <a:buNone/>
            </a:pPr>
            <a:endParaRPr lang="en-GB" altLang="en-US" dirty="0"/>
          </a:p>
        </p:txBody>
      </p:sp>
    </p:spTree>
    <p:extLst>
      <p:ext uri="{BB962C8B-B14F-4D97-AF65-F5344CB8AC3E}">
        <p14:creationId xmlns:p14="http://schemas.microsoft.com/office/powerpoint/2010/main" val="2788053770"/>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E35163D5-6AEB-4BE3-A78E-C40A3EB25485}" type="slidenum">
              <a:rPr lang="en-GB" altLang="en-US" sz="900">
                <a:solidFill>
                  <a:srgbClr val="98ABD0"/>
                </a:solidFill>
              </a:rPr>
              <a:pPr eaLnBrk="1" hangingPunct="1"/>
              <a:t>26</a:t>
            </a:fld>
            <a:endParaRPr lang="en-GB" altLang="en-US" sz="900">
              <a:solidFill>
                <a:srgbClr val="98ABD0"/>
              </a:solidFill>
            </a:endParaRPr>
          </a:p>
        </p:txBody>
      </p:sp>
      <p:sp>
        <p:nvSpPr>
          <p:cNvPr id="67587" name="Rectangle 2"/>
          <p:cNvSpPr>
            <a:spLocks noGrp="1" noChangeArrowheads="1"/>
          </p:cNvSpPr>
          <p:nvPr>
            <p:ph type="title"/>
          </p:nvPr>
        </p:nvSpPr>
        <p:spPr/>
        <p:txBody>
          <a:bodyPr/>
          <a:lstStyle/>
          <a:p>
            <a:pPr eaLnBrk="1" hangingPunct="1"/>
            <a:r>
              <a:rPr lang="en-US" altLang="en-US"/>
              <a:t>Digging Deep - THE.TEMPLATE</a:t>
            </a:r>
          </a:p>
        </p:txBody>
      </p:sp>
      <p:sp>
        <p:nvSpPr>
          <p:cNvPr id="67588" name="Rectangle 3"/>
          <p:cNvSpPr>
            <a:spLocks noGrp="1" noChangeArrowheads="1"/>
          </p:cNvSpPr>
          <p:nvPr>
            <p:ph type="body" idx="1"/>
          </p:nvPr>
        </p:nvSpPr>
        <p:spPr>
          <a:xfrm>
            <a:off x="685800" y="981075"/>
            <a:ext cx="7772400" cy="4154984"/>
          </a:xfrm>
        </p:spPr>
        <p:txBody>
          <a:bodyPr/>
          <a:lstStyle/>
          <a:p>
            <a:pPr eaLnBrk="1" hangingPunct="1"/>
            <a:r>
              <a:rPr lang="en-US" altLang="en-US" dirty="0"/>
              <a:t>Launch an application from the prompt</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Core subroutine VALIDATE.APPLICATION called</a:t>
            </a:r>
          </a:p>
          <a:p>
            <a:pPr lvl="1" eaLnBrk="1" hangingPunct="1"/>
            <a:r>
              <a:rPr lang="en-US" altLang="en-US" dirty="0"/>
              <a:t>Checks PGM.FILE Entry</a:t>
            </a:r>
          </a:p>
          <a:p>
            <a:pPr lvl="1" eaLnBrk="1" hangingPunct="1"/>
            <a:r>
              <a:rPr lang="en-US" altLang="en-US" dirty="0"/>
              <a:t>Checks User SMS</a:t>
            </a:r>
          </a:p>
          <a:p>
            <a:pPr lvl="1"/>
            <a:r>
              <a:rPr lang="en-GB" altLang="en-US" dirty="0">
                <a:latin typeface="Arial" panose="020B0604020202020204" pitchFamily="34" charset="0"/>
              </a:rPr>
              <a:t>Checks if USER has access to the current company (SMS setting)</a:t>
            </a:r>
            <a:endParaRPr lang="en-US" altLang="en-US" dirty="0">
              <a:latin typeface="Arial" panose="020B0604020202020204" pitchFamily="34" charset="0"/>
            </a:endParaRPr>
          </a:p>
          <a:p>
            <a:pPr marL="0" lvl="1" indent="0" eaLnBrk="1" hangingPunct="1">
              <a:buNone/>
            </a:pPr>
            <a:endParaRPr lang="en-US" altLang="en-US" dirty="0"/>
          </a:p>
        </p:txBody>
      </p:sp>
      <p:pic>
        <p:nvPicPr>
          <p:cNvPr id="79878" name="Picture 19"/>
          <p:cNvPicPr>
            <a:picLocks noChangeAspect="1" noChangeArrowheads="1"/>
          </p:cNvPicPr>
          <p:nvPr/>
        </p:nvPicPr>
        <p:blipFill>
          <a:blip r:embed="rId3"/>
          <a:srcRect/>
          <a:stretch>
            <a:fillRect/>
          </a:stretch>
        </p:blipFill>
        <p:spPr bwMode="auto">
          <a:xfrm>
            <a:off x="1714500" y="1785938"/>
            <a:ext cx="4500563" cy="1714500"/>
          </a:xfrm>
          <a:prstGeom prst="rect">
            <a:avLst/>
          </a:prstGeom>
          <a:noFill/>
          <a:ln w="9525">
            <a:solidFill>
              <a:schemeClr val="accent6"/>
            </a:solidFill>
            <a:miter lim="800000"/>
            <a:headEnd/>
            <a:tailEnd/>
          </a:ln>
        </p:spPr>
      </p:pic>
    </p:spTree>
    <p:extLst>
      <p:ext uri="{BB962C8B-B14F-4D97-AF65-F5344CB8AC3E}">
        <p14:creationId xmlns:p14="http://schemas.microsoft.com/office/powerpoint/2010/main" val="130259291"/>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Content Placeholder 2"/>
          <p:cNvSpPr>
            <a:spLocks noGrp="1"/>
          </p:cNvSpPr>
          <p:nvPr>
            <p:ph idx="1"/>
          </p:nvPr>
        </p:nvSpPr>
        <p:spPr>
          <a:xfrm>
            <a:off x="481013" y="1971675"/>
            <a:ext cx="8212137" cy="2492990"/>
          </a:xfrm>
        </p:spPr>
        <p:txBody>
          <a:bodyPr/>
          <a:lstStyle/>
          <a:p>
            <a:pPr algn="ctr"/>
            <a:endParaRPr lang="en-US" altLang="en-US" dirty="0"/>
          </a:p>
          <a:p>
            <a:pPr algn="ctr"/>
            <a:endParaRPr lang="en-US" altLang="en-US" dirty="0"/>
          </a:p>
          <a:p>
            <a:pPr algn="ctr"/>
            <a:endParaRPr lang="en-US" altLang="en-US" dirty="0"/>
          </a:p>
          <a:p>
            <a:pPr algn="ctr">
              <a:buFont typeface="Wingdings" panose="05000000000000000000" pitchFamily="2" charset="2"/>
              <a:buNone/>
            </a:pPr>
            <a:endParaRPr lang="en-US" altLang="en-US" dirty="0"/>
          </a:p>
          <a:p>
            <a:pPr algn="ctr"/>
            <a:endParaRPr lang="en-US" altLang="en-US" dirty="0"/>
          </a:p>
          <a:p>
            <a:pPr lvl="1" eaLnBrk="1" hangingPunct="1"/>
            <a:r>
              <a:rPr lang="en-US" altLang="en-US" dirty="0"/>
              <a:t>Discuss the DEBIT CARD example</a:t>
            </a:r>
          </a:p>
          <a:p>
            <a:pPr lvl="1" eaLnBrk="1" hangingPunct="1"/>
            <a:r>
              <a:rPr lang="en-US" altLang="en-US" dirty="0"/>
              <a:t>Creating Fields in an Application</a:t>
            </a:r>
          </a:p>
          <a:p>
            <a:pPr lvl="1" eaLnBrk="1" hangingPunct="1"/>
            <a:r>
              <a:rPr lang="en-US" altLang="en-US" dirty="0"/>
              <a:t>Creating required applications</a:t>
            </a:r>
          </a:p>
          <a:p>
            <a:pPr algn="ctr"/>
            <a:endParaRPr lang="en-US" altLang="en-US" dirty="0"/>
          </a:p>
        </p:txBody>
      </p:sp>
      <p:sp>
        <p:nvSpPr>
          <p:cNvPr id="7782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89BF90A4-04FF-475B-8A51-02622BBF9720}" type="slidenum">
              <a:rPr lang="en-GB" altLang="en-US" sz="900">
                <a:solidFill>
                  <a:srgbClr val="98ABD0"/>
                </a:solidFill>
              </a:rPr>
              <a:pPr eaLnBrk="1" hangingPunct="1"/>
              <a:t>27</a:t>
            </a:fld>
            <a:endParaRPr lang="en-GB" altLang="en-US" sz="900">
              <a:solidFill>
                <a:srgbClr val="98ABD0"/>
              </a:solidFill>
            </a:endParaRPr>
          </a:p>
        </p:txBody>
      </p:sp>
    </p:spTree>
    <p:extLst>
      <p:ext uri="{BB962C8B-B14F-4D97-AF65-F5344CB8AC3E}">
        <p14:creationId xmlns:p14="http://schemas.microsoft.com/office/powerpoint/2010/main" val="4247363694"/>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a:t>DEBIT CARD EXAMPLE</a:t>
            </a:r>
          </a:p>
        </p:txBody>
      </p:sp>
      <p:sp>
        <p:nvSpPr>
          <p:cNvPr id="78851" name="Content Placeholder 2"/>
          <p:cNvSpPr>
            <a:spLocks noGrp="1"/>
          </p:cNvSpPr>
          <p:nvPr>
            <p:ph idx="1"/>
          </p:nvPr>
        </p:nvSpPr>
        <p:spPr/>
        <p:txBody>
          <a:bodyPr/>
          <a:lstStyle/>
          <a:p>
            <a:pPr algn="ctr">
              <a:buFont typeface="Wingdings" panose="05000000000000000000" pitchFamily="2" charset="2"/>
              <a:buNone/>
            </a:pPr>
            <a:endParaRPr lang="en-US" altLang="en-US"/>
          </a:p>
          <a:p>
            <a:pPr algn="ctr">
              <a:buFont typeface="Wingdings" panose="05000000000000000000" pitchFamily="2" charset="2"/>
              <a:buNone/>
            </a:pPr>
            <a:endParaRPr lang="en-US" altLang="en-US"/>
          </a:p>
          <a:p>
            <a:pPr algn="ctr">
              <a:buFont typeface="Wingdings" panose="05000000000000000000" pitchFamily="2" charset="2"/>
              <a:buNone/>
            </a:pPr>
            <a:endParaRPr lang="en-US" altLang="en-US"/>
          </a:p>
          <a:p>
            <a:pPr algn="ctr">
              <a:buFont typeface="Wingdings" panose="05000000000000000000" pitchFamily="2" charset="2"/>
              <a:buNone/>
            </a:pPr>
            <a:endParaRPr lang="en-US" altLang="en-US"/>
          </a:p>
          <a:p>
            <a:pPr algn="ctr">
              <a:buFont typeface="Wingdings" panose="05000000000000000000" pitchFamily="2" charset="2"/>
              <a:buNone/>
            </a:pPr>
            <a:endParaRPr lang="en-US" altLang="en-US"/>
          </a:p>
          <a:p>
            <a:pPr algn="ctr">
              <a:buFont typeface="Wingdings" panose="05000000000000000000" pitchFamily="2" charset="2"/>
              <a:buNone/>
            </a:pPr>
            <a:endParaRPr lang="en-US" altLang="en-US"/>
          </a:p>
          <a:p>
            <a:pPr algn="ctr">
              <a:buFont typeface="Wingdings" panose="05000000000000000000" pitchFamily="2" charset="2"/>
              <a:buNone/>
            </a:pPr>
            <a:r>
              <a:rPr lang="en-US" altLang="en-US" sz="2400"/>
              <a:t>DEBIT CARD EXAMPLE</a:t>
            </a:r>
          </a:p>
        </p:txBody>
      </p:sp>
      <p:sp>
        <p:nvSpPr>
          <p:cNvPr id="788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E7DE0A0D-9A96-4E8F-8CAF-8D8FDBF42DBC}" type="slidenum">
              <a:rPr lang="en-GB" altLang="en-US" sz="900">
                <a:solidFill>
                  <a:srgbClr val="98ABD0"/>
                </a:solidFill>
              </a:rPr>
              <a:pPr eaLnBrk="1" hangingPunct="1"/>
              <a:t>28</a:t>
            </a:fld>
            <a:endParaRPr lang="en-GB" altLang="en-US" sz="900">
              <a:solidFill>
                <a:srgbClr val="98ABD0"/>
              </a:solidFill>
            </a:endParaRPr>
          </a:p>
        </p:txBody>
      </p:sp>
    </p:spTree>
    <p:extLst>
      <p:ext uri="{BB962C8B-B14F-4D97-AF65-F5344CB8AC3E}">
        <p14:creationId xmlns:p14="http://schemas.microsoft.com/office/powerpoint/2010/main" val="3137159165"/>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B80B174D-8EC5-4521-A37C-5E90A115BC16}" type="slidenum">
              <a:rPr lang="en-GB" altLang="en-US" sz="900">
                <a:solidFill>
                  <a:srgbClr val="98ABD0"/>
                </a:solidFill>
              </a:rPr>
              <a:pPr eaLnBrk="1" hangingPunct="1"/>
              <a:t>2</a:t>
            </a:fld>
            <a:endParaRPr lang="en-GB" altLang="en-US" sz="900">
              <a:solidFill>
                <a:srgbClr val="98ABD0"/>
              </a:solidFill>
            </a:endParaRPr>
          </a:p>
        </p:txBody>
      </p:sp>
      <p:sp>
        <p:nvSpPr>
          <p:cNvPr id="11267" name="Rectangle 2"/>
          <p:cNvSpPr>
            <a:spLocks noGrp="1" noChangeArrowheads="1"/>
          </p:cNvSpPr>
          <p:nvPr>
            <p:ph type="title"/>
          </p:nvPr>
        </p:nvSpPr>
        <p:spPr/>
        <p:txBody>
          <a:bodyPr/>
          <a:lstStyle/>
          <a:p>
            <a:pPr eaLnBrk="1" hangingPunct="1"/>
            <a:r>
              <a:rPr lang="en-US" altLang="en-US"/>
              <a:t>Applications in T24</a:t>
            </a:r>
          </a:p>
        </p:txBody>
      </p:sp>
      <p:sp>
        <p:nvSpPr>
          <p:cNvPr id="11268" name="Rectangle 3"/>
          <p:cNvSpPr>
            <a:spLocks noGrp="1" noChangeArrowheads="1"/>
          </p:cNvSpPr>
          <p:nvPr>
            <p:ph type="body" idx="1"/>
          </p:nvPr>
        </p:nvSpPr>
        <p:spPr>
          <a:xfrm>
            <a:off x="685800" y="1296988"/>
            <a:ext cx="7772400" cy="5445125"/>
          </a:xfrm>
        </p:spPr>
        <p:txBody>
          <a:bodyPr/>
          <a:lstStyle/>
          <a:p>
            <a:pPr eaLnBrk="1" hangingPunct="1"/>
            <a:r>
              <a:rPr lang="en-US" altLang="en-US"/>
              <a:t>There are different kinds of applications in T24</a:t>
            </a:r>
          </a:p>
          <a:p>
            <a:pPr lvl="1" eaLnBrk="1" hangingPunct="1"/>
            <a:r>
              <a:rPr lang="en-US" altLang="en-US"/>
              <a:t>H type</a:t>
            </a:r>
          </a:p>
          <a:p>
            <a:pPr lvl="1" eaLnBrk="1" hangingPunct="1"/>
            <a:r>
              <a:rPr lang="en-US" altLang="en-US"/>
              <a:t>U type</a:t>
            </a:r>
          </a:p>
          <a:p>
            <a:pPr lvl="1" eaLnBrk="1" hangingPunct="1"/>
            <a:r>
              <a:rPr lang="en-US" altLang="en-US"/>
              <a:t>L type</a:t>
            </a:r>
          </a:p>
          <a:p>
            <a:pPr lvl="1" eaLnBrk="1" hangingPunct="1"/>
            <a:r>
              <a:rPr lang="en-US" altLang="en-US"/>
              <a:t>T type</a:t>
            </a:r>
          </a:p>
          <a:p>
            <a:pPr lvl="1" eaLnBrk="1" hangingPunct="1"/>
            <a:r>
              <a:rPr lang="en-US" altLang="en-US"/>
              <a:t>W type</a:t>
            </a:r>
          </a:p>
          <a:p>
            <a:pPr lvl="1" eaLnBrk="1" hangingPunct="1">
              <a:buFont typeface="Wingdings" panose="05000000000000000000" pitchFamily="2" charset="2"/>
              <a:buNone/>
            </a:pPr>
            <a:endParaRPr lang="en-US" altLang="en-US"/>
          </a:p>
          <a:p>
            <a:pPr eaLnBrk="1" hangingPunct="1"/>
            <a:endParaRPr lang="en-US" altLang="en-US"/>
          </a:p>
          <a:p>
            <a:pPr eaLnBrk="1" hangingPunct="1"/>
            <a:endParaRPr lang="en-US" altLang="en-US"/>
          </a:p>
          <a:p>
            <a:pPr eaLnBrk="1" hangingPunct="1"/>
            <a:r>
              <a:rPr lang="en-US" altLang="en-US"/>
              <a:t>At database level depending on the kind above, there can be</a:t>
            </a:r>
          </a:p>
          <a:p>
            <a:pPr lvl="1" eaLnBrk="1" hangingPunct="1"/>
            <a:r>
              <a:rPr lang="en-US" altLang="en-US"/>
              <a:t>A $HIS file 	(Data)</a:t>
            </a:r>
          </a:p>
          <a:p>
            <a:pPr lvl="1" eaLnBrk="1" hangingPunct="1"/>
            <a:r>
              <a:rPr lang="en-US" altLang="en-US"/>
              <a:t>A $NAU file (Data)</a:t>
            </a:r>
          </a:p>
          <a:p>
            <a:pPr lvl="1" eaLnBrk="1" hangingPunct="1"/>
            <a:r>
              <a:rPr lang="en-US" altLang="en-US"/>
              <a:t>A Live file 	(Data)</a:t>
            </a:r>
          </a:p>
          <a:p>
            <a:pPr lvl="1" eaLnBrk="1" hangingPunct="1"/>
            <a:r>
              <a:rPr lang="en-US" altLang="en-US"/>
              <a:t>A ]D file 	(Dict)</a:t>
            </a:r>
          </a:p>
        </p:txBody>
      </p:sp>
    </p:spTree>
    <p:extLst>
      <p:ext uri="{BB962C8B-B14F-4D97-AF65-F5344CB8AC3E}">
        <p14:creationId xmlns:p14="http://schemas.microsoft.com/office/powerpoint/2010/main" val="1351604532"/>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4722E4A8-0A8B-451E-9DC3-E8240BD397E3}" type="slidenum">
              <a:rPr lang="en-GB" altLang="en-US" sz="900">
                <a:solidFill>
                  <a:srgbClr val="98ABD0"/>
                </a:solidFill>
              </a:rPr>
              <a:pPr eaLnBrk="1" hangingPunct="1"/>
              <a:t>29</a:t>
            </a:fld>
            <a:endParaRPr lang="en-GB" altLang="en-US" sz="900">
              <a:solidFill>
                <a:srgbClr val="98ABD0"/>
              </a:solidFill>
            </a:endParaRPr>
          </a:p>
        </p:txBody>
      </p:sp>
      <p:sp>
        <p:nvSpPr>
          <p:cNvPr id="79875" name="Rectangle 2"/>
          <p:cNvSpPr>
            <a:spLocks noGrp="1" noChangeArrowheads="1"/>
          </p:cNvSpPr>
          <p:nvPr>
            <p:ph type="title"/>
          </p:nvPr>
        </p:nvSpPr>
        <p:spPr/>
        <p:txBody>
          <a:bodyPr/>
          <a:lstStyle/>
          <a:p>
            <a:pPr eaLnBrk="1" hangingPunct="1"/>
            <a:r>
              <a:rPr lang="en-US" altLang="en-US"/>
              <a:t>Debit Card Example</a:t>
            </a:r>
          </a:p>
        </p:txBody>
      </p:sp>
      <p:sp>
        <p:nvSpPr>
          <p:cNvPr id="79876" name="Rectangle 3"/>
          <p:cNvSpPr>
            <a:spLocks noGrp="1" noChangeArrowheads="1"/>
          </p:cNvSpPr>
          <p:nvPr>
            <p:ph type="body" idx="1"/>
          </p:nvPr>
        </p:nvSpPr>
        <p:spPr/>
        <p:txBody>
          <a:bodyPr/>
          <a:lstStyle/>
          <a:p>
            <a:pPr eaLnBrk="1" hangingPunct="1"/>
            <a:r>
              <a:rPr lang="en-US" altLang="en-US"/>
              <a:t>Let us now create an application on our own - Read the Business Specification now</a:t>
            </a:r>
          </a:p>
          <a:p>
            <a:pPr eaLnBrk="1" hangingPunct="1"/>
            <a:endParaRPr lang="en-US" altLang="en-US"/>
          </a:p>
          <a:p>
            <a:pPr eaLnBrk="1" hangingPunct="1"/>
            <a:r>
              <a:rPr lang="en-US" altLang="en-US"/>
              <a:t>To provide the Debit Card feature in T24 we need to</a:t>
            </a:r>
          </a:p>
          <a:p>
            <a:pPr lvl="1" eaLnBrk="1" hangingPunct="1"/>
            <a:r>
              <a:rPr lang="en-US" altLang="en-US"/>
              <a:t>Create an application that will store all debit cards issued</a:t>
            </a:r>
          </a:p>
          <a:p>
            <a:pPr lvl="1" eaLnBrk="1" hangingPunct="1"/>
            <a:r>
              <a:rPr lang="en-US" altLang="en-US"/>
              <a:t>Create an application that will store parameter values</a:t>
            </a:r>
          </a:p>
          <a:p>
            <a:pPr lvl="1" eaLnBrk="1" hangingPunct="1"/>
            <a:r>
              <a:rPr lang="en-US" altLang="en-US"/>
              <a:t>Create an application that will store different types of debit cards available</a:t>
            </a:r>
          </a:p>
          <a:p>
            <a:pPr lvl="1" eaLnBrk="1" hangingPunct="1"/>
            <a:r>
              <a:rPr lang="en-US" altLang="en-US"/>
              <a:t>Create an application that will store all debit card transactions</a:t>
            </a:r>
          </a:p>
          <a:p>
            <a:pPr eaLnBrk="1" hangingPunct="1"/>
            <a:endParaRPr lang="en-US" altLang="en-US"/>
          </a:p>
          <a:p>
            <a:pPr eaLnBrk="1" hangingPunct="1"/>
            <a:r>
              <a:rPr lang="en-US" altLang="en-US"/>
              <a:t>We must make sure to create a directory to keep the code that we are going to write</a:t>
            </a:r>
          </a:p>
          <a:p>
            <a:pPr eaLnBrk="1" hangingPunct="1"/>
            <a:endParaRPr lang="en-US" altLang="en-US"/>
          </a:p>
          <a:p>
            <a:pPr eaLnBrk="1" hangingPunct="1">
              <a:buFont typeface="Wingdings" panose="05000000000000000000" pitchFamily="2" charset="2"/>
              <a:buNone/>
            </a:pPr>
            <a:endParaRPr lang="en-US" altLang="en-US"/>
          </a:p>
        </p:txBody>
      </p:sp>
    </p:spTree>
    <p:extLst>
      <p:ext uri="{BB962C8B-B14F-4D97-AF65-F5344CB8AC3E}">
        <p14:creationId xmlns:p14="http://schemas.microsoft.com/office/powerpoint/2010/main" val="2289952993"/>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A76414C4-5BF5-4A59-83B3-A84EE3A35EF2}" type="slidenum">
              <a:rPr lang="en-GB" altLang="en-US" sz="900">
                <a:solidFill>
                  <a:srgbClr val="98ABD0"/>
                </a:solidFill>
              </a:rPr>
              <a:pPr eaLnBrk="1" hangingPunct="1"/>
              <a:t>30</a:t>
            </a:fld>
            <a:endParaRPr lang="en-GB" altLang="en-US" sz="900">
              <a:solidFill>
                <a:srgbClr val="98ABD0"/>
              </a:solidFill>
            </a:endParaRPr>
          </a:p>
        </p:txBody>
      </p:sp>
      <p:sp>
        <p:nvSpPr>
          <p:cNvPr id="80899" name="Rectangle 2"/>
          <p:cNvSpPr>
            <a:spLocks noGrp="1" noChangeArrowheads="1"/>
          </p:cNvSpPr>
          <p:nvPr>
            <p:ph type="title"/>
          </p:nvPr>
        </p:nvSpPr>
        <p:spPr/>
        <p:txBody>
          <a:bodyPr/>
          <a:lstStyle/>
          <a:p>
            <a:pPr eaLnBrk="1" hangingPunct="1"/>
            <a:r>
              <a:rPr lang="en-US" altLang="en-US"/>
              <a:t>Debit Card Example</a:t>
            </a:r>
          </a:p>
        </p:txBody>
      </p:sp>
      <p:sp>
        <p:nvSpPr>
          <p:cNvPr id="80900" name="Rectangle 3"/>
          <p:cNvSpPr>
            <a:spLocks noGrp="1" noChangeArrowheads="1"/>
          </p:cNvSpPr>
          <p:nvPr>
            <p:ph type="body" idx="1"/>
          </p:nvPr>
        </p:nvSpPr>
        <p:spPr/>
        <p:txBody>
          <a:bodyPr/>
          <a:lstStyle/>
          <a:p>
            <a:pPr eaLnBrk="1" hangingPunct="1"/>
            <a:r>
              <a:rPr lang="en-US" altLang="en-US"/>
              <a:t>To create any type of application, we must make a copy of the TEMPLATE subroutine from T24.BP</a:t>
            </a:r>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r>
              <a:rPr lang="en-US" altLang="en-US"/>
              <a:t>To create the fields for an application, we must make a copy of the TEMPLATE.FIELDS subroutine from T24.BP</a:t>
            </a:r>
          </a:p>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sp>
        <p:nvSpPr>
          <p:cNvPr id="80901" name="Text Box 4"/>
          <p:cNvSpPr txBox="1">
            <a:spLocks noChangeArrowheads="1"/>
          </p:cNvSpPr>
          <p:nvPr/>
        </p:nvSpPr>
        <p:spPr bwMode="auto">
          <a:xfrm>
            <a:off x="1285875" y="2930256"/>
            <a:ext cx="5643563" cy="581025"/>
          </a:xfrm>
          <a:prstGeom prst="rect">
            <a:avLst/>
          </a:prstGeom>
          <a:solidFill>
            <a:srgbClr val="CCFFFF">
              <a:alpha val="50195"/>
            </a:srgbClr>
          </a:solidFill>
          <a:ln w="9525">
            <a:solidFill>
              <a:schemeClr val="tx1"/>
            </a:solidFill>
            <a:miter lim="800000"/>
            <a:headEnd/>
            <a:tailEnd/>
          </a:ln>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US" altLang="en-US" dirty="0"/>
          </a:p>
          <a:p>
            <a:pPr eaLnBrk="1" hangingPunct="1"/>
            <a:r>
              <a:rPr lang="en-US" altLang="en-US" sz="1200" dirty="0" err="1">
                <a:latin typeface="Courier New" panose="02070309020205020404" pitchFamily="49" charset="0"/>
              </a:rPr>
              <a:t>jsh</a:t>
            </a:r>
            <a:r>
              <a:rPr lang="en-US" altLang="en-US" sz="1200" dirty="0">
                <a:latin typeface="Courier New" panose="02070309020205020404" pitchFamily="49" charset="0"/>
              </a:rPr>
              <a:t>--&gt;COPY FROM DBCARD.BP TEMPLATE,APPLICATIONNAME</a:t>
            </a:r>
          </a:p>
          <a:p>
            <a:pPr eaLnBrk="1" hangingPunct="1"/>
            <a:endParaRPr lang="en-US" altLang="en-US" dirty="0">
              <a:latin typeface="Courier New" panose="02070309020205020404" pitchFamily="49" charset="0"/>
            </a:endParaRPr>
          </a:p>
        </p:txBody>
      </p:sp>
      <p:sp>
        <p:nvSpPr>
          <p:cNvPr id="80902" name="Text Box 5"/>
          <p:cNvSpPr txBox="1">
            <a:spLocks noChangeArrowheads="1"/>
          </p:cNvSpPr>
          <p:nvPr/>
        </p:nvSpPr>
        <p:spPr bwMode="auto">
          <a:xfrm>
            <a:off x="1071563" y="4714875"/>
            <a:ext cx="7000875" cy="846138"/>
          </a:xfrm>
          <a:prstGeom prst="rect">
            <a:avLst/>
          </a:prstGeom>
          <a:solidFill>
            <a:srgbClr val="CCFFFF">
              <a:alpha val="50195"/>
            </a:srgbClr>
          </a:solidFill>
          <a:ln w="9525">
            <a:solidFill>
              <a:schemeClr val="tx1"/>
            </a:solidFill>
            <a:miter lim="800000"/>
            <a:headEnd/>
            <a:tailEnd/>
          </a:ln>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US" altLang="en-US" sz="1200"/>
          </a:p>
          <a:p>
            <a:pPr eaLnBrk="1" hangingPunct="1"/>
            <a:r>
              <a:rPr lang="en-US" altLang="en-US" sz="1200">
                <a:latin typeface="Courier New" panose="02070309020205020404" pitchFamily="49" charset="0"/>
              </a:rPr>
              <a:t>jsh--&gt;COPY FROM T24.BP TO DBCARD.BP TEMPLATE.FIELDS</a:t>
            </a:r>
          </a:p>
          <a:p>
            <a:pPr eaLnBrk="1" hangingPunct="1"/>
            <a:endParaRPr lang="en-US" altLang="en-US" sz="1200">
              <a:latin typeface="Courier New" panose="02070309020205020404" pitchFamily="49" charset="0"/>
            </a:endParaRPr>
          </a:p>
          <a:p>
            <a:pPr eaLnBrk="1" hangingPunct="1"/>
            <a:r>
              <a:rPr lang="en-US" altLang="en-US" sz="1200">
                <a:latin typeface="Courier New" panose="02070309020205020404" pitchFamily="49" charset="0"/>
              </a:rPr>
              <a:t>jsh--&gt;COPY FROM DBCARD.BP TEMPLATE.FIELDS,APPLICATIONNAME.FIELDS</a:t>
            </a:r>
          </a:p>
          <a:p>
            <a:pPr eaLnBrk="1" hangingPunct="1"/>
            <a:endParaRPr lang="en-US" altLang="en-US" sz="1200">
              <a:latin typeface="Courier New" panose="02070309020205020404" pitchFamily="49" charset="0"/>
            </a:endParaRPr>
          </a:p>
        </p:txBody>
      </p:sp>
    </p:spTree>
    <p:extLst>
      <p:ext uri="{BB962C8B-B14F-4D97-AF65-F5344CB8AC3E}">
        <p14:creationId xmlns:p14="http://schemas.microsoft.com/office/powerpoint/2010/main" val="733569480"/>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4C951CB3-83CE-464B-AE2E-3CC7DD300104}" type="slidenum">
              <a:rPr lang="en-GB" altLang="en-US" sz="900">
                <a:solidFill>
                  <a:srgbClr val="98ABD0"/>
                </a:solidFill>
              </a:rPr>
              <a:pPr eaLnBrk="1" hangingPunct="1"/>
              <a:t>31</a:t>
            </a:fld>
            <a:endParaRPr lang="en-GB" altLang="en-US" sz="900">
              <a:solidFill>
                <a:srgbClr val="98ABD0"/>
              </a:solidFill>
            </a:endParaRPr>
          </a:p>
        </p:txBody>
      </p:sp>
      <p:sp>
        <p:nvSpPr>
          <p:cNvPr id="81923" name="Rectangle 2"/>
          <p:cNvSpPr>
            <a:spLocks noGrp="1" noChangeArrowheads="1"/>
          </p:cNvSpPr>
          <p:nvPr>
            <p:ph type="title"/>
          </p:nvPr>
        </p:nvSpPr>
        <p:spPr/>
        <p:txBody>
          <a:bodyPr/>
          <a:lstStyle/>
          <a:p>
            <a:pPr eaLnBrk="1" hangingPunct="1"/>
            <a:r>
              <a:rPr lang="en-US" altLang="en-US"/>
              <a:t>What we want to achieve…</a:t>
            </a:r>
          </a:p>
        </p:txBody>
      </p:sp>
      <p:pic>
        <p:nvPicPr>
          <p:cNvPr id="65542" name="Picture 55"/>
          <p:cNvPicPr>
            <a:picLocks noChangeAspect="1" noChangeArrowheads="1"/>
          </p:cNvPicPr>
          <p:nvPr/>
        </p:nvPicPr>
        <p:blipFill>
          <a:blip r:embed="rId3"/>
          <a:srcRect/>
          <a:stretch>
            <a:fillRect/>
          </a:stretch>
        </p:blipFill>
        <p:spPr bwMode="auto">
          <a:xfrm>
            <a:off x="571500" y="1070582"/>
            <a:ext cx="4429125" cy="2493962"/>
          </a:xfrm>
          <a:prstGeom prst="rect">
            <a:avLst/>
          </a:prstGeom>
          <a:noFill/>
          <a:ln w="9525">
            <a:solidFill>
              <a:schemeClr val="accent6"/>
            </a:solidFill>
            <a:miter lim="800000"/>
            <a:headEnd/>
            <a:tailEnd/>
          </a:ln>
        </p:spPr>
      </p:pic>
      <p:pic>
        <p:nvPicPr>
          <p:cNvPr id="65543" name="Picture 61"/>
          <p:cNvPicPr>
            <a:picLocks noChangeAspect="1" noChangeArrowheads="1"/>
          </p:cNvPicPr>
          <p:nvPr/>
        </p:nvPicPr>
        <p:blipFill>
          <a:blip r:embed="rId4"/>
          <a:srcRect/>
          <a:stretch>
            <a:fillRect/>
          </a:stretch>
        </p:blipFill>
        <p:spPr bwMode="auto">
          <a:xfrm>
            <a:off x="3643313" y="3786188"/>
            <a:ext cx="4629150" cy="2286000"/>
          </a:xfrm>
          <a:prstGeom prst="rect">
            <a:avLst/>
          </a:prstGeom>
          <a:noFill/>
          <a:ln w="9525">
            <a:solidFill>
              <a:schemeClr val="accent6"/>
            </a:solidFill>
            <a:miter lim="800000"/>
            <a:headEnd/>
            <a:tailEnd/>
          </a:ln>
        </p:spPr>
      </p:pic>
    </p:spTree>
    <p:extLst>
      <p:ext uri="{BB962C8B-B14F-4D97-AF65-F5344CB8AC3E}">
        <p14:creationId xmlns:p14="http://schemas.microsoft.com/office/powerpoint/2010/main" val="1981527250"/>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4D57705D-7E1A-4444-AE36-8FF888897621}" type="slidenum">
              <a:rPr lang="en-GB" altLang="en-US" sz="900">
                <a:solidFill>
                  <a:srgbClr val="98ABD0"/>
                </a:solidFill>
              </a:rPr>
              <a:pPr eaLnBrk="1" hangingPunct="1"/>
              <a:t>32</a:t>
            </a:fld>
            <a:endParaRPr lang="en-GB" altLang="en-US" sz="900">
              <a:solidFill>
                <a:srgbClr val="98ABD0"/>
              </a:solidFill>
            </a:endParaRPr>
          </a:p>
        </p:txBody>
      </p:sp>
      <p:sp>
        <p:nvSpPr>
          <p:cNvPr id="82947" name="Rectangle 2"/>
          <p:cNvSpPr>
            <a:spLocks noGrp="1" noChangeArrowheads="1"/>
          </p:cNvSpPr>
          <p:nvPr>
            <p:ph type="title"/>
          </p:nvPr>
        </p:nvSpPr>
        <p:spPr/>
        <p:txBody>
          <a:bodyPr/>
          <a:lstStyle/>
          <a:p>
            <a:pPr eaLnBrk="1" hangingPunct="1"/>
            <a:r>
              <a:rPr lang="en-US" altLang="en-US"/>
              <a:t>What we want to achieve…</a:t>
            </a:r>
          </a:p>
        </p:txBody>
      </p:sp>
      <p:pic>
        <p:nvPicPr>
          <p:cNvPr id="66567" name="Picture 64"/>
          <p:cNvPicPr>
            <a:picLocks noChangeAspect="1" noChangeArrowheads="1"/>
          </p:cNvPicPr>
          <p:nvPr/>
        </p:nvPicPr>
        <p:blipFill>
          <a:blip r:embed="rId3"/>
          <a:srcRect/>
          <a:stretch>
            <a:fillRect/>
          </a:stretch>
        </p:blipFill>
        <p:spPr bwMode="auto">
          <a:xfrm>
            <a:off x="1928813" y="928688"/>
            <a:ext cx="4794250" cy="2357437"/>
          </a:xfrm>
          <a:prstGeom prst="rect">
            <a:avLst/>
          </a:prstGeom>
          <a:noFill/>
          <a:ln w="9525">
            <a:solidFill>
              <a:schemeClr val="accent6"/>
            </a:solidFill>
            <a:miter lim="800000"/>
            <a:headEnd/>
            <a:tailEnd/>
          </a:ln>
        </p:spPr>
      </p:pic>
      <p:pic>
        <p:nvPicPr>
          <p:cNvPr id="66568" name="Picture 67"/>
          <p:cNvPicPr>
            <a:picLocks noChangeAspect="1" noChangeArrowheads="1"/>
          </p:cNvPicPr>
          <p:nvPr/>
        </p:nvPicPr>
        <p:blipFill>
          <a:blip r:embed="rId4"/>
          <a:srcRect/>
          <a:stretch>
            <a:fillRect/>
          </a:stretch>
        </p:blipFill>
        <p:spPr bwMode="auto">
          <a:xfrm>
            <a:off x="428625" y="3786188"/>
            <a:ext cx="4762500" cy="1928812"/>
          </a:xfrm>
          <a:prstGeom prst="rect">
            <a:avLst/>
          </a:prstGeom>
          <a:noFill/>
          <a:ln w="9525">
            <a:solidFill>
              <a:schemeClr val="accent6"/>
            </a:solidFill>
            <a:miter lim="800000"/>
            <a:headEnd/>
            <a:tailEnd/>
          </a:ln>
        </p:spPr>
      </p:pic>
      <p:pic>
        <p:nvPicPr>
          <p:cNvPr id="66569" name="Picture 70"/>
          <p:cNvPicPr>
            <a:picLocks noChangeAspect="1" noChangeArrowheads="1"/>
          </p:cNvPicPr>
          <p:nvPr/>
        </p:nvPicPr>
        <p:blipFill>
          <a:blip r:embed="rId5"/>
          <a:srcRect/>
          <a:stretch>
            <a:fillRect/>
          </a:stretch>
        </p:blipFill>
        <p:spPr bwMode="auto">
          <a:xfrm>
            <a:off x="5429250" y="4071938"/>
            <a:ext cx="3586163" cy="1214437"/>
          </a:xfrm>
          <a:prstGeom prst="rect">
            <a:avLst/>
          </a:prstGeom>
          <a:noFill/>
          <a:ln w="9525">
            <a:solidFill>
              <a:schemeClr val="accent6"/>
            </a:solidFill>
            <a:miter lim="800000"/>
            <a:headEnd/>
            <a:tailEnd/>
          </a:ln>
        </p:spPr>
      </p:pic>
    </p:spTree>
    <p:extLst>
      <p:ext uri="{BB962C8B-B14F-4D97-AF65-F5344CB8AC3E}">
        <p14:creationId xmlns:p14="http://schemas.microsoft.com/office/powerpoint/2010/main" val="881762757"/>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E26BE9E1-537E-4EC0-B4FD-1B9D117FD740}" type="slidenum">
              <a:rPr lang="en-GB" altLang="en-US" sz="900">
                <a:solidFill>
                  <a:srgbClr val="98ABD0"/>
                </a:solidFill>
              </a:rPr>
              <a:pPr eaLnBrk="1" hangingPunct="1"/>
              <a:t>33</a:t>
            </a:fld>
            <a:endParaRPr lang="en-GB" altLang="en-US" sz="900">
              <a:solidFill>
                <a:srgbClr val="98ABD0"/>
              </a:solidFill>
            </a:endParaRPr>
          </a:p>
        </p:txBody>
      </p:sp>
      <p:sp>
        <p:nvSpPr>
          <p:cNvPr id="83971" name="Rectangle 2"/>
          <p:cNvSpPr>
            <a:spLocks noGrp="1" noChangeArrowheads="1"/>
          </p:cNvSpPr>
          <p:nvPr>
            <p:ph type="title"/>
          </p:nvPr>
        </p:nvSpPr>
        <p:spPr/>
        <p:txBody>
          <a:bodyPr/>
          <a:lstStyle/>
          <a:p>
            <a:pPr eaLnBrk="1" hangingPunct="1"/>
            <a:r>
              <a:rPr lang="en-US" altLang="en-US"/>
              <a:t>Defining Fields</a:t>
            </a:r>
          </a:p>
        </p:txBody>
      </p:sp>
      <p:sp>
        <p:nvSpPr>
          <p:cNvPr id="83972" name="Rectangle 3"/>
          <p:cNvSpPr>
            <a:spLocks noGrp="1" noChangeArrowheads="1"/>
          </p:cNvSpPr>
          <p:nvPr>
            <p:ph type="body" idx="1"/>
          </p:nvPr>
        </p:nvSpPr>
        <p:spPr>
          <a:xfrm>
            <a:off x="685800" y="981075"/>
            <a:ext cx="7772400" cy="5400675"/>
          </a:xfrm>
        </p:spPr>
        <p:txBody>
          <a:bodyPr/>
          <a:lstStyle/>
          <a:p>
            <a:pPr eaLnBrk="1" hangingPunct="1">
              <a:lnSpc>
                <a:spcPct val="90000"/>
              </a:lnSpc>
            </a:pPr>
            <a:r>
              <a:rPr lang="en-US" altLang="en-US" dirty="0"/>
              <a:t>Fields of an application are defined in the .FIELDS methods</a:t>
            </a:r>
          </a:p>
          <a:p>
            <a:pPr eaLnBrk="1" hangingPunct="1">
              <a:lnSpc>
                <a:spcPct val="90000"/>
              </a:lnSpc>
            </a:pPr>
            <a:endParaRPr lang="en-US" altLang="en-US" dirty="0"/>
          </a:p>
          <a:p>
            <a:pPr eaLnBrk="1" hangingPunct="1">
              <a:lnSpc>
                <a:spcPct val="90000"/>
              </a:lnSpc>
            </a:pPr>
            <a:r>
              <a:rPr lang="en-US" altLang="en-US" dirty="0"/>
              <a:t>Though not made mandatory, this method must exist, since an application must contain at least one field</a:t>
            </a:r>
          </a:p>
          <a:p>
            <a:pPr eaLnBrk="1" hangingPunct="1">
              <a:lnSpc>
                <a:spcPct val="90000"/>
              </a:lnSpc>
            </a:pPr>
            <a:endParaRPr lang="en-US" altLang="en-US" dirty="0"/>
          </a:p>
          <a:p>
            <a:pPr eaLnBrk="1" hangingPunct="1">
              <a:lnSpc>
                <a:spcPct val="90000"/>
              </a:lnSpc>
            </a:pPr>
            <a:r>
              <a:rPr lang="en-US" altLang="en-US" dirty="0"/>
              <a:t>This method is called after the .INITIALISE method</a:t>
            </a:r>
          </a:p>
          <a:p>
            <a:pPr eaLnBrk="1" hangingPunct="1">
              <a:lnSpc>
                <a:spcPct val="90000"/>
              </a:lnSpc>
            </a:pPr>
            <a:endParaRPr lang="en-US" altLang="en-US" dirty="0"/>
          </a:p>
          <a:p>
            <a:pPr eaLnBrk="1" hangingPunct="1">
              <a:lnSpc>
                <a:spcPct val="90000"/>
              </a:lnSpc>
            </a:pPr>
            <a:r>
              <a:rPr lang="en-US" altLang="en-US" dirty="0"/>
              <a:t>Uses the common variables from I_COMMON </a:t>
            </a:r>
          </a:p>
          <a:p>
            <a:pPr lvl="1" eaLnBrk="1" hangingPunct="1">
              <a:lnSpc>
                <a:spcPct val="90000"/>
              </a:lnSpc>
            </a:pPr>
            <a:r>
              <a:rPr lang="en-US" altLang="en-US" dirty="0"/>
              <a:t>F</a:t>
            </a:r>
          </a:p>
          <a:p>
            <a:pPr lvl="1" eaLnBrk="1" hangingPunct="1">
              <a:lnSpc>
                <a:spcPct val="90000"/>
              </a:lnSpc>
            </a:pPr>
            <a:r>
              <a:rPr lang="en-US" altLang="en-US" dirty="0"/>
              <a:t>N</a:t>
            </a:r>
          </a:p>
          <a:p>
            <a:pPr lvl="1" eaLnBrk="1" hangingPunct="1">
              <a:lnSpc>
                <a:spcPct val="90000"/>
              </a:lnSpc>
            </a:pPr>
            <a:r>
              <a:rPr lang="en-US" altLang="en-US" dirty="0"/>
              <a:t>T</a:t>
            </a:r>
          </a:p>
          <a:p>
            <a:pPr lvl="1" eaLnBrk="1" hangingPunct="1">
              <a:lnSpc>
                <a:spcPct val="90000"/>
              </a:lnSpc>
            </a:pPr>
            <a:r>
              <a:rPr lang="en-US" altLang="en-US" dirty="0"/>
              <a:t>ID.F</a:t>
            </a:r>
          </a:p>
          <a:p>
            <a:pPr lvl="1" eaLnBrk="1" hangingPunct="1">
              <a:lnSpc>
                <a:spcPct val="90000"/>
              </a:lnSpc>
            </a:pPr>
            <a:r>
              <a:rPr lang="en-US" altLang="en-US" dirty="0"/>
              <a:t>ID.N</a:t>
            </a:r>
          </a:p>
          <a:p>
            <a:pPr lvl="1" eaLnBrk="1" hangingPunct="1">
              <a:lnSpc>
                <a:spcPct val="90000"/>
              </a:lnSpc>
            </a:pPr>
            <a:r>
              <a:rPr lang="en-US" altLang="en-US" dirty="0"/>
              <a:t>ID.T</a:t>
            </a:r>
          </a:p>
          <a:p>
            <a:pPr lvl="1" eaLnBrk="1" hangingPunct="1">
              <a:lnSpc>
                <a:spcPct val="90000"/>
              </a:lnSpc>
            </a:pPr>
            <a:r>
              <a:rPr lang="en-US" altLang="en-US" dirty="0"/>
              <a:t>CONCATFILE</a:t>
            </a:r>
          </a:p>
          <a:p>
            <a:pPr lvl="1" eaLnBrk="1" hangingPunct="1">
              <a:lnSpc>
                <a:spcPct val="90000"/>
              </a:lnSpc>
            </a:pPr>
            <a:r>
              <a:rPr lang="en-US" altLang="en-US" dirty="0"/>
              <a:t>CHECKFILE</a:t>
            </a:r>
          </a:p>
          <a:p>
            <a:pPr lvl="1" eaLnBrk="1" hangingPunct="1">
              <a:lnSpc>
                <a:spcPct val="90000"/>
              </a:lnSpc>
            </a:pPr>
            <a:r>
              <a:rPr lang="en-US" altLang="en-US" dirty="0"/>
              <a:t>ID.CHECKFILE</a:t>
            </a:r>
          </a:p>
          <a:p>
            <a:pPr lvl="1" eaLnBrk="1" hangingPunct="1">
              <a:lnSpc>
                <a:spcPct val="90000"/>
              </a:lnSpc>
            </a:pPr>
            <a:r>
              <a:rPr lang="en-US" altLang="en-US" dirty="0"/>
              <a:t>V</a:t>
            </a:r>
          </a:p>
          <a:p>
            <a:pPr lvl="1" eaLnBrk="1" hangingPunct="1">
              <a:lnSpc>
                <a:spcPct val="90000"/>
              </a:lnSpc>
              <a:buFont typeface="Wingdings" panose="05000000000000000000" pitchFamily="2" charset="2"/>
              <a:buNone/>
            </a:pPr>
            <a:endParaRPr lang="en-US" altLang="en-US" dirty="0"/>
          </a:p>
        </p:txBody>
      </p:sp>
      <p:pic>
        <p:nvPicPr>
          <p:cNvPr id="8397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4563" y="3500438"/>
            <a:ext cx="6553200" cy="1092200"/>
          </a:xfrm>
          <a:prstGeom prst="rect">
            <a:avLst/>
          </a:prstGeom>
          <a:noFill/>
          <a:ln w="12700">
            <a:solidFill>
              <a:srgbClr val="000080"/>
            </a:solidFill>
            <a:miter lim="800000"/>
            <a:headEnd/>
            <a:tailEnd/>
          </a:ln>
          <a:extLst>
            <a:ext uri="{909E8E84-426E-40DD-AFC4-6F175D3DCCD1}">
              <a14:hiddenFill xmlns:a14="http://schemas.microsoft.com/office/drawing/2010/main">
                <a:solidFill>
                  <a:srgbClr val="FFFFFF"/>
                </a:solidFill>
              </a14:hiddenFill>
            </a:ext>
          </a:extLst>
        </p:spPr>
      </p:pic>
      <p:sp>
        <p:nvSpPr>
          <p:cNvPr id="83974" name="Rectangle 5"/>
          <p:cNvSpPr>
            <a:spLocks noChangeArrowheads="1"/>
          </p:cNvSpPr>
          <p:nvPr/>
        </p:nvSpPr>
        <p:spPr bwMode="auto">
          <a:xfrm>
            <a:off x="3214688" y="3714750"/>
            <a:ext cx="2714625" cy="214313"/>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US" altLang="en-US"/>
          </a:p>
        </p:txBody>
      </p:sp>
      <p:sp>
        <p:nvSpPr>
          <p:cNvPr id="83975" name="Rectangle 6"/>
          <p:cNvSpPr>
            <a:spLocks noChangeArrowheads="1"/>
          </p:cNvSpPr>
          <p:nvPr/>
        </p:nvSpPr>
        <p:spPr bwMode="auto">
          <a:xfrm>
            <a:off x="4808538" y="3929063"/>
            <a:ext cx="1512887" cy="214312"/>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3065362774"/>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665C500C-B3EC-46CD-93B2-45CBDEF28B64}" type="slidenum">
              <a:rPr lang="en-GB" altLang="en-US" sz="900">
                <a:solidFill>
                  <a:srgbClr val="98ABD0"/>
                </a:solidFill>
              </a:rPr>
              <a:pPr eaLnBrk="1" hangingPunct="1"/>
              <a:t>34</a:t>
            </a:fld>
            <a:endParaRPr lang="en-GB" altLang="en-US" sz="900">
              <a:solidFill>
                <a:srgbClr val="98ABD0"/>
              </a:solidFill>
            </a:endParaRPr>
          </a:p>
        </p:txBody>
      </p:sp>
      <p:sp>
        <p:nvSpPr>
          <p:cNvPr id="84995" name="Rectangle 2"/>
          <p:cNvSpPr>
            <a:spLocks noGrp="1" noChangeArrowheads="1"/>
          </p:cNvSpPr>
          <p:nvPr>
            <p:ph type="title"/>
          </p:nvPr>
        </p:nvSpPr>
        <p:spPr/>
        <p:txBody>
          <a:bodyPr/>
          <a:lstStyle/>
          <a:p>
            <a:pPr eaLnBrk="1" hangingPunct="1"/>
            <a:r>
              <a:rPr lang="en-US" altLang="en-US"/>
              <a:t>F Array</a:t>
            </a:r>
          </a:p>
        </p:txBody>
      </p:sp>
      <p:sp>
        <p:nvSpPr>
          <p:cNvPr id="84996" name="Rectangle 3"/>
          <p:cNvSpPr>
            <a:spLocks noGrp="1" noChangeArrowheads="1"/>
          </p:cNvSpPr>
          <p:nvPr>
            <p:ph type="body" idx="1"/>
          </p:nvPr>
        </p:nvSpPr>
        <p:spPr/>
        <p:txBody>
          <a:bodyPr/>
          <a:lstStyle/>
          <a:p>
            <a:pPr eaLnBrk="1" hangingPunct="1"/>
            <a:r>
              <a:rPr lang="en-US" altLang="en-US"/>
              <a:t>Dimensioned array used to specify field name, multi-value status</a:t>
            </a:r>
          </a:p>
          <a:p>
            <a:pPr eaLnBrk="1" hangingPunct="1"/>
            <a:endParaRPr lang="en-US" altLang="en-US"/>
          </a:p>
          <a:p>
            <a:pPr eaLnBrk="1" hangingPunct="1"/>
            <a:r>
              <a:rPr lang="en-US" altLang="en-US"/>
              <a:t>Used only for fields in an application, not the ID</a:t>
            </a:r>
          </a:p>
          <a:p>
            <a:pPr eaLnBrk="1" hangingPunct="1"/>
            <a:endParaRPr lang="en-US" altLang="en-US"/>
          </a:p>
          <a:p>
            <a:pPr eaLnBrk="1" hangingPunct="1"/>
            <a:r>
              <a:rPr lang="en-US" altLang="en-US"/>
              <a:t>Normal Field</a:t>
            </a:r>
          </a:p>
          <a:p>
            <a:pPr eaLnBrk="1" hangingPunct="1"/>
            <a:endParaRPr lang="en-US" altLang="en-US"/>
          </a:p>
          <a:p>
            <a:pPr eaLnBrk="1" hangingPunct="1"/>
            <a:endParaRPr lang="en-US" altLang="en-US"/>
          </a:p>
          <a:p>
            <a:pPr eaLnBrk="1" hangingPunct="1"/>
            <a:r>
              <a:rPr lang="en-US" altLang="en-US"/>
              <a:t>Simple Multi value</a:t>
            </a:r>
          </a:p>
          <a:p>
            <a:pPr eaLnBrk="1" hangingPunct="1"/>
            <a:endParaRPr lang="en-US" altLang="en-US"/>
          </a:p>
          <a:p>
            <a:pPr eaLnBrk="1" hangingPunct="1"/>
            <a:endParaRPr lang="en-US" altLang="en-US"/>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p:txBody>
      </p:sp>
      <p:sp>
        <p:nvSpPr>
          <p:cNvPr id="84997" name="Text Box 4"/>
          <p:cNvSpPr txBox="1">
            <a:spLocks noChangeArrowheads="1"/>
          </p:cNvSpPr>
          <p:nvPr/>
        </p:nvSpPr>
        <p:spPr bwMode="auto">
          <a:xfrm>
            <a:off x="1293813" y="3415486"/>
            <a:ext cx="3429000" cy="342900"/>
          </a:xfrm>
          <a:prstGeom prst="rect">
            <a:avLst/>
          </a:prstGeom>
          <a:solidFill>
            <a:srgbClr val="CCFFFF">
              <a:alpha val="50980"/>
            </a:srgbClr>
          </a:solidFill>
          <a:ln w="9525" algn="ctr">
            <a:solidFill>
              <a:srgbClr val="000000"/>
            </a:solidFill>
            <a:miter lim="800000"/>
            <a:headEnd/>
            <a:tailEnd/>
          </a:ln>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200">
                <a:latin typeface="Courier New" panose="02070309020205020404" pitchFamily="49" charset="0"/>
              </a:rPr>
              <a:t>F(Field position) = ‘FIELDNAME1’</a:t>
            </a:r>
            <a:endParaRPr lang="en-US" altLang="en-US"/>
          </a:p>
        </p:txBody>
      </p:sp>
      <p:sp>
        <p:nvSpPr>
          <p:cNvPr id="84998" name="Text Box 5"/>
          <p:cNvSpPr txBox="1">
            <a:spLocks noChangeArrowheads="1"/>
          </p:cNvSpPr>
          <p:nvPr/>
        </p:nvSpPr>
        <p:spPr bwMode="auto">
          <a:xfrm>
            <a:off x="1285875" y="4403019"/>
            <a:ext cx="3429000" cy="342900"/>
          </a:xfrm>
          <a:prstGeom prst="rect">
            <a:avLst/>
          </a:prstGeom>
          <a:solidFill>
            <a:srgbClr val="CCFFFF">
              <a:alpha val="50980"/>
            </a:srgbClr>
          </a:solidFill>
          <a:ln w="9525" algn="ctr">
            <a:solidFill>
              <a:srgbClr val="000000"/>
            </a:solidFill>
            <a:miter lim="800000"/>
            <a:headEnd/>
            <a:tailEnd/>
          </a:ln>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200" dirty="0">
                <a:latin typeface="Courier New" panose="02070309020205020404" pitchFamily="49" charset="0"/>
              </a:rPr>
              <a:t>F(Field position) = ‘XX.FIELDNAME2’</a:t>
            </a:r>
            <a:endParaRPr lang="en-US" altLang="en-US" dirty="0"/>
          </a:p>
        </p:txBody>
      </p:sp>
    </p:spTree>
    <p:extLst>
      <p:ext uri="{BB962C8B-B14F-4D97-AF65-F5344CB8AC3E}">
        <p14:creationId xmlns:p14="http://schemas.microsoft.com/office/powerpoint/2010/main" val="479588570"/>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85699DDC-B97A-4D94-A114-E33672A9982C}" type="slidenum">
              <a:rPr lang="en-GB" altLang="en-US" sz="900">
                <a:solidFill>
                  <a:srgbClr val="98ABD0"/>
                </a:solidFill>
              </a:rPr>
              <a:pPr eaLnBrk="1" hangingPunct="1"/>
              <a:t>35</a:t>
            </a:fld>
            <a:endParaRPr lang="en-GB" altLang="en-US" sz="900">
              <a:solidFill>
                <a:srgbClr val="98ABD0"/>
              </a:solidFill>
            </a:endParaRPr>
          </a:p>
        </p:txBody>
      </p:sp>
      <p:sp>
        <p:nvSpPr>
          <p:cNvPr id="86019" name="Rectangle 2"/>
          <p:cNvSpPr>
            <a:spLocks noGrp="1" noChangeArrowheads="1"/>
          </p:cNvSpPr>
          <p:nvPr>
            <p:ph type="title"/>
          </p:nvPr>
        </p:nvSpPr>
        <p:spPr/>
        <p:txBody>
          <a:bodyPr/>
          <a:lstStyle/>
          <a:p>
            <a:pPr eaLnBrk="1" hangingPunct="1"/>
            <a:r>
              <a:rPr lang="en-US" altLang="en-US"/>
              <a:t>F Array</a:t>
            </a:r>
          </a:p>
        </p:txBody>
      </p:sp>
      <p:sp>
        <p:nvSpPr>
          <p:cNvPr id="86020" name="Rectangle 3"/>
          <p:cNvSpPr>
            <a:spLocks noGrp="1" noChangeArrowheads="1"/>
          </p:cNvSpPr>
          <p:nvPr>
            <p:ph type="body" idx="1"/>
          </p:nvPr>
        </p:nvSpPr>
        <p:spPr>
          <a:xfrm>
            <a:off x="685800" y="1295400"/>
            <a:ext cx="7458075" cy="419100"/>
          </a:xfrm>
        </p:spPr>
        <p:txBody>
          <a:bodyPr/>
          <a:lstStyle/>
          <a:p>
            <a:pPr eaLnBrk="1" hangingPunct="1"/>
            <a:r>
              <a:rPr lang="en-US" altLang="en-US"/>
              <a:t>Associated Multi value (with sub value)</a:t>
            </a:r>
          </a:p>
          <a:p>
            <a:pPr eaLnBrk="1" hangingPunct="1">
              <a:buFont typeface="Wingdings" panose="05000000000000000000" pitchFamily="2" charset="2"/>
              <a:buNone/>
            </a:pPr>
            <a:endParaRPr lang="en-US" altLang="en-US"/>
          </a:p>
          <a:p>
            <a:pPr eaLnBrk="1" hangingPunct="1"/>
            <a:endParaRPr lang="en-US" altLang="en-US"/>
          </a:p>
          <a:p>
            <a:pPr eaLnBrk="1" hangingPunct="1"/>
            <a:endParaRPr lang="en-US" altLang="en-US"/>
          </a:p>
        </p:txBody>
      </p:sp>
      <p:sp>
        <p:nvSpPr>
          <p:cNvPr id="86021" name="Text Box 6"/>
          <p:cNvSpPr txBox="1">
            <a:spLocks noChangeArrowheads="1"/>
          </p:cNvSpPr>
          <p:nvPr/>
        </p:nvSpPr>
        <p:spPr bwMode="auto">
          <a:xfrm>
            <a:off x="1143000" y="1785938"/>
            <a:ext cx="4070350" cy="863600"/>
          </a:xfrm>
          <a:prstGeom prst="rect">
            <a:avLst/>
          </a:prstGeom>
          <a:solidFill>
            <a:srgbClr val="CCFFFF">
              <a:alpha val="50980"/>
            </a:srgbClr>
          </a:solidFill>
          <a:ln w="9525" algn="ctr">
            <a:solidFill>
              <a:srgbClr val="000000"/>
            </a:solidFill>
            <a:miter lim="800000"/>
            <a:headEnd/>
            <a:tailEnd/>
          </a:ln>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200">
                <a:latin typeface="Courier New" panose="02070309020205020404" pitchFamily="49" charset="0"/>
              </a:rPr>
              <a:t>F(Field position) = ‘XX&lt;FIELDNAME1’</a:t>
            </a:r>
          </a:p>
          <a:p>
            <a:pPr eaLnBrk="1" hangingPunct="1"/>
            <a:r>
              <a:rPr lang="en-US" altLang="en-US" sz="1200">
                <a:latin typeface="Courier New" panose="02070309020205020404" pitchFamily="49" charset="0"/>
              </a:rPr>
              <a:t>F(Field position) = ‘XX.XX&lt;FIELDNAME2’</a:t>
            </a:r>
          </a:p>
          <a:p>
            <a:pPr eaLnBrk="1" hangingPunct="1"/>
            <a:r>
              <a:rPr lang="en-US" altLang="en-US" sz="1200">
                <a:latin typeface="Courier New" panose="02070309020205020404" pitchFamily="49" charset="0"/>
              </a:rPr>
              <a:t>F(Field position) = ‘XX.XX&gt;FIELDNAME3’</a:t>
            </a:r>
          </a:p>
          <a:p>
            <a:pPr eaLnBrk="1" hangingPunct="1"/>
            <a:r>
              <a:rPr lang="en-US" altLang="en-US" sz="1200">
                <a:latin typeface="Courier New" panose="02070309020205020404" pitchFamily="49" charset="0"/>
              </a:rPr>
              <a:t>F(Field position) = ‘XX&gt;FIELDNAME4’</a:t>
            </a:r>
          </a:p>
          <a:p>
            <a:pPr eaLnBrk="1" hangingPunct="1"/>
            <a:endParaRPr lang="en-US" altLang="en-US"/>
          </a:p>
        </p:txBody>
      </p:sp>
    </p:spTree>
    <p:extLst>
      <p:ext uri="{BB962C8B-B14F-4D97-AF65-F5344CB8AC3E}">
        <p14:creationId xmlns:p14="http://schemas.microsoft.com/office/powerpoint/2010/main" val="4070529336"/>
      </p:ext>
    </p:extLst>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5E4FA384-5A02-4131-A0E2-9ED1B1ECA9C1}" type="slidenum">
              <a:rPr lang="en-GB" altLang="en-US" sz="900">
                <a:solidFill>
                  <a:srgbClr val="98ABD0"/>
                </a:solidFill>
              </a:rPr>
              <a:pPr eaLnBrk="1" hangingPunct="1"/>
              <a:t>36</a:t>
            </a:fld>
            <a:endParaRPr lang="en-GB" altLang="en-US" sz="900">
              <a:solidFill>
                <a:srgbClr val="98ABD0"/>
              </a:solidFill>
            </a:endParaRPr>
          </a:p>
        </p:txBody>
      </p:sp>
      <p:sp>
        <p:nvSpPr>
          <p:cNvPr id="87043" name="Rectangle 2"/>
          <p:cNvSpPr>
            <a:spLocks noGrp="1" noChangeArrowheads="1"/>
          </p:cNvSpPr>
          <p:nvPr>
            <p:ph type="title"/>
          </p:nvPr>
        </p:nvSpPr>
        <p:spPr/>
        <p:txBody>
          <a:bodyPr/>
          <a:lstStyle/>
          <a:p>
            <a:pPr eaLnBrk="1" hangingPunct="1"/>
            <a:r>
              <a:rPr lang="en-US" altLang="en-US"/>
              <a:t>F Array</a:t>
            </a:r>
          </a:p>
        </p:txBody>
      </p:sp>
      <p:sp>
        <p:nvSpPr>
          <p:cNvPr id="87044" name="Rectangle 3"/>
          <p:cNvSpPr>
            <a:spLocks noGrp="1" noChangeArrowheads="1"/>
          </p:cNvSpPr>
          <p:nvPr>
            <p:ph type="body" idx="1"/>
          </p:nvPr>
        </p:nvSpPr>
        <p:spPr/>
        <p:txBody>
          <a:bodyPr/>
          <a:lstStyle/>
          <a:p>
            <a:pPr eaLnBrk="1" hangingPunct="1"/>
            <a:r>
              <a:rPr lang="en-US" altLang="en-US" dirty="0"/>
              <a:t>Language Multi value</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F Array equivalent used ONLY for ID of an application</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buFont typeface="Wingdings" panose="05000000000000000000" pitchFamily="2" charset="2"/>
              <a:buNone/>
            </a:pPr>
            <a:endParaRPr lang="en-US" altLang="en-US" dirty="0"/>
          </a:p>
        </p:txBody>
      </p:sp>
      <p:sp>
        <p:nvSpPr>
          <p:cNvPr id="87045" name="Text Box 4"/>
          <p:cNvSpPr txBox="1">
            <a:spLocks noChangeArrowheads="1"/>
          </p:cNvSpPr>
          <p:nvPr/>
        </p:nvSpPr>
        <p:spPr bwMode="auto">
          <a:xfrm>
            <a:off x="1146175" y="3949700"/>
            <a:ext cx="3429000" cy="342900"/>
          </a:xfrm>
          <a:prstGeom prst="rect">
            <a:avLst/>
          </a:prstGeom>
          <a:solidFill>
            <a:srgbClr val="CCFFFF">
              <a:alpha val="50980"/>
            </a:srgbClr>
          </a:solidFill>
          <a:ln w="9525" algn="ctr">
            <a:solidFill>
              <a:srgbClr val="000000"/>
            </a:solidFill>
            <a:miter lim="800000"/>
            <a:headEnd/>
            <a:tailEnd/>
          </a:ln>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200" dirty="0">
                <a:latin typeface="Courier New" panose="02070309020205020404" pitchFamily="49" charset="0"/>
              </a:rPr>
              <a:t>ID.F = ‘DEBIT.CARD.ID’</a:t>
            </a:r>
            <a:endParaRPr lang="en-US" altLang="en-US" dirty="0"/>
          </a:p>
        </p:txBody>
      </p:sp>
      <p:sp>
        <p:nvSpPr>
          <p:cNvPr id="87046" name="Text Box 5"/>
          <p:cNvSpPr txBox="1">
            <a:spLocks noChangeArrowheads="1"/>
          </p:cNvSpPr>
          <p:nvPr/>
        </p:nvSpPr>
        <p:spPr bwMode="auto">
          <a:xfrm>
            <a:off x="1143000" y="2433313"/>
            <a:ext cx="3998913" cy="342900"/>
          </a:xfrm>
          <a:prstGeom prst="rect">
            <a:avLst/>
          </a:prstGeom>
          <a:solidFill>
            <a:srgbClr val="CCFFFF">
              <a:alpha val="50980"/>
            </a:srgbClr>
          </a:solidFill>
          <a:ln w="9525" algn="ctr">
            <a:solidFill>
              <a:srgbClr val="000000"/>
            </a:solidFill>
            <a:miter lim="800000"/>
            <a:headEnd/>
            <a:tailEnd/>
          </a:ln>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200" dirty="0">
                <a:latin typeface="Courier New" panose="02070309020205020404" pitchFamily="49" charset="0"/>
              </a:rPr>
              <a:t>F(Field position) = ‘XX.LL.FIELDNAME1’</a:t>
            </a:r>
            <a:endParaRPr lang="en-US" altLang="en-US" dirty="0"/>
          </a:p>
        </p:txBody>
      </p:sp>
    </p:spTree>
    <p:extLst>
      <p:ext uri="{BB962C8B-B14F-4D97-AF65-F5344CB8AC3E}">
        <p14:creationId xmlns:p14="http://schemas.microsoft.com/office/powerpoint/2010/main" val="3142952838"/>
      </p:ext>
    </p:extLst>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503065FD-51C4-4520-8C64-E9F6BF460CAE}" type="slidenum">
              <a:rPr lang="en-GB" altLang="en-US" sz="900">
                <a:solidFill>
                  <a:srgbClr val="98ABD0"/>
                </a:solidFill>
              </a:rPr>
              <a:pPr eaLnBrk="1" hangingPunct="1"/>
              <a:t>37</a:t>
            </a:fld>
            <a:endParaRPr lang="en-GB" altLang="en-US" sz="900">
              <a:solidFill>
                <a:srgbClr val="98ABD0"/>
              </a:solidFill>
            </a:endParaRPr>
          </a:p>
        </p:txBody>
      </p:sp>
      <p:sp>
        <p:nvSpPr>
          <p:cNvPr id="88067" name="Rectangle 2"/>
          <p:cNvSpPr>
            <a:spLocks noGrp="1" noChangeArrowheads="1"/>
          </p:cNvSpPr>
          <p:nvPr>
            <p:ph type="title"/>
          </p:nvPr>
        </p:nvSpPr>
        <p:spPr>
          <a:xfrm>
            <a:off x="1337441" y="515939"/>
            <a:ext cx="7010400" cy="381000"/>
          </a:xfrm>
        </p:spPr>
        <p:txBody>
          <a:bodyPr/>
          <a:lstStyle/>
          <a:p>
            <a:pPr eaLnBrk="1" hangingPunct="1"/>
            <a:r>
              <a:rPr lang="en-US" altLang="en-US" sz="1800" dirty="0"/>
              <a:t>N Array</a:t>
            </a:r>
          </a:p>
        </p:txBody>
      </p:sp>
      <p:sp>
        <p:nvSpPr>
          <p:cNvPr id="88068" name="Rectangle 3"/>
          <p:cNvSpPr>
            <a:spLocks noGrp="1" noChangeArrowheads="1"/>
          </p:cNvSpPr>
          <p:nvPr>
            <p:ph type="body" sz="half" idx="1"/>
          </p:nvPr>
        </p:nvSpPr>
        <p:spPr>
          <a:xfrm>
            <a:off x="685800" y="1295400"/>
            <a:ext cx="5181600" cy="4800600"/>
          </a:xfrm>
        </p:spPr>
        <p:txBody>
          <a:bodyPr/>
          <a:lstStyle/>
          <a:p>
            <a:pPr eaLnBrk="1" hangingPunct="1"/>
            <a:r>
              <a:rPr lang="en-US" altLang="en-US" sz="1800"/>
              <a:t>Dimensioned array used to specify</a:t>
            </a:r>
          </a:p>
          <a:p>
            <a:pPr lvl="1" eaLnBrk="1" hangingPunct="1"/>
            <a:r>
              <a:rPr lang="en-US" altLang="en-US"/>
              <a:t>Maximum Characters</a:t>
            </a:r>
          </a:p>
          <a:p>
            <a:pPr lvl="1" eaLnBrk="1" hangingPunct="1"/>
            <a:r>
              <a:rPr lang="en-US" altLang="en-US"/>
              <a:t>Minimum Characters</a:t>
            </a:r>
          </a:p>
          <a:p>
            <a:pPr lvl="1" eaLnBrk="1" hangingPunct="1"/>
            <a:r>
              <a:rPr lang="en-US" altLang="en-US"/>
              <a:t>Field validations attached</a:t>
            </a:r>
          </a:p>
          <a:p>
            <a:pPr eaLnBrk="1" hangingPunct="1"/>
            <a:endParaRPr lang="en-US" altLang="en-US" sz="1600"/>
          </a:p>
          <a:p>
            <a:pPr eaLnBrk="1" hangingPunct="1"/>
            <a:endParaRPr lang="en-US" altLang="en-US" sz="1600"/>
          </a:p>
        </p:txBody>
      </p:sp>
      <p:graphicFrame>
        <p:nvGraphicFramePr>
          <p:cNvPr id="1282052" name="Group 4"/>
          <p:cNvGraphicFramePr>
            <a:graphicFrameLocks noGrp="1"/>
          </p:cNvGraphicFramePr>
          <p:nvPr>
            <p:ph sz="half" idx="2"/>
          </p:nvPr>
        </p:nvGraphicFramePr>
        <p:xfrm>
          <a:off x="611188" y="3068638"/>
          <a:ext cx="7847012" cy="2438401"/>
        </p:xfrm>
        <a:graphic>
          <a:graphicData uri="http://schemas.openxmlformats.org/drawingml/2006/table">
            <a:tbl>
              <a:tblPr/>
              <a:tblGrid>
                <a:gridCol w="1512887">
                  <a:extLst>
                    <a:ext uri="{9D8B030D-6E8A-4147-A177-3AD203B41FA5}">
                      <a16:colId xmlns:a16="http://schemas.microsoft.com/office/drawing/2014/main" val="20000"/>
                    </a:ext>
                  </a:extLst>
                </a:gridCol>
                <a:gridCol w="6334125">
                  <a:extLst>
                    <a:ext uri="{9D8B030D-6E8A-4147-A177-3AD203B41FA5}">
                      <a16:colId xmlns:a16="http://schemas.microsoft.com/office/drawing/2014/main" val="20001"/>
                    </a:ext>
                  </a:extLst>
                </a:gridCol>
              </a:tblGrid>
              <a:tr h="4921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8DB1C7"/>
                          </a:solidFill>
                          <a:effectLst/>
                          <a:latin typeface="Arial" charset="0"/>
                          <a:cs typeface="Times New Roman" pitchFamily="18" charset="0"/>
                        </a:rPr>
                        <a:t>Syntax Used</a:t>
                      </a:r>
                      <a:endParaRPr kumimoji="0" lang="en-GB"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8DB1C7"/>
                          </a:solidFill>
                          <a:effectLst/>
                          <a:latin typeface="Arial" charset="0"/>
                          <a:cs typeface="Times New Roman" pitchFamily="18" charset="0"/>
                        </a:rPr>
                        <a:t>Description</a:t>
                      </a:r>
                      <a:endParaRPr kumimoji="0" lang="en-GB"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7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Arial" charset="0"/>
                          <a:cs typeface="Times New Roman" pitchFamily="18" charset="0"/>
                        </a:rPr>
                        <a:t>’10’</a:t>
                      </a:r>
                      <a:endParaRPr kumimoji="0" lang="en-GB"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Arial" charset="0"/>
                        </a:rPr>
                        <a:t>Up to 10 characters allowed, no special editing will be done.</a:t>
                      </a:r>
                      <a:r>
                        <a:rPr kumimoji="0" lang="en-US" sz="1400" b="0" i="0" u="none" strike="noStrike" cap="none" normalizeH="0" baseline="0">
                          <a:ln>
                            <a:noFill/>
                          </a:ln>
                          <a:solidFill>
                            <a:schemeClr val="tx1"/>
                          </a:solidFill>
                          <a:effectLst/>
                          <a:latin typeface="Arial" charset="0"/>
                        </a:rPr>
                        <a:t> </a:t>
                      </a:r>
                      <a:endParaRPr kumimoji="0" lang="en-GB"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05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Arial" charset="0"/>
                          <a:cs typeface="Times New Roman" pitchFamily="18" charset="0"/>
                        </a:rPr>
                        <a:t>’35.2’</a:t>
                      </a:r>
                      <a:endParaRPr kumimoji="0" lang="en-GB"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Arial" charset="0"/>
                        </a:rPr>
                        <a:t>A maximum of 35 characters, but at least 2 must be entered</a:t>
                      </a:r>
                      <a:r>
                        <a:rPr kumimoji="0" lang="en-US" sz="1400" b="0" i="0" u="none" strike="noStrike" cap="none" normalizeH="0" baseline="0">
                          <a:ln>
                            <a:noFill/>
                          </a:ln>
                          <a:solidFill>
                            <a:schemeClr val="tx1"/>
                          </a:solidFill>
                          <a:effectLst/>
                          <a:latin typeface="Arial" charset="0"/>
                        </a:rPr>
                        <a:t> (Mandatory Field)</a:t>
                      </a:r>
                      <a:endParaRPr kumimoji="0" lang="en-GB"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8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Arial" charset="0"/>
                        </a:rPr>
                        <a:t>'006.6'</a:t>
                      </a:r>
                      <a:r>
                        <a:rPr kumimoji="0" lang="en-US" sz="1400" b="0" i="0" u="none" strike="noStrike" cap="none" normalizeH="0" baseline="0">
                          <a:ln>
                            <a:noFill/>
                          </a:ln>
                          <a:solidFill>
                            <a:schemeClr val="tx1"/>
                          </a:solidFill>
                          <a:effectLst/>
                          <a:latin typeface="Arial" charset="0"/>
                        </a:rPr>
                        <a:t> </a:t>
                      </a:r>
                      <a:endParaRPr kumimoji="0" lang="en-GB"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Arial" charset="0"/>
                        </a:rPr>
                        <a:t>Input must be 6 characters. Leading zeros will not be removed and the field data will be validated at commit time.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70826627"/>
      </p:ext>
    </p:extLst>
  </p:cSld>
  <p:clrMapOvr>
    <a:masterClrMapping/>
  </p:clrMapOvr>
  <p:transition>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30D7CBC3-7390-4966-8218-9FFA03526731}" type="slidenum">
              <a:rPr lang="en-GB" altLang="en-US" sz="900">
                <a:solidFill>
                  <a:srgbClr val="98ABD0"/>
                </a:solidFill>
              </a:rPr>
              <a:pPr eaLnBrk="1" hangingPunct="1"/>
              <a:t>38</a:t>
            </a:fld>
            <a:endParaRPr lang="en-GB" altLang="en-US" sz="900">
              <a:solidFill>
                <a:srgbClr val="98ABD0"/>
              </a:solidFill>
            </a:endParaRPr>
          </a:p>
        </p:txBody>
      </p:sp>
      <p:sp>
        <p:nvSpPr>
          <p:cNvPr id="89091" name="Rectangle 2"/>
          <p:cNvSpPr>
            <a:spLocks noGrp="1" noChangeArrowheads="1"/>
          </p:cNvSpPr>
          <p:nvPr>
            <p:ph type="title"/>
          </p:nvPr>
        </p:nvSpPr>
        <p:spPr/>
        <p:txBody>
          <a:bodyPr/>
          <a:lstStyle/>
          <a:p>
            <a:pPr eaLnBrk="1" hangingPunct="1"/>
            <a:r>
              <a:rPr lang="en-US" altLang="en-US"/>
              <a:t>ID.N</a:t>
            </a:r>
          </a:p>
        </p:txBody>
      </p:sp>
      <p:sp>
        <p:nvSpPr>
          <p:cNvPr id="89092" name="Rectangle 3"/>
          <p:cNvSpPr>
            <a:spLocks noGrp="1" noChangeArrowheads="1"/>
          </p:cNvSpPr>
          <p:nvPr>
            <p:ph type="body" idx="1"/>
          </p:nvPr>
        </p:nvSpPr>
        <p:spPr/>
        <p:txBody>
          <a:bodyPr/>
          <a:lstStyle/>
          <a:p>
            <a:pPr eaLnBrk="1" hangingPunct="1"/>
            <a:r>
              <a:rPr lang="en-US" altLang="en-US" dirty="0"/>
              <a:t>N Array equivalent used to define ID properties only</a:t>
            </a:r>
          </a:p>
        </p:txBody>
      </p:sp>
      <p:sp>
        <p:nvSpPr>
          <p:cNvPr id="89093" name="Text Box 4"/>
          <p:cNvSpPr txBox="1">
            <a:spLocks noChangeArrowheads="1"/>
          </p:cNvSpPr>
          <p:nvPr/>
        </p:nvSpPr>
        <p:spPr bwMode="auto">
          <a:xfrm>
            <a:off x="1146175" y="2508530"/>
            <a:ext cx="3429000" cy="342900"/>
          </a:xfrm>
          <a:prstGeom prst="rect">
            <a:avLst/>
          </a:prstGeom>
          <a:solidFill>
            <a:srgbClr val="CCFFFF">
              <a:alpha val="50980"/>
            </a:srgbClr>
          </a:solidFill>
          <a:ln w="9525" algn="ctr">
            <a:solidFill>
              <a:srgbClr val="000000"/>
            </a:solidFill>
            <a:miter lim="800000"/>
            <a:headEnd/>
            <a:tailEnd/>
          </a:ln>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200">
                <a:latin typeface="Courier New" panose="02070309020205020404" pitchFamily="49" charset="0"/>
              </a:rPr>
              <a:t>ID.N = ‘16’</a:t>
            </a:r>
            <a:endParaRPr lang="en-US" altLang="en-US"/>
          </a:p>
        </p:txBody>
      </p:sp>
      <p:sp>
        <p:nvSpPr>
          <p:cNvPr id="89094" name="Text Box 4"/>
          <p:cNvSpPr txBox="1">
            <a:spLocks noChangeArrowheads="1"/>
          </p:cNvSpPr>
          <p:nvPr/>
        </p:nvSpPr>
        <p:spPr bwMode="auto">
          <a:xfrm>
            <a:off x="1143000" y="3139312"/>
            <a:ext cx="4643438" cy="357188"/>
          </a:xfrm>
          <a:prstGeom prst="rect">
            <a:avLst/>
          </a:prstGeom>
          <a:solidFill>
            <a:srgbClr val="CCFFFF">
              <a:alpha val="50980"/>
            </a:srgbClr>
          </a:solidFill>
          <a:ln w="9525" algn="ctr">
            <a:solidFill>
              <a:srgbClr val="000000"/>
            </a:solidFill>
            <a:miter lim="800000"/>
            <a:headEnd/>
            <a:tailEnd/>
          </a:ln>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200" dirty="0">
                <a:latin typeface="Courier New" panose="02070309020205020404" pitchFamily="49" charset="0"/>
              </a:rPr>
              <a:t>ID.N = ’16.1’ ; * .1 makes the field mandatory</a:t>
            </a:r>
            <a:endParaRPr lang="en-US" altLang="en-US" dirty="0"/>
          </a:p>
        </p:txBody>
      </p:sp>
    </p:spTree>
    <p:extLst>
      <p:ext uri="{BB962C8B-B14F-4D97-AF65-F5344CB8AC3E}">
        <p14:creationId xmlns:p14="http://schemas.microsoft.com/office/powerpoint/2010/main" val="1736749575"/>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6DAAC435-0F24-4D3C-805B-B192F02AC11F}" type="slidenum">
              <a:rPr lang="en-GB" altLang="en-US" sz="900">
                <a:solidFill>
                  <a:srgbClr val="98ABD0"/>
                </a:solidFill>
              </a:rPr>
              <a:pPr eaLnBrk="1" hangingPunct="1"/>
              <a:t>3</a:t>
            </a:fld>
            <a:endParaRPr lang="en-GB" altLang="en-US" sz="900">
              <a:solidFill>
                <a:srgbClr val="98ABD0"/>
              </a:solidFill>
            </a:endParaRPr>
          </a:p>
        </p:txBody>
      </p:sp>
      <p:sp>
        <p:nvSpPr>
          <p:cNvPr id="12291" name="Rectangle 2"/>
          <p:cNvSpPr>
            <a:spLocks noGrp="1" noChangeArrowheads="1"/>
          </p:cNvSpPr>
          <p:nvPr>
            <p:ph type="title"/>
          </p:nvPr>
        </p:nvSpPr>
        <p:spPr/>
        <p:txBody>
          <a:bodyPr/>
          <a:lstStyle/>
          <a:p>
            <a:pPr eaLnBrk="1" hangingPunct="1"/>
            <a:r>
              <a:rPr lang="en-US" altLang="en-US"/>
              <a:t>Functions in T24</a:t>
            </a:r>
          </a:p>
        </p:txBody>
      </p:sp>
      <p:sp>
        <p:nvSpPr>
          <p:cNvPr id="12292" name="Rectangle 3"/>
          <p:cNvSpPr>
            <a:spLocks noGrp="1" noChangeArrowheads="1"/>
          </p:cNvSpPr>
          <p:nvPr>
            <p:ph type="body" idx="1"/>
          </p:nvPr>
        </p:nvSpPr>
        <p:spPr/>
        <p:txBody>
          <a:bodyPr/>
          <a:lstStyle/>
          <a:p>
            <a:pPr eaLnBrk="1" hangingPunct="1"/>
            <a:r>
              <a:rPr lang="en-US" altLang="en-US" dirty="0"/>
              <a:t>There are different functions that can be used with these applications</a:t>
            </a:r>
          </a:p>
          <a:p>
            <a:pPr lvl="1" eaLnBrk="1" hangingPunct="1"/>
            <a:r>
              <a:rPr lang="en-US" altLang="en-US" dirty="0"/>
              <a:t>I Input</a:t>
            </a:r>
          </a:p>
          <a:p>
            <a:pPr lvl="1" eaLnBrk="1" hangingPunct="1"/>
            <a:r>
              <a:rPr lang="en-US" altLang="en-US" dirty="0"/>
              <a:t>A </a:t>
            </a:r>
            <a:r>
              <a:rPr lang="en-US" altLang="en-US" dirty="0" err="1"/>
              <a:t>Authorise</a:t>
            </a:r>
            <a:endParaRPr lang="en-US" altLang="en-US" dirty="0"/>
          </a:p>
          <a:p>
            <a:pPr lvl="1" eaLnBrk="1" hangingPunct="1"/>
            <a:r>
              <a:rPr lang="en-US" altLang="en-US" dirty="0"/>
              <a:t>S See</a:t>
            </a:r>
          </a:p>
          <a:p>
            <a:pPr lvl="1" eaLnBrk="1" hangingPunct="1"/>
            <a:r>
              <a:rPr lang="en-US" altLang="en-US" dirty="0"/>
              <a:t>L List</a:t>
            </a:r>
          </a:p>
          <a:p>
            <a:pPr lvl="1" eaLnBrk="1" hangingPunct="1"/>
            <a:r>
              <a:rPr lang="en-US" altLang="en-US" dirty="0"/>
              <a:t>V Verify</a:t>
            </a:r>
          </a:p>
          <a:p>
            <a:pPr lvl="1" eaLnBrk="1" hangingPunct="1"/>
            <a:r>
              <a:rPr lang="en-US" altLang="en-US" dirty="0"/>
              <a:t>C Copy</a:t>
            </a:r>
          </a:p>
          <a:p>
            <a:pPr lvl="1" eaLnBrk="1" hangingPunct="1"/>
            <a:r>
              <a:rPr lang="en-US" altLang="en-US" dirty="0"/>
              <a:t>D Delete</a:t>
            </a:r>
          </a:p>
          <a:p>
            <a:pPr lvl="1" eaLnBrk="1" hangingPunct="1"/>
            <a:r>
              <a:rPr lang="en-US" altLang="en-US" dirty="0"/>
              <a:t>R Reverse</a:t>
            </a:r>
          </a:p>
          <a:p>
            <a:pPr lvl="1" eaLnBrk="1" hangingPunct="1"/>
            <a:r>
              <a:rPr lang="en-US" altLang="en-US" dirty="0"/>
              <a:t>H History Restore</a:t>
            </a:r>
          </a:p>
          <a:p>
            <a:pPr lvl="1" eaLnBrk="1" hangingPunct="1"/>
            <a:r>
              <a:rPr lang="en-US" altLang="en-US" dirty="0"/>
              <a:t>2 Second </a:t>
            </a:r>
            <a:r>
              <a:rPr lang="en-US" altLang="en-US" dirty="0" err="1"/>
              <a:t>Authoriser</a:t>
            </a:r>
            <a:endParaRPr lang="en-US" altLang="en-US" dirty="0"/>
          </a:p>
          <a:p>
            <a:pPr lvl="1" eaLnBrk="1" hangingPunct="1"/>
            <a:r>
              <a:rPr lang="en-US" altLang="en-US" dirty="0"/>
              <a:t>P Print</a:t>
            </a:r>
          </a:p>
          <a:p>
            <a:pPr lvl="1" eaLnBrk="1" hangingPunct="1"/>
            <a:r>
              <a:rPr lang="en-US" altLang="en-US" dirty="0"/>
              <a:t>Q Audit</a:t>
            </a:r>
          </a:p>
          <a:p>
            <a:pPr lvl="1" eaLnBrk="1" hangingPunct="1">
              <a:buFont typeface="Wingdings" panose="05000000000000000000" pitchFamily="2" charset="2"/>
              <a:buNone/>
            </a:pPr>
            <a:r>
              <a:rPr lang="en-US" altLang="en-US" dirty="0"/>
              <a:t> </a:t>
            </a:r>
          </a:p>
          <a:p>
            <a:pPr eaLnBrk="1" hangingPunct="1"/>
            <a:endParaRPr lang="en-US" altLang="en-US" dirty="0"/>
          </a:p>
        </p:txBody>
      </p:sp>
    </p:spTree>
    <p:extLst>
      <p:ext uri="{BB962C8B-B14F-4D97-AF65-F5344CB8AC3E}">
        <p14:creationId xmlns:p14="http://schemas.microsoft.com/office/powerpoint/2010/main" val="794248558"/>
      </p:ext>
    </p:extLst>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8963992E-AE4D-4283-B2B9-5D7141EAE7A5}" type="slidenum">
              <a:rPr lang="en-GB" altLang="en-US" sz="900">
                <a:solidFill>
                  <a:srgbClr val="98ABD0"/>
                </a:solidFill>
              </a:rPr>
              <a:pPr eaLnBrk="1" hangingPunct="1"/>
              <a:t>39</a:t>
            </a:fld>
            <a:endParaRPr lang="en-GB" altLang="en-US" sz="900">
              <a:solidFill>
                <a:srgbClr val="98ABD0"/>
              </a:solidFill>
            </a:endParaRPr>
          </a:p>
        </p:txBody>
      </p:sp>
      <p:sp>
        <p:nvSpPr>
          <p:cNvPr id="90115" name="Rectangle 2"/>
          <p:cNvSpPr>
            <a:spLocks noGrp="1" noChangeArrowheads="1"/>
          </p:cNvSpPr>
          <p:nvPr>
            <p:ph type="title"/>
          </p:nvPr>
        </p:nvSpPr>
        <p:spPr/>
        <p:txBody>
          <a:bodyPr/>
          <a:lstStyle/>
          <a:p>
            <a:pPr eaLnBrk="1" hangingPunct="1"/>
            <a:r>
              <a:rPr lang="en-US" altLang="en-US"/>
              <a:t>T Array</a:t>
            </a:r>
          </a:p>
        </p:txBody>
      </p:sp>
      <p:sp>
        <p:nvSpPr>
          <p:cNvPr id="53252" name="Rectangle 3"/>
          <p:cNvSpPr>
            <a:spLocks noGrp="1" noChangeArrowheads="1"/>
          </p:cNvSpPr>
          <p:nvPr>
            <p:ph type="body" idx="1"/>
          </p:nvPr>
        </p:nvSpPr>
        <p:spPr>
          <a:xfrm>
            <a:off x="685800" y="1295400"/>
            <a:ext cx="7772400" cy="5262979"/>
          </a:xfrm>
        </p:spPr>
        <p:txBody>
          <a:bodyPr/>
          <a:lstStyle/>
          <a:p>
            <a:pPr eaLnBrk="1" hangingPunct="1">
              <a:defRPr/>
            </a:pPr>
            <a:r>
              <a:rPr lang="en-US" dirty="0"/>
              <a:t>Dimensioned array that holds information about</a:t>
            </a:r>
          </a:p>
          <a:p>
            <a:pPr lvl="1" eaLnBrk="1" hangingPunct="1">
              <a:defRPr/>
            </a:pPr>
            <a:r>
              <a:rPr lang="en-US" dirty="0"/>
              <a:t>Data type</a:t>
            </a:r>
          </a:p>
          <a:p>
            <a:pPr lvl="1" eaLnBrk="1" hangingPunct="1">
              <a:defRPr/>
            </a:pPr>
            <a:r>
              <a:rPr lang="en-US" dirty="0"/>
              <a:t>List of possible values</a:t>
            </a:r>
          </a:p>
          <a:p>
            <a:pPr lvl="1" eaLnBrk="1" hangingPunct="1">
              <a:defRPr/>
            </a:pPr>
            <a:r>
              <a:rPr lang="en-US" dirty="0"/>
              <a:t>NOINPUT / NOCHANGE characteristics</a:t>
            </a:r>
          </a:p>
          <a:p>
            <a:pPr lvl="1" eaLnBrk="1" hangingPunct="1">
              <a:defRPr/>
            </a:pPr>
            <a:r>
              <a:rPr lang="en-US" dirty="0"/>
              <a:t>Justification</a:t>
            </a:r>
          </a:p>
          <a:p>
            <a:pPr lvl="1" eaLnBrk="1" hangingPunct="1">
              <a:defRPr/>
            </a:pPr>
            <a:r>
              <a:rPr lang="en-US" dirty="0"/>
              <a:t>HOT.FIELD, HOT.VALIDATE properties</a:t>
            </a:r>
          </a:p>
          <a:p>
            <a:pPr eaLnBrk="1" hangingPunct="1">
              <a:defRPr/>
            </a:pPr>
            <a:endParaRPr lang="en-US" dirty="0"/>
          </a:p>
          <a:p>
            <a:pPr eaLnBrk="1" hangingPunct="1">
              <a:defRPr/>
            </a:pPr>
            <a:r>
              <a:rPr lang="en-US" dirty="0"/>
              <a:t>Has 10 sub fields to specify all field properties</a:t>
            </a:r>
          </a:p>
          <a:p>
            <a:pPr eaLnBrk="1" hangingPunct="1">
              <a:defRPr/>
            </a:pPr>
            <a:endParaRPr lang="en-US" dirty="0"/>
          </a:p>
          <a:p>
            <a:pPr eaLnBrk="1" hangingPunct="1">
              <a:defRPr/>
            </a:pPr>
            <a:r>
              <a:rPr lang="en-US" dirty="0">
                <a:latin typeface="+mj-lt"/>
              </a:rPr>
              <a:t>T(Field position</a:t>
            </a:r>
            <a:r>
              <a:rPr lang="en-US" dirty="0"/>
              <a:t>)&lt;1&gt; - Data type to call IN2 routine</a:t>
            </a:r>
          </a:p>
          <a:p>
            <a:pPr lvl="1" eaLnBrk="1" hangingPunct="1">
              <a:defRPr/>
            </a:pPr>
            <a:r>
              <a:rPr lang="en-US" dirty="0"/>
              <a:t>T(</a:t>
            </a:r>
            <a:r>
              <a:rPr lang="en-US" dirty="0" err="1"/>
              <a:t>FieldPosition</a:t>
            </a:r>
            <a:r>
              <a:rPr lang="en-US" dirty="0"/>
              <a:t>)&lt;1&gt; = ‘A’ will call IN2A routine to validate the data entered</a:t>
            </a:r>
          </a:p>
          <a:p>
            <a:pPr eaLnBrk="1" hangingPunct="1">
              <a:defRPr/>
            </a:pPr>
            <a:endParaRPr lang="en-US" dirty="0"/>
          </a:p>
          <a:p>
            <a:pPr eaLnBrk="1" hangingPunct="1">
              <a:defRPr/>
            </a:pPr>
            <a:r>
              <a:rPr lang="en-US" dirty="0"/>
              <a:t>T(Field position)&lt;2&gt; - List of input options if predefined </a:t>
            </a:r>
          </a:p>
          <a:p>
            <a:pPr lvl="1" eaLnBrk="1" hangingPunct="1">
              <a:defRPr/>
            </a:pPr>
            <a:r>
              <a:rPr lang="en-US" dirty="0"/>
              <a:t>T(</a:t>
            </a:r>
            <a:r>
              <a:rPr lang="en-US" dirty="0" err="1"/>
              <a:t>FieldPosition</a:t>
            </a:r>
            <a:r>
              <a:rPr lang="en-US" dirty="0"/>
              <a:t>)&lt;2&gt; = “</a:t>
            </a:r>
            <a:r>
              <a:rPr lang="en-US" dirty="0" err="1"/>
              <a:t>Yes_No_Maybe</a:t>
            </a:r>
            <a:r>
              <a:rPr lang="en-US" dirty="0"/>
              <a:t>”</a:t>
            </a:r>
          </a:p>
          <a:p>
            <a:pPr marL="0" indent="0" eaLnBrk="1" hangingPunct="1">
              <a:buNone/>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p:txBody>
      </p:sp>
    </p:spTree>
    <p:extLst>
      <p:ext uri="{BB962C8B-B14F-4D97-AF65-F5344CB8AC3E}">
        <p14:creationId xmlns:p14="http://schemas.microsoft.com/office/powerpoint/2010/main" val="1682684007"/>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9EF63312-B854-4ED4-A18E-42E9F059451B}" type="slidenum">
              <a:rPr lang="en-GB" altLang="en-US" sz="900">
                <a:solidFill>
                  <a:srgbClr val="98ABD0"/>
                </a:solidFill>
              </a:rPr>
              <a:pPr eaLnBrk="1" hangingPunct="1"/>
              <a:t>40</a:t>
            </a:fld>
            <a:endParaRPr lang="en-GB" altLang="en-US" sz="900">
              <a:solidFill>
                <a:srgbClr val="98ABD0"/>
              </a:solidFill>
            </a:endParaRPr>
          </a:p>
        </p:txBody>
      </p:sp>
      <p:sp>
        <p:nvSpPr>
          <p:cNvPr id="91139" name="Rectangle 2"/>
          <p:cNvSpPr>
            <a:spLocks noGrp="1" noChangeArrowheads="1"/>
          </p:cNvSpPr>
          <p:nvPr>
            <p:ph type="title"/>
          </p:nvPr>
        </p:nvSpPr>
        <p:spPr/>
        <p:txBody>
          <a:bodyPr/>
          <a:lstStyle/>
          <a:p>
            <a:pPr eaLnBrk="1" hangingPunct="1"/>
            <a:r>
              <a:rPr lang="en-US" altLang="en-US"/>
              <a:t>T Array</a:t>
            </a:r>
          </a:p>
        </p:txBody>
      </p:sp>
      <p:sp>
        <p:nvSpPr>
          <p:cNvPr id="91140" name="Rectangle 3"/>
          <p:cNvSpPr>
            <a:spLocks noGrp="1" noChangeArrowheads="1"/>
          </p:cNvSpPr>
          <p:nvPr>
            <p:ph type="body" idx="1"/>
          </p:nvPr>
        </p:nvSpPr>
        <p:spPr/>
        <p:txBody>
          <a:bodyPr/>
          <a:lstStyle/>
          <a:p>
            <a:pPr eaLnBrk="1" hangingPunct="1"/>
            <a:r>
              <a:rPr lang="en-US" altLang="en-US"/>
              <a:t>T(FieldPosition)&lt;3&gt; - NOINPUT/NOCHANGE/EXTERN</a:t>
            </a:r>
          </a:p>
          <a:p>
            <a:pPr lvl="1" eaLnBrk="1" hangingPunct="1"/>
            <a:r>
              <a:rPr lang="en-US" altLang="en-US"/>
              <a:t>NOINPUT – Field never available for input</a:t>
            </a:r>
          </a:p>
          <a:p>
            <a:pPr lvl="1" eaLnBrk="1" hangingPunct="1"/>
            <a:r>
              <a:rPr lang="en-US" altLang="en-US"/>
              <a:t>NOCHANGE – Field not inputtable after record is authorised</a:t>
            </a:r>
          </a:p>
          <a:p>
            <a:pPr lvl="1" eaLnBrk="1" hangingPunct="1"/>
            <a:r>
              <a:rPr lang="en-US" altLang="en-US"/>
              <a:t>EXTERN – Field is cleared if record is copied</a:t>
            </a:r>
          </a:p>
          <a:p>
            <a:pPr eaLnBrk="1" hangingPunct="1">
              <a:buFont typeface="Wingdings" panose="05000000000000000000" pitchFamily="2" charset="2"/>
              <a:buNone/>
            </a:pPr>
            <a:endParaRPr lang="en-US" altLang="en-US"/>
          </a:p>
          <a:p>
            <a:pPr eaLnBrk="1" hangingPunct="1"/>
            <a:endParaRPr lang="en-US" altLang="en-US"/>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2982482549"/>
      </p:ext>
    </p:extLst>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FFB1A9F3-5640-46CB-90BE-C00159C6C2B0}" type="slidenum">
              <a:rPr lang="en-GB" altLang="en-US" sz="900">
                <a:solidFill>
                  <a:srgbClr val="98ABD0"/>
                </a:solidFill>
              </a:rPr>
              <a:pPr eaLnBrk="1" hangingPunct="1"/>
              <a:t>41</a:t>
            </a:fld>
            <a:endParaRPr lang="en-GB" altLang="en-US" sz="900">
              <a:solidFill>
                <a:srgbClr val="98ABD0"/>
              </a:solidFill>
            </a:endParaRPr>
          </a:p>
        </p:txBody>
      </p:sp>
      <p:sp>
        <p:nvSpPr>
          <p:cNvPr id="92163" name="Rectangle 2"/>
          <p:cNvSpPr>
            <a:spLocks noGrp="1" noChangeArrowheads="1"/>
          </p:cNvSpPr>
          <p:nvPr>
            <p:ph type="title"/>
          </p:nvPr>
        </p:nvSpPr>
        <p:spPr/>
        <p:txBody>
          <a:bodyPr/>
          <a:lstStyle/>
          <a:p>
            <a:pPr eaLnBrk="1" hangingPunct="1"/>
            <a:r>
              <a:rPr lang="en-US" altLang="en-US"/>
              <a:t>T Array</a:t>
            </a:r>
          </a:p>
        </p:txBody>
      </p:sp>
      <p:sp>
        <p:nvSpPr>
          <p:cNvPr id="92164" name="Rectangle 3"/>
          <p:cNvSpPr>
            <a:spLocks noGrp="1" noChangeArrowheads="1"/>
          </p:cNvSpPr>
          <p:nvPr>
            <p:ph type="body" idx="1"/>
          </p:nvPr>
        </p:nvSpPr>
        <p:spPr/>
        <p:txBody>
          <a:bodyPr/>
          <a:lstStyle/>
          <a:p>
            <a:pPr eaLnBrk="1" hangingPunct="1"/>
            <a:r>
              <a:rPr lang="en-US" altLang="en-US"/>
              <a:t>T(FieldPosition)&lt;4&gt; - Format Mask</a:t>
            </a:r>
          </a:p>
          <a:p>
            <a:pPr lvl="1" eaLnBrk="1" hangingPunct="1"/>
            <a:r>
              <a:rPr lang="en-US" altLang="en-US"/>
              <a:t> Data can be displayed differently, irrespective of how it is stored in the database. The Mask character used is #</a:t>
            </a:r>
          </a:p>
          <a:p>
            <a:pPr eaLnBrk="1" hangingPunct="1"/>
            <a:endParaRPr lang="en-US" altLang="en-US"/>
          </a:p>
          <a:p>
            <a:pPr eaLnBrk="1" hangingPunct="1"/>
            <a:r>
              <a:rPr lang="en-US" altLang="en-US"/>
              <a:t>T(FieldPosition)&lt;5&gt; - Justification</a:t>
            </a:r>
          </a:p>
          <a:p>
            <a:pPr lvl="1" eaLnBrk="1" hangingPunct="1"/>
            <a:r>
              <a:rPr lang="en-US" altLang="en-US"/>
              <a:t>Default Left justified, no need to specify T(FieldPosition)&lt;5&gt;</a:t>
            </a:r>
          </a:p>
          <a:p>
            <a:pPr lvl="1" eaLnBrk="1" hangingPunct="1"/>
            <a:r>
              <a:rPr lang="en-US" altLang="en-US"/>
              <a:t>Right justified (R) and center justified (C ) are the other 2 options</a:t>
            </a:r>
          </a:p>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2488437559"/>
      </p:ext>
    </p:extLst>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3022BB74-FD56-4D1F-8DF0-59CB89F4E45B}" type="slidenum">
              <a:rPr lang="en-GB" altLang="en-US" sz="900">
                <a:solidFill>
                  <a:srgbClr val="98ABD0"/>
                </a:solidFill>
              </a:rPr>
              <a:pPr eaLnBrk="1" hangingPunct="1"/>
              <a:t>42</a:t>
            </a:fld>
            <a:endParaRPr lang="en-GB" altLang="en-US" sz="900">
              <a:solidFill>
                <a:srgbClr val="98ABD0"/>
              </a:solidFill>
            </a:endParaRPr>
          </a:p>
        </p:txBody>
      </p:sp>
      <p:sp>
        <p:nvSpPr>
          <p:cNvPr id="93187" name="Rectangle 2"/>
          <p:cNvSpPr>
            <a:spLocks noGrp="1" noChangeArrowheads="1"/>
          </p:cNvSpPr>
          <p:nvPr>
            <p:ph type="title"/>
          </p:nvPr>
        </p:nvSpPr>
        <p:spPr/>
        <p:txBody>
          <a:bodyPr/>
          <a:lstStyle/>
          <a:p>
            <a:pPr eaLnBrk="1" hangingPunct="1"/>
            <a:r>
              <a:rPr lang="en-US" altLang="en-US"/>
              <a:t>T Array</a:t>
            </a:r>
          </a:p>
        </p:txBody>
      </p:sp>
      <p:sp>
        <p:nvSpPr>
          <p:cNvPr id="93188" name="Rectangle 3"/>
          <p:cNvSpPr>
            <a:spLocks noGrp="1" noChangeArrowheads="1"/>
          </p:cNvSpPr>
          <p:nvPr>
            <p:ph type="body" idx="1"/>
          </p:nvPr>
        </p:nvSpPr>
        <p:spPr>
          <a:xfrm>
            <a:off x="642938" y="928688"/>
            <a:ext cx="7772400" cy="5262979"/>
          </a:xfrm>
        </p:spPr>
        <p:txBody>
          <a:bodyPr/>
          <a:lstStyle/>
          <a:p>
            <a:pPr eaLnBrk="1" hangingPunct="1"/>
            <a:endParaRPr lang="en-US" altLang="en-US" dirty="0"/>
          </a:p>
          <a:p>
            <a:pPr eaLnBrk="1" hangingPunct="1"/>
            <a:r>
              <a:rPr lang="en-US" altLang="en-US" dirty="0"/>
              <a:t>T(</a:t>
            </a:r>
            <a:r>
              <a:rPr lang="en-US" altLang="en-US" dirty="0" err="1"/>
              <a:t>FieldPosition</a:t>
            </a:r>
            <a:r>
              <a:rPr lang="en-US" altLang="en-US" dirty="0"/>
              <a:t>)&lt;6&gt; - MACHINE to default to machine date instead of T24 date</a:t>
            </a:r>
          </a:p>
          <a:p>
            <a:pPr lvl="1" eaLnBrk="1" hangingPunct="1"/>
            <a:r>
              <a:rPr lang="en-US" altLang="en-US" dirty="0"/>
              <a:t>Used in the USER application</a:t>
            </a:r>
          </a:p>
          <a:p>
            <a:pPr eaLnBrk="1" hangingPunct="1">
              <a:buFont typeface="Wingdings" panose="05000000000000000000" pitchFamily="2" charset="2"/>
              <a:buNone/>
            </a:pPr>
            <a:endParaRPr lang="en-US" altLang="en-US" dirty="0"/>
          </a:p>
          <a:p>
            <a:pPr eaLnBrk="1" hangingPunct="1"/>
            <a:r>
              <a:rPr lang="en-US" altLang="en-US" dirty="0"/>
              <a:t>T(</a:t>
            </a:r>
            <a:r>
              <a:rPr lang="en-US" altLang="en-US" dirty="0" err="1"/>
              <a:t>FieldPosition</a:t>
            </a:r>
            <a:r>
              <a:rPr lang="en-US" altLang="en-US" dirty="0"/>
              <a:t>)&lt;7&gt; - TEXT to display a text box in the browser</a:t>
            </a:r>
          </a:p>
          <a:p>
            <a:pPr eaLnBrk="1" hangingPunct="1">
              <a:buFont typeface="Wingdings" panose="05000000000000000000" pitchFamily="2" charset="2"/>
              <a:buNone/>
            </a:pPr>
            <a:endParaRPr lang="en-US" altLang="en-US" dirty="0"/>
          </a:p>
          <a:p>
            <a:pPr eaLnBrk="1" hangingPunct="1"/>
            <a:r>
              <a:rPr lang="en-US" altLang="en-US" dirty="0"/>
              <a:t>T(</a:t>
            </a:r>
            <a:r>
              <a:rPr lang="en-US" altLang="en-US" dirty="0" err="1"/>
              <a:t>FieldPosition</a:t>
            </a:r>
            <a:r>
              <a:rPr lang="en-US" altLang="en-US" dirty="0"/>
              <a:t>)&lt;8&gt; - NOMODIFY/NODELETE/NOEXPAND</a:t>
            </a:r>
          </a:p>
          <a:p>
            <a:pPr lvl="1" eaLnBrk="1" hangingPunct="1"/>
            <a:r>
              <a:rPr lang="en-US" altLang="en-US" dirty="0"/>
              <a:t>No Modification or changes allowed to </a:t>
            </a:r>
            <a:r>
              <a:rPr lang="en-US" altLang="en-US" b="1" dirty="0"/>
              <a:t>multi value</a:t>
            </a:r>
            <a:r>
              <a:rPr lang="en-US" altLang="en-US" dirty="0"/>
              <a:t> set after first </a:t>
            </a:r>
            <a:r>
              <a:rPr lang="en-US" altLang="en-US" dirty="0" err="1"/>
              <a:t>authorisation</a:t>
            </a:r>
            <a:endParaRPr lang="en-US" altLang="en-US" dirty="0"/>
          </a:p>
          <a:p>
            <a:pPr lvl="1" eaLnBrk="1" hangingPunct="1"/>
            <a:r>
              <a:rPr lang="en-US" altLang="en-US" b="1" dirty="0"/>
              <a:t>Multi value</a:t>
            </a:r>
            <a:r>
              <a:rPr lang="en-US" altLang="en-US" dirty="0"/>
              <a:t> set cannot be deleted after record is </a:t>
            </a:r>
            <a:r>
              <a:rPr lang="en-US" altLang="en-US" dirty="0" err="1"/>
              <a:t>authorised</a:t>
            </a:r>
            <a:endParaRPr lang="en-US" altLang="en-US" dirty="0"/>
          </a:p>
          <a:p>
            <a:pPr lvl="1" eaLnBrk="1" hangingPunct="1"/>
            <a:r>
              <a:rPr lang="en-US" altLang="en-US" b="1" dirty="0"/>
              <a:t>Multi value</a:t>
            </a:r>
            <a:r>
              <a:rPr lang="en-US" altLang="en-US" dirty="0"/>
              <a:t> set cannot be expanded further after </a:t>
            </a:r>
            <a:r>
              <a:rPr lang="en-US" altLang="en-US" dirty="0" err="1"/>
              <a:t>authorisation</a:t>
            </a:r>
            <a:endParaRPr lang="en-US" altLang="en-US" dirty="0"/>
          </a:p>
          <a:p>
            <a:pPr eaLnBrk="1" hangingPunct="1"/>
            <a:endParaRPr lang="en-US" altLang="en-US" dirty="0"/>
          </a:p>
          <a:p>
            <a:pPr eaLnBrk="1" hangingPunct="1"/>
            <a:r>
              <a:rPr lang="en-US" altLang="en-US" dirty="0"/>
              <a:t>T(</a:t>
            </a:r>
            <a:r>
              <a:rPr lang="en-US" altLang="en-US" dirty="0" err="1"/>
              <a:t>FieldPosition</a:t>
            </a:r>
            <a:r>
              <a:rPr lang="en-US" altLang="en-US" dirty="0"/>
              <a:t>)&lt;9&gt; </a:t>
            </a:r>
            <a:r>
              <a:rPr lang="en-US" altLang="en-US"/>
              <a:t>- HOT.FIELD/HOT.VALIDATE</a:t>
            </a:r>
            <a:endParaRPr lang="en-US" altLang="en-US" dirty="0"/>
          </a:p>
          <a:p>
            <a:pPr lvl="1" eaLnBrk="1" hangingPunct="1"/>
            <a:r>
              <a:rPr lang="en-US" altLang="en-US" dirty="0"/>
              <a:t>HOT.FIELD causes field to be validated immediately</a:t>
            </a:r>
          </a:p>
          <a:p>
            <a:pPr lvl="1" eaLnBrk="1" hangingPunct="1"/>
            <a:r>
              <a:rPr lang="en-US" altLang="en-US" dirty="0"/>
              <a:t>HOT.VALIDATE causes all fields to be validated</a:t>
            </a:r>
          </a:p>
          <a:p>
            <a:pPr eaLnBrk="1" hangingPunct="1">
              <a:buFont typeface="Wingdings" panose="05000000000000000000" pitchFamily="2" charset="2"/>
              <a:buNone/>
            </a:pPr>
            <a:endParaRPr lang="en-US" altLang="en-US" dirty="0"/>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2781428433"/>
      </p:ext>
    </p:extLst>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altLang="en-US"/>
              <a:t>Built-in Data Types</a:t>
            </a:r>
          </a:p>
        </p:txBody>
      </p:sp>
      <p:sp>
        <p:nvSpPr>
          <p:cNvPr id="94211" name="Content Placeholder 2"/>
          <p:cNvSpPr>
            <a:spLocks noGrp="1"/>
          </p:cNvSpPr>
          <p:nvPr>
            <p:ph idx="1"/>
          </p:nvPr>
        </p:nvSpPr>
        <p:spPr/>
        <p:txBody>
          <a:bodyPr/>
          <a:lstStyle/>
          <a:p>
            <a:r>
              <a:rPr lang="en-US" altLang="en-US"/>
              <a:t>T24 supports a lot of built-in standard data types</a:t>
            </a:r>
          </a:p>
          <a:p>
            <a:endParaRPr lang="en-US" altLang="en-US"/>
          </a:p>
          <a:p>
            <a:r>
              <a:rPr lang="en-US" altLang="en-US"/>
              <a:t>Built-in data types are equated to standard names in an Insert file called I_Datatypes</a:t>
            </a:r>
          </a:p>
          <a:p>
            <a:endParaRPr lang="en-US" altLang="en-US"/>
          </a:p>
          <a:p>
            <a:pPr>
              <a:buFont typeface="Wingdings" panose="05000000000000000000" pitchFamily="2" charset="2"/>
              <a:buNone/>
            </a:pPr>
            <a:endParaRPr lang="en-US" altLang="en-US"/>
          </a:p>
        </p:txBody>
      </p:sp>
      <p:sp>
        <p:nvSpPr>
          <p:cNvPr id="942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79C9A0B6-5C51-4ED6-A779-7CDE20C11877}" type="slidenum">
              <a:rPr lang="en-GB" altLang="en-US" sz="900">
                <a:solidFill>
                  <a:srgbClr val="98ABD0"/>
                </a:solidFill>
              </a:rPr>
              <a:pPr eaLnBrk="1" hangingPunct="1"/>
              <a:t>43</a:t>
            </a:fld>
            <a:endParaRPr lang="en-GB" altLang="en-US" sz="900">
              <a:solidFill>
                <a:srgbClr val="98ABD0"/>
              </a:solidFill>
            </a:endParaRPr>
          </a:p>
        </p:txBody>
      </p:sp>
    </p:spTree>
    <p:extLst>
      <p:ext uri="{BB962C8B-B14F-4D97-AF65-F5344CB8AC3E}">
        <p14:creationId xmlns:p14="http://schemas.microsoft.com/office/powerpoint/2010/main" val="3976730934"/>
      </p:ext>
    </p:extLst>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a:t>TableUtil.loadFieldTypes</a:t>
            </a:r>
          </a:p>
        </p:txBody>
      </p:sp>
      <p:sp>
        <p:nvSpPr>
          <p:cNvPr id="96259" name="Content Placeholder 2"/>
          <p:cNvSpPr>
            <a:spLocks noGrp="1"/>
          </p:cNvSpPr>
          <p:nvPr>
            <p:ph idx="1"/>
          </p:nvPr>
        </p:nvSpPr>
        <p:spPr/>
        <p:txBody>
          <a:bodyPr/>
          <a:lstStyle/>
          <a:p>
            <a:r>
              <a:rPr lang="en-US" altLang="en-US"/>
              <a:t>THE.TEMPLATE invokes TableUtil.loadFieldTypes </a:t>
            </a:r>
            <a:r>
              <a:rPr lang="en-GB" altLang="en-US"/>
              <a:t>which loads the id, length and type depending on the basic data types</a:t>
            </a:r>
          </a:p>
          <a:p>
            <a:endParaRPr lang="en-US" altLang="en-US"/>
          </a:p>
          <a:p>
            <a:endParaRPr lang="en-US" altLang="en-US"/>
          </a:p>
          <a:p>
            <a:endParaRPr lang="en-US" altLang="en-US"/>
          </a:p>
          <a:p>
            <a:endParaRPr lang="en-US" altLang="en-US"/>
          </a:p>
          <a:p>
            <a:endParaRPr lang="en-US" altLang="en-US"/>
          </a:p>
          <a:p>
            <a:r>
              <a:rPr lang="en-GB" altLang="en-US"/>
              <a:t>DataType.list is a common variable in I_Datatypes, which holds the list of data types</a:t>
            </a:r>
          </a:p>
          <a:p>
            <a:endParaRPr lang="en-GB" altLang="en-US"/>
          </a:p>
          <a:p>
            <a:r>
              <a:rPr lang="en-GB" altLang="en-US"/>
              <a:t>The values populated by this subroutine are session specific</a:t>
            </a:r>
            <a:endParaRPr lang="en-US" altLang="en-US"/>
          </a:p>
        </p:txBody>
      </p:sp>
      <p:sp>
        <p:nvSpPr>
          <p:cNvPr id="962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B5A215A1-B8AA-45C1-A9EC-7F021DAB6E6A}" type="slidenum">
              <a:rPr lang="en-GB" altLang="en-US" sz="900">
                <a:solidFill>
                  <a:srgbClr val="98ABD0"/>
                </a:solidFill>
              </a:rPr>
              <a:pPr eaLnBrk="1" hangingPunct="1"/>
              <a:t>44</a:t>
            </a:fld>
            <a:endParaRPr lang="en-GB" altLang="en-US" sz="900">
              <a:solidFill>
                <a:srgbClr val="98ABD0"/>
              </a:solidFill>
            </a:endParaRPr>
          </a:p>
        </p:txBody>
      </p:sp>
      <p:sp>
        <p:nvSpPr>
          <p:cNvPr id="96261" name="Text Box 4"/>
          <p:cNvSpPr txBox="1">
            <a:spLocks noChangeArrowheads="1"/>
          </p:cNvSpPr>
          <p:nvPr/>
        </p:nvSpPr>
        <p:spPr bwMode="auto">
          <a:xfrm>
            <a:off x="1928813" y="2783110"/>
            <a:ext cx="3857625" cy="923925"/>
          </a:xfrm>
          <a:prstGeom prst="rect">
            <a:avLst/>
          </a:prstGeom>
          <a:solidFill>
            <a:srgbClr val="CCECFF">
              <a:alpha val="63136"/>
            </a:srgbClr>
          </a:solidFill>
          <a:ln w="9525" algn="ctr">
            <a:solidFill>
              <a:schemeClr val="tx1"/>
            </a:solidFill>
            <a:miter lim="800000"/>
            <a:headEnd/>
            <a:tailEnd/>
          </a:ln>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dirty="0">
                <a:latin typeface="Courier New" panose="02070309020205020404" pitchFamily="49" charset="0"/>
                <a:cs typeface="Courier New" panose="02070309020205020404" pitchFamily="49" charset="0"/>
              </a:rPr>
              <a:t>IF NOT(</a:t>
            </a:r>
            <a:r>
              <a:rPr lang="en-GB" altLang="en-US" sz="1200" dirty="0" err="1">
                <a:latin typeface="Courier New" panose="02070309020205020404" pitchFamily="49" charset="0"/>
                <a:cs typeface="Courier New" panose="02070309020205020404" pitchFamily="49" charset="0"/>
              </a:rPr>
              <a:t>DataType.list</a:t>
            </a:r>
            <a:r>
              <a:rPr lang="en-GB" altLang="en-US" sz="1200" dirty="0">
                <a:latin typeface="Courier New" panose="02070309020205020404" pitchFamily="49" charset="0"/>
                <a:cs typeface="Courier New" panose="02070309020205020404" pitchFamily="49" charset="0"/>
              </a:rPr>
              <a:t>) THEN</a:t>
            </a:r>
            <a:endParaRPr lang="en-US" altLang="en-US" sz="1200" dirty="0">
              <a:latin typeface="Courier New" panose="02070309020205020404" pitchFamily="49" charset="0"/>
              <a:cs typeface="Courier New" panose="02070309020205020404" pitchFamily="49" charset="0"/>
            </a:endParaRPr>
          </a:p>
          <a:p>
            <a:pPr eaLnBrk="1" hangingPunct="1"/>
            <a:r>
              <a:rPr lang="en-GB" altLang="en-US" sz="1200" dirty="0">
                <a:latin typeface="Courier New" panose="02070309020205020404" pitchFamily="49" charset="0"/>
                <a:cs typeface="Courier New" panose="02070309020205020404" pitchFamily="49" charset="0"/>
              </a:rPr>
              <a:t>      CALL </a:t>
            </a:r>
            <a:r>
              <a:rPr lang="en-GB" altLang="en-US" sz="1200" dirty="0" err="1">
                <a:latin typeface="Courier New" panose="02070309020205020404" pitchFamily="49" charset="0"/>
                <a:cs typeface="Courier New" panose="02070309020205020404" pitchFamily="49" charset="0"/>
              </a:rPr>
              <a:t>TableUtil.loadFieldTypes</a:t>
            </a:r>
            <a:endParaRPr lang="en-US" altLang="en-US" sz="1200" dirty="0">
              <a:latin typeface="Courier New" panose="02070309020205020404" pitchFamily="49" charset="0"/>
              <a:cs typeface="Courier New" panose="02070309020205020404" pitchFamily="49" charset="0"/>
            </a:endParaRPr>
          </a:p>
          <a:p>
            <a:pPr eaLnBrk="1" hangingPunct="1"/>
            <a:r>
              <a:rPr lang="en-GB" altLang="en-US" sz="1200" dirty="0">
                <a:latin typeface="Courier New" panose="02070309020205020404" pitchFamily="49" charset="0"/>
                <a:cs typeface="Courier New" panose="02070309020205020404" pitchFamily="49" charset="0"/>
              </a:rPr>
              <a:t>END</a:t>
            </a:r>
            <a:endParaRPr lang="en-US" altLang="en-US" sz="1200" dirty="0">
              <a:latin typeface="Courier New" panose="02070309020205020404" pitchFamily="49" charset="0"/>
              <a:cs typeface="Courier New" panose="02070309020205020404" pitchFamily="49" charset="0"/>
            </a:endParaRPr>
          </a:p>
          <a:p>
            <a:pPr eaLnBrk="1" hangingPunct="1">
              <a:spcBef>
                <a:spcPct val="50000"/>
              </a:spcBef>
              <a:spcAft>
                <a:spcPts val="600"/>
              </a:spcAft>
            </a:pPr>
            <a:endParaRPr lang="en-US" altLang="en-US" sz="1200" dirty="0">
              <a:latin typeface="Courier New" panose="02070309020205020404" pitchFamily="49" charset="0"/>
            </a:endParaRPr>
          </a:p>
        </p:txBody>
      </p:sp>
    </p:spTree>
    <p:extLst>
      <p:ext uri="{BB962C8B-B14F-4D97-AF65-F5344CB8AC3E}">
        <p14:creationId xmlns:p14="http://schemas.microsoft.com/office/powerpoint/2010/main" val="2295774678"/>
      </p:ext>
    </p:extLst>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altLang="en-US"/>
              <a:t>TableUtil.loadFieldTypes</a:t>
            </a:r>
          </a:p>
        </p:txBody>
      </p:sp>
      <p:sp>
        <p:nvSpPr>
          <p:cNvPr id="97283" name="Content Placeholder 2"/>
          <p:cNvSpPr>
            <a:spLocks noGrp="1"/>
          </p:cNvSpPr>
          <p:nvPr>
            <p:ph idx="1"/>
          </p:nvPr>
        </p:nvSpPr>
        <p:spPr/>
        <p:txBody>
          <a:bodyPr/>
          <a:lstStyle/>
          <a:p>
            <a:r>
              <a:rPr lang="en-US" altLang="en-US"/>
              <a:t>Loads each of the basic data types as given below</a:t>
            </a:r>
          </a:p>
        </p:txBody>
      </p:sp>
      <p:sp>
        <p:nvSpPr>
          <p:cNvPr id="972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C6CDF285-6D23-4990-BB87-4A05B50F2A75}" type="slidenum">
              <a:rPr lang="en-GB" altLang="en-US" sz="900">
                <a:solidFill>
                  <a:srgbClr val="98ABD0"/>
                </a:solidFill>
              </a:rPr>
              <a:pPr eaLnBrk="1" hangingPunct="1"/>
              <a:t>45</a:t>
            </a:fld>
            <a:endParaRPr lang="en-GB" altLang="en-US" sz="900">
              <a:solidFill>
                <a:srgbClr val="98ABD0"/>
              </a:solidFill>
            </a:endParaRPr>
          </a:p>
        </p:txBody>
      </p:sp>
      <p:sp>
        <p:nvSpPr>
          <p:cNvPr id="5" name="Text Box 4"/>
          <p:cNvSpPr txBox="1">
            <a:spLocks noChangeArrowheads="1"/>
          </p:cNvSpPr>
          <p:nvPr/>
        </p:nvSpPr>
        <p:spPr bwMode="auto">
          <a:xfrm>
            <a:off x="1357313" y="2309159"/>
            <a:ext cx="5600700" cy="3435350"/>
          </a:xfrm>
          <a:prstGeom prst="rect">
            <a:avLst/>
          </a:prstGeom>
          <a:solidFill>
            <a:srgbClr val="CCECFF">
              <a:alpha val="63136"/>
            </a:srgbClr>
          </a:solidFill>
          <a:ln w="9525" algn="ctr">
            <a:solidFill>
              <a:schemeClr val="tx1"/>
            </a:solidFill>
            <a:miter lim="800000"/>
            <a:headEnd/>
            <a:tailEnd/>
          </a:ln>
        </p:spPr>
        <p:txBody>
          <a:bodyPr>
            <a:spAutoFit/>
          </a:bodyPr>
          <a:lstStyle/>
          <a:p>
            <a:pPr marL="342900" indent="-342900" eaLnBrk="0" hangingPunct="0">
              <a:spcBef>
                <a:spcPct val="20000"/>
              </a:spcBef>
              <a:buSzPct val="130000"/>
              <a:buFont typeface="Wingdings" pitchFamily="2" charset="2"/>
              <a:buNone/>
              <a:defRPr/>
            </a:pPr>
            <a:r>
              <a:rPr lang="en-GB" sz="1200" kern="0">
                <a:solidFill>
                  <a:srgbClr val="015294"/>
                </a:solidFill>
                <a:latin typeface="Courier New" pitchFamily="49" charset="0"/>
                <a:cs typeface="Courier New" pitchFamily="49" charset="0"/>
              </a:rPr>
              <a:t>SUBROUTINE TableUtil.loadFieldTypes</a:t>
            </a:r>
            <a:endParaRPr lang="en-US" sz="1200" kern="0">
              <a:solidFill>
                <a:srgbClr val="015294"/>
              </a:solidFill>
              <a:latin typeface="Courier New" pitchFamily="49" charset="0"/>
              <a:cs typeface="Courier New" pitchFamily="49" charset="0"/>
            </a:endParaRPr>
          </a:p>
          <a:p>
            <a:pPr marL="342900" indent="-342900" eaLnBrk="0" hangingPunct="0">
              <a:spcBef>
                <a:spcPct val="20000"/>
              </a:spcBef>
              <a:buSzPct val="130000"/>
              <a:buFont typeface="Wingdings" pitchFamily="2" charset="2"/>
              <a:buNone/>
              <a:defRPr/>
            </a:pPr>
            <a:r>
              <a:rPr lang="en-GB" sz="1200" kern="0">
                <a:solidFill>
                  <a:srgbClr val="015294"/>
                </a:solidFill>
                <a:latin typeface="Courier New" pitchFamily="49" charset="0"/>
                <a:cs typeface="Courier New" pitchFamily="49" charset="0"/>
              </a:rPr>
              <a:t>id = "T24.STRING"</a:t>
            </a:r>
            <a:endParaRPr lang="en-US" sz="1200" kern="0">
              <a:solidFill>
                <a:srgbClr val="015294"/>
              </a:solidFill>
              <a:latin typeface="Courier New" pitchFamily="49" charset="0"/>
              <a:cs typeface="Courier New" pitchFamily="49" charset="0"/>
            </a:endParaRPr>
          </a:p>
          <a:p>
            <a:pPr marL="342900" indent="-342900" eaLnBrk="0" hangingPunct="0">
              <a:spcBef>
                <a:spcPct val="20000"/>
              </a:spcBef>
              <a:buSzPct val="130000"/>
              <a:buFont typeface="Wingdings" pitchFamily="2" charset="2"/>
              <a:buNone/>
              <a:defRPr/>
            </a:pPr>
            <a:r>
              <a:rPr lang="en-GB" sz="1200" kern="0">
                <a:solidFill>
                  <a:srgbClr val="015294"/>
                </a:solidFill>
                <a:latin typeface="Courier New" pitchFamily="49" charset="0"/>
                <a:cs typeface="Courier New" pitchFamily="49" charset="0"/>
              </a:rPr>
              <a:t>length = 35</a:t>
            </a:r>
            <a:endParaRPr lang="en-US" sz="1200" kern="0">
              <a:solidFill>
                <a:srgbClr val="015294"/>
              </a:solidFill>
              <a:latin typeface="Courier New" pitchFamily="49" charset="0"/>
              <a:cs typeface="Courier New" pitchFamily="49" charset="0"/>
            </a:endParaRPr>
          </a:p>
          <a:p>
            <a:pPr marL="342900" indent="-342900" eaLnBrk="0" hangingPunct="0">
              <a:spcBef>
                <a:spcPct val="20000"/>
              </a:spcBef>
              <a:buSzPct val="130000"/>
              <a:buFont typeface="Wingdings" pitchFamily="2" charset="2"/>
              <a:buNone/>
              <a:defRPr/>
            </a:pPr>
            <a:r>
              <a:rPr lang="en-GB" sz="1200" kern="0">
                <a:solidFill>
                  <a:srgbClr val="015294"/>
                </a:solidFill>
                <a:latin typeface="Courier New" pitchFamily="49" charset="0"/>
                <a:cs typeface="Courier New" pitchFamily="49" charset="0"/>
              </a:rPr>
              <a:t>type = "A"</a:t>
            </a:r>
            <a:endParaRPr lang="en-US" sz="1200" kern="0">
              <a:solidFill>
                <a:srgbClr val="015294"/>
              </a:solidFill>
              <a:latin typeface="Courier New" pitchFamily="49" charset="0"/>
              <a:cs typeface="Courier New" pitchFamily="49" charset="0"/>
            </a:endParaRPr>
          </a:p>
          <a:p>
            <a:pPr marL="342900" indent="-342900" eaLnBrk="0" hangingPunct="0">
              <a:spcBef>
                <a:spcPct val="20000"/>
              </a:spcBef>
              <a:buSzPct val="130000"/>
              <a:buFont typeface="Wingdings" pitchFamily="2" charset="2"/>
              <a:buNone/>
              <a:defRPr/>
            </a:pPr>
            <a:r>
              <a:rPr lang="en-GB" sz="1200" kern="0">
                <a:solidFill>
                  <a:srgbClr val="015294"/>
                </a:solidFill>
                <a:latin typeface="Courier New" pitchFamily="49" charset="0"/>
                <a:cs typeface="Courier New" pitchFamily="49" charset="0"/>
              </a:rPr>
              <a:t>file = ''</a:t>
            </a:r>
            <a:endParaRPr lang="en-US" sz="1200" kern="0">
              <a:solidFill>
                <a:srgbClr val="015294"/>
              </a:solidFill>
              <a:latin typeface="Courier New" pitchFamily="49" charset="0"/>
              <a:cs typeface="Courier New" pitchFamily="49" charset="0"/>
            </a:endParaRPr>
          </a:p>
          <a:p>
            <a:pPr marL="342900" indent="-342900" eaLnBrk="0" hangingPunct="0">
              <a:spcBef>
                <a:spcPct val="20000"/>
              </a:spcBef>
              <a:buSzPct val="130000"/>
              <a:buFont typeface="Wingdings" pitchFamily="2" charset="2"/>
              <a:buNone/>
              <a:defRPr/>
            </a:pPr>
            <a:r>
              <a:rPr lang="en-GB" sz="1200" kern="0">
                <a:solidFill>
                  <a:srgbClr val="015294"/>
                </a:solidFill>
                <a:latin typeface="Courier New" pitchFamily="49" charset="0"/>
                <a:cs typeface="Courier New" pitchFamily="49" charset="0"/>
              </a:rPr>
              <a:t>GOSUB addBasicType</a:t>
            </a:r>
            <a:endParaRPr lang="en-US" sz="1200" kern="0">
              <a:solidFill>
                <a:srgbClr val="015294"/>
              </a:solidFill>
              <a:latin typeface="Courier New" pitchFamily="49" charset="0"/>
              <a:cs typeface="Courier New" pitchFamily="49" charset="0"/>
            </a:endParaRPr>
          </a:p>
          <a:p>
            <a:pPr marL="342900" indent="-342900" eaLnBrk="0" hangingPunct="0">
              <a:spcBef>
                <a:spcPct val="20000"/>
              </a:spcBef>
              <a:buSzPct val="130000"/>
              <a:buFont typeface="Wingdings" pitchFamily="2" charset="2"/>
              <a:buNone/>
              <a:defRPr/>
            </a:pPr>
            <a:r>
              <a:rPr lang="en-GB" sz="1200" kern="0">
                <a:solidFill>
                  <a:srgbClr val="015294"/>
                </a:solidFill>
                <a:latin typeface="Courier New" pitchFamily="49" charset="0"/>
                <a:cs typeface="Courier New" pitchFamily="49" charset="0"/>
              </a:rPr>
              <a:t> </a:t>
            </a:r>
            <a:endParaRPr lang="en-US" sz="1200" kern="0">
              <a:solidFill>
                <a:srgbClr val="015294"/>
              </a:solidFill>
              <a:latin typeface="Courier New" pitchFamily="49" charset="0"/>
              <a:cs typeface="Courier New" pitchFamily="49" charset="0"/>
            </a:endParaRPr>
          </a:p>
          <a:p>
            <a:pPr marL="342900" indent="-342900" eaLnBrk="0" hangingPunct="0">
              <a:spcBef>
                <a:spcPct val="20000"/>
              </a:spcBef>
              <a:buSzPct val="130000"/>
              <a:buFont typeface="Wingdings" pitchFamily="2" charset="2"/>
              <a:buNone/>
              <a:defRPr/>
            </a:pPr>
            <a:r>
              <a:rPr lang="en-GB" sz="1200" kern="0">
                <a:solidFill>
                  <a:srgbClr val="015294"/>
                </a:solidFill>
                <a:latin typeface="Courier New" pitchFamily="49" charset="0"/>
                <a:cs typeface="Courier New" pitchFamily="49" charset="0"/>
              </a:rPr>
              <a:t>addBasicType:</a:t>
            </a:r>
            <a:endParaRPr lang="en-US" sz="1200" kern="0">
              <a:solidFill>
                <a:srgbClr val="015294"/>
              </a:solidFill>
              <a:latin typeface="Courier New" pitchFamily="49" charset="0"/>
              <a:cs typeface="Courier New" pitchFamily="49" charset="0"/>
            </a:endParaRPr>
          </a:p>
          <a:p>
            <a:pPr marL="342900" indent="-342900" eaLnBrk="0" hangingPunct="0">
              <a:spcBef>
                <a:spcPct val="20000"/>
              </a:spcBef>
              <a:buSzPct val="130000"/>
              <a:buFont typeface="Wingdings" pitchFamily="2" charset="2"/>
              <a:buNone/>
              <a:defRPr/>
            </a:pPr>
            <a:r>
              <a:rPr lang="en-GB" sz="1200" kern="0">
                <a:solidFill>
                  <a:srgbClr val="015294"/>
                </a:solidFill>
                <a:latin typeface="Courier New" pitchFamily="49" charset="0"/>
                <a:cs typeface="Courier New" pitchFamily="49" charset="0"/>
              </a:rPr>
              <a:t>typePos +=1</a:t>
            </a:r>
            <a:endParaRPr lang="en-US" sz="1200" kern="0">
              <a:solidFill>
                <a:srgbClr val="015294"/>
              </a:solidFill>
              <a:latin typeface="Courier New" pitchFamily="49" charset="0"/>
              <a:cs typeface="Courier New" pitchFamily="49" charset="0"/>
            </a:endParaRPr>
          </a:p>
          <a:p>
            <a:pPr marL="342900" indent="-342900" eaLnBrk="0" hangingPunct="0">
              <a:spcBef>
                <a:spcPct val="20000"/>
              </a:spcBef>
              <a:buSzPct val="130000"/>
              <a:buFont typeface="Wingdings" pitchFamily="2" charset="2"/>
              <a:buNone/>
              <a:defRPr/>
            </a:pPr>
            <a:r>
              <a:rPr lang="en-GB" sz="1200" kern="0">
                <a:solidFill>
                  <a:srgbClr val="015294"/>
                </a:solidFill>
                <a:latin typeface="Courier New" pitchFamily="49" charset="0"/>
                <a:cs typeface="Courier New" pitchFamily="49" charset="0"/>
              </a:rPr>
              <a:t>DataType.list&lt;typePos&gt; = id</a:t>
            </a:r>
            <a:endParaRPr lang="en-US" sz="1200" kern="0">
              <a:solidFill>
                <a:srgbClr val="015294"/>
              </a:solidFill>
              <a:latin typeface="Courier New" pitchFamily="49" charset="0"/>
              <a:cs typeface="Courier New" pitchFamily="49" charset="0"/>
            </a:endParaRPr>
          </a:p>
          <a:p>
            <a:pPr marL="342900" indent="-342900" eaLnBrk="0" hangingPunct="0">
              <a:spcBef>
                <a:spcPct val="20000"/>
              </a:spcBef>
              <a:buSzPct val="130000"/>
              <a:buFont typeface="Wingdings" pitchFamily="2" charset="2"/>
              <a:buNone/>
              <a:defRPr/>
            </a:pPr>
            <a:r>
              <a:rPr lang="en-GB" sz="1200" kern="0">
                <a:solidFill>
                  <a:srgbClr val="015294"/>
                </a:solidFill>
                <a:latin typeface="Courier New" pitchFamily="49" charset="0"/>
                <a:cs typeface="Courier New" pitchFamily="49" charset="0"/>
              </a:rPr>
              <a:t>DataType.nArrays&lt;typePos&gt; = length</a:t>
            </a:r>
            <a:endParaRPr lang="en-US" sz="1200" kern="0">
              <a:solidFill>
                <a:srgbClr val="015294"/>
              </a:solidFill>
              <a:latin typeface="Courier New" pitchFamily="49" charset="0"/>
              <a:cs typeface="Courier New" pitchFamily="49" charset="0"/>
            </a:endParaRPr>
          </a:p>
          <a:p>
            <a:pPr marL="342900" indent="-342900" eaLnBrk="0" hangingPunct="0">
              <a:spcBef>
                <a:spcPct val="20000"/>
              </a:spcBef>
              <a:buSzPct val="130000"/>
              <a:buFont typeface="Wingdings" pitchFamily="2" charset="2"/>
              <a:buNone/>
              <a:defRPr/>
            </a:pPr>
            <a:r>
              <a:rPr lang="en-GB" sz="1200" kern="0">
                <a:solidFill>
                  <a:srgbClr val="015294"/>
                </a:solidFill>
                <a:latin typeface="Courier New" pitchFamily="49" charset="0"/>
                <a:cs typeface="Courier New" pitchFamily="49" charset="0"/>
              </a:rPr>
              <a:t>DataType.tArrays&lt;typePos&gt; = LOWER(type)</a:t>
            </a:r>
            <a:endParaRPr lang="en-US" sz="1200" kern="0">
              <a:solidFill>
                <a:srgbClr val="015294"/>
              </a:solidFill>
              <a:latin typeface="Courier New" pitchFamily="49" charset="0"/>
              <a:cs typeface="Courier New" pitchFamily="49" charset="0"/>
            </a:endParaRPr>
          </a:p>
          <a:p>
            <a:pPr marL="342900" indent="-342900" eaLnBrk="0" hangingPunct="0">
              <a:spcBef>
                <a:spcPct val="20000"/>
              </a:spcBef>
              <a:buSzPct val="130000"/>
              <a:buFont typeface="Wingdings" pitchFamily="2" charset="2"/>
              <a:buNone/>
              <a:defRPr/>
            </a:pPr>
            <a:r>
              <a:rPr lang="en-GB" sz="1200" kern="0">
                <a:solidFill>
                  <a:srgbClr val="015294"/>
                </a:solidFill>
                <a:latin typeface="Courier New" pitchFamily="49" charset="0"/>
                <a:cs typeface="Courier New" pitchFamily="49" charset="0"/>
              </a:rPr>
              <a:t>DataType.checkFiles&lt;typePos&gt; = file</a:t>
            </a:r>
            <a:endParaRPr lang="en-US" sz="1200" kern="0">
              <a:solidFill>
                <a:srgbClr val="015294"/>
              </a:solidFill>
              <a:latin typeface="Courier New" pitchFamily="49" charset="0"/>
              <a:cs typeface="Courier New" pitchFamily="49" charset="0"/>
            </a:endParaRPr>
          </a:p>
          <a:p>
            <a:pPr marL="342900" indent="-342900" eaLnBrk="0" hangingPunct="0">
              <a:spcBef>
                <a:spcPct val="20000"/>
              </a:spcBef>
              <a:buSzPct val="130000"/>
              <a:buFont typeface="Wingdings" pitchFamily="2" charset="2"/>
              <a:buNone/>
              <a:defRPr/>
            </a:pPr>
            <a:r>
              <a:rPr lang="en-GB" sz="1200" kern="0">
                <a:solidFill>
                  <a:srgbClr val="015294"/>
                </a:solidFill>
                <a:latin typeface="Courier New" pitchFamily="49" charset="0"/>
                <a:cs typeface="Courier New" pitchFamily="49" charset="0"/>
              </a:rPr>
              <a:t>RETURN</a:t>
            </a:r>
            <a:endParaRPr lang="en-US" sz="1200" kern="0">
              <a:solidFill>
                <a:srgbClr val="015294"/>
              </a:solidFill>
              <a:latin typeface="Courier New" pitchFamily="49" charset="0"/>
              <a:cs typeface="Courier New" pitchFamily="49" charset="0"/>
            </a:endParaRPr>
          </a:p>
          <a:p>
            <a:pPr marL="342900" indent="-342900" eaLnBrk="0" hangingPunct="0">
              <a:spcBef>
                <a:spcPct val="50000"/>
              </a:spcBef>
              <a:spcAft>
                <a:spcPts val="600"/>
              </a:spcAft>
              <a:buSzPct val="130000"/>
              <a:buFont typeface="Wingdings" pitchFamily="2" charset="2"/>
              <a:buNone/>
              <a:defRPr/>
            </a:pPr>
            <a:endParaRPr lang="en-US" sz="1200" kern="0" dirty="0">
              <a:solidFill>
                <a:srgbClr val="015294"/>
              </a:solidFill>
              <a:latin typeface="Courier New" pitchFamily="49" charset="0"/>
            </a:endParaRPr>
          </a:p>
        </p:txBody>
      </p:sp>
    </p:spTree>
    <p:extLst>
      <p:ext uri="{BB962C8B-B14F-4D97-AF65-F5344CB8AC3E}">
        <p14:creationId xmlns:p14="http://schemas.microsoft.com/office/powerpoint/2010/main" val="1901691650"/>
      </p:ext>
    </p:extLst>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altLang="en-US"/>
              <a:t>Field Definitions</a:t>
            </a:r>
          </a:p>
        </p:txBody>
      </p:sp>
      <p:sp>
        <p:nvSpPr>
          <p:cNvPr id="98307" name="Content Placeholder 2"/>
          <p:cNvSpPr>
            <a:spLocks noGrp="1"/>
          </p:cNvSpPr>
          <p:nvPr>
            <p:ph idx="1"/>
          </p:nvPr>
        </p:nvSpPr>
        <p:spPr/>
        <p:txBody>
          <a:bodyPr/>
          <a:lstStyle/>
          <a:p>
            <a:pPr algn="ctr">
              <a:buFont typeface="Wingdings" panose="05000000000000000000" pitchFamily="2" charset="2"/>
              <a:buNone/>
            </a:pPr>
            <a:endParaRPr lang="en-US" altLang="en-US"/>
          </a:p>
          <a:p>
            <a:pPr algn="ctr">
              <a:buFont typeface="Wingdings" panose="05000000000000000000" pitchFamily="2" charset="2"/>
              <a:buNone/>
            </a:pPr>
            <a:endParaRPr lang="en-US" altLang="en-US"/>
          </a:p>
          <a:p>
            <a:pPr algn="ctr">
              <a:buFont typeface="Wingdings" panose="05000000000000000000" pitchFamily="2" charset="2"/>
              <a:buNone/>
            </a:pPr>
            <a:endParaRPr lang="en-US" altLang="en-US"/>
          </a:p>
          <a:p>
            <a:pPr algn="ctr">
              <a:buFont typeface="Wingdings" panose="05000000000000000000" pitchFamily="2" charset="2"/>
              <a:buNone/>
            </a:pPr>
            <a:endParaRPr lang="en-US" altLang="en-US"/>
          </a:p>
          <a:p>
            <a:pPr algn="ctr">
              <a:buFont typeface="Wingdings" panose="05000000000000000000" pitchFamily="2" charset="2"/>
              <a:buNone/>
            </a:pPr>
            <a:endParaRPr lang="en-US" altLang="en-US"/>
          </a:p>
          <a:p>
            <a:pPr algn="ctr">
              <a:buFont typeface="Wingdings" panose="05000000000000000000" pitchFamily="2" charset="2"/>
              <a:buNone/>
            </a:pPr>
            <a:endParaRPr lang="en-US" altLang="en-US"/>
          </a:p>
          <a:p>
            <a:pPr algn="ctr">
              <a:buFont typeface="Wingdings" panose="05000000000000000000" pitchFamily="2" charset="2"/>
              <a:buNone/>
            </a:pPr>
            <a:r>
              <a:rPr lang="en-US" altLang="en-US" sz="2400"/>
              <a:t>Field Definitions</a:t>
            </a:r>
          </a:p>
        </p:txBody>
      </p:sp>
      <p:sp>
        <p:nvSpPr>
          <p:cNvPr id="983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93C5A7D4-081E-4CB6-B637-2589141BEDE6}" type="slidenum">
              <a:rPr lang="en-GB" altLang="en-US" sz="900">
                <a:solidFill>
                  <a:srgbClr val="98ABD0"/>
                </a:solidFill>
              </a:rPr>
              <a:pPr eaLnBrk="1" hangingPunct="1"/>
              <a:t>46</a:t>
            </a:fld>
            <a:endParaRPr lang="en-GB" altLang="en-US" sz="900">
              <a:solidFill>
                <a:srgbClr val="98ABD0"/>
              </a:solidFill>
            </a:endParaRPr>
          </a:p>
        </p:txBody>
      </p:sp>
    </p:spTree>
    <p:extLst>
      <p:ext uri="{BB962C8B-B14F-4D97-AF65-F5344CB8AC3E}">
        <p14:creationId xmlns:p14="http://schemas.microsoft.com/office/powerpoint/2010/main" val="721186921"/>
      </p:ext>
    </p:extLst>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D778A37F-7F47-4F17-98AF-9064C71F3DEC}" type="slidenum">
              <a:rPr lang="en-GB" altLang="en-US" sz="900">
                <a:solidFill>
                  <a:srgbClr val="98ABD0"/>
                </a:solidFill>
              </a:rPr>
              <a:pPr eaLnBrk="1" hangingPunct="1"/>
              <a:t>47</a:t>
            </a:fld>
            <a:endParaRPr lang="en-GB" altLang="en-US" sz="900">
              <a:solidFill>
                <a:srgbClr val="98ABD0"/>
              </a:solidFill>
            </a:endParaRPr>
          </a:p>
        </p:txBody>
      </p:sp>
      <p:sp>
        <p:nvSpPr>
          <p:cNvPr id="99331" name="Rectangle 2"/>
          <p:cNvSpPr>
            <a:spLocks noGrp="1" noChangeArrowheads="1"/>
          </p:cNvSpPr>
          <p:nvPr>
            <p:ph type="title"/>
          </p:nvPr>
        </p:nvSpPr>
        <p:spPr/>
        <p:txBody>
          <a:bodyPr/>
          <a:lstStyle/>
          <a:p>
            <a:pPr eaLnBrk="1" hangingPunct="1"/>
            <a:r>
              <a:rPr lang="en-US" altLang="en-US"/>
              <a:t>Defining Fields – API’s</a:t>
            </a:r>
          </a:p>
        </p:txBody>
      </p:sp>
      <p:sp>
        <p:nvSpPr>
          <p:cNvPr id="99332" name="Rectangle 3"/>
          <p:cNvSpPr>
            <a:spLocks noGrp="1" noChangeArrowheads="1"/>
          </p:cNvSpPr>
          <p:nvPr>
            <p:ph type="body" idx="1"/>
          </p:nvPr>
        </p:nvSpPr>
        <p:spPr/>
        <p:txBody>
          <a:bodyPr/>
          <a:lstStyle/>
          <a:p>
            <a:pPr eaLnBrk="1" hangingPunct="1">
              <a:lnSpc>
                <a:spcPct val="90000"/>
              </a:lnSpc>
            </a:pPr>
            <a:r>
              <a:rPr lang="en-US" altLang="en-US"/>
              <a:t>T24 supports a number of API’s are used to define fields.</a:t>
            </a:r>
          </a:p>
          <a:p>
            <a:pPr eaLnBrk="1" hangingPunct="1">
              <a:lnSpc>
                <a:spcPct val="90000"/>
              </a:lnSpc>
            </a:pPr>
            <a:endParaRPr lang="en-US" altLang="en-US"/>
          </a:p>
          <a:p>
            <a:pPr eaLnBrk="1" hangingPunct="1">
              <a:lnSpc>
                <a:spcPct val="90000"/>
              </a:lnSpc>
            </a:pPr>
            <a:r>
              <a:rPr lang="en-US" altLang="en-US"/>
              <a:t>These API’s internally update the F, N and T arrays</a:t>
            </a:r>
          </a:p>
          <a:p>
            <a:pPr eaLnBrk="1" hangingPunct="1">
              <a:lnSpc>
                <a:spcPct val="90000"/>
              </a:lnSpc>
            </a:pPr>
            <a:endParaRPr lang="en-US" altLang="en-US"/>
          </a:p>
          <a:p>
            <a:pPr eaLnBrk="1" hangingPunct="1">
              <a:lnSpc>
                <a:spcPct val="90000"/>
              </a:lnSpc>
            </a:pPr>
            <a:r>
              <a:rPr lang="en-US" altLang="en-US"/>
              <a:t>Common variable T.FIELDNO holds the position of the fields in the current active version</a:t>
            </a:r>
          </a:p>
          <a:p>
            <a:pPr eaLnBrk="1" hangingPunct="1">
              <a:lnSpc>
                <a:spcPct val="90000"/>
              </a:lnSpc>
            </a:pPr>
            <a:endParaRPr lang="en-US" altLang="en-US"/>
          </a:p>
          <a:p>
            <a:pPr eaLnBrk="1" hangingPunct="1">
              <a:lnSpc>
                <a:spcPct val="90000"/>
              </a:lnSpc>
            </a:pPr>
            <a:r>
              <a:rPr lang="en-US" altLang="en-US"/>
              <a:t>Common variable T.ENRI holds the enrichment for the fields</a:t>
            </a:r>
          </a:p>
          <a:p>
            <a:pPr eaLnBrk="1" hangingPunct="1">
              <a:lnSpc>
                <a:spcPct val="90000"/>
              </a:lnSpc>
              <a:buFont typeface="Wingdings" panose="05000000000000000000" pitchFamily="2" charset="2"/>
              <a:buNone/>
            </a:pPr>
            <a:endParaRPr lang="en-US" altLang="en-US"/>
          </a:p>
          <a:p>
            <a:pPr eaLnBrk="1" hangingPunct="1">
              <a:lnSpc>
                <a:spcPct val="90000"/>
              </a:lnSpc>
            </a:pPr>
            <a:endParaRPr lang="en-US" altLang="en-US"/>
          </a:p>
          <a:p>
            <a:pPr eaLnBrk="1" hangingPunct="1">
              <a:lnSpc>
                <a:spcPct val="90000"/>
              </a:lnSpc>
              <a:buFont typeface="Wingdings" panose="05000000000000000000" pitchFamily="2" charset="2"/>
              <a:buNone/>
            </a:pPr>
            <a:endParaRPr lang="en-US" altLang="en-US"/>
          </a:p>
        </p:txBody>
      </p:sp>
    </p:spTree>
    <p:extLst>
      <p:ext uri="{BB962C8B-B14F-4D97-AF65-F5344CB8AC3E}">
        <p14:creationId xmlns:p14="http://schemas.microsoft.com/office/powerpoint/2010/main" val="153273029"/>
      </p:ext>
    </p:extLst>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40FBAE19-5129-4368-BA47-DEFB1EA18670}" type="slidenum">
              <a:rPr lang="en-GB" altLang="en-US" sz="900">
                <a:solidFill>
                  <a:srgbClr val="98ABD0"/>
                </a:solidFill>
              </a:rPr>
              <a:pPr eaLnBrk="1" hangingPunct="1"/>
              <a:t>48</a:t>
            </a:fld>
            <a:endParaRPr lang="en-GB" altLang="en-US" sz="900">
              <a:solidFill>
                <a:srgbClr val="98ABD0"/>
              </a:solidFill>
            </a:endParaRPr>
          </a:p>
        </p:txBody>
      </p:sp>
      <p:sp>
        <p:nvSpPr>
          <p:cNvPr id="100355" name="Rectangle 2"/>
          <p:cNvSpPr>
            <a:spLocks noGrp="1" noChangeArrowheads="1"/>
          </p:cNvSpPr>
          <p:nvPr>
            <p:ph type="title"/>
          </p:nvPr>
        </p:nvSpPr>
        <p:spPr/>
        <p:txBody>
          <a:bodyPr/>
          <a:lstStyle/>
          <a:p>
            <a:pPr eaLnBrk="1" hangingPunct="1"/>
            <a:r>
              <a:rPr lang="en-US" altLang="en-US"/>
              <a:t>Table.defineId</a:t>
            </a:r>
          </a:p>
        </p:txBody>
      </p:sp>
      <p:sp>
        <p:nvSpPr>
          <p:cNvPr id="100356" name="Rectangle 3"/>
          <p:cNvSpPr>
            <a:spLocks noGrp="1" noChangeArrowheads="1"/>
          </p:cNvSpPr>
          <p:nvPr>
            <p:ph type="body" idx="1"/>
          </p:nvPr>
        </p:nvSpPr>
        <p:spPr>
          <a:xfrm>
            <a:off x="685800" y="981075"/>
            <a:ext cx="7772400" cy="5114925"/>
          </a:xfrm>
        </p:spPr>
        <p:txBody>
          <a:bodyPr/>
          <a:lstStyle/>
          <a:p>
            <a:pPr eaLnBrk="1" hangingPunct="1">
              <a:lnSpc>
                <a:spcPct val="90000"/>
              </a:lnSpc>
            </a:pPr>
            <a:r>
              <a:rPr lang="en-GB" altLang="en-US"/>
              <a:t>Defines the ID field</a:t>
            </a:r>
          </a:p>
          <a:p>
            <a:pPr eaLnBrk="1" hangingPunct="1">
              <a:lnSpc>
                <a:spcPct val="90000"/>
              </a:lnSpc>
            </a:pPr>
            <a:endParaRPr lang="en-GB" altLang="en-US"/>
          </a:p>
          <a:p>
            <a:pPr eaLnBrk="1" hangingPunct="1">
              <a:lnSpc>
                <a:spcPct val="90000"/>
              </a:lnSpc>
            </a:pPr>
            <a:r>
              <a:rPr lang="en-GB" altLang="en-US"/>
              <a:t>ID.F, ID.N and ID.T are assigned</a:t>
            </a:r>
          </a:p>
          <a:p>
            <a:pPr eaLnBrk="1" hangingPunct="1">
              <a:lnSpc>
                <a:spcPct val="90000"/>
              </a:lnSpc>
              <a:buFont typeface="Wingdings" panose="05000000000000000000" pitchFamily="2" charset="2"/>
              <a:buNone/>
            </a:pPr>
            <a:endParaRPr lang="en-GB" altLang="en-US"/>
          </a:p>
          <a:p>
            <a:pPr eaLnBrk="1" hangingPunct="1">
              <a:lnSpc>
                <a:spcPct val="90000"/>
              </a:lnSpc>
            </a:pPr>
            <a:r>
              <a:rPr lang="en-US" altLang="en-US"/>
              <a:t>Table.defineId(idName, dataType)</a:t>
            </a:r>
          </a:p>
          <a:p>
            <a:pPr eaLnBrk="1" hangingPunct="1">
              <a:lnSpc>
                <a:spcPct val="90000"/>
              </a:lnSpc>
            </a:pPr>
            <a:endParaRPr lang="en-US" altLang="en-US"/>
          </a:p>
          <a:p>
            <a:pPr eaLnBrk="1" hangingPunct="1">
              <a:lnSpc>
                <a:spcPct val="90000"/>
              </a:lnSpc>
            </a:pPr>
            <a:r>
              <a:rPr lang="en-GB" altLang="en-US"/>
              <a:t>It takes 2 parameters, the id name (ID.F item) and the data type of the key</a:t>
            </a:r>
          </a:p>
          <a:p>
            <a:pPr eaLnBrk="1" hangingPunct="1">
              <a:lnSpc>
                <a:spcPct val="90000"/>
              </a:lnSpc>
            </a:pPr>
            <a:endParaRPr lang="en-US" altLang="en-US"/>
          </a:p>
          <a:p>
            <a:pPr eaLnBrk="1" hangingPunct="1">
              <a:lnSpc>
                <a:spcPct val="90000"/>
              </a:lnSpc>
            </a:pPr>
            <a:r>
              <a:rPr lang="en-GB" altLang="en-US"/>
              <a:t>The data type of the key can either be </a:t>
            </a:r>
          </a:p>
          <a:p>
            <a:pPr lvl="1" eaLnBrk="1" hangingPunct="1">
              <a:lnSpc>
                <a:spcPct val="90000"/>
              </a:lnSpc>
              <a:buFont typeface="Wingdings" panose="05000000000000000000" pitchFamily="2" charset="2"/>
              <a:buNone/>
            </a:pPr>
            <a:endParaRPr lang="en-US" altLang="en-US"/>
          </a:p>
          <a:p>
            <a:pPr lvl="1" eaLnBrk="1" hangingPunct="1">
              <a:lnSpc>
                <a:spcPct val="90000"/>
              </a:lnSpc>
            </a:pPr>
            <a:r>
              <a:rPr lang="en-GB" altLang="en-US"/>
              <a:t>A standard data type defined in I_Datatypes in DataType.list</a:t>
            </a:r>
          </a:p>
          <a:p>
            <a:pPr lvl="1" eaLnBrk="1" hangingPunct="1">
              <a:lnSpc>
                <a:spcPct val="90000"/>
              </a:lnSpc>
            </a:pPr>
            <a:endParaRPr lang="en-GB" altLang="en-US"/>
          </a:p>
          <a:p>
            <a:pPr lvl="1" eaLnBrk="1" hangingPunct="1">
              <a:lnSpc>
                <a:spcPct val="90000"/>
              </a:lnSpc>
            </a:pPr>
            <a:r>
              <a:rPr lang="en-GB" altLang="en-US"/>
              <a:t>Populate data type with values corresponding to N and T arrays</a:t>
            </a:r>
            <a:endParaRPr lang="en-US" altLang="en-US"/>
          </a:p>
          <a:p>
            <a:pPr lvl="1" eaLnBrk="1" hangingPunct="1">
              <a:lnSpc>
                <a:spcPct val="90000"/>
              </a:lnSpc>
              <a:buFont typeface="Wingdings" panose="05000000000000000000" pitchFamily="2" charset="2"/>
              <a:buNone/>
            </a:pPr>
            <a:endParaRPr lang="en-US" altLang="en-US"/>
          </a:p>
          <a:p>
            <a:pPr lvl="1" eaLnBrk="1" hangingPunct="1">
              <a:lnSpc>
                <a:spcPct val="90000"/>
              </a:lnSpc>
              <a:buFont typeface="Wingdings" panose="05000000000000000000" pitchFamily="2" charset="2"/>
              <a:buNone/>
            </a:pPr>
            <a:endParaRPr lang="en-US" altLang="en-US"/>
          </a:p>
        </p:txBody>
      </p:sp>
    </p:spTree>
    <p:extLst>
      <p:ext uri="{BB962C8B-B14F-4D97-AF65-F5344CB8AC3E}">
        <p14:creationId xmlns:p14="http://schemas.microsoft.com/office/powerpoint/2010/main" val="1212742272"/>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A818D154-098F-4220-9DBF-00EDB585CF96}" type="slidenum">
              <a:rPr lang="en-GB" altLang="en-US" sz="900">
                <a:solidFill>
                  <a:srgbClr val="98ABD0"/>
                </a:solidFill>
              </a:rPr>
              <a:pPr eaLnBrk="1" hangingPunct="1"/>
              <a:t>4</a:t>
            </a:fld>
            <a:endParaRPr lang="en-GB" altLang="en-US" sz="900">
              <a:solidFill>
                <a:srgbClr val="98ABD0"/>
              </a:solidFill>
            </a:endParaRPr>
          </a:p>
        </p:txBody>
      </p:sp>
      <p:sp>
        <p:nvSpPr>
          <p:cNvPr id="13315" name="Rectangle 2"/>
          <p:cNvSpPr>
            <a:spLocks noGrp="1" noChangeArrowheads="1"/>
          </p:cNvSpPr>
          <p:nvPr>
            <p:ph type="title"/>
          </p:nvPr>
        </p:nvSpPr>
        <p:spPr/>
        <p:txBody>
          <a:bodyPr/>
          <a:lstStyle/>
          <a:p>
            <a:pPr eaLnBrk="1" hangingPunct="1"/>
            <a:r>
              <a:rPr lang="en-US" altLang="en-US"/>
              <a:t>Application Classification</a:t>
            </a:r>
          </a:p>
        </p:txBody>
      </p:sp>
      <p:sp>
        <p:nvSpPr>
          <p:cNvPr id="13316" name="Rectangle 3"/>
          <p:cNvSpPr>
            <a:spLocks noGrp="1" noChangeArrowheads="1"/>
          </p:cNvSpPr>
          <p:nvPr>
            <p:ph type="body" idx="1"/>
          </p:nvPr>
        </p:nvSpPr>
        <p:spPr/>
        <p:txBody>
          <a:bodyPr/>
          <a:lstStyle/>
          <a:p>
            <a:pPr eaLnBrk="1" hangingPunct="1"/>
            <a:r>
              <a:rPr lang="en-US" altLang="en-US"/>
              <a:t>Applications can be  broadly classified in any of the three categories</a:t>
            </a:r>
          </a:p>
          <a:p>
            <a:pPr lvl="1" eaLnBrk="1" hangingPunct="1"/>
            <a:r>
              <a:rPr lang="en-US" altLang="en-US"/>
              <a:t>CUS</a:t>
            </a:r>
          </a:p>
          <a:p>
            <a:pPr lvl="1" eaLnBrk="1" hangingPunct="1"/>
            <a:r>
              <a:rPr lang="en-US" altLang="en-US"/>
              <a:t>FIN</a:t>
            </a:r>
          </a:p>
          <a:p>
            <a:pPr lvl="1" eaLnBrk="1" hangingPunct="1"/>
            <a:r>
              <a:rPr lang="en-US" altLang="en-US"/>
              <a:t>INT</a:t>
            </a:r>
          </a:p>
          <a:p>
            <a:pPr lvl="1" eaLnBrk="1" hangingPunct="1">
              <a:buFont typeface="Wingdings" panose="05000000000000000000" pitchFamily="2" charset="2"/>
              <a:buNone/>
            </a:pPr>
            <a:endParaRPr lang="en-US" altLang="en-US"/>
          </a:p>
          <a:p>
            <a:pPr eaLnBrk="1" hangingPunct="1"/>
            <a:r>
              <a:rPr lang="en-US" altLang="en-US"/>
              <a:t>Other classifications available too, but have properties of one of the above</a:t>
            </a:r>
          </a:p>
          <a:p>
            <a:pPr eaLnBrk="1" hangingPunct="1"/>
            <a:endParaRPr lang="en-US" altLang="en-US"/>
          </a:p>
          <a:p>
            <a:pPr eaLnBrk="1" hangingPunct="1"/>
            <a:r>
              <a:rPr lang="en-US" altLang="en-US"/>
              <a:t>Naming conventions for database files </a:t>
            </a:r>
          </a:p>
          <a:p>
            <a:pPr lvl="1" eaLnBrk="1" hangingPunct="1"/>
            <a:endParaRPr lang="en-US" altLang="en-US"/>
          </a:p>
          <a:p>
            <a:pPr lvl="1" eaLnBrk="1" hangingPunct="1"/>
            <a:r>
              <a:rPr lang="en-US" altLang="en-US"/>
              <a:t>CUS – F&lt;MNE&gt;.&lt;APPLICATION&gt;{$&lt;SUFFIX}</a:t>
            </a:r>
          </a:p>
          <a:p>
            <a:pPr lvl="1" eaLnBrk="1" hangingPunct="1"/>
            <a:endParaRPr lang="en-US" altLang="en-US"/>
          </a:p>
          <a:p>
            <a:pPr lvl="1" eaLnBrk="1" hangingPunct="1"/>
            <a:r>
              <a:rPr lang="en-US" altLang="en-US"/>
              <a:t>FIN – F&lt;MNE&gt;. &lt;APPLICATION&gt;{$&lt;SUFFIX}</a:t>
            </a:r>
          </a:p>
          <a:p>
            <a:pPr lvl="1" eaLnBrk="1" hangingPunct="1"/>
            <a:endParaRPr lang="en-US" altLang="en-US"/>
          </a:p>
          <a:p>
            <a:pPr lvl="1" eaLnBrk="1" hangingPunct="1"/>
            <a:r>
              <a:rPr lang="en-US" altLang="en-US"/>
              <a:t>INT – F. &lt;APPLICATION&gt;{$&lt;SUFFIX}</a:t>
            </a:r>
          </a:p>
          <a:p>
            <a:pPr lvl="1" eaLnBrk="1" hangingPunct="1"/>
            <a:endParaRPr lang="en-US" altLang="en-US"/>
          </a:p>
        </p:txBody>
      </p:sp>
    </p:spTree>
    <p:extLst>
      <p:ext uri="{BB962C8B-B14F-4D97-AF65-F5344CB8AC3E}">
        <p14:creationId xmlns:p14="http://schemas.microsoft.com/office/powerpoint/2010/main" val="1465910275"/>
      </p:ext>
    </p:extLst>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5968CE41-0426-4CAD-B044-007E26C891D9}" type="slidenum">
              <a:rPr lang="en-GB" altLang="en-US" sz="900">
                <a:solidFill>
                  <a:srgbClr val="98ABD0"/>
                </a:solidFill>
              </a:rPr>
              <a:pPr eaLnBrk="1" hangingPunct="1"/>
              <a:t>49</a:t>
            </a:fld>
            <a:endParaRPr lang="en-GB" altLang="en-US" sz="900">
              <a:solidFill>
                <a:srgbClr val="98ABD0"/>
              </a:solidFill>
            </a:endParaRPr>
          </a:p>
        </p:txBody>
      </p:sp>
      <p:sp>
        <p:nvSpPr>
          <p:cNvPr id="101379" name="Rectangle 2"/>
          <p:cNvSpPr>
            <a:spLocks noGrp="1" noChangeArrowheads="1"/>
          </p:cNvSpPr>
          <p:nvPr>
            <p:ph type="title"/>
          </p:nvPr>
        </p:nvSpPr>
        <p:spPr/>
        <p:txBody>
          <a:bodyPr/>
          <a:lstStyle/>
          <a:p>
            <a:pPr eaLnBrk="1" hangingPunct="1"/>
            <a:r>
              <a:rPr lang="en-US" altLang="en-US"/>
              <a:t>Table.defineIdProperties</a:t>
            </a:r>
          </a:p>
        </p:txBody>
      </p:sp>
      <p:sp>
        <p:nvSpPr>
          <p:cNvPr id="101380" name="Rectangle 3"/>
          <p:cNvSpPr>
            <a:spLocks noGrp="1" noChangeArrowheads="1"/>
          </p:cNvSpPr>
          <p:nvPr>
            <p:ph type="body" idx="1"/>
          </p:nvPr>
        </p:nvSpPr>
        <p:spPr>
          <a:xfrm>
            <a:off x="685800" y="981075"/>
            <a:ext cx="7772400" cy="5114925"/>
          </a:xfrm>
        </p:spPr>
        <p:txBody>
          <a:bodyPr/>
          <a:lstStyle/>
          <a:p>
            <a:pPr eaLnBrk="1" hangingPunct="1">
              <a:lnSpc>
                <a:spcPct val="90000"/>
              </a:lnSpc>
            </a:pPr>
            <a:r>
              <a:rPr lang="en-GB" altLang="en-US"/>
              <a:t>Defines the ID field</a:t>
            </a:r>
          </a:p>
          <a:p>
            <a:pPr eaLnBrk="1" hangingPunct="1">
              <a:lnSpc>
                <a:spcPct val="90000"/>
              </a:lnSpc>
            </a:pPr>
            <a:endParaRPr lang="en-GB" altLang="en-US"/>
          </a:p>
          <a:p>
            <a:pPr eaLnBrk="1" hangingPunct="1">
              <a:lnSpc>
                <a:spcPct val="90000"/>
              </a:lnSpc>
            </a:pPr>
            <a:r>
              <a:rPr lang="en-GB" altLang="en-US"/>
              <a:t>ID.F, ID.N and ID.T are assigned</a:t>
            </a:r>
          </a:p>
          <a:p>
            <a:pPr eaLnBrk="1" hangingPunct="1">
              <a:lnSpc>
                <a:spcPct val="90000"/>
              </a:lnSpc>
              <a:buFont typeface="Wingdings" panose="05000000000000000000" pitchFamily="2" charset="2"/>
              <a:buNone/>
            </a:pPr>
            <a:endParaRPr lang="en-GB" altLang="en-US"/>
          </a:p>
          <a:p>
            <a:pPr eaLnBrk="1" hangingPunct="1">
              <a:lnSpc>
                <a:spcPct val="90000"/>
              </a:lnSpc>
            </a:pPr>
            <a:r>
              <a:rPr lang="en-US" altLang="en-US"/>
              <a:t>Table.defineIdProperties(idName, dataType)</a:t>
            </a:r>
          </a:p>
          <a:p>
            <a:pPr eaLnBrk="1" hangingPunct="1">
              <a:lnSpc>
                <a:spcPct val="90000"/>
              </a:lnSpc>
            </a:pPr>
            <a:endParaRPr lang="en-US" altLang="en-US"/>
          </a:p>
          <a:p>
            <a:pPr eaLnBrk="1" hangingPunct="1">
              <a:lnSpc>
                <a:spcPct val="90000"/>
              </a:lnSpc>
            </a:pPr>
            <a:r>
              <a:rPr lang="en-US" altLang="en-US"/>
              <a:t>Table.defineId invokes this API to define the fields.</a:t>
            </a:r>
          </a:p>
          <a:p>
            <a:pPr eaLnBrk="1" hangingPunct="1">
              <a:lnSpc>
                <a:spcPct val="90000"/>
              </a:lnSpc>
            </a:pPr>
            <a:endParaRPr lang="en-US" altLang="en-US"/>
          </a:p>
          <a:p>
            <a:pPr eaLnBrk="1" hangingPunct="1">
              <a:lnSpc>
                <a:spcPct val="90000"/>
              </a:lnSpc>
            </a:pPr>
            <a:endParaRPr lang="en-US" altLang="en-US"/>
          </a:p>
          <a:p>
            <a:pPr lvl="1" eaLnBrk="1" hangingPunct="1">
              <a:lnSpc>
                <a:spcPct val="90000"/>
              </a:lnSpc>
              <a:buFont typeface="Wingdings" panose="05000000000000000000" pitchFamily="2" charset="2"/>
              <a:buNone/>
            </a:pPr>
            <a:endParaRPr lang="en-US" altLang="en-US"/>
          </a:p>
        </p:txBody>
      </p:sp>
      <p:sp>
        <p:nvSpPr>
          <p:cNvPr id="101381" name="Text Box 4"/>
          <p:cNvSpPr txBox="1">
            <a:spLocks noChangeArrowheads="1"/>
          </p:cNvSpPr>
          <p:nvPr/>
        </p:nvSpPr>
        <p:spPr bwMode="auto">
          <a:xfrm>
            <a:off x="1285875" y="3357563"/>
            <a:ext cx="5857875" cy="2046287"/>
          </a:xfrm>
          <a:prstGeom prst="rect">
            <a:avLst/>
          </a:prstGeom>
          <a:solidFill>
            <a:srgbClr val="CCECFF">
              <a:alpha val="63136"/>
            </a:srgbClr>
          </a:solidFill>
          <a:ln w="9525" algn="ctr">
            <a:solidFill>
              <a:schemeClr val="tx1"/>
            </a:solidFill>
            <a:miter lim="800000"/>
            <a:headEnd/>
            <a:tailEnd/>
          </a:ln>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spcBef>
                <a:spcPct val="50000"/>
              </a:spcBef>
              <a:spcAft>
                <a:spcPts val="600"/>
              </a:spcAft>
            </a:pPr>
            <a:r>
              <a:rPr lang="en-GB" altLang="en-US" sz="1200">
                <a:latin typeface="Courier New" panose="02070309020205020404" pitchFamily="49" charset="0"/>
              </a:rPr>
              <a:t>SUBROUTINE EB.DEBIT.CARD.PARAMETER.FIELDS</a:t>
            </a:r>
            <a:endParaRPr lang="en-US" altLang="en-US" sz="1200">
              <a:latin typeface="Courier New" panose="02070309020205020404" pitchFamily="49" charset="0"/>
            </a:endParaRPr>
          </a:p>
          <a:p>
            <a:pPr eaLnBrk="1" hangingPunct="1">
              <a:spcBef>
                <a:spcPct val="50000"/>
              </a:spcBef>
              <a:spcAft>
                <a:spcPts val="600"/>
              </a:spcAft>
            </a:pPr>
            <a:r>
              <a:rPr lang="en-GB" altLang="en-US" sz="1200">
                <a:latin typeface="Courier New" panose="02070309020205020404" pitchFamily="49" charset="0"/>
              </a:rPr>
              <a:t>dataType = ''</a:t>
            </a:r>
            <a:endParaRPr lang="en-US" altLang="en-US" sz="1200">
              <a:latin typeface="Courier New" panose="02070309020205020404" pitchFamily="49" charset="0"/>
            </a:endParaRPr>
          </a:p>
          <a:p>
            <a:pPr eaLnBrk="1" hangingPunct="1">
              <a:spcBef>
                <a:spcPct val="50000"/>
              </a:spcBef>
              <a:spcAft>
                <a:spcPts val="600"/>
              </a:spcAft>
            </a:pPr>
            <a:r>
              <a:rPr lang="en-GB" altLang="en-US" sz="1200">
                <a:latin typeface="Courier New" panose="02070309020205020404" pitchFamily="49" charset="0"/>
              </a:rPr>
              <a:t>dataType&lt;2&gt; = 16.1</a:t>
            </a:r>
            <a:endParaRPr lang="en-US" altLang="en-US" sz="1200">
              <a:latin typeface="Courier New" panose="02070309020205020404" pitchFamily="49" charset="0"/>
            </a:endParaRPr>
          </a:p>
          <a:p>
            <a:pPr eaLnBrk="1" hangingPunct="1">
              <a:spcBef>
                <a:spcPct val="50000"/>
              </a:spcBef>
              <a:spcAft>
                <a:spcPts val="600"/>
              </a:spcAft>
            </a:pPr>
            <a:r>
              <a:rPr lang="en-GB" altLang="en-US" sz="1200">
                <a:latin typeface="Courier New" panose="02070309020205020404" pitchFamily="49" charset="0"/>
              </a:rPr>
              <a:t>dataType&lt;3&gt; = ''</a:t>
            </a:r>
            <a:endParaRPr lang="en-US" altLang="en-US" sz="1200">
              <a:latin typeface="Courier New" panose="02070309020205020404" pitchFamily="49" charset="0"/>
            </a:endParaRPr>
          </a:p>
          <a:p>
            <a:pPr eaLnBrk="1" hangingPunct="1">
              <a:spcBef>
                <a:spcPct val="50000"/>
              </a:spcBef>
              <a:spcAft>
                <a:spcPts val="600"/>
              </a:spcAft>
            </a:pPr>
            <a:r>
              <a:rPr lang="en-GB" altLang="en-US" sz="1200">
                <a:latin typeface="Courier New" panose="02070309020205020404" pitchFamily="49" charset="0"/>
              </a:rPr>
              <a:t>dataType&lt;3,2&gt; = 'SYSTEM'</a:t>
            </a:r>
            <a:endParaRPr lang="en-US" altLang="en-US" sz="1200">
              <a:latin typeface="Courier New" panose="02070309020205020404" pitchFamily="49" charset="0"/>
            </a:endParaRPr>
          </a:p>
          <a:p>
            <a:pPr eaLnBrk="1" hangingPunct="1">
              <a:spcBef>
                <a:spcPct val="50000"/>
              </a:spcBef>
              <a:spcAft>
                <a:spcPts val="600"/>
              </a:spcAft>
            </a:pPr>
            <a:r>
              <a:rPr lang="en-GB" altLang="en-US" sz="1200">
                <a:latin typeface="Courier New" panose="02070309020205020404" pitchFamily="49" charset="0"/>
              </a:rPr>
              <a:t>CALL Table.defineId("DB.PARAMETER.ID",dataType)</a:t>
            </a:r>
            <a:endParaRPr lang="en-US" altLang="en-US" sz="1200">
              <a:latin typeface="Courier New" panose="02070309020205020404" pitchFamily="49" charset="0"/>
            </a:endParaRPr>
          </a:p>
        </p:txBody>
      </p:sp>
    </p:spTree>
    <p:extLst>
      <p:ext uri="{BB962C8B-B14F-4D97-AF65-F5344CB8AC3E}">
        <p14:creationId xmlns:p14="http://schemas.microsoft.com/office/powerpoint/2010/main" val="3187743385"/>
      </p:ext>
    </p:extLst>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8BCF2E34-9523-4396-9E25-C692EAEE610E}" type="slidenum">
              <a:rPr lang="en-GB" altLang="en-US" sz="900">
                <a:solidFill>
                  <a:srgbClr val="98ABD0"/>
                </a:solidFill>
              </a:rPr>
              <a:pPr eaLnBrk="1" hangingPunct="1"/>
              <a:t>50</a:t>
            </a:fld>
            <a:endParaRPr lang="en-GB" altLang="en-US" sz="900">
              <a:solidFill>
                <a:srgbClr val="98ABD0"/>
              </a:solidFill>
            </a:endParaRPr>
          </a:p>
        </p:txBody>
      </p:sp>
      <p:sp>
        <p:nvSpPr>
          <p:cNvPr id="102403" name="Rectangle 2"/>
          <p:cNvSpPr>
            <a:spLocks noGrp="1" noChangeArrowheads="1"/>
          </p:cNvSpPr>
          <p:nvPr>
            <p:ph type="title"/>
          </p:nvPr>
        </p:nvSpPr>
        <p:spPr/>
        <p:txBody>
          <a:bodyPr/>
          <a:lstStyle/>
          <a:p>
            <a:pPr eaLnBrk="1" hangingPunct="1"/>
            <a:r>
              <a:rPr lang="en-US" altLang="en-US"/>
              <a:t>Table.addField</a:t>
            </a:r>
          </a:p>
        </p:txBody>
      </p:sp>
      <p:sp>
        <p:nvSpPr>
          <p:cNvPr id="212996" name="Rectangle 3"/>
          <p:cNvSpPr>
            <a:spLocks noGrp="1" noChangeArrowheads="1"/>
          </p:cNvSpPr>
          <p:nvPr>
            <p:ph type="body" idx="1"/>
          </p:nvPr>
        </p:nvSpPr>
        <p:spPr>
          <a:xfrm>
            <a:off x="785813" y="1143000"/>
            <a:ext cx="7772400" cy="5114925"/>
          </a:xfrm>
        </p:spPr>
        <p:txBody>
          <a:bodyPr/>
          <a:lstStyle/>
          <a:p>
            <a:pPr eaLnBrk="1" hangingPunct="1">
              <a:lnSpc>
                <a:spcPct val="90000"/>
              </a:lnSpc>
              <a:defRPr/>
            </a:pPr>
            <a:r>
              <a:rPr lang="en-GB" dirty="0"/>
              <a:t>Adds a field with standard data types</a:t>
            </a:r>
          </a:p>
          <a:p>
            <a:pPr eaLnBrk="1" hangingPunct="1">
              <a:lnSpc>
                <a:spcPct val="90000"/>
              </a:lnSpc>
              <a:buFont typeface="Wingdings" panose="05000000000000000000" pitchFamily="2" charset="2"/>
              <a:buNone/>
              <a:defRPr/>
            </a:pPr>
            <a:endParaRPr lang="en-GB" dirty="0"/>
          </a:p>
          <a:p>
            <a:pPr>
              <a:defRPr/>
            </a:pPr>
            <a:r>
              <a:rPr lang="en-GB" dirty="0"/>
              <a:t>Table.addField(fieldName, fieldType, args, neighbour)</a:t>
            </a:r>
            <a:endParaRPr lang="en-US" dirty="0"/>
          </a:p>
          <a:p>
            <a:pPr eaLnBrk="1" hangingPunct="1">
              <a:lnSpc>
                <a:spcPct val="90000"/>
              </a:lnSpc>
              <a:buFont typeface="Wingdings" panose="05000000000000000000" pitchFamily="2" charset="2"/>
              <a:buNone/>
              <a:defRPr/>
            </a:pPr>
            <a:endParaRPr lang="en-US" dirty="0"/>
          </a:p>
          <a:p>
            <a:pPr eaLnBrk="1" hangingPunct="1">
              <a:lnSpc>
                <a:spcPct val="90000"/>
              </a:lnSpc>
              <a:defRPr/>
            </a:pPr>
            <a:r>
              <a:rPr lang="en-US" dirty="0"/>
              <a:t>It takes 4 parameters, where,</a:t>
            </a:r>
          </a:p>
          <a:p>
            <a:pPr lvl="1">
              <a:buFont typeface="Arial" pitchFamily="34" charset="0"/>
              <a:buChar char="•"/>
              <a:defRPr/>
            </a:pPr>
            <a:r>
              <a:rPr lang="en-GB" dirty="0"/>
              <a:t>fieldName - The name of the field to add. The "F" array item</a:t>
            </a:r>
            <a:endParaRPr lang="en-US" dirty="0"/>
          </a:p>
          <a:p>
            <a:pPr lvl="1">
              <a:buFont typeface="Arial" pitchFamily="34" charset="0"/>
              <a:buChar char="•"/>
              <a:defRPr/>
            </a:pPr>
            <a:r>
              <a:rPr lang="en-GB" dirty="0"/>
              <a:t>fieldType - The standard T24 data type of the field</a:t>
            </a:r>
            <a:endParaRPr lang="en-US" dirty="0"/>
          </a:p>
          <a:p>
            <a:pPr lvl="1">
              <a:buFont typeface="Arial" pitchFamily="34" charset="0"/>
              <a:buChar char="•"/>
              <a:defRPr/>
            </a:pPr>
            <a:r>
              <a:rPr lang="en-GB" dirty="0"/>
              <a:t>args - Any arguments (mandatory, no input, etc.)</a:t>
            </a:r>
            <a:endParaRPr lang="en-US" dirty="0"/>
          </a:p>
          <a:p>
            <a:pPr lvl="1">
              <a:buFont typeface="Arial" pitchFamily="34" charset="0"/>
              <a:buChar char="•"/>
              <a:defRPr/>
            </a:pPr>
            <a:r>
              <a:rPr lang="en-GB" dirty="0"/>
              <a:t>neighbour - Reserved for future use.</a:t>
            </a:r>
            <a:endParaRPr lang="en-US" dirty="0"/>
          </a:p>
          <a:p>
            <a:pPr marL="0" lvl="1">
              <a:buFont typeface="Wingdings" panose="05000000000000000000" pitchFamily="2" charset="2"/>
              <a:buNone/>
              <a:defRPr/>
            </a:pPr>
            <a:endParaRPr lang="en-GB" dirty="0"/>
          </a:p>
          <a:p>
            <a:pPr marL="0" lvl="1">
              <a:defRPr/>
            </a:pPr>
            <a:r>
              <a:rPr lang="en-GB" sz="1800" dirty="0">
                <a:ea typeface="+mn-ea"/>
                <a:cs typeface="+mn-cs"/>
              </a:rPr>
              <a:t>The various arguments possible are : Field_NoChange, Field_NoInput,  </a:t>
            </a:r>
          </a:p>
          <a:p>
            <a:pPr marL="0" lvl="1">
              <a:buFont typeface="Wingdings" panose="05000000000000000000" pitchFamily="2" charset="2"/>
              <a:buNone/>
              <a:defRPr/>
            </a:pPr>
            <a:r>
              <a:rPr lang="en-GB" sz="1800" dirty="0">
                <a:ea typeface="+mn-ea"/>
                <a:cs typeface="+mn-cs"/>
              </a:rPr>
              <a:t>     Field_Mandatory, Field_AllowNegative, Field_unique, Field_NoNulls</a:t>
            </a:r>
            <a:endParaRPr lang="en-US" sz="1800" dirty="0">
              <a:ea typeface="+mn-ea"/>
              <a:cs typeface="+mn-cs"/>
            </a:endParaRPr>
          </a:p>
          <a:p>
            <a:pPr marL="0" lvl="1">
              <a:defRPr/>
            </a:pPr>
            <a:endParaRPr lang="en-US" dirty="0"/>
          </a:p>
          <a:p>
            <a:pPr lvl="1">
              <a:buFont typeface="Wingdings" panose="05000000000000000000" pitchFamily="2" charset="2"/>
              <a:buNone/>
              <a:defRPr/>
            </a:pPr>
            <a:r>
              <a:rPr lang="en-US" dirty="0"/>
              <a:t>					              </a:t>
            </a:r>
          </a:p>
          <a:p>
            <a:pPr lvl="1">
              <a:buFont typeface="Wingdings" panose="05000000000000000000" pitchFamily="2" charset="2"/>
              <a:buNone/>
              <a:defRPr/>
            </a:pPr>
            <a:endParaRPr lang="en-US" sz="1800" dirty="0"/>
          </a:p>
          <a:p>
            <a:pPr lvl="1">
              <a:buFont typeface="Wingdings" panose="05000000000000000000" pitchFamily="2" charset="2"/>
              <a:buNone/>
              <a:defRPr/>
            </a:pPr>
            <a:r>
              <a:rPr lang="en-US" sz="1800" dirty="0"/>
              <a:t>							    </a:t>
            </a:r>
          </a:p>
        </p:txBody>
      </p:sp>
      <p:sp>
        <p:nvSpPr>
          <p:cNvPr id="5" name="Text Box 6"/>
          <p:cNvSpPr txBox="1">
            <a:spLocks noChangeArrowheads="1"/>
          </p:cNvSpPr>
          <p:nvPr/>
        </p:nvSpPr>
        <p:spPr bwMode="auto">
          <a:xfrm>
            <a:off x="928688" y="5143500"/>
            <a:ext cx="6000750" cy="276225"/>
          </a:xfrm>
          <a:prstGeom prst="rect">
            <a:avLst/>
          </a:prstGeom>
          <a:solidFill>
            <a:srgbClr val="CCECFF">
              <a:alpha val="63136"/>
            </a:srgbClr>
          </a:solidFill>
          <a:ln w="9525" algn="ctr">
            <a:solidFill>
              <a:schemeClr val="tx1"/>
            </a:solidFill>
            <a:miter lim="800000"/>
            <a:headEnd/>
            <a:tailEnd/>
          </a:ln>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spcBef>
                <a:spcPct val="50000"/>
              </a:spcBef>
              <a:spcAft>
                <a:spcPts val="600"/>
              </a:spcAft>
            </a:pPr>
            <a:r>
              <a:rPr lang="en-GB" altLang="en-US" sz="1200">
                <a:latin typeface="Courier New" panose="02070309020205020404" pitchFamily="49" charset="0"/>
                <a:cs typeface="Courier New" panose="02070309020205020404" pitchFamily="49" charset="0"/>
              </a:rPr>
              <a:t>CALL Table.addField("XX.LL.DESCRIPTION",T24_String,‘‘,‘‘)</a:t>
            </a:r>
            <a:endParaRPr lang="en-US" altLang="en-US" sz="12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9977751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5D11B490-7568-49E6-ABED-6029B6E52905}" type="slidenum">
              <a:rPr lang="en-GB" altLang="en-US" sz="900">
                <a:solidFill>
                  <a:srgbClr val="98ABD0"/>
                </a:solidFill>
              </a:rPr>
              <a:pPr eaLnBrk="1" hangingPunct="1"/>
              <a:t>51</a:t>
            </a:fld>
            <a:endParaRPr lang="en-GB" altLang="en-US" sz="900">
              <a:solidFill>
                <a:srgbClr val="98ABD0"/>
              </a:solidFill>
            </a:endParaRPr>
          </a:p>
        </p:txBody>
      </p:sp>
      <p:sp>
        <p:nvSpPr>
          <p:cNvPr id="103427" name="Rectangle 2"/>
          <p:cNvSpPr>
            <a:spLocks noGrp="1" noChangeArrowheads="1"/>
          </p:cNvSpPr>
          <p:nvPr>
            <p:ph type="title"/>
          </p:nvPr>
        </p:nvSpPr>
        <p:spPr/>
        <p:txBody>
          <a:bodyPr/>
          <a:lstStyle/>
          <a:p>
            <a:pPr eaLnBrk="1" hangingPunct="1"/>
            <a:r>
              <a:rPr lang="en-US" altLang="en-US"/>
              <a:t>Table.addFieldDefinition</a:t>
            </a:r>
          </a:p>
        </p:txBody>
      </p:sp>
      <p:sp>
        <p:nvSpPr>
          <p:cNvPr id="103428" name="Rectangle 3"/>
          <p:cNvSpPr>
            <a:spLocks noGrp="1" noChangeArrowheads="1"/>
          </p:cNvSpPr>
          <p:nvPr>
            <p:ph type="body" idx="1"/>
          </p:nvPr>
        </p:nvSpPr>
        <p:spPr>
          <a:xfrm>
            <a:off x="714375" y="1000125"/>
            <a:ext cx="7772400" cy="5114925"/>
          </a:xfrm>
        </p:spPr>
        <p:txBody>
          <a:bodyPr/>
          <a:lstStyle/>
          <a:p>
            <a:pPr eaLnBrk="1" hangingPunct="1">
              <a:lnSpc>
                <a:spcPct val="90000"/>
              </a:lnSpc>
            </a:pPr>
            <a:r>
              <a:rPr lang="en-GB" altLang="en-US"/>
              <a:t>Adds a field using the F, N and T definitions</a:t>
            </a:r>
          </a:p>
          <a:p>
            <a:pPr eaLnBrk="1" hangingPunct="1">
              <a:lnSpc>
                <a:spcPct val="90000"/>
              </a:lnSpc>
            </a:pPr>
            <a:endParaRPr lang="en-GB" altLang="en-US"/>
          </a:p>
          <a:p>
            <a:r>
              <a:rPr lang="en-GB" altLang="en-US"/>
              <a:t>Table.addFieldDefinition(fieldName, fieldLength, fieldType, neighbour)</a:t>
            </a:r>
          </a:p>
          <a:p>
            <a:endParaRPr lang="en-GB" altLang="en-US"/>
          </a:p>
          <a:p>
            <a:r>
              <a:rPr lang="en-GB" altLang="en-US"/>
              <a:t>It takes 4 parameters, where,</a:t>
            </a:r>
          </a:p>
          <a:p>
            <a:pPr lvl="1">
              <a:buFont typeface="Arial" panose="020B0604020202020204" pitchFamily="34" charset="0"/>
              <a:buChar char="•"/>
            </a:pPr>
            <a:r>
              <a:rPr lang="en-GB" altLang="en-US"/>
              <a:t>fieldName - The name of the field to add. The "F" array item</a:t>
            </a:r>
            <a:endParaRPr lang="en-US" altLang="en-US"/>
          </a:p>
          <a:p>
            <a:pPr lvl="1">
              <a:buFont typeface="Arial" panose="020B0604020202020204" pitchFamily="34" charset="0"/>
              <a:buChar char="•"/>
            </a:pPr>
            <a:r>
              <a:rPr lang="en-GB" altLang="en-US"/>
              <a:t>fieldLength - The length of the field. “N” array item</a:t>
            </a:r>
            <a:endParaRPr lang="en-US" altLang="en-US"/>
          </a:p>
          <a:p>
            <a:pPr lvl="1">
              <a:buFont typeface="Arial" panose="020B0604020202020204" pitchFamily="34" charset="0"/>
              <a:buChar char="•"/>
            </a:pPr>
            <a:r>
              <a:rPr lang="en-GB" altLang="en-US"/>
              <a:t>fieldType - The type of the field. “T” array item</a:t>
            </a:r>
            <a:endParaRPr lang="en-US" altLang="en-US"/>
          </a:p>
          <a:p>
            <a:pPr lvl="1">
              <a:buFont typeface="Arial" panose="020B0604020202020204" pitchFamily="34" charset="0"/>
              <a:buChar char="•"/>
            </a:pPr>
            <a:r>
              <a:rPr lang="en-GB" altLang="en-US"/>
              <a:t>neighbour - Reserved for future use</a:t>
            </a:r>
            <a:endParaRPr lang="en-US" altLang="en-US"/>
          </a:p>
          <a:p>
            <a:pPr eaLnBrk="1" hangingPunct="1">
              <a:lnSpc>
                <a:spcPct val="90000"/>
              </a:lnSpc>
              <a:buFont typeface="Wingdings" panose="05000000000000000000" pitchFamily="2" charset="2"/>
              <a:buNone/>
            </a:pPr>
            <a:endParaRPr lang="en-GB" altLang="en-US"/>
          </a:p>
          <a:p>
            <a:pPr eaLnBrk="1" hangingPunct="1">
              <a:lnSpc>
                <a:spcPct val="90000"/>
              </a:lnSpc>
              <a:buFont typeface="Wingdings" panose="05000000000000000000" pitchFamily="2" charset="2"/>
              <a:buNone/>
            </a:pPr>
            <a:endParaRPr lang="en-GB" altLang="en-US"/>
          </a:p>
          <a:p>
            <a:pPr eaLnBrk="1" hangingPunct="1">
              <a:lnSpc>
                <a:spcPct val="90000"/>
              </a:lnSpc>
              <a:buFont typeface="Wingdings" panose="05000000000000000000" pitchFamily="2" charset="2"/>
              <a:buNone/>
            </a:pPr>
            <a:endParaRPr lang="en-US" altLang="en-US"/>
          </a:p>
          <a:p>
            <a:pPr eaLnBrk="1" hangingPunct="1">
              <a:lnSpc>
                <a:spcPct val="90000"/>
              </a:lnSpc>
            </a:pPr>
            <a:endParaRPr lang="en-GB" altLang="en-US"/>
          </a:p>
          <a:p>
            <a:pPr eaLnBrk="1" hangingPunct="1">
              <a:lnSpc>
                <a:spcPct val="90000"/>
              </a:lnSpc>
            </a:pPr>
            <a:endParaRPr lang="en-GB" altLang="en-US"/>
          </a:p>
          <a:p>
            <a:pPr eaLnBrk="1" hangingPunct="1">
              <a:lnSpc>
                <a:spcPct val="90000"/>
              </a:lnSpc>
              <a:buFont typeface="Wingdings" panose="05000000000000000000" pitchFamily="2" charset="2"/>
              <a:buNone/>
            </a:pPr>
            <a:endParaRPr lang="en-US" altLang="en-US"/>
          </a:p>
          <a:p>
            <a:pPr lvl="1" eaLnBrk="1" hangingPunct="1">
              <a:lnSpc>
                <a:spcPct val="90000"/>
              </a:lnSpc>
              <a:buFont typeface="Wingdings" panose="05000000000000000000" pitchFamily="2" charset="2"/>
              <a:buNone/>
            </a:pPr>
            <a:endParaRPr lang="en-US" altLang="en-US"/>
          </a:p>
          <a:p>
            <a:pPr lvl="1" eaLnBrk="1" hangingPunct="1">
              <a:lnSpc>
                <a:spcPct val="90000"/>
              </a:lnSpc>
              <a:buFont typeface="Wingdings" panose="05000000000000000000" pitchFamily="2" charset="2"/>
              <a:buNone/>
            </a:pPr>
            <a:endParaRPr lang="en-US" altLang="en-US"/>
          </a:p>
        </p:txBody>
      </p:sp>
      <p:sp>
        <p:nvSpPr>
          <p:cNvPr id="9" name="Text Box 6"/>
          <p:cNvSpPr txBox="1">
            <a:spLocks noChangeArrowheads="1"/>
          </p:cNvSpPr>
          <p:nvPr/>
        </p:nvSpPr>
        <p:spPr bwMode="auto">
          <a:xfrm>
            <a:off x="928688" y="4214813"/>
            <a:ext cx="6286500" cy="285750"/>
          </a:xfrm>
          <a:prstGeom prst="rect">
            <a:avLst/>
          </a:prstGeom>
          <a:solidFill>
            <a:srgbClr val="CCECFF">
              <a:alpha val="63136"/>
            </a:srgbClr>
          </a:solidFill>
          <a:ln w="9525" algn="ctr">
            <a:solidFill>
              <a:schemeClr val="tx1"/>
            </a:solidFill>
            <a:miter lim="800000"/>
            <a:headEnd/>
            <a:tailEnd/>
          </a:ln>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spcBef>
                <a:spcPct val="50000"/>
              </a:spcBef>
              <a:spcAft>
                <a:spcPts val="600"/>
              </a:spcAft>
            </a:pPr>
            <a:r>
              <a:rPr lang="en-GB" altLang="en-US" sz="1200">
                <a:latin typeface="Courier New" panose="02070309020205020404" pitchFamily="49" charset="0"/>
                <a:cs typeface="Courier New" panose="02070309020205020404" pitchFamily="49" charset="0"/>
              </a:rPr>
              <a:t>CALL Table.addFieldDefinition("XX.LL.DESCRIPTION",35,‘A‘,‘‘)</a:t>
            </a:r>
            <a:endParaRPr lang="en-US" altLang="en-US" sz="12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76270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9BA84238-1A49-452F-974B-A8A03B1AF4A1}" type="slidenum">
              <a:rPr lang="en-GB" altLang="en-US" sz="900">
                <a:solidFill>
                  <a:srgbClr val="98ABD0"/>
                </a:solidFill>
              </a:rPr>
              <a:pPr eaLnBrk="1" hangingPunct="1"/>
              <a:t>52</a:t>
            </a:fld>
            <a:endParaRPr lang="en-GB" altLang="en-US" sz="900">
              <a:solidFill>
                <a:srgbClr val="98ABD0"/>
              </a:solidFill>
            </a:endParaRPr>
          </a:p>
        </p:txBody>
      </p:sp>
      <p:sp>
        <p:nvSpPr>
          <p:cNvPr id="104451" name="Rectangle 2"/>
          <p:cNvSpPr>
            <a:spLocks noGrp="1" noChangeArrowheads="1"/>
          </p:cNvSpPr>
          <p:nvPr>
            <p:ph type="title"/>
          </p:nvPr>
        </p:nvSpPr>
        <p:spPr/>
        <p:txBody>
          <a:bodyPr/>
          <a:lstStyle/>
          <a:p>
            <a:pPr eaLnBrk="1" hangingPunct="1"/>
            <a:r>
              <a:rPr lang="en-US" altLang="en-US"/>
              <a:t>Table.processArgs</a:t>
            </a:r>
          </a:p>
        </p:txBody>
      </p:sp>
      <p:sp>
        <p:nvSpPr>
          <p:cNvPr id="104452" name="Rectangle 3"/>
          <p:cNvSpPr>
            <a:spLocks noGrp="1" noChangeArrowheads="1"/>
          </p:cNvSpPr>
          <p:nvPr>
            <p:ph type="body" idx="1"/>
          </p:nvPr>
        </p:nvSpPr>
        <p:spPr>
          <a:xfrm>
            <a:off x="685800" y="981075"/>
            <a:ext cx="7772400" cy="5114925"/>
          </a:xfrm>
        </p:spPr>
        <p:txBody>
          <a:bodyPr/>
          <a:lstStyle/>
          <a:p>
            <a:pPr eaLnBrk="1" hangingPunct="1">
              <a:lnSpc>
                <a:spcPct val="90000"/>
              </a:lnSpc>
            </a:pPr>
            <a:endParaRPr lang="en-GB" altLang="en-US"/>
          </a:p>
          <a:p>
            <a:pPr eaLnBrk="1" hangingPunct="1">
              <a:lnSpc>
                <a:spcPct val="90000"/>
              </a:lnSpc>
            </a:pPr>
            <a:r>
              <a:rPr lang="en-GB" altLang="en-US"/>
              <a:t>Processes the arguments passed to Table.addField API</a:t>
            </a:r>
          </a:p>
          <a:p>
            <a:pPr eaLnBrk="1" hangingPunct="1">
              <a:lnSpc>
                <a:spcPct val="90000"/>
              </a:lnSpc>
            </a:pPr>
            <a:endParaRPr lang="en-GB" altLang="en-US"/>
          </a:p>
          <a:p>
            <a:pPr eaLnBrk="1" hangingPunct="1">
              <a:lnSpc>
                <a:spcPct val="90000"/>
              </a:lnSpc>
            </a:pPr>
            <a:r>
              <a:rPr lang="en-GB" altLang="en-US"/>
              <a:t>Not invoked directly from .FIELDS method</a:t>
            </a:r>
          </a:p>
          <a:p>
            <a:pPr eaLnBrk="1" hangingPunct="1">
              <a:lnSpc>
                <a:spcPct val="90000"/>
              </a:lnSpc>
              <a:buFont typeface="Wingdings" panose="05000000000000000000" pitchFamily="2" charset="2"/>
              <a:buNone/>
            </a:pPr>
            <a:endParaRPr lang="en-GB" altLang="en-US"/>
          </a:p>
          <a:p>
            <a:pPr eaLnBrk="1" hangingPunct="1">
              <a:lnSpc>
                <a:spcPct val="90000"/>
              </a:lnSpc>
            </a:pPr>
            <a:r>
              <a:rPr lang="en-GB" altLang="en-US"/>
              <a:t>Assigns the N array and T array positions according to the arguments.</a:t>
            </a:r>
          </a:p>
          <a:p>
            <a:pPr eaLnBrk="1" hangingPunct="1">
              <a:lnSpc>
                <a:spcPct val="90000"/>
              </a:lnSpc>
              <a:buFont typeface="Wingdings" panose="05000000000000000000" pitchFamily="2" charset="2"/>
              <a:buNone/>
            </a:pPr>
            <a:endParaRPr lang="en-GB" altLang="en-US"/>
          </a:p>
          <a:p>
            <a:r>
              <a:rPr lang="en-GB" altLang="en-US"/>
              <a:t>Table.processArgs(args, nArrayItem, tArrayItem)</a:t>
            </a:r>
            <a:endParaRPr lang="en-US" altLang="en-US"/>
          </a:p>
          <a:p>
            <a:pPr eaLnBrk="1" hangingPunct="1">
              <a:lnSpc>
                <a:spcPct val="90000"/>
              </a:lnSpc>
              <a:buFont typeface="Wingdings" panose="05000000000000000000" pitchFamily="2" charset="2"/>
              <a:buNone/>
            </a:pPr>
            <a:endParaRPr lang="en-US" altLang="en-US"/>
          </a:p>
          <a:p>
            <a:pPr eaLnBrk="1" hangingPunct="1">
              <a:lnSpc>
                <a:spcPct val="90000"/>
              </a:lnSpc>
            </a:pPr>
            <a:r>
              <a:rPr lang="en-GB" altLang="en-US"/>
              <a:t>It takes 3 parameters, where,</a:t>
            </a:r>
          </a:p>
          <a:p>
            <a:pPr lvl="1">
              <a:buFont typeface="Arial" panose="020B0604020202020204" pitchFamily="34" charset="0"/>
              <a:buChar char="•"/>
            </a:pPr>
            <a:r>
              <a:rPr lang="en-GB" altLang="en-US"/>
              <a:t>args – the list of arguments passed to Table.addField.</a:t>
            </a:r>
            <a:endParaRPr lang="en-US" altLang="en-US"/>
          </a:p>
          <a:p>
            <a:pPr lvl="1">
              <a:buFont typeface="Arial" panose="020B0604020202020204" pitchFamily="34" charset="0"/>
              <a:buChar char="•"/>
            </a:pPr>
            <a:r>
              <a:rPr lang="en-GB" altLang="en-US"/>
              <a:t>nArrayItem - The N array item to process</a:t>
            </a:r>
            <a:endParaRPr lang="en-US" altLang="en-US"/>
          </a:p>
          <a:p>
            <a:pPr lvl="1">
              <a:buFont typeface="Arial" panose="020B0604020202020204" pitchFamily="34" charset="0"/>
              <a:buChar char="•"/>
            </a:pPr>
            <a:r>
              <a:rPr lang="en-GB" altLang="en-US"/>
              <a:t>tArrayItem - The T array item to process</a:t>
            </a:r>
            <a:endParaRPr lang="en-US" altLang="en-US"/>
          </a:p>
          <a:p>
            <a:pPr eaLnBrk="1" hangingPunct="1">
              <a:lnSpc>
                <a:spcPct val="90000"/>
              </a:lnSpc>
              <a:buFont typeface="Wingdings" panose="05000000000000000000" pitchFamily="2" charset="2"/>
              <a:buNone/>
            </a:pPr>
            <a:endParaRPr lang="en-US" altLang="en-US"/>
          </a:p>
          <a:p>
            <a:pPr lvl="1" eaLnBrk="1" hangingPunct="1">
              <a:lnSpc>
                <a:spcPct val="90000"/>
              </a:lnSpc>
              <a:buFont typeface="Wingdings" panose="05000000000000000000" pitchFamily="2" charset="2"/>
              <a:buNone/>
            </a:pPr>
            <a:endParaRPr lang="en-US" altLang="en-US"/>
          </a:p>
          <a:p>
            <a:pPr lvl="1" eaLnBrk="1" hangingPunct="1">
              <a:lnSpc>
                <a:spcPct val="90000"/>
              </a:lnSpc>
              <a:buFont typeface="Wingdings" panose="05000000000000000000" pitchFamily="2" charset="2"/>
              <a:buNone/>
            </a:pPr>
            <a:endParaRPr lang="en-US" altLang="en-US"/>
          </a:p>
        </p:txBody>
      </p:sp>
    </p:spTree>
    <p:extLst>
      <p:ext uri="{BB962C8B-B14F-4D97-AF65-F5344CB8AC3E}">
        <p14:creationId xmlns:p14="http://schemas.microsoft.com/office/powerpoint/2010/main" val="317657394"/>
      </p:ext>
    </p:extLst>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06F59C95-AF9C-40CF-A6A7-2B9A4980903D}" type="slidenum">
              <a:rPr lang="en-GB" altLang="en-US" sz="900">
                <a:solidFill>
                  <a:srgbClr val="98ABD0"/>
                </a:solidFill>
              </a:rPr>
              <a:pPr eaLnBrk="1" hangingPunct="1"/>
              <a:t>53</a:t>
            </a:fld>
            <a:endParaRPr lang="en-GB" altLang="en-US" sz="900">
              <a:solidFill>
                <a:srgbClr val="98ABD0"/>
              </a:solidFill>
            </a:endParaRPr>
          </a:p>
        </p:txBody>
      </p:sp>
      <p:sp>
        <p:nvSpPr>
          <p:cNvPr id="105475" name="Rectangle 2"/>
          <p:cNvSpPr>
            <a:spLocks noGrp="1" noChangeArrowheads="1"/>
          </p:cNvSpPr>
          <p:nvPr>
            <p:ph type="title"/>
          </p:nvPr>
        </p:nvSpPr>
        <p:spPr/>
        <p:txBody>
          <a:bodyPr/>
          <a:lstStyle/>
          <a:p>
            <a:pPr eaLnBrk="1" hangingPunct="1"/>
            <a:r>
              <a:rPr lang="en-US" altLang="en-US"/>
              <a:t>Field.setAttributes</a:t>
            </a:r>
          </a:p>
        </p:txBody>
      </p:sp>
      <p:sp>
        <p:nvSpPr>
          <p:cNvPr id="212996" name="Rectangle 3"/>
          <p:cNvSpPr>
            <a:spLocks noGrp="1" noChangeArrowheads="1"/>
          </p:cNvSpPr>
          <p:nvPr>
            <p:ph type="body" idx="1"/>
          </p:nvPr>
        </p:nvSpPr>
        <p:spPr>
          <a:xfrm>
            <a:off x="785813" y="1143000"/>
            <a:ext cx="7772400" cy="5114925"/>
          </a:xfrm>
        </p:spPr>
        <p:txBody>
          <a:bodyPr/>
          <a:lstStyle/>
          <a:p>
            <a:pPr eaLnBrk="1" hangingPunct="1">
              <a:lnSpc>
                <a:spcPct val="90000"/>
              </a:lnSpc>
              <a:defRPr/>
            </a:pPr>
            <a:r>
              <a:rPr lang="en-GB" dirty="0"/>
              <a:t>Sets the N and T array</a:t>
            </a:r>
          </a:p>
          <a:p>
            <a:pPr eaLnBrk="1" hangingPunct="1">
              <a:lnSpc>
                <a:spcPct val="90000"/>
              </a:lnSpc>
              <a:defRPr/>
            </a:pPr>
            <a:endParaRPr lang="en-GB" dirty="0"/>
          </a:p>
          <a:p>
            <a:pPr eaLnBrk="1" hangingPunct="1">
              <a:lnSpc>
                <a:spcPct val="90000"/>
              </a:lnSpc>
              <a:defRPr/>
            </a:pPr>
            <a:r>
              <a:rPr lang="en-GB" dirty="0"/>
              <a:t>Not invoked directly from .FIELDS method</a:t>
            </a:r>
          </a:p>
          <a:p>
            <a:pPr eaLnBrk="1" hangingPunct="1">
              <a:lnSpc>
                <a:spcPct val="90000"/>
              </a:lnSpc>
              <a:buFont typeface="Wingdings" panose="05000000000000000000" pitchFamily="2" charset="2"/>
              <a:buNone/>
              <a:defRPr/>
            </a:pPr>
            <a:endParaRPr lang="en-GB" dirty="0"/>
          </a:p>
          <a:p>
            <a:pPr>
              <a:defRPr/>
            </a:pPr>
            <a:r>
              <a:rPr lang="en-GB" dirty="0" err="1"/>
              <a:t>Field.setAttributes</a:t>
            </a:r>
            <a:r>
              <a:rPr lang="en-GB" dirty="0"/>
              <a:t>(</a:t>
            </a:r>
            <a:r>
              <a:rPr lang="en-GB" dirty="0" err="1"/>
              <a:t>fieldLength</a:t>
            </a:r>
            <a:r>
              <a:rPr lang="en-GB" dirty="0"/>
              <a:t>, fieldType, neighbour)</a:t>
            </a:r>
            <a:endParaRPr lang="en-US" dirty="0"/>
          </a:p>
          <a:p>
            <a:pPr eaLnBrk="1" hangingPunct="1">
              <a:lnSpc>
                <a:spcPct val="90000"/>
              </a:lnSpc>
              <a:buFont typeface="Wingdings" panose="05000000000000000000" pitchFamily="2" charset="2"/>
              <a:buNone/>
              <a:defRPr/>
            </a:pPr>
            <a:endParaRPr lang="en-US" dirty="0"/>
          </a:p>
          <a:p>
            <a:pPr eaLnBrk="1" hangingPunct="1">
              <a:lnSpc>
                <a:spcPct val="90000"/>
              </a:lnSpc>
              <a:defRPr/>
            </a:pPr>
            <a:r>
              <a:rPr lang="en-US" dirty="0"/>
              <a:t>It takes 3 parameters, where,</a:t>
            </a:r>
          </a:p>
          <a:p>
            <a:pPr lvl="1">
              <a:buFont typeface="Arial" pitchFamily="34" charset="0"/>
              <a:buChar char="•"/>
              <a:defRPr/>
            </a:pPr>
            <a:r>
              <a:rPr lang="en-GB" dirty="0" err="1"/>
              <a:t>fieldLength</a:t>
            </a:r>
            <a:r>
              <a:rPr lang="en-GB" dirty="0"/>
              <a:t> : The N array item</a:t>
            </a:r>
            <a:endParaRPr lang="en-US" dirty="0"/>
          </a:p>
          <a:p>
            <a:pPr lvl="1">
              <a:buFont typeface="Arial" pitchFamily="34" charset="0"/>
              <a:buChar char="•"/>
              <a:defRPr/>
            </a:pPr>
            <a:r>
              <a:rPr lang="en-GB" dirty="0"/>
              <a:t>fieldType : The T array item</a:t>
            </a:r>
            <a:endParaRPr lang="en-US" dirty="0"/>
          </a:p>
          <a:p>
            <a:pPr lvl="1">
              <a:buFont typeface="Arial" pitchFamily="34" charset="0"/>
              <a:buChar char="•"/>
              <a:defRPr/>
            </a:pPr>
            <a:r>
              <a:rPr lang="en-GB" dirty="0"/>
              <a:t>neighbour : Reserved for future use</a:t>
            </a:r>
            <a:endParaRPr lang="en-US" dirty="0"/>
          </a:p>
          <a:p>
            <a:pPr marL="0" lvl="1">
              <a:buFont typeface="Wingdings" panose="05000000000000000000" pitchFamily="2" charset="2"/>
              <a:buNone/>
              <a:defRPr/>
            </a:pPr>
            <a:endParaRPr lang="en-GB" dirty="0"/>
          </a:p>
          <a:p>
            <a:pPr marL="0" lvl="1">
              <a:defRPr/>
            </a:pPr>
            <a:r>
              <a:rPr lang="en-US" sz="1800" dirty="0"/>
              <a:t>Table.addField and </a:t>
            </a:r>
            <a:r>
              <a:rPr lang="en-US" sz="1800" dirty="0" err="1"/>
              <a:t>Table.addFieldDefinition</a:t>
            </a:r>
            <a:r>
              <a:rPr lang="en-US" sz="1800" dirty="0"/>
              <a:t> use this API to set the N</a:t>
            </a:r>
          </a:p>
          <a:p>
            <a:pPr marL="0" lvl="1">
              <a:buFont typeface="Wingdings" panose="05000000000000000000" pitchFamily="2" charset="2"/>
              <a:buNone/>
              <a:defRPr/>
            </a:pPr>
            <a:r>
              <a:rPr lang="en-US" sz="1800" dirty="0"/>
              <a:t>     and T arrays based on the parameters passed on to them </a:t>
            </a:r>
            <a:r>
              <a:rPr lang="en-US" dirty="0"/>
              <a:t>					              </a:t>
            </a:r>
          </a:p>
          <a:p>
            <a:pPr lvl="1">
              <a:buFont typeface="Wingdings" panose="05000000000000000000" pitchFamily="2" charset="2"/>
              <a:buNone/>
              <a:defRPr/>
            </a:pPr>
            <a:endParaRPr lang="en-US" sz="1800" dirty="0"/>
          </a:p>
          <a:p>
            <a:pPr lvl="1">
              <a:buFont typeface="Wingdings" panose="05000000000000000000" pitchFamily="2" charset="2"/>
              <a:buNone/>
              <a:defRPr/>
            </a:pPr>
            <a:r>
              <a:rPr lang="en-US" sz="1800" dirty="0"/>
              <a:t>							    </a:t>
            </a:r>
          </a:p>
        </p:txBody>
      </p:sp>
    </p:spTree>
    <p:extLst>
      <p:ext uri="{BB962C8B-B14F-4D97-AF65-F5344CB8AC3E}">
        <p14:creationId xmlns:p14="http://schemas.microsoft.com/office/powerpoint/2010/main" val="3749286888"/>
      </p:ext>
    </p:extLst>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0E2EB51E-A2B2-44CD-8D3E-3D17DACE4E16}" type="slidenum">
              <a:rPr lang="en-GB" altLang="en-US" sz="900">
                <a:solidFill>
                  <a:srgbClr val="98ABD0"/>
                </a:solidFill>
              </a:rPr>
              <a:pPr eaLnBrk="1" hangingPunct="1"/>
              <a:t>54</a:t>
            </a:fld>
            <a:endParaRPr lang="en-GB" altLang="en-US" sz="900">
              <a:solidFill>
                <a:srgbClr val="98ABD0"/>
              </a:solidFill>
            </a:endParaRPr>
          </a:p>
        </p:txBody>
      </p:sp>
      <p:sp>
        <p:nvSpPr>
          <p:cNvPr id="106499" name="Rectangle 2"/>
          <p:cNvSpPr>
            <a:spLocks noGrp="1" noChangeArrowheads="1"/>
          </p:cNvSpPr>
          <p:nvPr>
            <p:ph type="title"/>
          </p:nvPr>
        </p:nvSpPr>
        <p:spPr/>
        <p:txBody>
          <a:bodyPr/>
          <a:lstStyle/>
          <a:p>
            <a:pPr eaLnBrk="1" hangingPunct="1"/>
            <a:r>
              <a:rPr lang="en-US" altLang="en-US"/>
              <a:t>EB.LOOKUP</a:t>
            </a:r>
          </a:p>
        </p:txBody>
      </p:sp>
      <p:sp>
        <p:nvSpPr>
          <p:cNvPr id="106500" name="Rectangle 3"/>
          <p:cNvSpPr>
            <a:spLocks noGrp="1" noChangeArrowheads="1"/>
          </p:cNvSpPr>
          <p:nvPr>
            <p:ph type="body" idx="1"/>
          </p:nvPr>
        </p:nvSpPr>
        <p:spPr>
          <a:xfrm>
            <a:off x="685800" y="936625"/>
            <a:ext cx="7772400" cy="5516563"/>
          </a:xfrm>
        </p:spPr>
        <p:txBody>
          <a:bodyPr/>
          <a:lstStyle/>
          <a:p>
            <a:pPr eaLnBrk="1" hangingPunct="1"/>
            <a:r>
              <a:rPr lang="en-US" altLang="en-US"/>
              <a:t>T24 allows us to hard code drop down options for a field in the T array</a:t>
            </a:r>
          </a:p>
          <a:p>
            <a:pPr eaLnBrk="1" hangingPunct="1"/>
            <a:endParaRPr lang="en-US" altLang="en-US"/>
          </a:p>
          <a:p>
            <a:pPr eaLnBrk="1" hangingPunct="1"/>
            <a:r>
              <a:rPr lang="en-US" altLang="en-US"/>
              <a:t>EB.LOOKUP now allows us to define dynamic drop down values</a:t>
            </a:r>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buFont typeface="Wingdings" panose="05000000000000000000" pitchFamily="2" charset="2"/>
              <a:buNone/>
            </a:pPr>
            <a:endParaRPr lang="en-US" altLang="en-US"/>
          </a:p>
        </p:txBody>
      </p:sp>
      <p:pic>
        <p:nvPicPr>
          <p:cNvPr id="10650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2214563"/>
            <a:ext cx="6438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6410560"/>
      </p:ext>
    </p:extLst>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220B1648-907F-4DC7-AFDB-D7F15C6D8A19}" type="slidenum">
              <a:rPr lang="en-GB" altLang="en-US" sz="900">
                <a:solidFill>
                  <a:srgbClr val="98ABD0"/>
                </a:solidFill>
              </a:rPr>
              <a:pPr eaLnBrk="1" hangingPunct="1"/>
              <a:t>55</a:t>
            </a:fld>
            <a:endParaRPr lang="en-GB" altLang="en-US" sz="900">
              <a:solidFill>
                <a:srgbClr val="98ABD0"/>
              </a:solidFill>
            </a:endParaRPr>
          </a:p>
        </p:txBody>
      </p:sp>
      <p:sp>
        <p:nvSpPr>
          <p:cNvPr id="107523" name="Rectangle 2"/>
          <p:cNvSpPr>
            <a:spLocks noGrp="1" noChangeArrowheads="1"/>
          </p:cNvSpPr>
          <p:nvPr>
            <p:ph type="title"/>
          </p:nvPr>
        </p:nvSpPr>
        <p:spPr/>
        <p:txBody>
          <a:bodyPr/>
          <a:lstStyle/>
          <a:p>
            <a:pPr eaLnBrk="1" hangingPunct="1"/>
            <a:r>
              <a:rPr lang="en-US" altLang="en-US"/>
              <a:t>Table.addFieldWithEbLookup</a:t>
            </a:r>
          </a:p>
        </p:txBody>
      </p:sp>
      <p:sp>
        <p:nvSpPr>
          <p:cNvPr id="107524" name="Rectangle 3"/>
          <p:cNvSpPr>
            <a:spLocks noGrp="1" noChangeArrowheads="1"/>
          </p:cNvSpPr>
          <p:nvPr>
            <p:ph type="body" idx="1"/>
          </p:nvPr>
        </p:nvSpPr>
        <p:spPr>
          <a:xfrm>
            <a:off x="785813" y="1143000"/>
            <a:ext cx="7772400" cy="5114925"/>
          </a:xfrm>
        </p:spPr>
        <p:txBody>
          <a:bodyPr/>
          <a:lstStyle/>
          <a:p>
            <a:pPr eaLnBrk="1" hangingPunct="1">
              <a:lnSpc>
                <a:spcPct val="90000"/>
              </a:lnSpc>
            </a:pPr>
            <a:r>
              <a:rPr lang="en-GB" altLang="en-US"/>
              <a:t>Add a field with a virtual table</a:t>
            </a:r>
          </a:p>
          <a:p>
            <a:pPr eaLnBrk="1" hangingPunct="1">
              <a:lnSpc>
                <a:spcPct val="90000"/>
              </a:lnSpc>
            </a:pPr>
            <a:endParaRPr lang="en-GB" altLang="en-US"/>
          </a:p>
          <a:p>
            <a:pPr eaLnBrk="1" hangingPunct="1">
              <a:lnSpc>
                <a:spcPct val="90000"/>
              </a:lnSpc>
            </a:pPr>
            <a:r>
              <a:rPr lang="en-GB" altLang="en-US"/>
              <a:t>Used to create a field with a finite set of predefined options</a:t>
            </a:r>
          </a:p>
          <a:p>
            <a:pPr eaLnBrk="1" hangingPunct="1">
              <a:lnSpc>
                <a:spcPct val="90000"/>
              </a:lnSpc>
            </a:pPr>
            <a:endParaRPr lang="en-GB" altLang="en-US"/>
          </a:p>
          <a:p>
            <a:r>
              <a:rPr lang="en-GB" altLang="en-US"/>
              <a:t>Table.addFieldWithEbLookup(fieldName, tableName, neighbour)</a:t>
            </a:r>
            <a:endParaRPr lang="en-US" altLang="en-US"/>
          </a:p>
          <a:p>
            <a:pPr eaLnBrk="1" hangingPunct="1">
              <a:lnSpc>
                <a:spcPct val="90000"/>
              </a:lnSpc>
              <a:buFont typeface="Wingdings" panose="05000000000000000000" pitchFamily="2" charset="2"/>
              <a:buNone/>
            </a:pPr>
            <a:endParaRPr lang="en-US" altLang="en-US"/>
          </a:p>
          <a:p>
            <a:pPr eaLnBrk="1" hangingPunct="1">
              <a:lnSpc>
                <a:spcPct val="90000"/>
              </a:lnSpc>
            </a:pPr>
            <a:r>
              <a:rPr lang="en-US" altLang="en-US"/>
              <a:t>It takes 3 parameters, where,</a:t>
            </a:r>
          </a:p>
          <a:p>
            <a:pPr lvl="1">
              <a:buFont typeface="Arial" panose="020B0604020202020204" pitchFamily="34" charset="0"/>
              <a:buChar char="•"/>
            </a:pPr>
            <a:r>
              <a:rPr lang="en-GB" altLang="en-US"/>
              <a:t>fieldName - The name of the field to add. The "F" array item</a:t>
            </a:r>
            <a:endParaRPr lang="en-US" altLang="en-US"/>
          </a:p>
          <a:p>
            <a:pPr lvl="1">
              <a:buFont typeface="Arial" panose="020B0604020202020204" pitchFamily="34" charset="0"/>
              <a:buChar char="•"/>
            </a:pPr>
            <a:r>
              <a:rPr lang="en-GB" altLang="en-US"/>
              <a:t>tableName – The virtual table name used to access values in EB.LOOKUP Application.</a:t>
            </a:r>
            <a:endParaRPr lang="en-US" altLang="en-US"/>
          </a:p>
          <a:p>
            <a:pPr lvl="1">
              <a:buFont typeface="Arial" panose="020B0604020202020204" pitchFamily="34" charset="0"/>
              <a:buChar char="•"/>
            </a:pPr>
            <a:r>
              <a:rPr lang="en-GB" altLang="en-US"/>
              <a:t>neighbour - Reserved for future use</a:t>
            </a:r>
          </a:p>
        </p:txBody>
      </p:sp>
    </p:spTree>
    <p:extLst>
      <p:ext uri="{BB962C8B-B14F-4D97-AF65-F5344CB8AC3E}">
        <p14:creationId xmlns:p14="http://schemas.microsoft.com/office/powerpoint/2010/main" val="1277814890"/>
      </p:ext>
    </p:extLst>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3A37B932-84D8-45F0-8594-855201B0F8C9}" type="slidenum">
              <a:rPr lang="en-GB" altLang="en-US" sz="900">
                <a:solidFill>
                  <a:srgbClr val="98ABD0"/>
                </a:solidFill>
              </a:rPr>
              <a:pPr eaLnBrk="1" hangingPunct="1"/>
              <a:t>56</a:t>
            </a:fld>
            <a:endParaRPr lang="en-GB" altLang="en-US" sz="900">
              <a:solidFill>
                <a:srgbClr val="98ABD0"/>
              </a:solidFill>
            </a:endParaRPr>
          </a:p>
        </p:txBody>
      </p:sp>
      <p:sp>
        <p:nvSpPr>
          <p:cNvPr id="108547" name="Rectangle 3"/>
          <p:cNvSpPr>
            <a:spLocks noGrp="1" noChangeArrowheads="1"/>
          </p:cNvSpPr>
          <p:nvPr>
            <p:ph type="body" idx="1"/>
          </p:nvPr>
        </p:nvSpPr>
        <p:spPr>
          <a:xfrm>
            <a:off x="785813" y="1143000"/>
            <a:ext cx="7772400" cy="5114925"/>
          </a:xfrm>
        </p:spPr>
        <p:txBody>
          <a:bodyPr/>
          <a:lstStyle/>
          <a:p>
            <a:pPr eaLnBrk="1" hangingPunct="1">
              <a:lnSpc>
                <a:spcPct val="90000"/>
              </a:lnSpc>
            </a:pPr>
            <a:r>
              <a:rPr lang="en-GB" altLang="en-US"/>
              <a:t>Adds a field with a virtual table.</a:t>
            </a:r>
          </a:p>
          <a:p>
            <a:pPr eaLnBrk="1" hangingPunct="1">
              <a:lnSpc>
                <a:spcPct val="90000"/>
              </a:lnSpc>
            </a:pPr>
            <a:endParaRPr lang="en-GB" altLang="en-US"/>
          </a:p>
          <a:p>
            <a:pPr eaLnBrk="1" hangingPunct="1">
              <a:lnSpc>
                <a:spcPct val="90000"/>
              </a:lnSpc>
            </a:pPr>
            <a:r>
              <a:rPr lang="en-GB" altLang="en-US"/>
              <a:t>Performs the same functionality as Table.addFieldWithebLookup,</a:t>
            </a:r>
          </a:p>
          <a:p>
            <a:pPr eaLnBrk="1" hangingPunct="1">
              <a:lnSpc>
                <a:spcPct val="90000"/>
              </a:lnSpc>
              <a:buFont typeface="Wingdings" panose="05000000000000000000" pitchFamily="2" charset="2"/>
              <a:buNone/>
            </a:pPr>
            <a:r>
              <a:rPr lang="en-GB" altLang="en-US"/>
              <a:t>	except that the list of options are configurable.</a:t>
            </a:r>
          </a:p>
          <a:p>
            <a:pPr eaLnBrk="1" hangingPunct="1">
              <a:lnSpc>
                <a:spcPct val="90000"/>
              </a:lnSpc>
              <a:buFont typeface="Wingdings" panose="05000000000000000000" pitchFamily="2" charset="2"/>
              <a:buNone/>
            </a:pPr>
            <a:endParaRPr lang="en-GB" altLang="en-US"/>
          </a:p>
          <a:p>
            <a:pPr eaLnBrk="1" hangingPunct="1">
              <a:lnSpc>
                <a:spcPct val="90000"/>
              </a:lnSpc>
            </a:pPr>
            <a:r>
              <a:rPr lang="en-GB" altLang="en-US"/>
              <a:t>Table.addVirtualTableField(fieldName, tableName, args, neighbour)</a:t>
            </a:r>
            <a:endParaRPr lang="en-US" altLang="en-US"/>
          </a:p>
          <a:p>
            <a:pPr eaLnBrk="1" hangingPunct="1">
              <a:lnSpc>
                <a:spcPct val="90000"/>
              </a:lnSpc>
              <a:buFont typeface="Wingdings" panose="05000000000000000000" pitchFamily="2" charset="2"/>
              <a:buNone/>
            </a:pPr>
            <a:endParaRPr lang="en-US" altLang="en-US"/>
          </a:p>
          <a:p>
            <a:pPr eaLnBrk="1" hangingPunct="1">
              <a:lnSpc>
                <a:spcPct val="90000"/>
              </a:lnSpc>
            </a:pPr>
            <a:r>
              <a:rPr lang="en-US" altLang="en-US"/>
              <a:t>It takes 4 parameters, where,</a:t>
            </a:r>
          </a:p>
          <a:p>
            <a:pPr lvl="1">
              <a:buFont typeface="Arial" panose="020B0604020202020204" pitchFamily="34" charset="0"/>
              <a:buChar char="•"/>
            </a:pPr>
            <a:r>
              <a:rPr lang="en-GB" altLang="en-US"/>
              <a:t>fieldName - The name of the field to add. The "F" array item</a:t>
            </a:r>
            <a:endParaRPr lang="en-US" altLang="en-US"/>
          </a:p>
          <a:p>
            <a:pPr lvl="1">
              <a:buFont typeface="Arial" panose="020B0604020202020204" pitchFamily="34" charset="0"/>
              <a:buChar char="•"/>
            </a:pPr>
            <a:r>
              <a:rPr lang="en-GB" altLang="en-US"/>
              <a:t>tableName – The virtual table name used to access values in EB.LOOKUP Application.</a:t>
            </a:r>
            <a:endParaRPr lang="en-US" altLang="en-US"/>
          </a:p>
          <a:p>
            <a:pPr lvl="1">
              <a:buFont typeface="Arial" panose="020B0604020202020204" pitchFamily="34" charset="0"/>
              <a:buChar char="•"/>
            </a:pPr>
            <a:r>
              <a:rPr lang="en-GB" altLang="en-US"/>
              <a:t>args - (optional) Any additional arguments (mandatory, no input, etc.)</a:t>
            </a:r>
            <a:endParaRPr lang="en-US" altLang="en-US"/>
          </a:p>
          <a:p>
            <a:pPr lvl="1">
              <a:buFont typeface="Arial" panose="020B0604020202020204" pitchFamily="34" charset="0"/>
              <a:buChar char="•"/>
            </a:pPr>
            <a:r>
              <a:rPr lang="en-GB" altLang="en-US"/>
              <a:t>neighbour - Reserved for future use</a:t>
            </a:r>
          </a:p>
          <a:p>
            <a:pPr lvl="1">
              <a:buFont typeface="Wingdings" panose="05000000000000000000" pitchFamily="2" charset="2"/>
              <a:buNone/>
            </a:pPr>
            <a:r>
              <a:rPr lang="en-US" altLang="en-US"/>
              <a:t>					              </a:t>
            </a:r>
          </a:p>
          <a:p>
            <a:pPr lvl="1">
              <a:buFont typeface="Wingdings" panose="05000000000000000000" pitchFamily="2" charset="2"/>
              <a:buNone/>
            </a:pPr>
            <a:endParaRPr lang="en-US" altLang="en-US" sz="1800"/>
          </a:p>
          <a:p>
            <a:pPr lvl="1">
              <a:buFont typeface="Wingdings" panose="05000000000000000000" pitchFamily="2" charset="2"/>
              <a:buNone/>
            </a:pPr>
            <a:r>
              <a:rPr lang="en-US" altLang="en-US" sz="1800"/>
              <a:t>							    </a:t>
            </a:r>
          </a:p>
        </p:txBody>
      </p:sp>
      <p:sp>
        <p:nvSpPr>
          <p:cNvPr id="108548" name="Title 5"/>
          <p:cNvSpPr>
            <a:spLocks noGrp="1"/>
          </p:cNvSpPr>
          <p:nvPr>
            <p:ph type="title"/>
          </p:nvPr>
        </p:nvSpPr>
        <p:spPr/>
        <p:txBody>
          <a:bodyPr/>
          <a:lstStyle/>
          <a:p>
            <a:r>
              <a:rPr lang="en-US" altLang="en-US"/>
              <a:t>Table.addVirtualTableField</a:t>
            </a:r>
          </a:p>
        </p:txBody>
      </p:sp>
    </p:spTree>
    <p:extLst>
      <p:ext uri="{BB962C8B-B14F-4D97-AF65-F5344CB8AC3E}">
        <p14:creationId xmlns:p14="http://schemas.microsoft.com/office/powerpoint/2010/main" val="2452115673"/>
      </p:ext>
    </p:extLst>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39F3966A-2E59-4EF7-A326-18143FF794DB}" type="slidenum">
              <a:rPr lang="en-GB" altLang="en-US" sz="900">
                <a:solidFill>
                  <a:srgbClr val="98ABD0"/>
                </a:solidFill>
              </a:rPr>
              <a:pPr eaLnBrk="1" hangingPunct="1"/>
              <a:t>57</a:t>
            </a:fld>
            <a:endParaRPr lang="en-GB" altLang="en-US" sz="900">
              <a:solidFill>
                <a:srgbClr val="98ABD0"/>
              </a:solidFill>
            </a:endParaRPr>
          </a:p>
        </p:txBody>
      </p:sp>
      <p:sp>
        <p:nvSpPr>
          <p:cNvPr id="109571" name="Rectangle 3"/>
          <p:cNvSpPr>
            <a:spLocks noGrp="1" noChangeArrowheads="1"/>
          </p:cNvSpPr>
          <p:nvPr>
            <p:ph type="body" idx="1"/>
          </p:nvPr>
        </p:nvSpPr>
        <p:spPr>
          <a:xfrm>
            <a:off x="785813" y="1143000"/>
            <a:ext cx="7772400" cy="5114925"/>
          </a:xfrm>
        </p:spPr>
        <p:txBody>
          <a:bodyPr/>
          <a:lstStyle/>
          <a:p>
            <a:pPr eaLnBrk="1" hangingPunct="1">
              <a:lnSpc>
                <a:spcPct val="90000"/>
              </a:lnSpc>
            </a:pPr>
            <a:endParaRPr lang="en-GB" altLang="en-US"/>
          </a:p>
          <a:p>
            <a:pPr eaLnBrk="1" hangingPunct="1">
              <a:lnSpc>
                <a:spcPct val="90000"/>
              </a:lnSpc>
            </a:pPr>
            <a:endParaRPr lang="en-GB" altLang="en-US"/>
          </a:p>
          <a:p>
            <a:pPr eaLnBrk="1" hangingPunct="1">
              <a:lnSpc>
                <a:spcPct val="90000"/>
              </a:lnSpc>
            </a:pPr>
            <a:endParaRPr lang="en-GB" altLang="en-US"/>
          </a:p>
          <a:p>
            <a:pPr eaLnBrk="1" hangingPunct="1">
              <a:lnSpc>
                <a:spcPct val="90000"/>
              </a:lnSpc>
            </a:pPr>
            <a:r>
              <a:rPr lang="en-GB" altLang="en-US"/>
              <a:t>Sets the default value for the current field</a:t>
            </a:r>
          </a:p>
          <a:p>
            <a:pPr eaLnBrk="1" hangingPunct="1">
              <a:lnSpc>
                <a:spcPct val="90000"/>
              </a:lnSpc>
            </a:pPr>
            <a:endParaRPr lang="en-GB" altLang="en-US"/>
          </a:p>
          <a:p>
            <a:pPr eaLnBrk="1" hangingPunct="1">
              <a:lnSpc>
                <a:spcPct val="90000"/>
              </a:lnSpc>
              <a:buFont typeface="Wingdings" panose="05000000000000000000" pitchFamily="2" charset="2"/>
              <a:buNone/>
            </a:pPr>
            <a:endParaRPr lang="en-GB" altLang="en-US"/>
          </a:p>
          <a:p>
            <a:pPr eaLnBrk="1" hangingPunct="1">
              <a:lnSpc>
                <a:spcPct val="90000"/>
              </a:lnSpc>
              <a:buFont typeface="Wingdings" panose="05000000000000000000" pitchFamily="2" charset="2"/>
              <a:buNone/>
            </a:pPr>
            <a:endParaRPr lang="en-GB" altLang="en-US"/>
          </a:p>
          <a:p>
            <a:pPr eaLnBrk="1" hangingPunct="1">
              <a:lnSpc>
                <a:spcPct val="90000"/>
              </a:lnSpc>
            </a:pPr>
            <a:endParaRPr lang="en-GB" altLang="en-US"/>
          </a:p>
          <a:p>
            <a:pPr eaLnBrk="1" hangingPunct="1">
              <a:lnSpc>
                <a:spcPct val="90000"/>
              </a:lnSpc>
              <a:buFont typeface="Wingdings" panose="05000000000000000000" pitchFamily="2" charset="2"/>
              <a:buNone/>
            </a:pPr>
            <a:endParaRPr lang="en-GB" altLang="en-US"/>
          </a:p>
          <a:p>
            <a:pPr lvl="1">
              <a:buFont typeface="Wingdings" panose="05000000000000000000" pitchFamily="2" charset="2"/>
              <a:buNone/>
            </a:pPr>
            <a:endParaRPr lang="en-US" altLang="en-US"/>
          </a:p>
          <a:p>
            <a:pPr lvl="1">
              <a:buFont typeface="Wingdings" panose="05000000000000000000" pitchFamily="2" charset="2"/>
              <a:buNone/>
            </a:pPr>
            <a:r>
              <a:rPr lang="en-US" altLang="en-US"/>
              <a:t>					              </a:t>
            </a:r>
          </a:p>
          <a:p>
            <a:pPr lvl="1">
              <a:buFont typeface="Wingdings" panose="05000000000000000000" pitchFamily="2" charset="2"/>
              <a:buNone/>
            </a:pPr>
            <a:endParaRPr lang="en-US" altLang="en-US" sz="1800"/>
          </a:p>
          <a:p>
            <a:pPr lvl="1">
              <a:buFont typeface="Wingdings" panose="05000000000000000000" pitchFamily="2" charset="2"/>
              <a:buNone/>
            </a:pPr>
            <a:r>
              <a:rPr lang="en-US" altLang="en-US" sz="1800"/>
              <a:t>							    </a:t>
            </a:r>
          </a:p>
        </p:txBody>
      </p:sp>
      <p:sp>
        <p:nvSpPr>
          <p:cNvPr id="109572" name="Title 5"/>
          <p:cNvSpPr>
            <a:spLocks noGrp="1"/>
          </p:cNvSpPr>
          <p:nvPr>
            <p:ph type="title"/>
          </p:nvPr>
        </p:nvSpPr>
        <p:spPr/>
        <p:txBody>
          <a:bodyPr/>
          <a:lstStyle/>
          <a:p>
            <a:r>
              <a:rPr lang="en-US" altLang="en-US"/>
              <a:t>Field.setDefault</a:t>
            </a:r>
          </a:p>
        </p:txBody>
      </p:sp>
      <p:sp>
        <p:nvSpPr>
          <p:cNvPr id="5" name="Text Box 6"/>
          <p:cNvSpPr txBox="1">
            <a:spLocks noChangeArrowheads="1"/>
          </p:cNvSpPr>
          <p:nvPr/>
        </p:nvSpPr>
        <p:spPr bwMode="auto">
          <a:xfrm>
            <a:off x="1143000" y="3000375"/>
            <a:ext cx="6286500" cy="461963"/>
          </a:xfrm>
          <a:prstGeom prst="rect">
            <a:avLst/>
          </a:prstGeom>
          <a:solidFill>
            <a:srgbClr val="CCECFF">
              <a:alpha val="63136"/>
            </a:srgbClr>
          </a:solidFill>
          <a:ln w="9525" algn="ctr">
            <a:solidFill>
              <a:schemeClr val="tx1"/>
            </a:solidFill>
            <a:miter lim="800000"/>
            <a:headEnd/>
            <a:tailEnd/>
          </a:ln>
        </p:spPr>
        <p:txBody>
          <a:bodyPr>
            <a:spAutoFit/>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200">
                <a:latin typeface="Courier New" panose="02070309020205020404" pitchFamily="49" charset="0"/>
                <a:cs typeface="Courier New" panose="02070309020205020404" pitchFamily="49" charset="0"/>
              </a:rPr>
              <a:t>CALL Table.addField("START.DATE",T24_Date,Field_NoInput,'')</a:t>
            </a:r>
          </a:p>
          <a:p>
            <a:pPr eaLnBrk="1" hangingPunct="1"/>
            <a:r>
              <a:rPr lang="en-US" altLang="en-US" sz="1200">
                <a:latin typeface="Courier New" panose="02070309020205020404" pitchFamily="49" charset="0"/>
                <a:cs typeface="Courier New" panose="02070309020205020404" pitchFamily="49" charset="0"/>
              </a:rPr>
              <a:t>CALL Field.setDefault(TODAY) ;* Assign default value</a:t>
            </a:r>
          </a:p>
        </p:txBody>
      </p:sp>
    </p:spTree>
    <p:extLst>
      <p:ext uri="{BB962C8B-B14F-4D97-AF65-F5344CB8AC3E}">
        <p14:creationId xmlns:p14="http://schemas.microsoft.com/office/powerpoint/2010/main" val="10370073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D4D0182B-6FC9-40C5-84CE-BA76787026F2}" type="slidenum">
              <a:rPr lang="en-GB" altLang="en-US" sz="900">
                <a:solidFill>
                  <a:srgbClr val="98ABD0"/>
                </a:solidFill>
              </a:rPr>
              <a:pPr eaLnBrk="1" hangingPunct="1"/>
              <a:t>58</a:t>
            </a:fld>
            <a:endParaRPr lang="en-GB" altLang="en-US" sz="900">
              <a:solidFill>
                <a:srgbClr val="98ABD0"/>
              </a:solidFill>
            </a:endParaRPr>
          </a:p>
        </p:txBody>
      </p:sp>
      <p:sp>
        <p:nvSpPr>
          <p:cNvPr id="111619" name="Rectangle 3"/>
          <p:cNvSpPr>
            <a:spLocks noGrp="1" noChangeArrowheads="1"/>
          </p:cNvSpPr>
          <p:nvPr>
            <p:ph type="body" idx="1"/>
          </p:nvPr>
        </p:nvSpPr>
        <p:spPr>
          <a:xfrm>
            <a:off x="785813" y="1143000"/>
            <a:ext cx="7772400" cy="5114925"/>
          </a:xfrm>
        </p:spPr>
        <p:txBody>
          <a:bodyPr/>
          <a:lstStyle/>
          <a:p>
            <a:pPr eaLnBrk="1" hangingPunct="1">
              <a:lnSpc>
                <a:spcPct val="90000"/>
              </a:lnSpc>
            </a:pPr>
            <a:r>
              <a:rPr lang="en-GB" altLang="en-US" dirty="0"/>
              <a:t>Adds a check file to a field</a:t>
            </a:r>
          </a:p>
          <a:p>
            <a:pPr eaLnBrk="1" hangingPunct="1">
              <a:lnSpc>
                <a:spcPct val="90000"/>
              </a:lnSpc>
            </a:pPr>
            <a:endParaRPr lang="en-GB" altLang="en-US" dirty="0"/>
          </a:p>
          <a:p>
            <a:r>
              <a:rPr lang="en-GB" altLang="en-US" dirty="0"/>
              <a:t>Turns </a:t>
            </a:r>
            <a:r>
              <a:rPr lang="en-GB" altLang="en-US" dirty="0" err="1"/>
              <a:t>tableName</a:t>
            </a:r>
            <a:r>
              <a:rPr lang="en-GB" altLang="en-US" dirty="0"/>
              <a:t>(argument to </a:t>
            </a:r>
            <a:r>
              <a:rPr lang="en-GB" altLang="en-US" dirty="0" err="1"/>
              <a:t>Field.setCheckFile</a:t>
            </a:r>
            <a:r>
              <a:rPr lang="en-GB" altLang="en-US" dirty="0"/>
              <a:t>) into a </a:t>
            </a:r>
            <a:r>
              <a:rPr lang="en-GB" altLang="en-US" dirty="0" err="1"/>
              <a:t>checkfile</a:t>
            </a:r>
            <a:r>
              <a:rPr lang="en-GB" altLang="en-US" dirty="0"/>
              <a:t> argument using the default enrichment field (DEFAULT.ENRICH field) set on standard selection or the 1</a:t>
            </a:r>
            <a:r>
              <a:rPr lang="en-GB" altLang="en-US" baseline="30000" dirty="0"/>
              <a:t>st</a:t>
            </a:r>
            <a:r>
              <a:rPr lang="en-GB" altLang="en-US" dirty="0"/>
              <a:t> field.</a:t>
            </a:r>
            <a:endParaRPr lang="en-US" altLang="en-US" dirty="0"/>
          </a:p>
          <a:p>
            <a:pPr eaLnBrk="1" hangingPunct="1">
              <a:lnSpc>
                <a:spcPct val="90000"/>
              </a:lnSpc>
              <a:buFont typeface="Wingdings" panose="05000000000000000000" pitchFamily="2" charset="2"/>
              <a:buNone/>
            </a:pPr>
            <a:endParaRPr lang="en-GB" altLang="en-US" dirty="0"/>
          </a:p>
          <a:p>
            <a:pPr eaLnBrk="1" hangingPunct="1">
              <a:lnSpc>
                <a:spcPct val="90000"/>
              </a:lnSpc>
              <a:buFont typeface="Wingdings" panose="05000000000000000000" pitchFamily="2" charset="2"/>
              <a:buNone/>
            </a:pPr>
            <a:endParaRPr lang="en-GB" altLang="en-US" dirty="0"/>
          </a:p>
          <a:p>
            <a:pPr eaLnBrk="1" hangingPunct="1">
              <a:lnSpc>
                <a:spcPct val="90000"/>
              </a:lnSpc>
              <a:buFont typeface="Wingdings" panose="05000000000000000000" pitchFamily="2" charset="2"/>
              <a:buNone/>
            </a:pPr>
            <a:endParaRPr lang="en-GB" altLang="en-US" dirty="0"/>
          </a:p>
          <a:p>
            <a:pPr eaLnBrk="1" hangingPunct="1">
              <a:lnSpc>
                <a:spcPct val="90000"/>
              </a:lnSpc>
              <a:buFont typeface="Wingdings" panose="05000000000000000000" pitchFamily="2" charset="2"/>
              <a:buNone/>
            </a:pPr>
            <a:endParaRPr lang="en-GB" altLang="en-US" dirty="0"/>
          </a:p>
          <a:p>
            <a:pPr eaLnBrk="1" hangingPunct="1">
              <a:lnSpc>
                <a:spcPct val="90000"/>
              </a:lnSpc>
            </a:pPr>
            <a:r>
              <a:rPr lang="en-GB" altLang="en-US" dirty="0"/>
              <a:t>For the field Customer, whatever is entered in validated against the CUSTOMER application.</a:t>
            </a:r>
            <a:r>
              <a:rPr lang="en-US" altLang="en-US" dirty="0"/>
              <a:t>					              </a:t>
            </a:r>
          </a:p>
          <a:p>
            <a:pPr lvl="1">
              <a:buFont typeface="Wingdings" panose="05000000000000000000" pitchFamily="2" charset="2"/>
              <a:buNone/>
            </a:pPr>
            <a:endParaRPr lang="en-US" altLang="en-US" sz="1800" dirty="0"/>
          </a:p>
          <a:p>
            <a:pPr lvl="1">
              <a:buFont typeface="Wingdings" panose="05000000000000000000" pitchFamily="2" charset="2"/>
              <a:buNone/>
            </a:pPr>
            <a:r>
              <a:rPr lang="en-US" altLang="en-US" sz="1800" dirty="0"/>
              <a:t>							    </a:t>
            </a:r>
          </a:p>
        </p:txBody>
      </p:sp>
      <p:sp>
        <p:nvSpPr>
          <p:cNvPr id="111620" name="Title 5"/>
          <p:cNvSpPr>
            <a:spLocks noGrp="1"/>
          </p:cNvSpPr>
          <p:nvPr>
            <p:ph type="title"/>
          </p:nvPr>
        </p:nvSpPr>
        <p:spPr/>
        <p:txBody>
          <a:bodyPr/>
          <a:lstStyle/>
          <a:p>
            <a:r>
              <a:rPr lang="en-US" altLang="en-US"/>
              <a:t>Field.setCheckFile</a:t>
            </a:r>
          </a:p>
        </p:txBody>
      </p:sp>
      <p:sp>
        <p:nvSpPr>
          <p:cNvPr id="111621" name="Rectangle 4"/>
          <p:cNvSpPr>
            <a:spLocks noChangeArrowheads="1"/>
          </p:cNvSpPr>
          <p:nvPr/>
        </p:nvSpPr>
        <p:spPr bwMode="auto">
          <a:xfrm>
            <a:off x="1143000" y="2692452"/>
            <a:ext cx="7286625" cy="500062"/>
          </a:xfrm>
          <a:prstGeom prst="rect">
            <a:avLst/>
          </a:prstGeom>
          <a:solidFill>
            <a:srgbClr val="CCFFFF">
              <a:alpha val="50980"/>
            </a:srgbClr>
          </a:solidFill>
          <a:ln w="9525" algn="ctr">
            <a:solidFill>
              <a:srgbClr val="000000"/>
            </a:solidFill>
            <a:miter lim="800000"/>
            <a:headEnd/>
            <a:tailEnd/>
          </a:ln>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200" dirty="0">
                <a:latin typeface="Courier New" panose="02070309020205020404" pitchFamily="49" charset="0"/>
                <a:cs typeface="Courier New" panose="02070309020205020404" pitchFamily="49" charset="0"/>
              </a:rPr>
              <a:t>CALL </a:t>
            </a:r>
            <a:r>
              <a:rPr lang="en-US" altLang="en-US" sz="1200" dirty="0" err="1">
                <a:latin typeface="Courier New" panose="02070309020205020404" pitchFamily="49" charset="0"/>
                <a:cs typeface="Courier New" panose="02070309020205020404" pitchFamily="49" charset="0"/>
              </a:rPr>
              <a:t>Table.addField</a:t>
            </a:r>
            <a:r>
              <a:rPr lang="en-US" altLang="en-US" sz="1200" dirty="0">
                <a:latin typeface="Courier New" panose="02070309020205020404" pitchFamily="49" charset="0"/>
                <a:cs typeface="Courier New" panose="02070309020205020404" pitchFamily="49" charset="0"/>
              </a:rPr>
              <a:t>("CUSTOMER",T24_Customer,Field_Mandatory,'') </a:t>
            </a:r>
          </a:p>
          <a:p>
            <a:pPr eaLnBrk="1" hangingPunct="1"/>
            <a:r>
              <a:rPr lang="en-US" altLang="en-US" sz="1200" dirty="0">
                <a:latin typeface="Courier New" panose="02070309020205020404" pitchFamily="49" charset="0"/>
                <a:cs typeface="Courier New" panose="02070309020205020404" pitchFamily="49" charset="0"/>
              </a:rPr>
              <a:t>CALL </a:t>
            </a:r>
            <a:r>
              <a:rPr lang="en-US" altLang="en-US" sz="1200" dirty="0" err="1">
                <a:latin typeface="Courier New" panose="02070309020205020404" pitchFamily="49" charset="0"/>
                <a:cs typeface="Courier New" panose="02070309020205020404" pitchFamily="49" charset="0"/>
              </a:rPr>
              <a:t>Field.setCheckFile</a:t>
            </a:r>
            <a:r>
              <a:rPr lang="en-US" altLang="en-US" sz="1200" dirty="0">
                <a:latin typeface="Courier New" panose="02070309020205020404" pitchFamily="49" charset="0"/>
                <a:cs typeface="Courier New" panose="02070309020205020404" pitchFamily="49" charset="0"/>
              </a:rPr>
              <a:t>("CUSTOMER") </a:t>
            </a:r>
          </a:p>
        </p:txBody>
      </p:sp>
    </p:spTree>
    <p:extLst>
      <p:ext uri="{BB962C8B-B14F-4D97-AF65-F5344CB8AC3E}">
        <p14:creationId xmlns:p14="http://schemas.microsoft.com/office/powerpoint/2010/main" val="2910276277"/>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5C6B8399-ADA8-48DE-BAF7-8D48672824C8}" type="slidenum">
              <a:rPr lang="en-GB" altLang="en-US" sz="900">
                <a:solidFill>
                  <a:srgbClr val="98ABD0"/>
                </a:solidFill>
              </a:rPr>
              <a:pPr eaLnBrk="1" hangingPunct="1"/>
              <a:t>5</a:t>
            </a:fld>
            <a:endParaRPr lang="en-GB" altLang="en-US" sz="900">
              <a:solidFill>
                <a:srgbClr val="98ABD0"/>
              </a:solidFill>
            </a:endParaRPr>
          </a:p>
        </p:txBody>
      </p:sp>
      <p:sp>
        <p:nvSpPr>
          <p:cNvPr id="14339" name="Rectangle 2"/>
          <p:cNvSpPr>
            <a:spLocks noGrp="1" noChangeArrowheads="1"/>
          </p:cNvSpPr>
          <p:nvPr>
            <p:ph type="title"/>
          </p:nvPr>
        </p:nvSpPr>
        <p:spPr/>
        <p:txBody>
          <a:bodyPr/>
          <a:lstStyle/>
          <a:p>
            <a:pPr eaLnBrk="1" hangingPunct="1"/>
            <a:r>
              <a:rPr lang="en-US" altLang="en-US"/>
              <a:t>Definitions from T24</a:t>
            </a:r>
          </a:p>
        </p:txBody>
      </p:sp>
      <p:sp>
        <p:nvSpPr>
          <p:cNvPr id="14340" name="Rectangle 3"/>
          <p:cNvSpPr>
            <a:spLocks noGrp="1" noChangeArrowheads="1"/>
          </p:cNvSpPr>
          <p:nvPr>
            <p:ph type="body" idx="1"/>
          </p:nvPr>
        </p:nvSpPr>
        <p:spPr/>
        <p:txBody>
          <a:bodyPr/>
          <a:lstStyle/>
          <a:p>
            <a:pPr eaLnBrk="1" hangingPunct="1"/>
            <a:r>
              <a:rPr lang="en-US" altLang="en-US"/>
              <a:t>What is an Application in T24?</a:t>
            </a:r>
          </a:p>
          <a:p>
            <a:pPr lvl="1" eaLnBrk="1" hangingPunct="1"/>
            <a:r>
              <a:rPr lang="en-US" altLang="en-US"/>
              <a:t>An application in T24 allows input of data and performs some business processing too.</a:t>
            </a:r>
          </a:p>
          <a:p>
            <a:pPr eaLnBrk="1" hangingPunct="1"/>
            <a:endParaRPr lang="en-US" altLang="en-US"/>
          </a:p>
          <a:p>
            <a:pPr eaLnBrk="1" hangingPunct="1"/>
            <a:r>
              <a:rPr lang="en-US" altLang="en-US"/>
              <a:t>What is a Table in T24</a:t>
            </a:r>
          </a:p>
          <a:p>
            <a:pPr lvl="1" eaLnBrk="1" hangingPunct="1"/>
            <a:r>
              <a:rPr lang="en-US" altLang="en-US"/>
              <a:t>A table too stores data, static data that can be used by one or more applications</a:t>
            </a:r>
          </a:p>
          <a:p>
            <a:pPr eaLnBrk="1" hangingPunct="1"/>
            <a:endParaRPr lang="en-US" altLang="en-US"/>
          </a:p>
          <a:p>
            <a:pPr eaLnBrk="1" hangingPunct="1"/>
            <a:r>
              <a:rPr lang="en-US" altLang="en-US"/>
              <a:t>What is a Product?</a:t>
            </a:r>
          </a:p>
          <a:p>
            <a:pPr lvl="1" eaLnBrk="1" hangingPunct="1"/>
            <a:r>
              <a:rPr lang="en-US" altLang="en-US"/>
              <a:t>One or more applications and tables that work together to perform a business functionality</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598793140"/>
      </p:ext>
    </p:extLst>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4EE49808-2D72-4398-A7EB-8FAE0C9362EE}" type="slidenum">
              <a:rPr lang="en-GB" altLang="en-US" sz="900">
                <a:solidFill>
                  <a:srgbClr val="98ABD0"/>
                </a:solidFill>
              </a:rPr>
              <a:pPr eaLnBrk="1" hangingPunct="1"/>
              <a:t>59</a:t>
            </a:fld>
            <a:endParaRPr lang="en-GB" altLang="en-US" sz="900">
              <a:solidFill>
                <a:srgbClr val="98ABD0"/>
              </a:solidFill>
            </a:endParaRPr>
          </a:p>
        </p:txBody>
      </p:sp>
      <p:sp>
        <p:nvSpPr>
          <p:cNvPr id="112643" name="Rectangle 3"/>
          <p:cNvSpPr>
            <a:spLocks noGrp="1" noChangeArrowheads="1"/>
          </p:cNvSpPr>
          <p:nvPr>
            <p:ph type="body" idx="1"/>
          </p:nvPr>
        </p:nvSpPr>
        <p:spPr>
          <a:xfrm>
            <a:off x="785813" y="1143000"/>
            <a:ext cx="7772400" cy="1000125"/>
          </a:xfrm>
        </p:spPr>
        <p:txBody>
          <a:bodyPr/>
          <a:lstStyle/>
          <a:p>
            <a:r>
              <a:rPr lang="en-GB" altLang="en-US"/>
              <a:t>The setCheckFile routine internally assigns.</a:t>
            </a:r>
            <a:endParaRPr lang="en-US" altLang="en-US"/>
          </a:p>
          <a:p>
            <a:pPr>
              <a:buFont typeface="Wingdings" panose="05000000000000000000" pitchFamily="2" charset="2"/>
              <a:buNone/>
            </a:pPr>
            <a:r>
              <a:rPr lang="en-GB" altLang="en-US"/>
              <a:t>      CHECKFILE(currentFieldPosition) = tableName : FM : enrichmenentField</a:t>
            </a:r>
            <a:endParaRPr lang="en-US" altLang="en-US"/>
          </a:p>
          <a:p>
            <a:pPr lvl="1">
              <a:buFont typeface="Wingdings" panose="05000000000000000000" pitchFamily="2" charset="2"/>
              <a:buNone/>
            </a:pPr>
            <a:r>
              <a:rPr lang="en-US" altLang="en-US"/>
              <a:t>					              </a:t>
            </a:r>
          </a:p>
          <a:p>
            <a:pPr lvl="1">
              <a:buFont typeface="Wingdings" panose="05000000000000000000" pitchFamily="2" charset="2"/>
              <a:buNone/>
            </a:pPr>
            <a:endParaRPr lang="en-US" altLang="en-US" sz="1800"/>
          </a:p>
          <a:p>
            <a:pPr lvl="1">
              <a:buFont typeface="Wingdings" panose="05000000000000000000" pitchFamily="2" charset="2"/>
              <a:buNone/>
            </a:pPr>
            <a:r>
              <a:rPr lang="en-US" altLang="en-US" sz="1800"/>
              <a:t>							    </a:t>
            </a:r>
          </a:p>
        </p:txBody>
      </p:sp>
      <p:sp>
        <p:nvSpPr>
          <p:cNvPr id="112644" name="Title 5"/>
          <p:cNvSpPr>
            <a:spLocks noGrp="1"/>
          </p:cNvSpPr>
          <p:nvPr>
            <p:ph type="title"/>
          </p:nvPr>
        </p:nvSpPr>
        <p:spPr/>
        <p:txBody>
          <a:bodyPr/>
          <a:lstStyle/>
          <a:p>
            <a:r>
              <a:rPr lang="en-US" altLang="en-US"/>
              <a:t>Field.setCheckFile</a:t>
            </a:r>
          </a:p>
        </p:txBody>
      </p:sp>
      <p:sp>
        <p:nvSpPr>
          <p:cNvPr id="112645" name="Rectangle 4"/>
          <p:cNvSpPr>
            <a:spLocks noChangeArrowheads="1"/>
          </p:cNvSpPr>
          <p:nvPr/>
        </p:nvSpPr>
        <p:spPr bwMode="auto">
          <a:xfrm>
            <a:off x="1214438" y="2357438"/>
            <a:ext cx="7286625" cy="500062"/>
          </a:xfrm>
          <a:prstGeom prst="rect">
            <a:avLst/>
          </a:prstGeom>
          <a:solidFill>
            <a:srgbClr val="CCFFFF">
              <a:alpha val="50980"/>
            </a:srgbClr>
          </a:solidFill>
          <a:ln w="9525" algn="ctr">
            <a:solidFill>
              <a:srgbClr val="000000"/>
            </a:solidFill>
            <a:miter lim="800000"/>
            <a:headEnd/>
            <a:tailEnd/>
          </a:ln>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200">
                <a:latin typeface="Courier New" panose="02070309020205020404" pitchFamily="49" charset="0"/>
                <a:cs typeface="Courier New" panose="02070309020205020404" pitchFamily="49" charset="0"/>
              </a:rPr>
              <a:t>CALL Table.addField("CUSTOMER",T24_Customer,Field_Mandatory,'') </a:t>
            </a:r>
          </a:p>
          <a:p>
            <a:pPr eaLnBrk="1" hangingPunct="1"/>
            <a:r>
              <a:rPr lang="en-US" altLang="en-US" sz="1200">
                <a:latin typeface="Courier New" panose="02070309020205020404" pitchFamily="49" charset="0"/>
                <a:cs typeface="Courier New" panose="02070309020205020404" pitchFamily="49" charset="0"/>
              </a:rPr>
              <a:t>CALL Field.setCheckFile("CUSTOMER") </a:t>
            </a:r>
          </a:p>
        </p:txBody>
      </p:sp>
    </p:spTree>
    <p:extLst>
      <p:ext uri="{BB962C8B-B14F-4D97-AF65-F5344CB8AC3E}">
        <p14:creationId xmlns:p14="http://schemas.microsoft.com/office/powerpoint/2010/main" val="1750965156"/>
      </p:ext>
    </p:extLst>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90775CD1-1E3F-4F50-8216-0C7BEB7680B5}" type="slidenum">
              <a:rPr lang="en-GB" altLang="en-US" sz="900">
                <a:solidFill>
                  <a:srgbClr val="98ABD0"/>
                </a:solidFill>
              </a:rPr>
              <a:pPr eaLnBrk="1" hangingPunct="1"/>
              <a:t>60</a:t>
            </a:fld>
            <a:endParaRPr lang="en-GB" altLang="en-US" sz="900">
              <a:solidFill>
                <a:srgbClr val="98ABD0"/>
              </a:solidFill>
            </a:endParaRPr>
          </a:p>
        </p:txBody>
      </p:sp>
      <p:sp>
        <p:nvSpPr>
          <p:cNvPr id="113667" name="Rectangle 3"/>
          <p:cNvSpPr>
            <a:spLocks noGrp="1" noChangeArrowheads="1"/>
          </p:cNvSpPr>
          <p:nvPr>
            <p:ph type="body" idx="1"/>
          </p:nvPr>
        </p:nvSpPr>
        <p:spPr>
          <a:xfrm>
            <a:off x="785813" y="1143000"/>
            <a:ext cx="7772400" cy="5114925"/>
          </a:xfrm>
        </p:spPr>
        <p:txBody>
          <a:bodyPr/>
          <a:lstStyle/>
          <a:p>
            <a:pPr eaLnBrk="1" hangingPunct="1">
              <a:lnSpc>
                <a:spcPct val="90000"/>
              </a:lnSpc>
            </a:pPr>
            <a:r>
              <a:rPr lang="en-GB" altLang="en-US"/>
              <a:t>Adds amount field to the application</a:t>
            </a:r>
          </a:p>
          <a:p>
            <a:pPr eaLnBrk="1" hangingPunct="1">
              <a:lnSpc>
                <a:spcPct val="90000"/>
              </a:lnSpc>
            </a:pPr>
            <a:endParaRPr lang="en-GB" altLang="en-US"/>
          </a:p>
          <a:p>
            <a:r>
              <a:rPr lang="en-GB" altLang="en-US"/>
              <a:t>Table.addAmountField(fieldName, currencyFieldName,args, neighbour)</a:t>
            </a:r>
            <a:endParaRPr lang="en-US" altLang="en-US"/>
          </a:p>
          <a:p>
            <a:pPr eaLnBrk="1" hangingPunct="1">
              <a:lnSpc>
                <a:spcPct val="90000"/>
              </a:lnSpc>
              <a:buFont typeface="Wingdings" panose="05000000000000000000" pitchFamily="2" charset="2"/>
              <a:buNone/>
            </a:pPr>
            <a:endParaRPr lang="en-GB" altLang="en-US"/>
          </a:p>
          <a:p>
            <a:pPr eaLnBrk="1" hangingPunct="1">
              <a:lnSpc>
                <a:spcPct val="90000"/>
              </a:lnSpc>
            </a:pPr>
            <a:r>
              <a:rPr lang="en-US" altLang="en-US"/>
              <a:t>It takes 4 parameters, where,</a:t>
            </a:r>
          </a:p>
          <a:p>
            <a:pPr lvl="1" eaLnBrk="1" hangingPunct="1">
              <a:lnSpc>
                <a:spcPct val="90000"/>
              </a:lnSpc>
            </a:pPr>
            <a:endParaRPr lang="en-US" altLang="en-US" sz="200"/>
          </a:p>
          <a:p>
            <a:pPr lvl="1" eaLnBrk="1" hangingPunct="1">
              <a:lnSpc>
                <a:spcPct val="90000"/>
              </a:lnSpc>
            </a:pPr>
            <a:endParaRPr lang="en-US" altLang="en-US" sz="200"/>
          </a:p>
          <a:p>
            <a:pPr lvl="1" eaLnBrk="1" hangingPunct="1">
              <a:lnSpc>
                <a:spcPct val="90000"/>
              </a:lnSpc>
            </a:pPr>
            <a:endParaRPr lang="en-US" altLang="en-US" sz="200"/>
          </a:p>
          <a:p>
            <a:pPr lvl="1" eaLnBrk="1" hangingPunct="1">
              <a:lnSpc>
                <a:spcPct val="90000"/>
              </a:lnSpc>
            </a:pPr>
            <a:endParaRPr lang="en-US" altLang="en-US" sz="200"/>
          </a:p>
          <a:p>
            <a:pPr>
              <a:buFont typeface="Wingdings" panose="05000000000000000000" pitchFamily="2" charset="2"/>
              <a:buNone/>
            </a:pPr>
            <a:r>
              <a:rPr lang="en-GB" altLang="en-US" sz="1600"/>
              <a:t>	fieldName - The name of the field to add. The "F" array item</a:t>
            </a:r>
            <a:endParaRPr lang="en-US" altLang="en-US" sz="1600"/>
          </a:p>
          <a:p>
            <a:pPr>
              <a:buFont typeface="Wingdings" panose="05000000000000000000" pitchFamily="2" charset="2"/>
              <a:buNone/>
            </a:pPr>
            <a:r>
              <a:rPr lang="en-GB" altLang="en-US" sz="1600"/>
              <a:t>	currencyFieldName – Name of the field that holds the currency the field is held in.</a:t>
            </a:r>
            <a:endParaRPr lang="en-US" altLang="en-US" sz="1600"/>
          </a:p>
          <a:p>
            <a:pPr>
              <a:buFont typeface="Wingdings" panose="05000000000000000000" pitchFamily="2" charset="2"/>
              <a:buNone/>
            </a:pPr>
            <a:r>
              <a:rPr lang="en-GB" altLang="en-US" sz="1600"/>
              <a:t>	args – Any additional arguments (mandatory, no input, etc.)</a:t>
            </a:r>
            <a:endParaRPr lang="en-US" altLang="en-US" sz="1600"/>
          </a:p>
          <a:p>
            <a:pPr>
              <a:buFont typeface="Wingdings" panose="05000000000000000000" pitchFamily="2" charset="2"/>
              <a:buNone/>
            </a:pPr>
            <a:r>
              <a:rPr lang="en-GB" altLang="en-US" sz="1600"/>
              <a:t>	neighbour – Reserved for future use</a:t>
            </a:r>
            <a:endParaRPr lang="en-US" altLang="en-US" sz="1600"/>
          </a:p>
          <a:p>
            <a:pPr lvl="1" eaLnBrk="1" hangingPunct="1">
              <a:lnSpc>
                <a:spcPct val="90000"/>
              </a:lnSpc>
            </a:pPr>
            <a:endParaRPr lang="en-US" altLang="en-US" sz="200"/>
          </a:p>
          <a:p>
            <a:pPr eaLnBrk="1" hangingPunct="1">
              <a:lnSpc>
                <a:spcPct val="90000"/>
              </a:lnSpc>
              <a:buFont typeface="Wingdings" panose="05000000000000000000" pitchFamily="2" charset="2"/>
              <a:buNone/>
            </a:pPr>
            <a:endParaRPr lang="en-US" altLang="en-US"/>
          </a:p>
          <a:p>
            <a:pPr lvl="1">
              <a:buFont typeface="Wingdings" panose="05000000000000000000" pitchFamily="2" charset="2"/>
              <a:buNone/>
            </a:pPr>
            <a:r>
              <a:rPr lang="en-US" altLang="en-US"/>
              <a:t>					              </a:t>
            </a:r>
          </a:p>
          <a:p>
            <a:pPr lvl="1">
              <a:buFont typeface="Wingdings" panose="05000000000000000000" pitchFamily="2" charset="2"/>
              <a:buNone/>
            </a:pPr>
            <a:endParaRPr lang="en-US" altLang="en-US" sz="1800"/>
          </a:p>
          <a:p>
            <a:pPr lvl="1">
              <a:buFont typeface="Wingdings" panose="05000000000000000000" pitchFamily="2" charset="2"/>
              <a:buNone/>
            </a:pPr>
            <a:r>
              <a:rPr lang="en-US" altLang="en-US" sz="1800"/>
              <a:t>							    </a:t>
            </a:r>
          </a:p>
        </p:txBody>
      </p:sp>
      <p:sp>
        <p:nvSpPr>
          <p:cNvPr id="113668" name="Title 5"/>
          <p:cNvSpPr>
            <a:spLocks noGrp="1"/>
          </p:cNvSpPr>
          <p:nvPr>
            <p:ph type="title"/>
          </p:nvPr>
        </p:nvSpPr>
        <p:spPr/>
        <p:txBody>
          <a:bodyPr/>
          <a:lstStyle/>
          <a:p>
            <a:r>
              <a:rPr lang="en-GB" altLang="en-US"/>
              <a:t>Table.addAmountField</a:t>
            </a:r>
            <a:endParaRPr lang="en-US" altLang="en-US"/>
          </a:p>
        </p:txBody>
      </p:sp>
      <p:sp>
        <p:nvSpPr>
          <p:cNvPr id="113669" name="Rectangle 4"/>
          <p:cNvSpPr>
            <a:spLocks noChangeArrowheads="1"/>
          </p:cNvSpPr>
          <p:nvPr/>
        </p:nvSpPr>
        <p:spPr bwMode="auto">
          <a:xfrm>
            <a:off x="1143000" y="4500563"/>
            <a:ext cx="6643688" cy="428625"/>
          </a:xfrm>
          <a:prstGeom prst="rect">
            <a:avLst/>
          </a:prstGeom>
          <a:solidFill>
            <a:srgbClr val="CCFFFF">
              <a:alpha val="50980"/>
            </a:srgbClr>
          </a:solidFill>
          <a:ln w="9525" algn="ctr">
            <a:solidFill>
              <a:srgbClr val="000000"/>
            </a:solidFill>
            <a:miter lim="800000"/>
            <a:headEnd/>
            <a:tailEnd/>
          </a:ln>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Courier New" panose="02070309020205020404" pitchFamily="49" charset="0"/>
                <a:cs typeface="Courier New" panose="02070309020205020404" pitchFamily="49" charset="0"/>
              </a:rPr>
              <a:t>CALL Table.addAmountField("MAX.WITHDRAWAL.AMT",'CURRENCY','',' ')</a:t>
            </a:r>
            <a:endParaRPr lang="en-US" altLang="en-US" sz="12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24355197"/>
      </p:ext>
    </p:extLst>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5D90F3A8-5D23-4FEA-A469-52062F08E134}" type="slidenum">
              <a:rPr lang="en-GB" altLang="en-US" sz="900">
                <a:solidFill>
                  <a:srgbClr val="98ABD0"/>
                </a:solidFill>
              </a:rPr>
              <a:pPr eaLnBrk="1" hangingPunct="1"/>
              <a:t>61</a:t>
            </a:fld>
            <a:endParaRPr lang="en-GB" altLang="en-US" sz="900">
              <a:solidFill>
                <a:srgbClr val="98ABD0"/>
              </a:solidFill>
            </a:endParaRPr>
          </a:p>
        </p:txBody>
      </p:sp>
      <p:sp>
        <p:nvSpPr>
          <p:cNvPr id="114691" name="Rectangle 3"/>
          <p:cNvSpPr>
            <a:spLocks noGrp="1" noChangeArrowheads="1"/>
          </p:cNvSpPr>
          <p:nvPr>
            <p:ph type="body" idx="1"/>
          </p:nvPr>
        </p:nvSpPr>
        <p:spPr>
          <a:xfrm>
            <a:off x="785813" y="1143000"/>
            <a:ext cx="7772400" cy="5114925"/>
          </a:xfrm>
        </p:spPr>
        <p:txBody>
          <a:bodyPr/>
          <a:lstStyle/>
          <a:p>
            <a:pPr eaLnBrk="1" hangingPunct="1">
              <a:lnSpc>
                <a:spcPct val="90000"/>
              </a:lnSpc>
            </a:pPr>
            <a:r>
              <a:rPr lang="en-GB" altLang="en-US"/>
              <a:t>Adds a field with pre-defined set of options</a:t>
            </a:r>
          </a:p>
          <a:p>
            <a:pPr eaLnBrk="1" hangingPunct="1">
              <a:lnSpc>
                <a:spcPct val="90000"/>
              </a:lnSpc>
              <a:buFont typeface="Wingdings" panose="05000000000000000000" pitchFamily="2" charset="2"/>
              <a:buNone/>
            </a:pPr>
            <a:endParaRPr lang="en-GB" altLang="en-US"/>
          </a:p>
          <a:p>
            <a:r>
              <a:rPr lang="en-GB" altLang="en-US"/>
              <a:t>Table.addOptionsField(fieldName, options, args, neighbour)</a:t>
            </a:r>
            <a:endParaRPr lang="en-US" altLang="en-US"/>
          </a:p>
          <a:p>
            <a:pPr eaLnBrk="1" hangingPunct="1">
              <a:lnSpc>
                <a:spcPct val="90000"/>
              </a:lnSpc>
              <a:buFont typeface="Wingdings" panose="05000000000000000000" pitchFamily="2" charset="2"/>
              <a:buNone/>
            </a:pPr>
            <a:endParaRPr lang="en-US" altLang="en-US"/>
          </a:p>
          <a:p>
            <a:pPr eaLnBrk="1" hangingPunct="1">
              <a:lnSpc>
                <a:spcPct val="90000"/>
              </a:lnSpc>
            </a:pPr>
            <a:r>
              <a:rPr lang="en-US" altLang="en-US"/>
              <a:t>It takes 4 parameters, where,</a:t>
            </a:r>
          </a:p>
          <a:p>
            <a:pPr>
              <a:buFont typeface="Wingdings" panose="05000000000000000000" pitchFamily="2" charset="2"/>
              <a:buNone/>
            </a:pPr>
            <a:r>
              <a:rPr lang="en-GB" altLang="en-US" sz="1600"/>
              <a:t>	 fieldName - The name of the field to add. The "F" array item</a:t>
            </a:r>
            <a:endParaRPr lang="en-US" altLang="en-US" sz="1600"/>
          </a:p>
          <a:p>
            <a:pPr>
              <a:buFont typeface="Wingdings" panose="05000000000000000000" pitchFamily="2" charset="2"/>
              <a:buNone/>
            </a:pPr>
            <a:r>
              <a:rPr lang="en-GB" altLang="en-US" sz="1600"/>
              <a:t>	options – The list of options separated by an ‘_’. The T(fieldposition)&lt;2&gt; item.</a:t>
            </a:r>
            <a:endParaRPr lang="en-US" altLang="en-US" sz="1600"/>
          </a:p>
          <a:p>
            <a:pPr>
              <a:buFont typeface="Wingdings" panose="05000000000000000000" pitchFamily="2" charset="2"/>
              <a:buNone/>
            </a:pPr>
            <a:r>
              <a:rPr lang="en-GB" altLang="en-US" sz="1600"/>
              <a:t>	args – Any additional arguments (mandatory, no input, etc.)</a:t>
            </a:r>
            <a:endParaRPr lang="en-US" altLang="en-US" sz="1600"/>
          </a:p>
          <a:p>
            <a:pPr>
              <a:buFont typeface="Wingdings" panose="05000000000000000000" pitchFamily="2" charset="2"/>
              <a:buNone/>
            </a:pPr>
            <a:r>
              <a:rPr lang="en-GB" altLang="en-US" sz="1600"/>
              <a:t>	neighbour – Reserved for future use.</a:t>
            </a:r>
            <a:endParaRPr lang="en-US" altLang="en-US" sz="1600"/>
          </a:p>
          <a:p>
            <a:pPr lvl="1">
              <a:buFont typeface="Wingdings" panose="05000000000000000000" pitchFamily="2" charset="2"/>
              <a:buNone/>
            </a:pPr>
            <a:r>
              <a:rPr lang="en-US" altLang="en-US"/>
              <a:t>					              </a:t>
            </a:r>
          </a:p>
          <a:p>
            <a:pPr lvl="1">
              <a:buFont typeface="Wingdings" panose="05000000000000000000" pitchFamily="2" charset="2"/>
              <a:buNone/>
            </a:pPr>
            <a:endParaRPr lang="en-US" altLang="en-US" sz="1800"/>
          </a:p>
          <a:p>
            <a:pPr lvl="1">
              <a:buFont typeface="Wingdings" panose="05000000000000000000" pitchFamily="2" charset="2"/>
              <a:buNone/>
            </a:pPr>
            <a:r>
              <a:rPr lang="en-US" altLang="en-US" sz="1800"/>
              <a:t>							    </a:t>
            </a:r>
          </a:p>
        </p:txBody>
      </p:sp>
      <p:sp>
        <p:nvSpPr>
          <p:cNvPr id="114692" name="Title 5"/>
          <p:cNvSpPr>
            <a:spLocks noGrp="1"/>
          </p:cNvSpPr>
          <p:nvPr>
            <p:ph type="title"/>
          </p:nvPr>
        </p:nvSpPr>
        <p:spPr/>
        <p:txBody>
          <a:bodyPr/>
          <a:lstStyle/>
          <a:p>
            <a:r>
              <a:rPr lang="en-US" altLang="en-US"/>
              <a:t>Table.addOptionsField</a:t>
            </a:r>
          </a:p>
        </p:txBody>
      </p:sp>
      <p:sp>
        <p:nvSpPr>
          <p:cNvPr id="114693" name="Rectangle 4"/>
          <p:cNvSpPr>
            <a:spLocks noChangeArrowheads="1"/>
          </p:cNvSpPr>
          <p:nvPr/>
        </p:nvSpPr>
        <p:spPr bwMode="auto">
          <a:xfrm>
            <a:off x="928688" y="4286250"/>
            <a:ext cx="7500937" cy="357188"/>
          </a:xfrm>
          <a:prstGeom prst="rect">
            <a:avLst/>
          </a:prstGeom>
          <a:solidFill>
            <a:srgbClr val="CCFFFF">
              <a:alpha val="50980"/>
            </a:srgbClr>
          </a:solidFill>
          <a:ln w="9525" algn="ctr">
            <a:solidFill>
              <a:srgbClr val="000000"/>
            </a:solidFill>
            <a:miter lim="800000"/>
            <a:headEnd/>
            <a:tailEnd/>
          </a:ln>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Courier New" panose="02070309020205020404" pitchFamily="49" charset="0"/>
                <a:cs typeface="Courier New" panose="02070309020205020404" pitchFamily="49" charset="0"/>
              </a:rPr>
              <a:t>CALL Table.addOptionsField("WITHDRAW.SWIPE","S_W",'','')</a:t>
            </a:r>
            <a:endParaRPr lang="en-US" altLang="en-US" sz="12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9045359"/>
      </p:ext>
    </p:extLst>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9939B8DF-F53B-4502-9C0A-D6A4E518AD6F}" type="slidenum">
              <a:rPr lang="en-GB" altLang="en-US" sz="900">
                <a:solidFill>
                  <a:srgbClr val="98ABD0"/>
                </a:solidFill>
              </a:rPr>
              <a:pPr eaLnBrk="1" hangingPunct="1"/>
              <a:t>62</a:t>
            </a:fld>
            <a:endParaRPr lang="en-GB" altLang="en-US" sz="900">
              <a:solidFill>
                <a:srgbClr val="98ABD0"/>
              </a:solidFill>
            </a:endParaRPr>
          </a:p>
        </p:txBody>
      </p:sp>
      <p:sp>
        <p:nvSpPr>
          <p:cNvPr id="115715" name="Rectangle 3"/>
          <p:cNvSpPr>
            <a:spLocks noGrp="1" noChangeArrowheads="1"/>
          </p:cNvSpPr>
          <p:nvPr>
            <p:ph type="body" idx="1"/>
          </p:nvPr>
        </p:nvSpPr>
        <p:spPr>
          <a:xfrm>
            <a:off x="785813" y="1143000"/>
            <a:ext cx="7772400" cy="5114925"/>
          </a:xfrm>
        </p:spPr>
        <p:txBody>
          <a:bodyPr/>
          <a:lstStyle/>
          <a:p>
            <a:pPr eaLnBrk="1" hangingPunct="1">
              <a:lnSpc>
                <a:spcPct val="90000"/>
              </a:lnSpc>
            </a:pPr>
            <a:r>
              <a:rPr lang="en-GB" altLang="en-US"/>
              <a:t>Adds a simple field that holds the value YES or blank</a:t>
            </a:r>
          </a:p>
          <a:p>
            <a:pPr eaLnBrk="1" hangingPunct="1">
              <a:lnSpc>
                <a:spcPct val="90000"/>
              </a:lnSpc>
            </a:pPr>
            <a:endParaRPr lang="en-GB" altLang="en-US"/>
          </a:p>
          <a:p>
            <a:pPr eaLnBrk="1" hangingPunct="1">
              <a:lnSpc>
                <a:spcPct val="90000"/>
              </a:lnSpc>
            </a:pPr>
            <a:r>
              <a:rPr lang="en-GB" altLang="en-US"/>
              <a:t>Table.addYesNoField(fieldName, args, neighbour)</a:t>
            </a:r>
          </a:p>
          <a:p>
            <a:pPr eaLnBrk="1" hangingPunct="1">
              <a:lnSpc>
                <a:spcPct val="90000"/>
              </a:lnSpc>
              <a:buFont typeface="Wingdings" panose="05000000000000000000" pitchFamily="2" charset="2"/>
              <a:buNone/>
            </a:pPr>
            <a:endParaRPr lang="en-US" altLang="en-US"/>
          </a:p>
          <a:p>
            <a:pPr eaLnBrk="1" hangingPunct="1">
              <a:lnSpc>
                <a:spcPct val="90000"/>
              </a:lnSpc>
            </a:pPr>
            <a:r>
              <a:rPr lang="en-US" altLang="en-US"/>
              <a:t>It takes 3 parameters, where,</a:t>
            </a:r>
          </a:p>
          <a:p>
            <a:pPr>
              <a:buFont typeface="Wingdings" panose="05000000000000000000" pitchFamily="2" charset="2"/>
              <a:buNone/>
            </a:pPr>
            <a:r>
              <a:rPr lang="en-GB" altLang="en-US" sz="1600"/>
              <a:t>	fieldName - The name of the field to add. The "F" array item</a:t>
            </a:r>
            <a:endParaRPr lang="en-US" altLang="en-US" sz="1600"/>
          </a:p>
          <a:p>
            <a:pPr>
              <a:buFont typeface="Wingdings" panose="05000000000000000000" pitchFamily="2" charset="2"/>
              <a:buNone/>
            </a:pPr>
            <a:r>
              <a:rPr lang="en-GB" altLang="en-US" sz="1600"/>
              <a:t>	args – Any additional arguments (mandatory, no input, etc.)</a:t>
            </a:r>
          </a:p>
          <a:p>
            <a:pPr>
              <a:buFont typeface="Wingdings" panose="05000000000000000000" pitchFamily="2" charset="2"/>
              <a:buNone/>
            </a:pPr>
            <a:r>
              <a:rPr lang="en-GB" altLang="en-US" sz="1600"/>
              <a:t>	neighbour – reserved for future use</a:t>
            </a:r>
            <a:endParaRPr lang="en-US" altLang="en-US" sz="1600"/>
          </a:p>
          <a:p>
            <a:pPr>
              <a:buFont typeface="Wingdings" panose="05000000000000000000" pitchFamily="2" charset="2"/>
              <a:buNone/>
            </a:pPr>
            <a:r>
              <a:rPr lang="en-US" altLang="en-US"/>
              <a:t>					              </a:t>
            </a:r>
          </a:p>
          <a:p>
            <a:pPr lvl="1">
              <a:buFont typeface="Wingdings" panose="05000000000000000000" pitchFamily="2" charset="2"/>
              <a:buNone/>
            </a:pPr>
            <a:endParaRPr lang="en-US" altLang="en-US" sz="1800"/>
          </a:p>
          <a:p>
            <a:pPr lvl="1">
              <a:buFont typeface="Wingdings" panose="05000000000000000000" pitchFamily="2" charset="2"/>
              <a:buNone/>
            </a:pPr>
            <a:r>
              <a:rPr lang="en-US" altLang="en-US" sz="1800"/>
              <a:t>							    </a:t>
            </a:r>
          </a:p>
        </p:txBody>
      </p:sp>
      <p:sp>
        <p:nvSpPr>
          <p:cNvPr id="115716" name="Title 5"/>
          <p:cNvSpPr>
            <a:spLocks noGrp="1"/>
          </p:cNvSpPr>
          <p:nvPr>
            <p:ph type="title"/>
          </p:nvPr>
        </p:nvSpPr>
        <p:spPr/>
        <p:txBody>
          <a:bodyPr/>
          <a:lstStyle/>
          <a:p>
            <a:r>
              <a:rPr lang="en-US" altLang="en-US"/>
              <a:t>Table.addYesNoField</a:t>
            </a:r>
          </a:p>
        </p:txBody>
      </p:sp>
    </p:spTree>
    <p:extLst>
      <p:ext uri="{BB962C8B-B14F-4D97-AF65-F5344CB8AC3E}">
        <p14:creationId xmlns:p14="http://schemas.microsoft.com/office/powerpoint/2010/main" val="1782648429"/>
      </p:ext>
    </p:extLst>
  </p:cSld>
  <p:clrMapOvr>
    <a:masterClrMapping/>
  </p:clrMapOvr>
  <p:transition>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8C9980F6-9C38-4DD1-8CAD-8580D1A2A480}" type="slidenum">
              <a:rPr lang="en-GB" altLang="en-US" sz="900">
                <a:solidFill>
                  <a:srgbClr val="98ABD0"/>
                </a:solidFill>
              </a:rPr>
              <a:pPr eaLnBrk="1" hangingPunct="1"/>
              <a:t>63</a:t>
            </a:fld>
            <a:endParaRPr lang="en-GB" altLang="en-US" sz="900">
              <a:solidFill>
                <a:srgbClr val="98ABD0"/>
              </a:solidFill>
            </a:endParaRPr>
          </a:p>
        </p:txBody>
      </p:sp>
      <p:sp>
        <p:nvSpPr>
          <p:cNvPr id="116739" name="Rectangle 3"/>
          <p:cNvSpPr>
            <a:spLocks noGrp="1" noChangeArrowheads="1"/>
          </p:cNvSpPr>
          <p:nvPr>
            <p:ph type="body" idx="1"/>
          </p:nvPr>
        </p:nvSpPr>
        <p:spPr>
          <a:xfrm>
            <a:off x="785813" y="1143000"/>
            <a:ext cx="7772400" cy="5114925"/>
          </a:xfrm>
        </p:spPr>
        <p:txBody>
          <a:bodyPr/>
          <a:lstStyle/>
          <a:p>
            <a:pPr eaLnBrk="1" hangingPunct="1">
              <a:lnSpc>
                <a:spcPct val="90000"/>
              </a:lnSpc>
            </a:pPr>
            <a:r>
              <a:rPr lang="en-GB" altLang="en-US"/>
              <a:t>API to set a number of fields to be NOINPUT, NOCHANGE or inputtable</a:t>
            </a:r>
          </a:p>
          <a:p>
            <a:pPr eaLnBrk="1" hangingPunct="1">
              <a:lnSpc>
                <a:spcPct val="90000"/>
              </a:lnSpc>
            </a:pPr>
            <a:endParaRPr lang="en-GB" altLang="en-US"/>
          </a:p>
          <a:p>
            <a:r>
              <a:rPr lang="en-GB" altLang="en-US"/>
              <a:t>Table.setAttributeOnFields(attribute, fieldList)</a:t>
            </a:r>
            <a:endParaRPr lang="en-US" altLang="en-US"/>
          </a:p>
          <a:p>
            <a:pPr eaLnBrk="1" hangingPunct="1">
              <a:lnSpc>
                <a:spcPct val="90000"/>
              </a:lnSpc>
              <a:buFont typeface="Wingdings" panose="05000000000000000000" pitchFamily="2" charset="2"/>
              <a:buNone/>
            </a:pPr>
            <a:endParaRPr lang="en-US" altLang="en-US"/>
          </a:p>
          <a:p>
            <a:pPr eaLnBrk="1" hangingPunct="1">
              <a:lnSpc>
                <a:spcPct val="90000"/>
              </a:lnSpc>
            </a:pPr>
            <a:r>
              <a:rPr lang="en-US" altLang="en-US"/>
              <a:t>It takes 2 parameters, where,</a:t>
            </a:r>
          </a:p>
          <a:p>
            <a:pPr>
              <a:buFont typeface="Wingdings" panose="05000000000000000000" pitchFamily="2" charset="2"/>
              <a:buNone/>
            </a:pPr>
            <a:r>
              <a:rPr lang="en-GB" altLang="en-US" sz="1600"/>
              <a:t>	attribute -  The attribute to set. One of NOINPUT, NOCHANGE or “ “</a:t>
            </a:r>
          </a:p>
          <a:p>
            <a:pPr>
              <a:buFont typeface="Wingdings" panose="05000000000000000000" pitchFamily="2" charset="2"/>
              <a:buNone/>
            </a:pPr>
            <a:r>
              <a:rPr lang="en-GB" altLang="en-US" sz="1600"/>
              <a:t>	fieldList -  The list of fields to set the attribute on. These are field numbers</a:t>
            </a:r>
            <a:r>
              <a:rPr lang="en-US" altLang="en-US" sz="1600"/>
              <a:t>	</a:t>
            </a:r>
          </a:p>
          <a:p>
            <a:pPr>
              <a:buFont typeface="Wingdings" panose="05000000000000000000" pitchFamily="2" charset="2"/>
              <a:buNone/>
            </a:pPr>
            <a:endParaRPr lang="en-US" altLang="en-US" sz="1600"/>
          </a:p>
          <a:p>
            <a:r>
              <a:rPr lang="en-GB" altLang="en-US"/>
              <a:t>Loops through each field in fieldList and sets the atribute in the third field of the T array. Loops through each field in fieldList and sets the atribute in the third field of the T array</a:t>
            </a:r>
          </a:p>
          <a:p>
            <a:endParaRPr lang="en-GB" altLang="en-US"/>
          </a:p>
          <a:p>
            <a:r>
              <a:rPr lang="en-GB" altLang="en-US"/>
              <a:t>More than one field can be set to one specified attribute.</a:t>
            </a:r>
            <a:endParaRPr lang="en-US" altLang="en-US"/>
          </a:p>
          <a:p>
            <a:endParaRPr lang="en-US" altLang="en-US"/>
          </a:p>
          <a:p>
            <a:pPr>
              <a:buFont typeface="Wingdings" panose="05000000000000000000" pitchFamily="2" charset="2"/>
              <a:buNone/>
            </a:pPr>
            <a:r>
              <a:rPr lang="en-US" altLang="en-US"/>
              <a:t>				</a:t>
            </a:r>
          </a:p>
          <a:p>
            <a:pPr>
              <a:buFont typeface="Wingdings" panose="05000000000000000000" pitchFamily="2" charset="2"/>
              <a:buNone/>
            </a:pPr>
            <a:r>
              <a:rPr lang="en-US" altLang="en-US"/>
              <a:t>              </a:t>
            </a:r>
          </a:p>
          <a:p>
            <a:pPr lvl="1">
              <a:buFont typeface="Wingdings" panose="05000000000000000000" pitchFamily="2" charset="2"/>
              <a:buNone/>
            </a:pPr>
            <a:endParaRPr lang="en-US" altLang="en-US" sz="1800"/>
          </a:p>
          <a:p>
            <a:pPr lvl="1">
              <a:buFont typeface="Wingdings" panose="05000000000000000000" pitchFamily="2" charset="2"/>
              <a:buNone/>
            </a:pPr>
            <a:r>
              <a:rPr lang="en-US" altLang="en-US" sz="1800"/>
              <a:t>							    </a:t>
            </a:r>
          </a:p>
        </p:txBody>
      </p:sp>
      <p:sp>
        <p:nvSpPr>
          <p:cNvPr id="116740" name="Title 5"/>
          <p:cNvSpPr>
            <a:spLocks noGrp="1"/>
          </p:cNvSpPr>
          <p:nvPr>
            <p:ph type="title"/>
          </p:nvPr>
        </p:nvSpPr>
        <p:spPr/>
        <p:txBody>
          <a:bodyPr/>
          <a:lstStyle/>
          <a:p>
            <a:r>
              <a:rPr lang="en-US" altLang="en-US"/>
              <a:t>Table.setAttributeOnFields</a:t>
            </a:r>
          </a:p>
        </p:txBody>
      </p:sp>
    </p:spTree>
    <p:extLst>
      <p:ext uri="{BB962C8B-B14F-4D97-AF65-F5344CB8AC3E}">
        <p14:creationId xmlns:p14="http://schemas.microsoft.com/office/powerpoint/2010/main" val="398717841"/>
      </p:ext>
    </p:extLst>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9BFB36AC-3209-4075-B7E7-3EE86CCA4712}" type="slidenum">
              <a:rPr lang="en-GB" altLang="en-US" sz="900">
                <a:solidFill>
                  <a:srgbClr val="98ABD0"/>
                </a:solidFill>
              </a:rPr>
              <a:pPr eaLnBrk="1" hangingPunct="1"/>
              <a:t>64</a:t>
            </a:fld>
            <a:endParaRPr lang="en-GB" altLang="en-US" sz="900">
              <a:solidFill>
                <a:srgbClr val="98ABD0"/>
              </a:solidFill>
            </a:endParaRPr>
          </a:p>
        </p:txBody>
      </p:sp>
      <p:sp>
        <p:nvSpPr>
          <p:cNvPr id="212996" name="Rectangle 3"/>
          <p:cNvSpPr>
            <a:spLocks noGrp="1" noChangeArrowheads="1"/>
          </p:cNvSpPr>
          <p:nvPr>
            <p:ph type="body" idx="1"/>
          </p:nvPr>
        </p:nvSpPr>
        <p:spPr>
          <a:xfrm>
            <a:off x="785813" y="1143000"/>
            <a:ext cx="7772400" cy="5114925"/>
          </a:xfrm>
        </p:spPr>
        <p:txBody>
          <a:bodyPr/>
          <a:lstStyle/>
          <a:p>
            <a:pPr eaLnBrk="1" hangingPunct="1">
              <a:lnSpc>
                <a:spcPct val="90000"/>
              </a:lnSpc>
              <a:defRPr/>
            </a:pPr>
            <a:r>
              <a:rPr lang="en-GB" dirty="0"/>
              <a:t>Applications that raise delivery events must define a field to hold the delivery references</a:t>
            </a:r>
          </a:p>
          <a:p>
            <a:pPr eaLnBrk="1" hangingPunct="1">
              <a:lnSpc>
                <a:spcPct val="90000"/>
              </a:lnSpc>
              <a:defRPr/>
            </a:pPr>
            <a:endParaRPr lang="en-GB" dirty="0"/>
          </a:p>
          <a:p>
            <a:pPr eaLnBrk="1" hangingPunct="1">
              <a:lnSpc>
                <a:spcPct val="90000"/>
              </a:lnSpc>
              <a:defRPr/>
            </a:pPr>
            <a:r>
              <a:rPr lang="en-GB" dirty="0"/>
              <a:t>The name of this field should be DELIVERY.REF</a:t>
            </a:r>
          </a:p>
          <a:p>
            <a:pPr eaLnBrk="1" hangingPunct="1">
              <a:lnSpc>
                <a:spcPct val="90000"/>
              </a:lnSpc>
              <a:defRPr/>
            </a:pPr>
            <a:endParaRPr lang="en-GB" dirty="0"/>
          </a:p>
          <a:p>
            <a:pPr eaLnBrk="1" hangingPunct="1">
              <a:lnSpc>
                <a:spcPct val="90000"/>
              </a:lnSpc>
              <a:defRPr/>
            </a:pPr>
            <a:r>
              <a:rPr lang="en-GB" dirty="0"/>
              <a:t>Delivery Reference fields can be added in 2 ways</a:t>
            </a:r>
          </a:p>
          <a:p>
            <a:pPr eaLnBrk="1" hangingPunct="1">
              <a:lnSpc>
                <a:spcPct val="90000"/>
              </a:lnSpc>
              <a:defRPr/>
            </a:pPr>
            <a:endParaRPr lang="en-GB" dirty="0"/>
          </a:p>
          <a:p>
            <a:pPr eaLnBrk="1" hangingPunct="1">
              <a:lnSpc>
                <a:spcPct val="90000"/>
              </a:lnSpc>
              <a:defRPr/>
            </a:pPr>
            <a:endParaRPr lang="en-GB" dirty="0"/>
          </a:p>
          <a:p>
            <a:pPr eaLnBrk="1" hangingPunct="1">
              <a:lnSpc>
                <a:spcPct val="90000"/>
              </a:lnSpc>
              <a:defRPr/>
            </a:pPr>
            <a:endParaRPr lang="en-GB" dirty="0"/>
          </a:p>
          <a:p>
            <a:pPr eaLnBrk="1" hangingPunct="1">
              <a:lnSpc>
                <a:spcPct val="90000"/>
              </a:lnSpc>
              <a:defRPr/>
            </a:pPr>
            <a:endParaRPr lang="en-GB" dirty="0"/>
          </a:p>
          <a:p>
            <a:pPr eaLnBrk="1" hangingPunct="1">
              <a:lnSpc>
                <a:spcPct val="90000"/>
              </a:lnSpc>
              <a:buFont typeface="Wingdings" panose="05000000000000000000" pitchFamily="2" charset="2"/>
              <a:buNone/>
              <a:defRPr/>
            </a:pPr>
            <a:endParaRPr lang="en-US" dirty="0"/>
          </a:p>
          <a:p>
            <a:pPr>
              <a:buFont typeface="Wingdings" panose="05000000000000000000" pitchFamily="2" charset="2"/>
              <a:buNone/>
              <a:defRPr/>
            </a:pPr>
            <a:r>
              <a:rPr lang="en-US" dirty="0"/>
              <a:t>					              </a:t>
            </a:r>
          </a:p>
          <a:p>
            <a:pPr lvl="1">
              <a:buFont typeface="Wingdings" panose="05000000000000000000" pitchFamily="2" charset="2"/>
              <a:buNone/>
              <a:defRPr/>
            </a:pPr>
            <a:endParaRPr lang="en-US" sz="1800" dirty="0"/>
          </a:p>
          <a:p>
            <a:pPr marL="0" lvl="1">
              <a:spcBef>
                <a:spcPts val="0"/>
              </a:spcBef>
              <a:defRPr/>
            </a:pPr>
            <a:r>
              <a:rPr lang="en-US" sz="1800" dirty="0"/>
              <a:t>It can be multi valued to hold delivery references for multiple parties</a:t>
            </a:r>
          </a:p>
          <a:p>
            <a:pPr marL="0" lvl="1">
              <a:spcBef>
                <a:spcPts val="0"/>
              </a:spcBef>
              <a:buFont typeface="Wingdings" panose="05000000000000000000" pitchFamily="2" charset="2"/>
              <a:buNone/>
              <a:defRPr/>
            </a:pPr>
            <a:r>
              <a:rPr lang="en-US" sz="1800" dirty="0"/>
              <a:t>     involved	  						    </a:t>
            </a:r>
          </a:p>
        </p:txBody>
      </p:sp>
      <p:sp>
        <p:nvSpPr>
          <p:cNvPr id="118788" name="Title 5"/>
          <p:cNvSpPr>
            <a:spLocks noGrp="1"/>
          </p:cNvSpPr>
          <p:nvPr>
            <p:ph type="title"/>
          </p:nvPr>
        </p:nvSpPr>
        <p:spPr/>
        <p:txBody>
          <a:bodyPr/>
          <a:lstStyle/>
          <a:p>
            <a:r>
              <a:rPr lang="en-GB" altLang="en-US"/>
              <a:t>Table.addDeliveryReferenceField</a:t>
            </a:r>
            <a:endParaRPr lang="en-US" altLang="en-US"/>
          </a:p>
        </p:txBody>
      </p:sp>
      <p:sp>
        <p:nvSpPr>
          <p:cNvPr id="118789" name="Rectangle 4"/>
          <p:cNvSpPr>
            <a:spLocks noChangeArrowheads="1"/>
          </p:cNvSpPr>
          <p:nvPr/>
        </p:nvSpPr>
        <p:spPr bwMode="auto">
          <a:xfrm>
            <a:off x="1143000" y="5272092"/>
            <a:ext cx="6786563" cy="428625"/>
          </a:xfrm>
          <a:prstGeom prst="rect">
            <a:avLst/>
          </a:prstGeom>
          <a:solidFill>
            <a:srgbClr val="CCFFFF">
              <a:alpha val="50980"/>
            </a:srgbClr>
          </a:solidFill>
          <a:ln w="9525" algn="ctr">
            <a:solidFill>
              <a:srgbClr val="000000"/>
            </a:solidFill>
            <a:miter lim="800000"/>
            <a:headEnd/>
            <a:tailEnd/>
          </a:ln>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dirty="0">
                <a:latin typeface="Courier New" panose="02070309020205020404" pitchFamily="49" charset="0"/>
                <a:cs typeface="Courier New" panose="02070309020205020404" pitchFamily="49" charset="0"/>
              </a:rPr>
              <a:t>CALL </a:t>
            </a:r>
            <a:r>
              <a:rPr lang="en-GB" altLang="en-US" sz="1200" dirty="0" err="1">
                <a:latin typeface="Courier New" panose="02070309020205020404" pitchFamily="49" charset="0"/>
                <a:cs typeface="Courier New" panose="02070309020205020404" pitchFamily="49" charset="0"/>
              </a:rPr>
              <a:t>Table.addField</a:t>
            </a:r>
            <a:r>
              <a:rPr lang="en-GB" altLang="en-US" sz="1200" dirty="0">
                <a:latin typeface="Courier New" panose="02070309020205020404" pitchFamily="49" charset="0"/>
                <a:cs typeface="Courier New" panose="02070309020205020404" pitchFamily="49" charset="0"/>
              </a:rPr>
              <a:t>(“XX.DELIVERY.REF", T24_String, </a:t>
            </a:r>
            <a:r>
              <a:rPr lang="en-GB" altLang="en-US" sz="1200" dirty="0" err="1">
                <a:latin typeface="Courier New" panose="02070309020205020404" pitchFamily="49" charset="0"/>
                <a:cs typeface="Courier New" panose="02070309020205020404" pitchFamily="49" charset="0"/>
              </a:rPr>
              <a:t>Field_NoInput</a:t>
            </a:r>
            <a:r>
              <a:rPr lang="en-GB" altLang="en-US" sz="1200" dirty="0">
                <a:latin typeface="Courier New" panose="02070309020205020404" pitchFamily="49" charset="0"/>
                <a:cs typeface="Courier New" panose="02070309020205020404" pitchFamily="49" charset="0"/>
              </a:rPr>
              <a:t>,"")</a:t>
            </a:r>
            <a:endParaRPr lang="en-US" altLang="en-US" sz="1200" dirty="0">
              <a:latin typeface="Courier New" panose="02070309020205020404" pitchFamily="49" charset="0"/>
              <a:cs typeface="Courier New" panose="02070309020205020404" pitchFamily="49" charset="0"/>
            </a:endParaRPr>
          </a:p>
        </p:txBody>
      </p:sp>
      <p:sp>
        <p:nvSpPr>
          <p:cNvPr id="118790" name="Rectangle 6"/>
          <p:cNvSpPr>
            <a:spLocks noChangeArrowheads="1"/>
          </p:cNvSpPr>
          <p:nvPr/>
        </p:nvSpPr>
        <p:spPr bwMode="auto">
          <a:xfrm>
            <a:off x="1143000" y="3500438"/>
            <a:ext cx="6786563" cy="357187"/>
          </a:xfrm>
          <a:prstGeom prst="rect">
            <a:avLst/>
          </a:prstGeom>
          <a:solidFill>
            <a:srgbClr val="CCFFFF">
              <a:alpha val="50980"/>
            </a:srgbClr>
          </a:solidFill>
          <a:ln w="9525" algn="ctr">
            <a:solidFill>
              <a:srgbClr val="000000"/>
            </a:solidFill>
            <a:miter lim="800000"/>
            <a:headEnd/>
            <a:tailEnd/>
          </a:ln>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Courier New" panose="02070309020205020404" pitchFamily="49" charset="0"/>
                <a:cs typeface="Courier New" panose="02070309020205020404" pitchFamily="49" charset="0"/>
              </a:rPr>
              <a:t>CALL </a:t>
            </a:r>
            <a:r>
              <a:rPr lang="en-US" altLang="en-US" sz="1200">
                <a:latin typeface="Courier New" panose="02070309020205020404" pitchFamily="49" charset="0"/>
                <a:cs typeface="Courier New" panose="02070309020205020404" pitchFamily="49" charset="0"/>
              </a:rPr>
              <a:t>Table.addDeliveryReferenceField(neighbour)</a:t>
            </a:r>
          </a:p>
          <a:p>
            <a:pPr eaLnBrk="1" hangingPunct="1"/>
            <a:endParaRPr lang="en-US" altLang="en-US" sz="12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9133459"/>
      </p:ext>
    </p:extLst>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D2E5FC72-2528-4C6D-A28B-06937FA07127}" type="slidenum">
              <a:rPr lang="en-GB" altLang="en-US" sz="900">
                <a:solidFill>
                  <a:srgbClr val="98ABD0"/>
                </a:solidFill>
              </a:rPr>
              <a:pPr eaLnBrk="1" hangingPunct="1"/>
              <a:t>65</a:t>
            </a:fld>
            <a:endParaRPr lang="en-GB" altLang="en-US" sz="900">
              <a:solidFill>
                <a:srgbClr val="98ABD0"/>
              </a:solidFill>
            </a:endParaRPr>
          </a:p>
        </p:txBody>
      </p:sp>
      <p:sp>
        <p:nvSpPr>
          <p:cNvPr id="119811" name="Rectangle 3"/>
          <p:cNvSpPr>
            <a:spLocks noGrp="1" noChangeArrowheads="1"/>
          </p:cNvSpPr>
          <p:nvPr>
            <p:ph type="body" idx="1"/>
          </p:nvPr>
        </p:nvSpPr>
        <p:spPr>
          <a:xfrm>
            <a:off x="785813" y="1143000"/>
            <a:ext cx="7772400" cy="5114925"/>
          </a:xfrm>
        </p:spPr>
        <p:txBody>
          <a:bodyPr/>
          <a:lstStyle/>
          <a:p>
            <a:r>
              <a:rPr lang="en-GB" altLang="en-US"/>
              <a:t>Local reference fields allows T24 clients to add user definable fields to the application.</a:t>
            </a:r>
          </a:p>
          <a:p>
            <a:endParaRPr lang="en-GB" altLang="en-US"/>
          </a:p>
          <a:p>
            <a:r>
              <a:rPr lang="en-GB" altLang="en-US"/>
              <a:t>The name of this field should be LOCAL.REF</a:t>
            </a:r>
            <a:endParaRPr lang="en-US" altLang="en-US"/>
          </a:p>
          <a:p>
            <a:pPr eaLnBrk="1" hangingPunct="1">
              <a:lnSpc>
                <a:spcPct val="90000"/>
              </a:lnSpc>
              <a:buFont typeface="Wingdings" panose="05000000000000000000" pitchFamily="2" charset="2"/>
              <a:buNone/>
            </a:pPr>
            <a:endParaRPr lang="en-GB" altLang="en-US"/>
          </a:p>
          <a:p>
            <a:pPr eaLnBrk="1" hangingPunct="1">
              <a:lnSpc>
                <a:spcPct val="90000"/>
              </a:lnSpc>
            </a:pPr>
            <a:r>
              <a:rPr lang="en-GB" altLang="en-US"/>
              <a:t>Local reference fields can be added in 2 ways</a:t>
            </a:r>
          </a:p>
          <a:p>
            <a:pPr eaLnBrk="1" hangingPunct="1">
              <a:lnSpc>
                <a:spcPct val="90000"/>
              </a:lnSpc>
            </a:pPr>
            <a:endParaRPr lang="en-GB" altLang="en-US"/>
          </a:p>
          <a:p>
            <a:pPr eaLnBrk="1" hangingPunct="1">
              <a:lnSpc>
                <a:spcPct val="90000"/>
              </a:lnSpc>
            </a:pPr>
            <a:endParaRPr lang="en-GB" altLang="en-US"/>
          </a:p>
          <a:p>
            <a:pPr eaLnBrk="1" hangingPunct="1">
              <a:lnSpc>
                <a:spcPct val="90000"/>
              </a:lnSpc>
            </a:pPr>
            <a:endParaRPr lang="en-GB" altLang="en-US"/>
          </a:p>
          <a:p>
            <a:pPr eaLnBrk="1" hangingPunct="1">
              <a:lnSpc>
                <a:spcPct val="90000"/>
              </a:lnSpc>
            </a:pPr>
            <a:endParaRPr lang="en-GB" altLang="en-US"/>
          </a:p>
          <a:p>
            <a:pPr eaLnBrk="1" hangingPunct="1">
              <a:lnSpc>
                <a:spcPct val="90000"/>
              </a:lnSpc>
              <a:buFont typeface="Wingdings" panose="05000000000000000000" pitchFamily="2" charset="2"/>
              <a:buNone/>
            </a:pPr>
            <a:endParaRPr lang="en-US" altLang="en-US"/>
          </a:p>
          <a:p>
            <a:pPr>
              <a:buFont typeface="Wingdings" panose="05000000000000000000" pitchFamily="2" charset="2"/>
              <a:buNone/>
            </a:pPr>
            <a:r>
              <a:rPr lang="en-US" altLang="en-US"/>
              <a:t>					              </a:t>
            </a:r>
          </a:p>
          <a:p>
            <a:pPr lvl="1">
              <a:buFont typeface="Wingdings" panose="05000000000000000000" pitchFamily="2" charset="2"/>
              <a:buNone/>
            </a:pPr>
            <a:endParaRPr lang="en-US" altLang="en-US" sz="1800"/>
          </a:p>
          <a:p>
            <a:pPr lvl="1">
              <a:buFont typeface="Wingdings" panose="05000000000000000000" pitchFamily="2" charset="2"/>
              <a:buNone/>
            </a:pPr>
            <a:r>
              <a:rPr lang="en-US" altLang="en-US" sz="1800"/>
              <a:t>							    </a:t>
            </a:r>
          </a:p>
        </p:txBody>
      </p:sp>
      <p:sp>
        <p:nvSpPr>
          <p:cNvPr id="119812" name="Title 5"/>
          <p:cNvSpPr>
            <a:spLocks noGrp="1"/>
          </p:cNvSpPr>
          <p:nvPr>
            <p:ph type="title"/>
          </p:nvPr>
        </p:nvSpPr>
        <p:spPr/>
        <p:txBody>
          <a:bodyPr/>
          <a:lstStyle/>
          <a:p>
            <a:r>
              <a:rPr lang="en-GB" altLang="en-US"/>
              <a:t>Table.addLocalReferenceField</a:t>
            </a:r>
            <a:endParaRPr lang="en-US" altLang="en-US"/>
          </a:p>
        </p:txBody>
      </p:sp>
      <p:sp>
        <p:nvSpPr>
          <p:cNvPr id="119813" name="Rectangle 4"/>
          <p:cNvSpPr>
            <a:spLocks noChangeArrowheads="1"/>
          </p:cNvSpPr>
          <p:nvPr/>
        </p:nvSpPr>
        <p:spPr bwMode="auto">
          <a:xfrm>
            <a:off x="1071563" y="4143375"/>
            <a:ext cx="6786562" cy="428625"/>
          </a:xfrm>
          <a:prstGeom prst="rect">
            <a:avLst/>
          </a:prstGeom>
          <a:solidFill>
            <a:srgbClr val="CCFFFF">
              <a:alpha val="50980"/>
            </a:srgbClr>
          </a:solidFill>
          <a:ln w="9525" algn="ctr">
            <a:solidFill>
              <a:srgbClr val="000000"/>
            </a:solidFill>
            <a:miter lim="800000"/>
            <a:headEnd/>
            <a:tailEnd/>
          </a:ln>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Courier New" panose="02070309020205020404" pitchFamily="49" charset="0"/>
                <a:cs typeface="Courier New" panose="02070309020205020404" pitchFamily="49" charset="0"/>
              </a:rPr>
              <a:t>CALL Table.addField(“XX.LOCAL.REF", T24_String, Field_NoInput,"")</a:t>
            </a:r>
            <a:endParaRPr lang="en-US" altLang="en-US" sz="1200">
              <a:latin typeface="Courier New" panose="02070309020205020404" pitchFamily="49" charset="0"/>
              <a:cs typeface="Courier New" panose="02070309020205020404" pitchFamily="49" charset="0"/>
            </a:endParaRPr>
          </a:p>
        </p:txBody>
      </p:sp>
      <p:sp>
        <p:nvSpPr>
          <p:cNvPr id="119814" name="Rectangle 6"/>
          <p:cNvSpPr>
            <a:spLocks noChangeArrowheads="1"/>
          </p:cNvSpPr>
          <p:nvPr/>
        </p:nvSpPr>
        <p:spPr bwMode="auto">
          <a:xfrm>
            <a:off x="1071563" y="3429000"/>
            <a:ext cx="6786562" cy="357188"/>
          </a:xfrm>
          <a:prstGeom prst="rect">
            <a:avLst/>
          </a:prstGeom>
          <a:solidFill>
            <a:srgbClr val="CCFFFF">
              <a:alpha val="50980"/>
            </a:srgbClr>
          </a:solidFill>
          <a:ln w="9525" algn="ctr">
            <a:solidFill>
              <a:srgbClr val="000000"/>
            </a:solidFill>
            <a:miter lim="800000"/>
            <a:headEnd/>
            <a:tailEnd/>
          </a:ln>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Courier New" panose="02070309020205020404" pitchFamily="49" charset="0"/>
                <a:cs typeface="Courier New" panose="02070309020205020404" pitchFamily="49" charset="0"/>
              </a:rPr>
              <a:t>CALL </a:t>
            </a:r>
            <a:r>
              <a:rPr lang="en-US" altLang="en-US" sz="1200">
                <a:latin typeface="Courier New" panose="02070309020205020404" pitchFamily="49" charset="0"/>
                <a:cs typeface="Courier New" panose="02070309020205020404" pitchFamily="49" charset="0"/>
              </a:rPr>
              <a:t>Table.addLocalReferenceField(neighbour)</a:t>
            </a:r>
          </a:p>
          <a:p>
            <a:pPr eaLnBrk="1" hangingPunct="1"/>
            <a:endParaRPr lang="en-US" altLang="en-US" sz="12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3208778"/>
      </p:ext>
    </p:extLst>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4B19912B-3392-476E-8FB4-5AEBFED8B829}" type="slidenum">
              <a:rPr lang="en-GB" altLang="en-US" sz="900">
                <a:solidFill>
                  <a:srgbClr val="98ABD0"/>
                </a:solidFill>
              </a:rPr>
              <a:pPr eaLnBrk="1" hangingPunct="1"/>
              <a:t>66</a:t>
            </a:fld>
            <a:endParaRPr lang="en-GB" altLang="en-US" sz="900">
              <a:solidFill>
                <a:srgbClr val="98ABD0"/>
              </a:solidFill>
            </a:endParaRPr>
          </a:p>
        </p:txBody>
      </p:sp>
      <p:sp>
        <p:nvSpPr>
          <p:cNvPr id="120835" name="Rectangle 3"/>
          <p:cNvSpPr>
            <a:spLocks noGrp="1" noChangeArrowheads="1"/>
          </p:cNvSpPr>
          <p:nvPr>
            <p:ph type="body" idx="1"/>
          </p:nvPr>
        </p:nvSpPr>
        <p:spPr>
          <a:xfrm>
            <a:off x="785813" y="1143000"/>
            <a:ext cx="7772400" cy="5114925"/>
          </a:xfrm>
        </p:spPr>
        <p:txBody>
          <a:bodyPr/>
          <a:lstStyle/>
          <a:p>
            <a:pPr eaLnBrk="1" hangingPunct="1">
              <a:lnSpc>
                <a:spcPct val="90000"/>
              </a:lnSpc>
            </a:pPr>
            <a:r>
              <a:rPr lang="en-GB" altLang="en-US"/>
              <a:t>Applications that raise accounting entries must define a field to hold the entry ids that have been raised</a:t>
            </a:r>
          </a:p>
          <a:p>
            <a:pPr eaLnBrk="1" hangingPunct="1">
              <a:lnSpc>
                <a:spcPct val="90000"/>
              </a:lnSpc>
            </a:pPr>
            <a:endParaRPr lang="en-GB" altLang="en-US"/>
          </a:p>
          <a:p>
            <a:pPr eaLnBrk="1" hangingPunct="1">
              <a:lnSpc>
                <a:spcPct val="90000"/>
              </a:lnSpc>
            </a:pPr>
            <a:r>
              <a:rPr lang="en-GB" altLang="en-US"/>
              <a:t>The name of this field should be STMT.NOS</a:t>
            </a:r>
          </a:p>
          <a:p>
            <a:pPr eaLnBrk="1" hangingPunct="1">
              <a:lnSpc>
                <a:spcPct val="90000"/>
              </a:lnSpc>
              <a:buFont typeface="Wingdings" panose="05000000000000000000" pitchFamily="2" charset="2"/>
              <a:buNone/>
            </a:pPr>
            <a:endParaRPr lang="en-GB" altLang="en-US"/>
          </a:p>
          <a:p>
            <a:pPr eaLnBrk="1" hangingPunct="1">
              <a:lnSpc>
                <a:spcPct val="90000"/>
              </a:lnSpc>
            </a:pPr>
            <a:r>
              <a:rPr lang="en-GB" altLang="en-US"/>
              <a:t>Statement Numbers field can be added in 2 ways</a:t>
            </a:r>
          </a:p>
          <a:p>
            <a:pPr eaLnBrk="1" hangingPunct="1">
              <a:lnSpc>
                <a:spcPct val="90000"/>
              </a:lnSpc>
            </a:pPr>
            <a:endParaRPr lang="en-GB" altLang="en-US"/>
          </a:p>
          <a:p>
            <a:pPr eaLnBrk="1" hangingPunct="1">
              <a:lnSpc>
                <a:spcPct val="90000"/>
              </a:lnSpc>
            </a:pPr>
            <a:endParaRPr lang="en-GB" altLang="en-US"/>
          </a:p>
          <a:p>
            <a:pPr eaLnBrk="1" hangingPunct="1">
              <a:lnSpc>
                <a:spcPct val="90000"/>
              </a:lnSpc>
            </a:pPr>
            <a:endParaRPr lang="en-GB" altLang="en-US"/>
          </a:p>
          <a:p>
            <a:pPr eaLnBrk="1" hangingPunct="1">
              <a:lnSpc>
                <a:spcPct val="90000"/>
              </a:lnSpc>
            </a:pPr>
            <a:endParaRPr lang="en-GB" altLang="en-US"/>
          </a:p>
          <a:p>
            <a:pPr eaLnBrk="1" hangingPunct="1">
              <a:lnSpc>
                <a:spcPct val="90000"/>
              </a:lnSpc>
              <a:buFont typeface="Wingdings" panose="05000000000000000000" pitchFamily="2" charset="2"/>
              <a:buNone/>
            </a:pPr>
            <a:endParaRPr lang="en-US" altLang="en-US"/>
          </a:p>
          <a:p>
            <a:pPr>
              <a:buFont typeface="Wingdings" panose="05000000000000000000" pitchFamily="2" charset="2"/>
              <a:buNone/>
            </a:pPr>
            <a:r>
              <a:rPr lang="en-US" altLang="en-US"/>
              <a:t>					              </a:t>
            </a:r>
          </a:p>
          <a:p>
            <a:pPr lvl="1">
              <a:buFont typeface="Wingdings" panose="05000000000000000000" pitchFamily="2" charset="2"/>
              <a:buNone/>
            </a:pPr>
            <a:endParaRPr lang="en-US" altLang="en-US" sz="1800"/>
          </a:p>
          <a:p>
            <a:pPr lvl="1">
              <a:buFont typeface="Wingdings" panose="05000000000000000000" pitchFamily="2" charset="2"/>
              <a:buNone/>
            </a:pPr>
            <a:r>
              <a:rPr lang="en-US" altLang="en-US" sz="1800"/>
              <a:t>							    </a:t>
            </a:r>
          </a:p>
        </p:txBody>
      </p:sp>
      <p:sp>
        <p:nvSpPr>
          <p:cNvPr id="120836" name="Title 5"/>
          <p:cNvSpPr>
            <a:spLocks noGrp="1"/>
          </p:cNvSpPr>
          <p:nvPr>
            <p:ph type="title"/>
          </p:nvPr>
        </p:nvSpPr>
        <p:spPr/>
        <p:txBody>
          <a:bodyPr/>
          <a:lstStyle/>
          <a:p>
            <a:r>
              <a:rPr lang="en-GB" altLang="en-US"/>
              <a:t>Table.addStatementNumbersField</a:t>
            </a:r>
            <a:endParaRPr lang="en-US" altLang="en-US"/>
          </a:p>
        </p:txBody>
      </p:sp>
      <p:sp>
        <p:nvSpPr>
          <p:cNvPr id="120837" name="Rectangle 4"/>
          <p:cNvSpPr>
            <a:spLocks noChangeArrowheads="1"/>
          </p:cNvSpPr>
          <p:nvPr/>
        </p:nvSpPr>
        <p:spPr bwMode="auto">
          <a:xfrm>
            <a:off x="1143000" y="4071938"/>
            <a:ext cx="6786563" cy="428625"/>
          </a:xfrm>
          <a:prstGeom prst="rect">
            <a:avLst/>
          </a:prstGeom>
          <a:solidFill>
            <a:srgbClr val="CCFFFF">
              <a:alpha val="50980"/>
            </a:srgbClr>
          </a:solidFill>
          <a:ln w="9525" algn="ctr">
            <a:solidFill>
              <a:srgbClr val="000000"/>
            </a:solidFill>
            <a:miter lim="800000"/>
            <a:headEnd/>
            <a:tailEnd/>
          </a:ln>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Courier New" panose="02070309020205020404" pitchFamily="49" charset="0"/>
                <a:cs typeface="Courier New" panose="02070309020205020404" pitchFamily="49" charset="0"/>
              </a:rPr>
              <a:t>CALL Table.addField(“XX.STMT.NOS", T24_String, Field_NoInput,"")</a:t>
            </a:r>
            <a:endParaRPr lang="en-US" altLang="en-US" sz="1200">
              <a:latin typeface="Courier New" panose="02070309020205020404" pitchFamily="49" charset="0"/>
              <a:cs typeface="Courier New" panose="02070309020205020404" pitchFamily="49" charset="0"/>
            </a:endParaRPr>
          </a:p>
        </p:txBody>
      </p:sp>
      <p:sp>
        <p:nvSpPr>
          <p:cNvPr id="120838" name="Rectangle 6"/>
          <p:cNvSpPr>
            <a:spLocks noChangeArrowheads="1"/>
          </p:cNvSpPr>
          <p:nvPr/>
        </p:nvSpPr>
        <p:spPr bwMode="auto">
          <a:xfrm>
            <a:off x="1143000" y="3357563"/>
            <a:ext cx="6786563" cy="357187"/>
          </a:xfrm>
          <a:prstGeom prst="rect">
            <a:avLst/>
          </a:prstGeom>
          <a:solidFill>
            <a:srgbClr val="CCFFFF">
              <a:alpha val="50980"/>
            </a:srgbClr>
          </a:solidFill>
          <a:ln w="9525" algn="ctr">
            <a:solidFill>
              <a:srgbClr val="000000"/>
            </a:solidFill>
            <a:miter lim="800000"/>
            <a:headEnd/>
            <a:tailEnd/>
          </a:ln>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Courier New" panose="02070309020205020404" pitchFamily="49" charset="0"/>
                <a:cs typeface="Courier New" panose="02070309020205020404" pitchFamily="49" charset="0"/>
              </a:rPr>
              <a:t>CALL </a:t>
            </a:r>
            <a:r>
              <a:rPr lang="en-US" altLang="en-US" sz="1200">
                <a:latin typeface="Courier New" panose="02070309020205020404" pitchFamily="49" charset="0"/>
                <a:cs typeface="Courier New" panose="02070309020205020404" pitchFamily="49" charset="0"/>
              </a:rPr>
              <a:t>Table.addStatementNumbersField(neighbour)</a:t>
            </a:r>
          </a:p>
          <a:p>
            <a:pPr eaLnBrk="1" hangingPunct="1"/>
            <a:endParaRPr lang="en-US" altLang="en-US" sz="16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778908"/>
      </p:ext>
    </p:extLst>
  </p:cSld>
  <p:clrMapOvr>
    <a:masterClrMapping/>
  </p:clrMapOvr>
  <p:transition>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B72735BE-3C72-4460-AF36-45094FC44DFD}" type="slidenum">
              <a:rPr lang="en-GB" altLang="en-US" sz="900">
                <a:solidFill>
                  <a:srgbClr val="98ABD0"/>
                </a:solidFill>
              </a:rPr>
              <a:pPr eaLnBrk="1" hangingPunct="1"/>
              <a:t>67</a:t>
            </a:fld>
            <a:endParaRPr lang="en-GB" altLang="en-US" sz="900">
              <a:solidFill>
                <a:srgbClr val="98ABD0"/>
              </a:solidFill>
            </a:endParaRPr>
          </a:p>
        </p:txBody>
      </p:sp>
      <p:sp>
        <p:nvSpPr>
          <p:cNvPr id="121859" name="Rectangle 3"/>
          <p:cNvSpPr>
            <a:spLocks noGrp="1" noChangeArrowheads="1"/>
          </p:cNvSpPr>
          <p:nvPr>
            <p:ph type="body" idx="1"/>
          </p:nvPr>
        </p:nvSpPr>
        <p:spPr>
          <a:xfrm>
            <a:off x="785813" y="1143000"/>
            <a:ext cx="7772400" cy="5114925"/>
          </a:xfrm>
        </p:spPr>
        <p:txBody>
          <a:bodyPr/>
          <a:lstStyle/>
          <a:p>
            <a:pPr eaLnBrk="1" hangingPunct="1">
              <a:lnSpc>
                <a:spcPct val="90000"/>
              </a:lnSpc>
            </a:pPr>
            <a:r>
              <a:rPr lang="en-GB" altLang="en-US"/>
              <a:t>All applications MUST have a field to store overrides</a:t>
            </a:r>
          </a:p>
          <a:p>
            <a:pPr eaLnBrk="1" hangingPunct="1">
              <a:lnSpc>
                <a:spcPct val="90000"/>
              </a:lnSpc>
            </a:pPr>
            <a:endParaRPr lang="en-GB" altLang="en-US"/>
          </a:p>
          <a:p>
            <a:pPr eaLnBrk="1" hangingPunct="1">
              <a:lnSpc>
                <a:spcPct val="90000"/>
              </a:lnSpc>
            </a:pPr>
            <a:r>
              <a:rPr lang="en-GB" altLang="en-US"/>
              <a:t>Override fields can be added in 2 ways</a:t>
            </a:r>
          </a:p>
          <a:p>
            <a:pPr eaLnBrk="1" hangingPunct="1">
              <a:lnSpc>
                <a:spcPct val="90000"/>
              </a:lnSpc>
            </a:pPr>
            <a:endParaRPr lang="en-GB" altLang="en-US"/>
          </a:p>
          <a:p>
            <a:pPr eaLnBrk="1" hangingPunct="1">
              <a:lnSpc>
                <a:spcPct val="90000"/>
              </a:lnSpc>
            </a:pPr>
            <a:endParaRPr lang="en-GB" altLang="en-US"/>
          </a:p>
          <a:p>
            <a:pPr eaLnBrk="1" hangingPunct="1">
              <a:lnSpc>
                <a:spcPct val="90000"/>
              </a:lnSpc>
            </a:pPr>
            <a:endParaRPr lang="en-GB" altLang="en-US"/>
          </a:p>
          <a:p>
            <a:pPr eaLnBrk="1" hangingPunct="1">
              <a:lnSpc>
                <a:spcPct val="90000"/>
              </a:lnSpc>
            </a:pPr>
            <a:endParaRPr lang="en-GB" altLang="en-US"/>
          </a:p>
          <a:p>
            <a:pPr eaLnBrk="1" hangingPunct="1">
              <a:lnSpc>
                <a:spcPct val="90000"/>
              </a:lnSpc>
            </a:pPr>
            <a:endParaRPr lang="en-GB" altLang="en-US"/>
          </a:p>
          <a:p>
            <a:pPr eaLnBrk="1" hangingPunct="1">
              <a:lnSpc>
                <a:spcPct val="90000"/>
              </a:lnSpc>
            </a:pPr>
            <a:endParaRPr lang="en-GB" altLang="en-US"/>
          </a:p>
          <a:p>
            <a:pPr eaLnBrk="1" hangingPunct="1">
              <a:lnSpc>
                <a:spcPct val="90000"/>
              </a:lnSpc>
            </a:pPr>
            <a:endParaRPr lang="en-GB" altLang="en-US"/>
          </a:p>
          <a:p>
            <a:pPr eaLnBrk="1" hangingPunct="1">
              <a:lnSpc>
                <a:spcPct val="90000"/>
              </a:lnSpc>
            </a:pPr>
            <a:endParaRPr lang="en-GB" altLang="en-US"/>
          </a:p>
          <a:p>
            <a:pPr eaLnBrk="1" hangingPunct="1">
              <a:lnSpc>
                <a:spcPct val="90000"/>
              </a:lnSpc>
              <a:buFont typeface="Wingdings" panose="05000000000000000000" pitchFamily="2" charset="2"/>
              <a:buNone/>
            </a:pPr>
            <a:endParaRPr lang="en-GB" altLang="en-US"/>
          </a:p>
          <a:p>
            <a:pPr eaLnBrk="1" hangingPunct="1">
              <a:lnSpc>
                <a:spcPct val="90000"/>
              </a:lnSpc>
            </a:pPr>
            <a:endParaRPr lang="en-GB" altLang="en-US"/>
          </a:p>
          <a:p>
            <a:pPr eaLnBrk="1" hangingPunct="1">
              <a:lnSpc>
                <a:spcPct val="90000"/>
              </a:lnSpc>
            </a:pPr>
            <a:endParaRPr lang="en-GB" altLang="en-US"/>
          </a:p>
          <a:p>
            <a:pPr eaLnBrk="1" hangingPunct="1">
              <a:lnSpc>
                <a:spcPct val="90000"/>
              </a:lnSpc>
            </a:pPr>
            <a:endParaRPr lang="en-GB" altLang="en-US"/>
          </a:p>
          <a:p>
            <a:pPr eaLnBrk="1" hangingPunct="1">
              <a:lnSpc>
                <a:spcPct val="90000"/>
              </a:lnSpc>
            </a:pPr>
            <a:endParaRPr lang="en-GB" altLang="en-US"/>
          </a:p>
          <a:p>
            <a:pPr eaLnBrk="1" hangingPunct="1">
              <a:lnSpc>
                <a:spcPct val="90000"/>
              </a:lnSpc>
              <a:buFont typeface="Wingdings" panose="05000000000000000000" pitchFamily="2" charset="2"/>
              <a:buNone/>
            </a:pPr>
            <a:endParaRPr lang="en-US" altLang="en-US"/>
          </a:p>
          <a:p>
            <a:pPr>
              <a:buFont typeface="Wingdings" panose="05000000000000000000" pitchFamily="2" charset="2"/>
              <a:buNone/>
            </a:pPr>
            <a:r>
              <a:rPr lang="en-US" altLang="en-US"/>
              <a:t>					              </a:t>
            </a:r>
          </a:p>
          <a:p>
            <a:pPr lvl="1">
              <a:buFont typeface="Wingdings" panose="05000000000000000000" pitchFamily="2" charset="2"/>
              <a:buNone/>
            </a:pPr>
            <a:endParaRPr lang="en-US" altLang="en-US" sz="1800"/>
          </a:p>
          <a:p>
            <a:pPr lvl="1">
              <a:buFont typeface="Wingdings" panose="05000000000000000000" pitchFamily="2" charset="2"/>
              <a:buNone/>
            </a:pPr>
            <a:r>
              <a:rPr lang="en-US" altLang="en-US" sz="1800"/>
              <a:t>							    </a:t>
            </a:r>
          </a:p>
        </p:txBody>
      </p:sp>
      <p:sp>
        <p:nvSpPr>
          <p:cNvPr id="121860" name="Title 5"/>
          <p:cNvSpPr>
            <a:spLocks noGrp="1"/>
          </p:cNvSpPr>
          <p:nvPr>
            <p:ph type="title"/>
          </p:nvPr>
        </p:nvSpPr>
        <p:spPr/>
        <p:txBody>
          <a:bodyPr/>
          <a:lstStyle/>
          <a:p>
            <a:r>
              <a:rPr lang="en-GB" altLang="en-US"/>
              <a:t>Table.addOverrideField</a:t>
            </a:r>
            <a:endParaRPr lang="en-US" altLang="en-US"/>
          </a:p>
        </p:txBody>
      </p:sp>
      <p:sp>
        <p:nvSpPr>
          <p:cNvPr id="121861" name="Rectangle 4"/>
          <p:cNvSpPr>
            <a:spLocks noChangeArrowheads="1"/>
          </p:cNvSpPr>
          <p:nvPr/>
        </p:nvSpPr>
        <p:spPr bwMode="auto">
          <a:xfrm>
            <a:off x="1143000" y="3571875"/>
            <a:ext cx="6786563" cy="642938"/>
          </a:xfrm>
          <a:prstGeom prst="rect">
            <a:avLst/>
          </a:prstGeom>
          <a:solidFill>
            <a:srgbClr val="CCFFFF">
              <a:alpha val="50980"/>
            </a:srgbClr>
          </a:solidFill>
          <a:ln w="9525" algn="ctr">
            <a:solidFill>
              <a:srgbClr val="000000"/>
            </a:solidFill>
            <a:miter lim="800000"/>
            <a:headEnd/>
            <a:tailEnd/>
          </a:ln>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Courier New" panose="02070309020205020404" pitchFamily="49" charset="0"/>
                <a:cs typeface="Courier New" panose="02070309020205020404" pitchFamily="49" charset="0"/>
              </a:rPr>
              <a:t>CALL Table.addField(“XX.OVERRIDE", T24_String, Field_NoInput,"")</a:t>
            </a:r>
            <a:endParaRPr lang="en-US" altLang="en-US" sz="1200">
              <a:latin typeface="Courier New" panose="02070309020205020404" pitchFamily="49" charset="0"/>
              <a:cs typeface="Courier New" panose="02070309020205020404" pitchFamily="49" charset="0"/>
            </a:endParaRPr>
          </a:p>
        </p:txBody>
      </p:sp>
      <p:sp>
        <p:nvSpPr>
          <p:cNvPr id="121862" name="Rectangle 6"/>
          <p:cNvSpPr>
            <a:spLocks noChangeArrowheads="1"/>
          </p:cNvSpPr>
          <p:nvPr/>
        </p:nvSpPr>
        <p:spPr bwMode="auto">
          <a:xfrm>
            <a:off x="1143000" y="2786063"/>
            <a:ext cx="6786563" cy="357187"/>
          </a:xfrm>
          <a:prstGeom prst="rect">
            <a:avLst/>
          </a:prstGeom>
          <a:solidFill>
            <a:srgbClr val="CCFFFF">
              <a:alpha val="50980"/>
            </a:srgbClr>
          </a:solidFill>
          <a:ln w="9525" algn="ctr">
            <a:solidFill>
              <a:srgbClr val="000000"/>
            </a:solidFill>
            <a:miter lim="800000"/>
            <a:headEnd/>
            <a:tailEnd/>
          </a:ln>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1200">
                <a:latin typeface="Courier New" panose="02070309020205020404" pitchFamily="49" charset="0"/>
                <a:cs typeface="Courier New" panose="02070309020205020404" pitchFamily="49" charset="0"/>
              </a:rPr>
              <a:t>CALL </a:t>
            </a:r>
            <a:r>
              <a:rPr lang="en-US" altLang="en-US" sz="1200">
                <a:latin typeface="Courier New" panose="02070309020205020404" pitchFamily="49" charset="0"/>
                <a:cs typeface="Courier New" panose="02070309020205020404" pitchFamily="49" charset="0"/>
              </a:rPr>
              <a:t>Table.addOverrideField</a:t>
            </a:r>
          </a:p>
          <a:p>
            <a:pPr eaLnBrk="1" hangingPunct="1"/>
            <a:endParaRPr lang="en-US" altLang="en-US" sz="16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4350886"/>
      </p:ext>
    </p:extLst>
  </p:cSld>
  <p:clrMapOvr>
    <a:masterClrMapping/>
  </p:clrMapOvr>
  <p:transition>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B33AE529-6127-4DE8-8A10-997E9A256EE2}" type="slidenum">
              <a:rPr lang="en-GB" altLang="en-US" sz="900">
                <a:solidFill>
                  <a:srgbClr val="98ABD0"/>
                </a:solidFill>
              </a:rPr>
              <a:pPr eaLnBrk="1" hangingPunct="1"/>
              <a:t>68</a:t>
            </a:fld>
            <a:endParaRPr lang="en-GB" altLang="en-US" sz="900">
              <a:solidFill>
                <a:srgbClr val="98ABD0"/>
              </a:solidFill>
            </a:endParaRPr>
          </a:p>
        </p:txBody>
      </p:sp>
      <p:sp>
        <p:nvSpPr>
          <p:cNvPr id="122883" name="Rectangle 3"/>
          <p:cNvSpPr>
            <a:spLocks noGrp="1" noChangeArrowheads="1"/>
          </p:cNvSpPr>
          <p:nvPr>
            <p:ph type="body" idx="1"/>
          </p:nvPr>
        </p:nvSpPr>
        <p:spPr>
          <a:xfrm>
            <a:off x="785813" y="1171575"/>
            <a:ext cx="7772400" cy="5114925"/>
          </a:xfrm>
        </p:spPr>
        <p:txBody>
          <a:bodyPr/>
          <a:lstStyle/>
          <a:p>
            <a:r>
              <a:rPr lang="en-GB" altLang="en-US"/>
              <a:t>Sets the position of the audit fields when defining the field definition</a:t>
            </a:r>
            <a:r>
              <a:rPr lang="en-GB" altLang="en-US" b="1"/>
              <a:t> </a:t>
            </a:r>
            <a:r>
              <a:rPr lang="en-GB" altLang="en-US"/>
              <a:t>for a table.</a:t>
            </a:r>
            <a:endParaRPr lang="en-US" altLang="en-US"/>
          </a:p>
          <a:p>
            <a:pPr>
              <a:buFont typeface="Wingdings" panose="05000000000000000000" pitchFamily="2" charset="2"/>
              <a:buNone/>
            </a:pPr>
            <a:endParaRPr lang="en-GB" altLang="en-US"/>
          </a:p>
          <a:p>
            <a:pPr eaLnBrk="1" hangingPunct="1">
              <a:lnSpc>
                <a:spcPct val="90000"/>
              </a:lnSpc>
            </a:pPr>
            <a:r>
              <a:rPr lang="en-GB" altLang="en-US"/>
              <a:t>This API uses ADD.COMMON.FIELDS to create audit fields and set their position.</a:t>
            </a:r>
          </a:p>
          <a:p>
            <a:pPr eaLnBrk="1" hangingPunct="1">
              <a:lnSpc>
                <a:spcPct val="90000"/>
              </a:lnSpc>
            </a:pPr>
            <a:endParaRPr lang="en-GB" altLang="en-US"/>
          </a:p>
          <a:p>
            <a:pPr eaLnBrk="1" hangingPunct="1">
              <a:lnSpc>
                <a:spcPct val="90000"/>
              </a:lnSpc>
            </a:pPr>
            <a:endParaRPr lang="en-GB" altLang="en-US"/>
          </a:p>
          <a:p>
            <a:pPr eaLnBrk="1" hangingPunct="1">
              <a:lnSpc>
                <a:spcPct val="90000"/>
              </a:lnSpc>
            </a:pPr>
            <a:endParaRPr lang="en-GB" altLang="en-US"/>
          </a:p>
          <a:p>
            <a:pPr eaLnBrk="1" hangingPunct="1">
              <a:lnSpc>
                <a:spcPct val="90000"/>
              </a:lnSpc>
            </a:pPr>
            <a:endParaRPr lang="en-GB" altLang="en-US"/>
          </a:p>
          <a:p>
            <a:pPr eaLnBrk="1" hangingPunct="1">
              <a:lnSpc>
                <a:spcPct val="90000"/>
              </a:lnSpc>
              <a:buFont typeface="Wingdings" panose="05000000000000000000" pitchFamily="2" charset="2"/>
              <a:buNone/>
            </a:pPr>
            <a:endParaRPr lang="en-US" altLang="en-US"/>
          </a:p>
          <a:p>
            <a:pPr>
              <a:buFont typeface="Wingdings" panose="05000000000000000000" pitchFamily="2" charset="2"/>
              <a:buNone/>
            </a:pPr>
            <a:r>
              <a:rPr lang="en-US" altLang="en-US"/>
              <a:t>					              </a:t>
            </a:r>
          </a:p>
          <a:p>
            <a:pPr lvl="1">
              <a:buFont typeface="Wingdings" panose="05000000000000000000" pitchFamily="2" charset="2"/>
              <a:buNone/>
            </a:pPr>
            <a:endParaRPr lang="en-US" altLang="en-US" sz="1800"/>
          </a:p>
          <a:p>
            <a:pPr lvl="1">
              <a:buFont typeface="Wingdings" panose="05000000000000000000" pitchFamily="2" charset="2"/>
              <a:buNone/>
            </a:pPr>
            <a:r>
              <a:rPr lang="en-US" altLang="en-US" sz="1800"/>
              <a:t>							    </a:t>
            </a:r>
          </a:p>
        </p:txBody>
      </p:sp>
      <p:sp>
        <p:nvSpPr>
          <p:cNvPr id="122884" name="Title 5"/>
          <p:cNvSpPr>
            <a:spLocks noGrp="1"/>
          </p:cNvSpPr>
          <p:nvPr>
            <p:ph type="title"/>
          </p:nvPr>
        </p:nvSpPr>
        <p:spPr/>
        <p:txBody>
          <a:bodyPr/>
          <a:lstStyle/>
          <a:p>
            <a:r>
              <a:rPr lang="en-GB" altLang="en-US"/>
              <a:t>Table.setAuditPosition</a:t>
            </a:r>
            <a:endParaRPr lang="en-US" altLang="en-US"/>
          </a:p>
        </p:txBody>
      </p:sp>
    </p:spTree>
    <p:extLst>
      <p:ext uri="{BB962C8B-B14F-4D97-AF65-F5344CB8AC3E}">
        <p14:creationId xmlns:p14="http://schemas.microsoft.com/office/powerpoint/2010/main" val="2000935939"/>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D36B5DAC-C5E7-4CD5-8596-59A5214D5D0C}" type="slidenum">
              <a:rPr lang="en-GB" altLang="en-US" sz="900">
                <a:solidFill>
                  <a:srgbClr val="98ABD0"/>
                </a:solidFill>
              </a:rPr>
              <a:pPr eaLnBrk="1" hangingPunct="1"/>
              <a:t>6</a:t>
            </a:fld>
            <a:endParaRPr lang="en-GB" altLang="en-US" sz="900">
              <a:solidFill>
                <a:srgbClr val="98ABD0"/>
              </a:solidFill>
            </a:endParaRPr>
          </a:p>
        </p:txBody>
      </p:sp>
      <p:sp>
        <p:nvSpPr>
          <p:cNvPr id="15363" name="Rectangle 2"/>
          <p:cNvSpPr>
            <a:spLocks noGrp="1" noChangeArrowheads="1"/>
          </p:cNvSpPr>
          <p:nvPr>
            <p:ph type="title"/>
          </p:nvPr>
        </p:nvSpPr>
        <p:spPr>
          <a:xfrm>
            <a:off x="685800" y="344488"/>
            <a:ext cx="8212137" cy="492125"/>
          </a:xfrm>
        </p:spPr>
        <p:txBody>
          <a:bodyPr/>
          <a:lstStyle/>
          <a:p>
            <a:pPr eaLnBrk="1" hangingPunct="1"/>
            <a:r>
              <a:rPr lang="en-US" altLang="en-US"/>
              <a:t>Before Creating An Application</a:t>
            </a:r>
          </a:p>
        </p:txBody>
      </p:sp>
      <p:sp>
        <p:nvSpPr>
          <p:cNvPr id="15364" name="Rectangle 3"/>
          <p:cNvSpPr>
            <a:spLocks noGrp="1" noChangeArrowheads="1"/>
          </p:cNvSpPr>
          <p:nvPr>
            <p:ph type="body" idx="1"/>
          </p:nvPr>
        </p:nvSpPr>
        <p:spPr>
          <a:xfrm>
            <a:off x="685800" y="836613"/>
            <a:ext cx="7772400" cy="5816977"/>
          </a:xfrm>
        </p:spPr>
        <p:txBody>
          <a:bodyPr/>
          <a:lstStyle/>
          <a:p>
            <a:pPr eaLnBrk="1" hangingPunct="1"/>
            <a:r>
              <a:rPr lang="en-US" altLang="en-US" dirty="0"/>
              <a:t>We must decide a name for our application</a:t>
            </a:r>
          </a:p>
          <a:p>
            <a:pPr eaLnBrk="1" hangingPunct="1"/>
            <a:endParaRPr lang="en-US" altLang="en-US" dirty="0"/>
          </a:p>
          <a:p>
            <a:pPr eaLnBrk="1" hangingPunct="1"/>
            <a:r>
              <a:rPr lang="en-US" altLang="en-US" dirty="0"/>
              <a:t>What type of application (H, U, L, T, W)</a:t>
            </a:r>
          </a:p>
          <a:p>
            <a:pPr eaLnBrk="1" hangingPunct="1"/>
            <a:endParaRPr lang="en-US" altLang="en-US" dirty="0"/>
          </a:p>
          <a:p>
            <a:pPr eaLnBrk="1" hangingPunct="1"/>
            <a:r>
              <a:rPr lang="en-US" altLang="en-US" dirty="0"/>
              <a:t>What classification (CUS, FIN, INT)</a:t>
            </a:r>
          </a:p>
          <a:p>
            <a:pPr eaLnBrk="1" hangingPunct="1"/>
            <a:endParaRPr lang="en-US" altLang="en-US" dirty="0"/>
          </a:p>
          <a:p>
            <a:pPr eaLnBrk="1" hangingPunct="1"/>
            <a:r>
              <a:rPr lang="en-US" altLang="en-US" dirty="0"/>
              <a:t>We must decide what functions are going to be permitted</a:t>
            </a:r>
          </a:p>
          <a:p>
            <a:pPr eaLnBrk="1" hangingPunct="1"/>
            <a:endParaRPr lang="en-US" altLang="en-US" dirty="0"/>
          </a:p>
          <a:p>
            <a:pPr eaLnBrk="1" hangingPunct="1"/>
            <a:r>
              <a:rPr lang="en-US" altLang="en-US" dirty="0"/>
              <a:t>We must decide fields</a:t>
            </a:r>
          </a:p>
          <a:p>
            <a:pPr lvl="1" eaLnBrk="1" hangingPunct="1"/>
            <a:r>
              <a:rPr lang="en-US" altLang="en-US" dirty="0"/>
              <a:t>Data types</a:t>
            </a:r>
          </a:p>
          <a:p>
            <a:pPr lvl="1" eaLnBrk="1" hangingPunct="1"/>
            <a:r>
              <a:rPr lang="en-US" altLang="en-US" dirty="0"/>
              <a:t>Max, Min Characters</a:t>
            </a:r>
          </a:p>
          <a:p>
            <a:pPr marL="0" lvl="1" indent="0" eaLnBrk="1" hangingPunct="1">
              <a:buNone/>
            </a:pPr>
            <a:endParaRPr lang="en-US" altLang="en-US" dirty="0"/>
          </a:p>
          <a:p>
            <a:pPr lvl="1" eaLnBrk="1" hangingPunct="1"/>
            <a:r>
              <a:rPr lang="en-US" altLang="en-US" dirty="0"/>
              <a:t>Field Names</a:t>
            </a:r>
          </a:p>
          <a:p>
            <a:pPr eaLnBrk="1" hangingPunct="1"/>
            <a:r>
              <a:rPr lang="en-US" altLang="en-US" dirty="0"/>
              <a:t>Extra validations of data</a:t>
            </a:r>
          </a:p>
          <a:p>
            <a:pPr eaLnBrk="1" hangingPunct="1"/>
            <a:endParaRPr lang="en-US" altLang="en-US" dirty="0"/>
          </a:p>
          <a:p>
            <a:pPr eaLnBrk="1" hangingPunct="1"/>
            <a:r>
              <a:rPr lang="en-US" altLang="en-US" dirty="0"/>
              <a:t>Other related file updates </a:t>
            </a:r>
          </a:p>
          <a:p>
            <a:pPr eaLnBrk="1" hangingPunct="1"/>
            <a:endParaRPr lang="en-US" altLang="en-US" dirty="0"/>
          </a:p>
          <a:p>
            <a:pPr eaLnBrk="1" hangingPunct="1"/>
            <a:r>
              <a:rPr lang="en-US" altLang="en-US" dirty="0"/>
              <a:t>What is the business functionality to be built in</a:t>
            </a:r>
          </a:p>
          <a:p>
            <a:pPr eaLnBrk="1" hangingPunct="1"/>
            <a:endParaRPr lang="en-US" altLang="en-US" dirty="0"/>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3715650380"/>
      </p:ext>
    </p:extLst>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C8974534-AB18-4249-A6E1-A718B32FFE30}" type="slidenum">
              <a:rPr lang="en-GB" altLang="en-US" sz="900">
                <a:solidFill>
                  <a:srgbClr val="98ABD0"/>
                </a:solidFill>
              </a:rPr>
              <a:pPr eaLnBrk="1" hangingPunct="1"/>
              <a:t>69</a:t>
            </a:fld>
            <a:endParaRPr lang="en-GB" altLang="en-US" sz="900">
              <a:solidFill>
                <a:srgbClr val="98ABD0"/>
              </a:solidFill>
            </a:endParaRPr>
          </a:p>
        </p:txBody>
      </p:sp>
      <p:sp>
        <p:nvSpPr>
          <p:cNvPr id="129027" name="Rectangle 2"/>
          <p:cNvSpPr>
            <a:spLocks noGrp="1" noChangeArrowheads="1"/>
          </p:cNvSpPr>
          <p:nvPr>
            <p:ph type="title"/>
          </p:nvPr>
        </p:nvSpPr>
        <p:spPr/>
        <p:txBody>
          <a:bodyPr/>
          <a:lstStyle/>
          <a:p>
            <a:pPr eaLnBrk="1" hangingPunct="1"/>
            <a:r>
              <a:rPr lang="en-US" altLang="en-US"/>
              <a:t>Field Definition</a:t>
            </a:r>
          </a:p>
        </p:txBody>
      </p:sp>
      <p:sp>
        <p:nvSpPr>
          <p:cNvPr id="129028" name="Rectangle 3"/>
          <p:cNvSpPr>
            <a:spLocks noGrp="1" noChangeArrowheads="1"/>
          </p:cNvSpPr>
          <p:nvPr>
            <p:ph type="body" idx="1"/>
          </p:nvPr>
        </p:nvSpPr>
        <p:spPr/>
        <p:txBody>
          <a:bodyPr/>
          <a:lstStyle/>
          <a:p>
            <a:pPr eaLnBrk="1" hangingPunct="1">
              <a:lnSpc>
                <a:spcPct val="90000"/>
              </a:lnSpc>
            </a:pPr>
            <a:endParaRPr lang="en-GB" altLang="en-US"/>
          </a:p>
          <a:p>
            <a:pPr eaLnBrk="1" hangingPunct="1">
              <a:lnSpc>
                <a:spcPct val="90000"/>
              </a:lnSpc>
            </a:pPr>
            <a:r>
              <a:rPr lang="en-GB" altLang="en-US"/>
              <a:t>Set V$FUNCTION to any value greater than one character</a:t>
            </a:r>
          </a:p>
          <a:p>
            <a:pPr eaLnBrk="1" hangingPunct="1">
              <a:lnSpc>
                <a:spcPct val="90000"/>
              </a:lnSpc>
            </a:pPr>
            <a:endParaRPr lang="en-GB" altLang="en-US"/>
          </a:p>
          <a:p>
            <a:pPr eaLnBrk="1" hangingPunct="1">
              <a:lnSpc>
                <a:spcPct val="90000"/>
              </a:lnSpc>
            </a:pPr>
            <a:r>
              <a:rPr lang="en-GB" altLang="en-US"/>
              <a:t>Returns the fields defined for an application</a:t>
            </a:r>
          </a:p>
          <a:p>
            <a:pPr eaLnBrk="1" hangingPunct="1">
              <a:lnSpc>
                <a:spcPct val="90000"/>
              </a:lnSpc>
            </a:pPr>
            <a:endParaRPr lang="en-GB" altLang="en-US"/>
          </a:p>
          <a:p>
            <a:pPr eaLnBrk="1" hangingPunct="1">
              <a:lnSpc>
                <a:spcPct val="90000"/>
              </a:lnSpc>
            </a:pPr>
            <a:r>
              <a:rPr lang="en-GB" altLang="en-US"/>
              <a:t>Returns the F , N and T array of the calling application	</a:t>
            </a:r>
          </a:p>
          <a:p>
            <a:pPr eaLnBrk="1" hangingPunct="1">
              <a:lnSpc>
                <a:spcPct val="90000"/>
              </a:lnSpc>
            </a:pPr>
            <a:endParaRPr lang="en-GB" altLang="en-US"/>
          </a:p>
          <a:p>
            <a:pPr eaLnBrk="1" hangingPunct="1">
              <a:lnSpc>
                <a:spcPct val="90000"/>
              </a:lnSpc>
            </a:pPr>
            <a:endParaRPr lang="en-US" altLang="en-US"/>
          </a:p>
          <a:p>
            <a:pPr eaLnBrk="1" hangingPunct="1">
              <a:lnSpc>
                <a:spcPct val="90000"/>
              </a:lnSpc>
              <a:buFont typeface="Wingdings" panose="05000000000000000000" pitchFamily="2" charset="2"/>
              <a:buNone/>
            </a:pPr>
            <a:endParaRPr lang="en-US" altLang="en-US"/>
          </a:p>
        </p:txBody>
      </p:sp>
    </p:spTree>
    <p:extLst>
      <p:ext uri="{BB962C8B-B14F-4D97-AF65-F5344CB8AC3E}">
        <p14:creationId xmlns:p14="http://schemas.microsoft.com/office/powerpoint/2010/main" val="3340009331"/>
      </p:ext>
    </p:extLst>
  </p:cSld>
  <p:clrMapOvr>
    <a:masterClrMapping/>
  </p:clrMapOvr>
  <p:transition>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p:txBody>
          <a:bodyPr/>
          <a:lstStyle/>
          <a:p>
            <a:r>
              <a:rPr lang="en-US" altLang="en-US"/>
              <a:t>Workshop</a:t>
            </a:r>
          </a:p>
        </p:txBody>
      </p:sp>
      <p:sp>
        <p:nvSpPr>
          <p:cNvPr id="130051" name="Content Placeholder 2"/>
          <p:cNvSpPr>
            <a:spLocks noGrp="1"/>
          </p:cNvSpPr>
          <p:nvPr>
            <p:ph idx="1"/>
          </p:nvPr>
        </p:nvSpPr>
        <p:spPr/>
        <p:txBody>
          <a:bodyPr/>
          <a:lstStyle/>
          <a:p>
            <a:r>
              <a:rPr lang="en-US" altLang="en-US"/>
              <a:t>Copy the TEMPLATE subroutine for all DEBIT CARD related applications</a:t>
            </a:r>
          </a:p>
          <a:p>
            <a:endParaRPr lang="en-US" altLang="en-US"/>
          </a:p>
          <a:p>
            <a:r>
              <a:rPr lang="en-US" altLang="en-US"/>
              <a:t>Create the required fields for each of them using the API’s discussed</a:t>
            </a:r>
          </a:p>
        </p:txBody>
      </p:sp>
      <p:sp>
        <p:nvSpPr>
          <p:cNvPr id="1300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080C1EBE-826D-45CF-8AE4-ACDF41BF9DE1}" type="slidenum">
              <a:rPr lang="en-GB" altLang="en-US" sz="900">
                <a:solidFill>
                  <a:srgbClr val="98ABD0"/>
                </a:solidFill>
              </a:rPr>
              <a:pPr eaLnBrk="1" hangingPunct="1"/>
              <a:t>70</a:t>
            </a:fld>
            <a:endParaRPr lang="en-GB" altLang="en-US" sz="900">
              <a:solidFill>
                <a:srgbClr val="98ABD0"/>
              </a:solidFill>
            </a:endParaRPr>
          </a:p>
        </p:txBody>
      </p:sp>
    </p:spTree>
    <p:extLst>
      <p:ext uri="{BB962C8B-B14F-4D97-AF65-F5344CB8AC3E}">
        <p14:creationId xmlns:p14="http://schemas.microsoft.com/office/powerpoint/2010/main" val="1562169808"/>
      </p:ext>
    </p:extLst>
  </p:cSld>
  <p:clrMapOvr>
    <a:masterClrMapping/>
  </p:clrMapOvr>
  <p:transition>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r>
              <a:rPr lang="en-US" altLang="en-US"/>
              <a:t>How to create additional components?</a:t>
            </a:r>
          </a:p>
        </p:txBody>
      </p:sp>
      <p:sp>
        <p:nvSpPr>
          <p:cNvPr id="131075" name="Content Placeholder 2"/>
          <p:cNvSpPr>
            <a:spLocks noGrp="1"/>
          </p:cNvSpPr>
          <p:nvPr>
            <p:ph idx="1"/>
          </p:nvPr>
        </p:nvSpPr>
        <p:spPr/>
        <p:txBody>
          <a:bodyPr/>
          <a:lstStyle/>
          <a:p>
            <a:r>
              <a:rPr lang="en-US" altLang="en-US"/>
              <a:t>We have created the fields for our application</a:t>
            </a:r>
          </a:p>
          <a:p>
            <a:endParaRPr lang="en-US" altLang="en-US"/>
          </a:p>
          <a:p>
            <a:r>
              <a:rPr lang="en-US" altLang="en-US"/>
              <a:t>Do we have to manually create all the necessary additional components to make our application work?</a:t>
            </a:r>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pPr>
              <a:buFont typeface="Wingdings" panose="05000000000000000000" pitchFamily="2" charset="2"/>
              <a:buNone/>
            </a:pPr>
            <a:endParaRPr lang="en-US" altLang="en-US"/>
          </a:p>
        </p:txBody>
      </p:sp>
      <p:sp>
        <p:nvSpPr>
          <p:cNvPr id="1310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CB2F4629-39FA-488A-855C-2CAA121F607B}" type="slidenum">
              <a:rPr lang="en-GB" altLang="en-US" sz="900">
                <a:solidFill>
                  <a:srgbClr val="98ABD0"/>
                </a:solidFill>
              </a:rPr>
              <a:pPr eaLnBrk="1" hangingPunct="1"/>
              <a:t>71</a:t>
            </a:fld>
            <a:endParaRPr lang="en-GB" altLang="en-US" sz="900">
              <a:solidFill>
                <a:srgbClr val="98ABD0"/>
              </a:solidFill>
            </a:endParaRPr>
          </a:p>
        </p:txBody>
      </p:sp>
    </p:spTree>
    <p:extLst>
      <p:ext uri="{BB962C8B-B14F-4D97-AF65-F5344CB8AC3E}">
        <p14:creationId xmlns:p14="http://schemas.microsoft.com/office/powerpoint/2010/main" val="1426121075"/>
      </p:ext>
    </p:extLst>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US" altLang="en-US"/>
              <a:t>How to create additional components?</a:t>
            </a:r>
          </a:p>
        </p:txBody>
      </p:sp>
      <p:sp>
        <p:nvSpPr>
          <p:cNvPr id="132099" name="Content Placeholder 2"/>
          <p:cNvSpPr>
            <a:spLocks noGrp="1"/>
          </p:cNvSpPr>
          <p:nvPr>
            <p:ph idx="1"/>
          </p:nvPr>
        </p:nvSpPr>
        <p:spPr/>
        <p:txBody>
          <a:bodyPr/>
          <a:lstStyle/>
          <a:p>
            <a:r>
              <a:rPr lang="en-US" altLang="en-US"/>
              <a:t>No, EB.DEV.HELPER will do it for us…..</a:t>
            </a:r>
          </a:p>
          <a:p>
            <a:endParaRPr lang="en-US" altLang="en-US"/>
          </a:p>
        </p:txBody>
      </p:sp>
      <p:sp>
        <p:nvSpPr>
          <p:cNvPr id="1321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AA35C525-7A72-4CB3-9D11-5425044A7760}" type="slidenum">
              <a:rPr lang="en-GB" altLang="en-US" sz="900">
                <a:solidFill>
                  <a:srgbClr val="98ABD0"/>
                </a:solidFill>
              </a:rPr>
              <a:pPr eaLnBrk="1" hangingPunct="1"/>
              <a:t>72</a:t>
            </a:fld>
            <a:endParaRPr lang="en-GB" altLang="en-US" sz="900">
              <a:solidFill>
                <a:srgbClr val="98ABD0"/>
              </a:solidFill>
            </a:endParaRPr>
          </a:p>
        </p:txBody>
      </p:sp>
    </p:spTree>
    <p:extLst>
      <p:ext uri="{BB962C8B-B14F-4D97-AF65-F5344CB8AC3E}">
        <p14:creationId xmlns:p14="http://schemas.microsoft.com/office/powerpoint/2010/main" val="3581489682"/>
      </p:ext>
    </p:extLst>
  </p:cSld>
  <p:clrMapOvr>
    <a:masterClrMapping/>
  </p:clrMapOvr>
  <p:transition>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7B523E91-D749-42DC-A695-A46326BC156E}" type="slidenum">
              <a:rPr lang="en-GB" altLang="en-US" sz="900">
                <a:solidFill>
                  <a:srgbClr val="98ABD0"/>
                </a:solidFill>
              </a:rPr>
              <a:pPr eaLnBrk="1" hangingPunct="1"/>
              <a:t>73</a:t>
            </a:fld>
            <a:endParaRPr lang="en-GB" altLang="en-US" sz="900">
              <a:solidFill>
                <a:srgbClr val="98ABD0"/>
              </a:solidFill>
            </a:endParaRPr>
          </a:p>
        </p:txBody>
      </p:sp>
      <p:sp>
        <p:nvSpPr>
          <p:cNvPr id="133123" name="Rectangle 2"/>
          <p:cNvSpPr>
            <a:spLocks noGrp="1" noChangeArrowheads="1"/>
          </p:cNvSpPr>
          <p:nvPr>
            <p:ph type="title"/>
          </p:nvPr>
        </p:nvSpPr>
        <p:spPr/>
        <p:txBody>
          <a:bodyPr/>
          <a:lstStyle/>
          <a:p>
            <a:pPr eaLnBrk="1" hangingPunct="1"/>
            <a:r>
              <a:rPr lang="en-US" altLang="en-US"/>
              <a:t>EB.DEV.HELPER</a:t>
            </a:r>
          </a:p>
        </p:txBody>
      </p:sp>
      <p:sp>
        <p:nvSpPr>
          <p:cNvPr id="133124" name="Rectangle 3"/>
          <p:cNvSpPr>
            <a:spLocks noGrp="1" noChangeArrowheads="1"/>
          </p:cNvSpPr>
          <p:nvPr>
            <p:ph type="body" idx="1"/>
          </p:nvPr>
        </p:nvSpPr>
        <p:spPr/>
        <p:txBody>
          <a:bodyPr/>
          <a:lstStyle/>
          <a:p>
            <a:pPr eaLnBrk="1" hangingPunct="1"/>
            <a:r>
              <a:rPr lang="en-US" altLang="en-US"/>
              <a:t>Workfile Application to create</a:t>
            </a:r>
          </a:p>
          <a:p>
            <a:pPr lvl="1" eaLnBrk="1" hangingPunct="1"/>
            <a:r>
              <a:rPr lang="en-US" altLang="en-US"/>
              <a:t>PGM.FILE entry</a:t>
            </a:r>
          </a:p>
          <a:p>
            <a:pPr lvl="1" eaLnBrk="1" hangingPunct="1"/>
            <a:r>
              <a:rPr lang="en-US" altLang="en-US"/>
              <a:t>FILE.CONTROL entry</a:t>
            </a:r>
          </a:p>
          <a:p>
            <a:pPr lvl="1" eaLnBrk="1" hangingPunct="1"/>
            <a:r>
              <a:rPr lang="en-US" altLang="en-US"/>
              <a:t>I_ File(insert file in BP)</a:t>
            </a:r>
          </a:p>
          <a:p>
            <a:pPr lvl="1" eaLnBrk="1" hangingPunct="1"/>
            <a:r>
              <a:rPr lang="en-US" altLang="en-US"/>
              <a:t>STANDARD.SELECTION</a:t>
            </a:r>
          </a:p>
          <a:p>
            <a:pPr lvl="1" eaLnBrk="1" hangingPunct="1"/>
            <a:r>
              <a:rPr lang="en-US" altLang="en-US"/>
              <a:t>Create files at Database level</a:t>
            </a:r>
          </a:p>
          <a:p>
            <a:pPr lvl="1" eaLnBrk="1" hangingPunct="1"/>
            <a:r>
              <a:rPr lang="en-US" altLang="en-US"/>
              <a:t>Create DAS routines – discussed later on…</a:t>
            </a:r>
          </a:p>
          <a:p>
            <a:pPr eaLnBrk="1" hangingPunct="1"/>
            <a:endParaRPr lang="en-US" altLang="en-US"/>
          </a:p>
          <a:p>
            <a:pPr eaLnBrk="1" hangingPunct="1"/>
            <a:r>
              <a:rPr lang="en-US" altLang="en-US"/>
              <a:t>Record ID is Application Name</a:t>
            </a:r>
          </a:p>
          <a:p>
            <a:pPr eaLnBrk="1" hangingPunct="1"/>
            <a:endParaRPr lang="en-US" altLang="en-US"/>
          </a:p>
          <a:p>
            <a:pPr eaLnBrk="1" hangingPunct="1"/>
            <a:r>
              <a:rPr lang="en-US" altLang="en-US"/>
              <a:t>Verify record</a:t>
            </a:r>
          </a:p>
          <a:p>
            <a:pPr eaLnBrk="1" hangingPunct="1"/>
            <a:endParaRPr lang="en-US" altLang="en-US"/>
          </a:p>
          <a:p>
            <a:pPr eaLnBrk="1" hangingPunct="1"/>
            <a:r>
              <a:rPr lang="en-US" altLang="en-US"/>
              <a:t>Say Y to all questions asked</a:t>
            </a:r>
          </a:p>
        </p:txBody>
      </p:sp>
    </p:spTree>
    <p:extLst>
      <p:ext uri="{BB962C8B-B14F-4D97-AF65-F5344CB8AC3E}">
        <p14:creationId xmlns:p14="http://schemas.microsoft.com/office/powerpoint/2010/main" val="2058404801"/>
      </p:ext>
    </p:extLst>
  </p:cSld>
  <p:clrMapOvr>
    <a:masterClrMapping/>
  </p:clrMapOvr>
  <p:transition>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p:txBody>
          <a:bodyPr/>
          <a:lstStyle/>
          <a:p>
            <a:r>
              <a:rPr lang="en-US" altLang="en-US"/>
              <a:t>When to create which additional component?</a:t>
            </a:r>
          </a:p>
        </p:txBody>
      </p:sp>
      <p:sp>
        <p:nvSpPr>
          <p:cNvPr id="134147" name="Content Placeholder 2"/>
          <p:cNvSpPr>
            <a:spLocks noGrp="1"/>
          </p:cNvSpPr>
          <p:nvPr>
            <p:ph idx="1"/>
          </p:nvPr>
        </p:nvSpPr>
        <p:spPr/>
        <p:txBody>
          <a:bodyPr/>
          <a:lstStyle/>
          <a:p>
            <a:r>
              <a:rPr lang="en-US" altLang="en-US"/>
              <a:t>If static properties have changed</a:t>
            </a:r>
          </a:p>
          <a:p>
            <a:pPr lvl="1"/>
            <a:r>
              <a:rPr lang="en-US" altLang="en-US"/>
              <a:t>Rebuild PGM.FILE, FILE.CONTROL, DATABASE FILES if required</a:t>
            </a:r>
          </a:p>
          <a:p>
            <a:pPr lvl="1"/>
            <a:endParaRPr lang="en-US" altLang="en-US"/>
          </a:p>
          <a:p>
            <a:r>
              <a:rPr lang="en-US" altLang="en-US"/>
              <a:t>If the field name has been changed</a:t>
            </a:r>
          </a:p>
          <a:p>
            <a:pPr lvl="1"/>
            <a:r>
              <a:rPr lang="en-US" altLang="en-US"/>
              <a:t>Update I_File and SS</a:t>
            </a:r>
          </a:p>
          <a:p>
            <a:endParaRPr lang="en-US" altLang="en-US"/>
          </a:p>
          <a:p>
            <a:r>
              <a:rPr lang="en-US" altLang="en-US"/>
              <a:t>If the field properties have been changed</a:t>
            </a:r>
          </a:p>
          <a:p>
            <a:pPr lvl="1"/>
            <a:r>
              <a:rPr lang="en-US" altLang="en-US"/>
              <a:t>Update SS</a:t>
            </a:r>
          </a:p>
          <a:p>
            <a:pPr lvl="1"/>
            <a:endParaRPr lang="en-US" altLang="en-US"/>
          </a:p>
          <a:p>
            <a:r>
              <a:rPr lang="en-US" altLang="en-US"/>
              <a:t>If a new field has been added</a:t>
            </a:r>
          </a:p>
          <a:p>
            <a:pPr lvl="1"/>
            <a:r>
              <a:rPr lang="en-US" altLang="en-US"/>
              <a:t>Update I_File and SS</a:t>
            </a:r>
          </a:p>
          <a:p>
            <a:pPr>
              <a:buFont typeface="Wingdings" panose="05000000000000000000" pitchFamily="2" charset="2"/>
              <a:buNone/>
            </a:pPr>
            <a:endParaRPr lang="en-US" altLang="en-US"/>
          </a:p>
          <a:p>
            <a:r>
              <a:rPr lang="en-US" altLang="en-US"/>
              <a:t>If the application name has to be changed</a:t>
            </a:r>
          </a:p>
          <a:p>
            <a:pPr lvl="1"/>
            <a:r>
              <a:rPr lang="en-US" altLang="en-US"/>
              <a:t>Update all components</a:t>
            </a:r>
          </a:p>
          <a:p>
            <a:pPr lvl="1">
              <a:buFont typeface="Wingdings" panose="05000000000000000000" pitchFamily="2" charset="2"/>
              <a:buNone/>
            </a:pPr>
            <a:endParaRPr lang="en-US" altLang="en-US"/>
          </a:p>
          <a:p>
            <a:pPr lvl="1">
              <a:buFont typeface="Wingdings" panose="05000000000000000000" pitchFamily="2" charset="2"/>
              <a:buNone/>
            </a:pPr>
            <a:endParaRPr lang="en-US" altLang="en-US"/>
          </a:p>
        </p:txBody>
      </p:sp>
      <p:sp>
        <p:nvSpPr>
          <p:cNvPr id="1341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8A5A0A26-E35B-443B-A486-6F27F5BA2E62}" type="slidenum">
              <a:rPr lang="en-GB" altLang="en-US" sz="900">
                <a:solidFill>
                  <a:srgbClr val="98ABD0"/>
                </a:solidFill>
              </a:rPr>
              <a:pPr eaLnBrk="1" hangingPunct="1"/>
              <a:t>74</a:t>
            </a:fld>
            <a:endParaRPr lang="en-GB" altLang="en-US" sz="900">
              <a:solidFill>
                <a:srgbClr val="98ABD0"/>
              </a:solidFill>
            </a:endParaRPr>
          </a:p>
        </p:txBody>
      </p:sp>
    </p:spTree>
    <p:extLst>
      <p:ext uri="{BB962C8B-B14F-4D97-AF65-F5344CB8AC3E}">
        <p14:creationId xmlns:p14="http://schemas.microsoft.com/office/powerpoint/2010/main" val="1100034124"/>
      </p:ext>
    </p:extLst>
  </p:cSld>
  <p:clrMapOvr>
    <a:masterClrMapping/>
  </p:clrMapOvr>
  <p:transition>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US" altLang="en-US"/>
              <a:t>Workshop</a:t>
            </a:r>
          </a:p>
        </p:txBody>
      </p:sp>
      <p:sp>
        <p:nvSpPr>
          <p:cNvPr id="135171" name="Content Placeholder 2"/>
          <p:cNvSpPr>
            <a:spLocks noGrp="1"/>
          </p:cNvSpPr>
          <p:nvPr>
            <p:ph idx="1"/>
          </p:nvPr>
        </p:nvSpPr>
        <p:spPr/>
        <p:txBody>
          <a:bodyPr/>
          <a:lstStyle/>
          <a:p>
            <a:r>
              <a:rPr lang="en-US" altLang="en-US"/>
              <a:t>Run EB.DEV.HELPER and create additional components for all the applications created relating to DEBIT CARD</a:t>
            </a:r>
          </a:p>
          <a:p>
            <a:endParaRPr lang="en-US" altLang="en-US"/>
          </a:p>
          <a:p>
            <a:pPr>
              <a:buFont typeface="Wingdings" panose="05000000000000000000" pitchFamily="2" charset="2"/>
              <a:buNone/>
            </a:pPr>
            <a:endParaRPr lang="en-US" altLang="en-US"/>
          </a:p>
        </p:txBody>
      </p:sp>
      <p:sp>
        <p:nvSpPr>
          <p:cNvPr id="135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963CCF2E-C109-4C92-B1EE-5FB204BA7CF1}" type="slidenum">
              <a:rPr lang="en-GB" altLang="en-US" sz="900">
                <a:solidFill>
                  <a:srgbClr val="98ABD0"/>
                </a:solidFill>
              </a:rPr>
              <a:pPr eaLnBrk="1" hangingPunct="1"/>
              <a:t>75</a:t>
            </a:fld>
            <a:endParaRPr lang="en-GB" altLang="en-US" sz="900">
              <a:solidFill>
                <a:srgbClr val="98ABD0"/>
              </a:solidFill>
            </a:endParaRPr>
          </a:p>
        </p:txBody>
      </p:sp>
    </p:spTree>
    <p:extLst>
      <p:ext uri="{BB962C8B-B14F-4D97-AF65-F5344CB8AC3E}">
        <p14:creationId xmlns:p14="http://schemas.microsoft.com/office/powerpoint/2010/main" val="4094739580"/>
      </p:ext>
    </p:extLst>
  </p:cSld>
  <p:clrMapOvr>
    <a:masterClrMapping/>
  </p:clrMapOvr>
  <p:transition>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Content Placeholder 2"/>
          <p:cNvSpPr>
            <a:spLocks noGrp="1"/>
          </p:cNvSpPr>
          <p:nvPr>
            <p:ph idx="1"/>
          </p:nvPr>
        </p:nvSpPr>
        <p:spPr>
          <a:xfrm>
            <a:off x="481013" y="1971675"/>
            <a:ext cx="8212137" cy="2215991"/>
          </a:xfrm>
        </p:spPr>
        <p:txBody>
          <a:bodyPr/>
          <a:lstStyle/>
          <a:p>
            <a:pPr algn="ctr"/>
            <a:endParaRPr lang="en-US" altLang="en-US" dirty="0"/>
          </a:p>
          <a:p>
            <a:pPr algn="ctr"/>
            <a:endParaRPr lang="en-US" altLang="en-US" dirty="0"/>
          </a:p>
          <a:p>
            <a:pPr algn="ctr"/>
            <a:endParaRPr lang="en-US" altLang="en-US" dirty="0"/>
          </a:p>
          <a:p>
            <a:pPr algn="ctr"/>
            <a:endParaRPr lang="en-US" altLang="en-US" dirty="0"/>
          </a:p>
          <a:p>
            <a:pPr algn="ctr">
              <a:buFont typeface="Wingdings" panose="05000000000000000000" pitchFamily="2" charset="2"/>
              <a:buNone/>
            </a:pPr>
            <a:endParaRPr lang="en-US" altLang="en-US" dirty="0"/>
          </a:p>
          <a:p>
            <a:pPr eaLnBrk="1" hangingPunct="1">
              <a:buFont typeface="Wingdings" panose="05000000000000000000" pitchFamily="2" charset="2"/>
              <a:buNone/>
            </a:pPr>
            <a:r>
              <a:rPr lang="en-US" altLang="en-US" dirty="0"/>
              <a:t>	</a:t>
            </a:r>
            <a:endParaRPr lang="en-US" altLang="en-US" sz="2400" dirty="0"/>
          </a:p>
          <a:p>
            <a:pPr lvl="1" eaLnBrk="1" hangingPunct="1"/>
            <a:r>
              <a:rPr lang="en-US" altLang="en-US" dirty="0"/>
              <a:t>Validation and Workshops</a:t>
            </a:r>
          </a:p>
          <a:p>
            <a:pPr algn="ctr"/>
            <a:endParaRPr lang="en-US" altLang="en-US" dirty="0"/>
          </a:p>
        </p:txBody>
      </p:sp>
      <p:sp>
        <p:nvSpPr>
          <p:cNvPr id="1361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019ACE67-6AD7-4F58-8D21-BE7E0C3FD87A}" type="slidenum">
              <a:rPr lang="en-GB" altLang="en-US" sz="900">
                <a:solidFill>
                  <a:srgbClr val="98ABD0"/>
                </a:solidFill>
              </a:rPr>
              <a:pPr eaLnBrk="1" hangingPunct="1"/>
              <a:t>76</a:t>
            </a:fld>
            <a:endParaRPr lang="en-GB" altLang="en-US" sz="900">
              <a:solidFill>
                <a:srgbClr val="98ABD0"/>
              </a:solidFill>
            </a:endParaRPr>
          </a:p>
        </p:txBody>
      </p:sp>
    </p:spTree>
    <p:extLst>
      <p:ext uri="{BB962C8B-B14F-4D97-AF65-F5344CB8AC3E}">
        <p14:creationId xmlns:p14="http://schemas.microsoft.com/office/powerpoint/2010/main" val="214340722"/>
      </p:ext>
    </p:extLst>
  </p:cSld>
  <p:clrMapOvr>
    <a:masterClrMapping/>
  </p:clrMapOvr>
  <p:transition>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p:txBody>
          <a:bodyPr/>
          <a:lstStyle/>
          <a:p>
            <a:r>
              <a:rPr lang="en-US" altLang="en-US"/>
              <a:t>Data Validations</a:t>
            </a:r>
          </a:p>
        </p:txBody>
      </p:sp>
      <p:sp>
        <p:nvSpPr>
          <p:cNvPr id="137219" name="Content Placeholder 2"/>
          <p:cNvSpPr>
            <a:spLocks noGrp="1"/>
          </p:cNvSpPr>
          <p:nvPr>
            <p:ph idx="1"/>
          </p:nvPr>
        </p:nvSpPr>
        <p:spPr/>
        <p:txBody>
          <a:bodyPr/>
          <a:lstStyle/>
          <a:p>
            <a:pPr algn="ctr">
              <a:buFont typeface="Wingdings" panose="05000000000000000000" pitchFamily="2" charset="2"/>
              <a:buNone/>
            </a:pPr>
            <a:endParaRPr lang="en-US" altLang="en-US"/>
          </a:p>
          <a:p>
            <a:pPr algn="ctr">
              <a:buFont typeface="Wingdings" panose="05000000000000000000" pitchFamily="2" charset="2"/>
              <a:buNone/>
            </a:pPr>
            <a:endParaRPr lang="en-US" altLang="en-US"/>
          </a:p>
          <a:p>
            <a:pPr algn="ctr">
              <a:buFont typeface="Wingdings" panose="05000000000000000000" pitchFamily="2" charset="2"/>
              <a:buNone/>
            </a:pPr>
            <a:endParaRPr lang="en-US" altLang="en-US"/>
          </a:p>
          <a:p>
            <a:pPr algn="ctr">
              <a:buFont typeface="Wingdings" panose="05000000000000000000" pitchFamily="2" charset="2"/>
              <a:buNone/>
            </a:pPr>
            <a:endParaRPr lang="en-US" altLang="en-US"/>
          </a:p>
          <a:p>
            <a:pPr algn="ctr">
              <a:buFont typeface="Wingdings" panose="05000000000000000000" pitchFamily="2" charset="2"/>
              <a:buNone/>
            </a:pPr>
            <a:endParaRPr lang="en-US" altLang="en-US"/>
          </a:p>
          <a:p>
            <a:pPr algn="ctr">
              <a:buFont typeface="Wingdings" panose="05000000000000000000" pitchFamily="2" charset="2"/>
              <a:buNone/>
            </a:pPr>
            <a:endParaRPr lang="en-US" altLang="en-US"/>
          </a:p>
          <a:p>
            <a:pPr algn="ctr">
              <a:buFont typeface="Wingdings" panose="05000000000000000000" pitchFamily="2" charset="2"/>
              <a:buNone/>
            </a:pPr>
            <a:r>
              <a:rPr lang="en-US" altLang="en-US" sz="2400"/>
              <a:t>Data Validations</a:t>
            </a:r>
            <a:endParaRPr lang="en-US" altLang="en-US" sz="2400" b="1"/>
          </a:p>
        </p:txBody>
      </p:sp>
      <p:sp>
        <p:nvSpPr>
          <p:cNvPr id="1372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588B005A-53CA-442D-8E73-1E434D89230A}" type="slidenum">
              <a:rPr lang="en-GB" altLang="en-US" sz="900">
                <a:solidFill>
                  <a:srgbClr val="98ABD0"/>
                </a:solidFill>
              </a:rPr>
              <a:pPr eaLnBrk="1" hangingPunct="1"/>
              <a:t>77</a:t>
            </a:fld>
            <a:endParaRPr lang="en-GB" altLang="en-US" sz="900">
              <a:solidFill>
                <a:srgbClr val="98ABD0"/>
              </a:solidFill>
            </a:endParaRPr>
          </a:p>
        </p:txBody>
      </p:sp>
    </p:spTree>
    <p:extLst>
      <p:ext uri="{BB962C8B-B14F-4D97-AF65-F5344CB8AC3E}">
        <p14:creationId xmlns:p14="http://schemas.microsoft.com/office/powerpoint/2010/main" val="2725889493"/>
      </p:ext>
    </p:extLst>
  </p:cSld>
  <p:clrMapOvr>
    <a:masterClrMapping/>
  </p:clrMapOvr>
  <p:transition>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1A8A440F-0CDB-4477-B20B-A8BFE9FDB124}" type="slidenum">
              <a:rPr lang="en-GB" altLang="en-US" sz="900">
                <a:solidFill>
                  <a:srgbClr val="98ABD0"/>
                </a:solidFill>
              </a:rPr>
              <a:pPr eaLnBrk="1" hangingPunct="1"/>
              <a:t>78</a:t>
            </a:fld>
            <a:endParaRPr lang="en-GB" altLang="en-US" sz="900">
              <a:solidFill>
                <a:srgbClr val="98ABD0"/>
              </a:solidFill>
            </a:endParaRPr>
          </a:p>
        </p:txBody>
      </p:sp>
      <p:sp>
        <p:nvSpPr>
          <p:cNvPr id="138243" name="Rectangle 2"/>
          <p:cNvSpPr>
            <a:spLocks noGrp="1" noChangeArrowheads="1"/>
          </p:cNvSpPr>
          <p:nvPr>
            <p:ph type="title"/>
          </p:nvPr>
        </p:nvSpPr>
        <p:spPr/>
        <p:txBody>
          <a:bodyPr/>
          <a:lstStyle/>
          <a:p>
            <a:pPr eaLnBrk="1" hangingPunct="1"/>
            <a:r>
              <a:rPr lang="en-US" altLang="en-US"/>
              <a:t>Validating Data</a:t>
            </a:r>
          </a:p>
        </p:txBody>
      </p:sp>
      <p:sp>
        <p:nvSpPr>
          <p:cNvPr id="138244" name="Rectangle 3"/>
          <p:cNvSpPr>
            <a:spLocks noGrp="1" noChangeArrowheads="1"/>
          </p:cNvSpPr>
          <p:nvPr>
            <p:ph type="body" idx="1"/>
          </p:nvPr>
        </p:nvSpPr>
        <p:spPr>
          <a:xfrm>
            <a:off x="685800" y="1193800"/>
            <a:ext cx="7772400" cy="5187950"/>
          </a:xfrm>
        </p:spPr>
        <p:txBody>
          <a:bodyPr/>
          <a:lstStyle/>
          <a:p>
            <a:pPr eaLnBrk="1" hangingPunct="1">
              <a:lnSpc>
                <a:spcPct val="90000"/>
              </a:lnSpc>
            </a:pPr>
            <a:r>
              <a:rPr lang="en-US" altLang="en-US"/>
              <a:t>ID validation can be done in .ID method</a:t>
            </a:r>
          </a:p>
          <a:p>
            <a:pPr eaLnBrk="1" hangingPunct="1">
              <a:lnSpc>
                <a:spcPct val="90000"/>
              </a:lnSpc>
            </a:pPr>
            <a:endParaRPr lang="en-US" altLang="en-US"/>
          </a:p>
          <a:p>
            <a:pPr eaLnBrk="1" hangingPunct="1">
              <a:lnSpc>
                <a:spcPct val="90000"/>
              </a:lnSpc>
            </a:pPr>
            <a:r>
              <a:rPr lang="en-US" altLang="en-US"/>
              <a:t>Data validation must be written in .VALIDATE method</a:t>
            </a:r>
          </a:p>
          <a:p>
            <a:pPr lvl="1" eaLnBrk="1" hangingPunct="1">
              <a:lnSpc>
                <a:spcPct val="90000"/>
              </a:lnSpc>
              <a:buFont typeface="Wingdings" panose="05000000000000000000" pitchFamily="2" charset="2"/>
              <a:buNone/>
            </a:pPr>
            <a:r>
              <a:rPr lang="en-US" altLang="en-US"/>
              <a:t> </a:t>
            </a:r>
          </a:p>
        </p:txBody>
      </p:sp>
    </p:spTree>
    <p:extLst>
      <p:ext uri="{BB962C8B-B14F-4D97-AF65-F5344CB8AC3E}">
        <p14:creationId xmlns:p14="http://schemas.microsoft.com/office/powerpoint/2010/main" val="163043402"/>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231A24AC-8141-4C70-AE21-5D9E950C4890}" type="slidenum">
              <a:rPr lang="en-GB" altLang="en-US" sz="900">
                <a:solidFill>
                  <a:srgbClr val="98ABD0"/>
                </a:solidFill>
              </a:rPr>
              <a:pPr eaLnBrk="1" hangingPunct="1"/>
              <a:t>7</a:t>
            </a:fld>
            <a:endParaRPr lang="en-GB" altLang="en-US" sz="900">
              <a:solidFill>
                <a:srgbClr val="98ABD0"/>
              </a:solidFill>
            </a:endParaRPr>
          </a:p>
        </p:txBody>
      </p:sp>
      <p:sp>
        <p:nvSpPr>
          <p:cNvPr id="16387" name="Rectangle 2"/>
          <p:cNvSpPr>
            <a:spLocks noGrp="1" noChangeArrowheads="1"/>
          </p:cNvSpPr>
          <p:nvPr>
            <p:ph type="title"/>
          </p:nvPr>
        </p:nvSpPr>
        <p:spPr>
          <a:xfrm>
            <a:off x="1135063" y="293688"/>
            <a:ext cx="8212137" cy="492125"/>
          </a:xfrm>
        </p:spPr>
        <p:txBody>
          <a:bodyPr/>
          <a:lstStyle/>
          <a:p>
            <a:pPr eaLnBrk="1" hangingPunct="1"/>
            <a:r>
              <a:rPr lang="en-US" altLang="en-US" dirty="0"/>
              <a:t>Application flow in T24 – Always the same</a:t>
            </a:r>
          </a:p>
        </p:txBody>
      </p:sp>
      <p:grpSp>
        <p:nvGrpSpPr>
          <p:cNvPr id="16388" name="Group 5"/>
          <p:cNvGrpSpPr>
            <a:grpSpLocks noChangeAspect="1"/>
          </p:cNvGrpSpPr>
          <p:nvPr/>
        </p:nvGrpSpPr>
        <p:grpSpPr bwMode="auto">
          <a:xfrm>
            <a:off x="642938" y="785813"/>
            <a:ext cx="7643812" cy="5643562"/>
            <a:chOff x="1426" y="2464"/>
            <a:chExt cx="9000" cy="6648"/>
          </a:xfrm>
        </p:grpSpPr>
        <p:sp>
          <p:nvSpPr>
            <p:cNvPr id="16389" name="AutoShape 6"/>
            <p:cNvSpPr>
              <a:spLocks noChangeAspect="1" noChangeArrowheads="1"/>
            </p:cNvSpPr>
            <p:nvPr/>
          </p:nvSpPr>
          <p:spPr bwMode="auto">
            <a:xfrm>
              <a:off x="1426" y="2464"/>
              <a:ext cx="9000" cy="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US" altLang="en-US"/>
            </a:p>
          </p:txBody>
        </p:sp>
        <p:sp>
          <p:nvSpPr>
            <p:cNvPr id="16390" name="Text Box 7"/>
            <p:cNvSpPr txBox="1">
              <a:spLocks noChangeArrowheads="1"/>
            </p:cNvSpPr>
            <p:nvPr/>
          </p:nvSpPr>
          <p:spPr bwMode="auto">
            <a:xfrm>
              <a:off x="1426" y="2464"/>
              <a:ext cx="9000" cy="6648"/>
            </a:xfrm>
            <a:prstGeom prst="rect">
              <a:avLst/>
            </a:prstGeom>
            <a:solidFill>
              <a:srgbClr val="CCFFFF">
                <a:alpha val="50195"/>
              </a:srgbClr>
            </a:solidFill>
            <a:ln w="9525">
              <a:solidFill>
                <a:srgbClr val="000000"/>
              </a:solidFill>
              <a:miter lim="800000"/>
              <a:headEnd/>
              <a:tailEnd/>
            </a:ln>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lgn="ctr" eaLnBrk="1" hangingPunct="1">
                <a:spcAft>
                  <a:spcPts val="1000"/>
                </a:spcAft>
              </a:pPr>
              <a:r>
                <a:rPr lang="en-US" altLang="en-US" sz="1800">
                  <a:solidFill>
                    <a:srgbClr val="FF0000"/>
                  </a:solidFill>
                  <a:cs typeface="Arial" panose="020B0604020202020204" pitchFamily="34" charset="0"/>
                </a:rPr>
                <a:t>1. Enter Application Name</a:t>
              </a:r>
            </a:p>
            <a:p>
              <a:pPr algn="ctr" eaLnBrk="1" hangingPunct="1">
                <a:spcAft>
                  <a:spcPts val="1000"/>
                </a:spcAft>
              </a:pPr>
              <a:r>
                <a:rPr lang="en-US" altLang="en-US" sz="1800">
                  <a:cs typeface="Arial" panose="020B0604020202020204" pitchFamily="34" charset="0"/>
                </a:rPr>
                <a:t>T24 checks if a VALID Application is entered.</a:t>
              </a:r>
            </a:p>
            <a:p>
              <a:pPr algn="ctr" eaLnBrk="1" hangingPunct="1">
                <a:spcAft>
                  <a:spcPts val="1000"/>
                </a:spcAft>
              </a:pPr>
              <a:endParaRPr lang="en-US" altLang="en-US" sz="1800">
                <a:solidFill>
                  <a:srgbClr val="FF0000"/>
                </a:solidFill>
                <a:cs typeface="Arial" panose="020B0604020202020204" pitchFamily="34" charset="0"/>
              </a:endParaRPr>
            </a:p>
            <a:p>
              <a:pPr algn="ctr" eaLnBrk="1" hangingPunct="1">
                <a:spcAft>
                  <a:spcPts val="1000"/>
                </a:spcAft>
              </a:pPr>
              <a:r>
                <a:rPr lang="en-US" altLang="en-US" sz="1800">
                  <a:solidFill>
                    <a:srgbClr val="FF0000"/>
                  </a:solidFill>
                  <a:cs typeface="Arial" panose="020B0604020202020204" pitchFamily="34" charset="0"/>
                </a:rPr>
                <a:t>2. Enter Function and ID</a:t>
              </a:r>
            </a:p>
            <a:p>
              <a:pPr algn="ctr" eaLnBrk="1" hangingPunct="1">
                <a:spcAft>
                  <a:spcPts val="1000"/>
                </a:spcAft>
              </a:pPr>
              <a:r>
                <a:rPr lang="en-US" altLang="en-US" sz="1800">
                  <a:cs typeface="Arial" panose="020B0604020202020204" pitchFamily="34" charset="0"/>
                </a:rPr>
                <a:t>When data is entered and we hit enter, T24 validates it as a function.</a:t>
              </a:r>
            </a:p>
            <a:p>
              <a:pPr algn="ctr" eaLnBrk="1" hangingPunct="1">
                <a:spcAft>
                  <a:spcPts val="1000"/>
                </a:spcAft>
              </a:pPr>
              <a:r>
                <a:rPr lang="en-US" altLang="en-US" sz="1800">
                  <a:cs typeface="Arial" panose="020B0604020202020204" pitchFamily="34" charset="0"/>
                </a:rPr>
                <a:t>When we enter data and hit the edit button, the function is taken as I and the data is validated as an ID of the application</a:t>
              </a:r>
            </a:p>
            <a:p>
              <a:pPr algn="ctr" eaLnBrk="1" hangingPunct="1">
                <a:spcAft>
                  <a:spcPts val="1000"/>
                </a:spcAft>
              </a:pPr>
              <a:endParaRPr lang="en-US" altLang="en-US" sz="1800" i="1">
                <a:cs typeface="Arial" panose="020B0604020202020204" pitchFamily="34" charset="0"/>
              </a:endParaRPr>
            </a:p>
            <a:p>
              <a:pPr algn="ctr" eaLnBrk="1" hangingPunct="1">
                <a:spcAft>
                  <a:spcPts val="1000"/>
                </a:spcAft>
              </a:pPr>
              <a:r>
                <a:rPr lang="en-US" altLang="en-US" sz="1800">
                  <a:solidFill>
                    <a:srgbClr val="FF0000"/>
                  </a:solidFill>
                  <a:cs typeface="Arial" panose="020B0604020202020204" pitchFamily="34" charset="0"/>
                </a:rPr>
                <a:t>3. Open record</a:t>
              </a:r>
            </a:p>
            <a:p>
              <a:pPr algn="ctr" eaLnBrk="1" hangingPunct="1">
                <a:spcAft>
                  <a:spcPts val="1000"/>
                </a:spcAft>
              </a:pPr>
              <a:r>
                <a:rPr lang="en-US" altLang="en-US" sz="1800">
                  <a:cs typeface="Arial" panose="020B0604020202020204" pitchFamily="34" charset="0"/>
                </a:rPr>
                <a:t>Checks if record exists with same ID, if yes read from file and load into cache</a:t>
              </a:r>
            </a:p>
            <a:p>
              <a:pPr algn="ctr" eaLnBrk="1" hangingPunct="1">
                <a:spcAft>
                  <a:spcPts val="1000"/>
                </a:spcAft>
              </a:pPr>
              <a:r>
                <a:rPr lang="en-US" altLang="en-US" sz="1800">
                  <a:cs typeface="Arial" panose="020B0604020202020204" pitchFamily="34" charset="0"/>
                </a:rPr>
                <a:t>If record does not exist, open new record for user.</a:t>
              </a:r>
            </a:p>
            <a:p>
              <a:pPr algn="ctr" eaLnBrk="1" hangingPunct="1">
                <a:spcAft>
                  <a:spcPts val="1000"/>
                </a:spcAft>
              </a:pPr>
              <a:endParaRPr lang="en-US" altLang="en-US" sz="1200">
                <a:latin typeface="Courier New" panose="02070309020205020404" pitchFamily="49" charset="0"/>
                <a:cs typeface="Courier New" panose="02070309020205020404" pitchFamily="49" charset="0"/>
              </a:endParaRPr>
            </a:p>
            <a:p>
              <a:pPr eaLnBrk="1" hangingPunct="1"/>
              <a:endParaRPr lang="en-US" altLang="en-US"/>
            </a:p>
          </p:txBody>
        </p:sp>
      </p:grpSp>
    </p:spTree>
    <p:extLst>
      <p:ext uri="{BB962C8B-B14F-4D97-AF65-F5344CB8AC3E}">
        <p14:creationId xmlns:p14="http://schemas.microsoft.com/office/powerpoint/2010/main" val="4020300149"/>
      </p:ext>
    </p:extLst>
  </p:cSld>
  <p:clrMapOvr>
    <a:masterClrMapping/>
  </p:clrMapOvr>
  <p:transition>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927019B0-9E3F-4E54-B598-CA1C3C0AECCE}" type="slidenum">
              <a:rPr lang="en-GB" altLang="en-US" sz="900">
                <a:solidFill>
                  <a:srgbClr val="98ABD0"/>
                </a:solidFill>
              </a:rPr>
              <a:pPr eaLnBrk="1" hangingPunct="1"/>
              <a:t>79</a:t>
            </a:fld>
            <a:endParaRPr lang="en-GB" altLang="en-US" sz="900">
              <a:solidFill>
                <a:srgbClr val="98ABD0"/>
              </a:solidFill>
            </a:endParaRPr>
          </a:p>
        </p:txBody>
      </p:sp>
      <p:sp>
        <p:nvSpPr>
          <p:cNvPr id="139267" name="Rectangle 2"/>
          <p:cNvSpPr>
            <a:spLocks noGrp="1" noChangeArrowheads="1"/>
          </p:cNvSpPr>
          <p:nvPr>
            <p:ph type="title"/>
          </p:nvPr>
        </p:nvSpPr>
        <p:spPr/>
        <p:txBody>
          <a:bodyPr/>
          <a:lstStyle/>
          <a:p>
            <a:pPr eaLnBrk="1" hangingPunct="1"/>
            <a:r>
              <a:rPr lang="en-US" altLang="en-US"/>
              <a:t>Validating Data</a:t>
            </a:r>
          </a:p>
        </p:txBody>
      </p:sp>
      <p:sp>
        <p:nvSpPr>
          <p:cNvPr id="139268" name="Rectangle 3"/>
          <p:cNvSpPr>
            <a:spLocks noGrp="1" noChangeArrowheads="1"/>
          </p:cNvSpPr>
          <p:nvPr>
            <p:ph type="body" idx="1"/>
          </p:nvPr>
        </p:nvSpPr>
        <p:spPr>
          <a:xfrm>
            <a:off x="685800" y="1193800"/>
            <a:ext cx="7772400" cy="5187950"/>
          </a:xfrm>
        </p:spPr>
        <p:txBody>
          <a:bodyPr/>
          <a:lstStyle/>
          <a:p>
            <a:pPr eaLnBrk="1" hangingPunct="1">
              <a:lnSpc>
                <a:spcPct val="90000"/>
              </a:lnSpc>
            </a:pPr>
            <a:r>
              <a:rPr lang="en-US" altLang="en-US"/>
              <a:t>Overrides to be raised are also part of validating data, but must be written in the .OVERRIDES method</a:t>
            </a:r>
          </a:p>
          <a:p>
            <a:pPr eaLnBrk="1" hangingPunct="1">
              <a:lnSpc>
                <a:spcPct val="90000"/>
              </a:lnSpc>
            </a:pPr>
            <a:endParaRPr lang="en-US" altLang="en-US"/>
          </a:p>
          <a:p>
            <a:pPr eaLnBrk="1" hangingPunct="1">
              <a:lnSpc>
                <a:spcPct val="90000"/>
              </a:lnSpc>
            </a:pPr>
            <a:r>
              <a:rPr lang="en-US" altLang="en-US"/>
              <a:t>Extra validations (Client customization) can be done via Version Routines</a:t>
            </a:r>
          </a:p>
          <a:p>
            <a:pPr lvl="1" eaLnBrk="1" hangingPunct="1">
              <a:lnSpc>
                <a:spcPct val="90000"/>
              </a:lnSpc>
            </a:pPr>
            <a:r>
              <a:rPr lang="en-GB" altLang="en-US"/>
              <a:t>Validation Routines</a:t>
            </a:r>
          </a:p>
          <a:p>
            <a:pPr lvl="1" eaLnBrk="1" hangingPunct="1">
              <a:lnSpc>
                <a:spcPct val="90000"/>
              </a:lnSpc>
            </a:pPr>
            <a:r>
              <a:rPr lang="en-GB" altLang="en-US"/>
              <a:t>Input Routines</a:t>
            </a:r>
          </a:p>
          <a:p>
            <a:pPr lvl="1" eaLnBrk="1" hangingPunct="1">
              <a:lnSpc>
                <a:spcPct val="90000"/>
              </a:lnSpc>
            </a:pPr>
            <a:r>
              <a:rPr lang="en-GB" altLang="en-US"/>
              <a:t>Authorisation Routines</a:t>
            </a:r>
          </a:p>
          <a:p>
            <a:pPr lvl="1" eaLnBrk="1" hangingPunct="1">
              <a:lnSpc>
                <a:spcPct val="90000"/>
              </a:lnSpc>
            </a:pPr>
            <a:r>
              <a:rPr lang="en-GB" altLang="en-US"/>
              <a:t>ID Routine</a:t>
            </a:r>
          </a:p>
          <a:p>
            <a:pPr lvl="1" eaLnBrk="1" hangingPunct="1">
              <a:lnSpc>
                <a:spcPct val="90000"/>
              </a:lnSpc>
            </a:pPr>
            <a:r>
              <a:rPr lang="en-GB" altLang="en-US"/>
              <a:t>Check Record Routine</a:t>
            </a:r>
          </a:p>
          <a:p>
            <a:pPr lvl="1" eaLnBrk="1" hangingPunct="1">
              <a:lnSpc>
                <a:spcPct val="90000"/>
              </a:lnSpc>
            </a:pPr>
            <a:r>
              <a:rPr lang="en-GB" altLang="en-US"/>
              <a:t>After UNAU Routine</a:t>
            </a:r>
          </a:p>
          <a:p>
            <a:pPr lvl="1" eaLnBrk="1" hangingPunct="1">
              <a:lnSpc>
                <a:spcPct val="90000"/>
              </a:lnSpc>
            </a:pPr>
            <a:r>
              <a:rPr lang="en-GB" altLang="en-US"/>
              <a:t>Before AUTH Routine</a:t>
            </a:r>
            <a:endParaRPr lang="en-US" altLang="en-US"/>
          </a:p>
          <a:p>
            <a:pPr lvl="1" eaLnBrk="1" hangingPunct="1">
              <a:lnSpc>
                <a:spcPct val="90000"/>
              </a:lnSpc>
              <a:buFont typeface="Wingdings" panose="05000000000000000000" pitchFamily="2" charset="2"/>
              <a:buNone/>
            </a:pPr>
            <a:r>
              <a:rPr lang="en-US" altLang="en-US"/>
              <a:t> </a:t>
            </a:r>
          </a:p>
        </p:txBody>
      </p:sp>
    </p:spTree>
    <p:extLst>
      <p:ext uri="{BB962C8B-B14F-4D97-AF65-F5344CB8AC3E}">
        <p14:creationId xmlns:p14="http://schemas.microsoft.com/office/powerpoint/2010/main" val="4255843357"/>
      </p:ext>
    </p:extLst>
  </p:cSld>
  <p:clrMapOvr>
    <a:masterClrMapping/>
  </p:clrMapOvr>
  <p:transition>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2514027E-7CB5-456D-9DB0-FCB1A6CD5F59}" type="slidenum">
              <a:rPr lang="en-GB" altLang="en-US" sz="900">
                <a:solidFill>
                  <a:srgbClr val="98ABD0"/>
                </a:solidFill>
              </a:rPr>
              <a:pPr eaLnBrk="1" hangingPunct="1"/>
              <a:t>80</a:t>
            </a:fld>
            <a:endParaRPr lang="en-GB" altLang="en-US" sz="900">
              <a:solidFill>
                <a:srgbClr val="98ABD0"/>
              </a:solidFill>
            </a:endParaRPr>
          </a:p>
        </p:txBody>
      </p:sp>
      <p:sp>
        <p:nvSpPr>
          <p:cNvPr id="141315" name="Rectangle 3"/>
          <p:cNvSpPr>
            <a:spLocks noGrp="1" noChangeArrowheads="1"/>
          </p:cNvSpPr>
          <p:nvPr>
            <p:ph type="body" idx="1"/>
          </p:nvPr>
        </p:nvSpPr>
        <p:spPr/>
        <p:txBody>
          <a:bodyPr/>
          <a:lstStyle/>
          <a:p>
            <a:pPr eaLnBrk="1" hangingPunct="1"/>
            <a:r>
              <a:rPr lang="en-US" altLang="en-US"/>
              <a:t>Fields are defaulted when a new record is opened</a:t>
            </a:r>
          </a:p>
        </p:txBody>
      </p:sp>
      <p:sp>
        <p:nvSpPr>
          <p:cNvPr id="141316" name="Rectangle 4"/>
          <p:cNvSpPr>
            <a:spLocks noGrp="1" noChangeArrowheads="1"/>
          </p:cNvSpPr>
          <p:nvPr>
            <p:ph type="title"/>
          </p:nvPr>
        </p:nvSpPr>
        <p:spPr>
          <a:xfrm>
            <a:off x="76200" y="144463"/>
            <a:ext cx="7519988" cy="381000"/>
          </a:xfrm>
          <a:noFill/>
        </p:spPr>
        <p:txBody>
          <a:bodyPr/>
          <a:lstStyle/>
          <a:p>
            <a:pPr eaLnBrk="1" hangingPunct="1"/>
            <a:r>
              <a:rPr lang="en-US" altLang="en-US"/>
              <a:t>.RECORD Method – Debit Card Example – EB.DEBIT.CARD</a:t>
            </a:r>
          </a:p>
        </p:txBody>
      </p:sp>
      <p:pic>
        <p:nvPicPr>
          <p:cNvPr id="93190" name="Picture 61"/>
          <p:cNvPicPr>
            <a:picLocks noChangeAspect="1" noChangeArrowheads="1"/>
          </p:cNvPicPr>
          <p:nvPr/>
        </p:nvPicPr>
        <p:blipFill>
          <a:blip r:embed="rId3"/>
          <a:srcRect/>
          <a:stretch>
            <a:fillRect/>
          </a:stretch>
        </p:blipFill>
        <p:spPr bwMode="auto">
          <a:xfrm>
            <a:off x="1857375" y="2357438"/>
            <a:ext cx="5497513" cy="2714625"/>
          </a:xfrm>
          <a:prstGeom prst="rect">
            <a:avLst/>
          </a:prstGeom>
          <a:noFill/>
          <a:ln w="9525">
            <a:solidFill>
              <a:schemeClr val="accent6"/>
            </a:solidFill>
            <a:miter lim="800000"/>
            <a:headEnd/>
            <a:tailEnd/>
          </a:ln>
        </p:spPr>
      </p:pic>
    </p:spTree>
    <p:extLst>
      <p:ext uri="{BB962C8B-B14F-4D97-AF65-F5344CB8AC3E}">
        <p14:creationId xmlns:p14="http://schemas.microsoft.com/office/powerpoint/2010/main" val="3779793711"/>
      </p:ext>
    </p:extLst>
  </p:cSld>
  <p:clrMapOvr>
    <a:masterClrMapping/>
  </p:clrMapOvr>
  <p:transition>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D33D0392-A94C-4B16-8DD9-8FFEFB8D6AAE}" type="slidenum">
              <a:rPr lang="en-GB" altLang="en-US" sz="900">
                <a:solidFill>
                  <a:srgbClr val="98ABD0"/>
                </a:solidFill>
              </a:rPr>
              <a:pPr eaLnBrk="1" hangingPunct="1"/>
              <a:t>81</a:t>
            </a:fld>
            <a:endParaRPr lang="en-GB" altLang="en-US" sz="900">
              <a:solidFill>
                <a:srgbClr val="98ABD0"/>
              </a:solidFill>
            </a:endParaRPr>
          </a:p>
        </p:txBody>
      </p:sp>
      <p:sp>
        <p:nvSpPr>
          <p:cNvPr id="142339" name="Rectangle 2"/>
          <p:cNvSpPr>
            <a:spLocks noGrp="1" noChangeArrowheads="1"/>
          </p:cNvSpPr>
          <p:nvPr>
            <p:ph type="title"/>
          </p:nvPr>
        </p:nvSpPr>
        <p:spPr/>
        <p:txBody>
          <a:bodyPr/>
          <a:lstStyle/>
          <a:p>
            <a:pPr eaLnBrk="1" hangingPunct="1"/>
            <a:r>
              <a:rPr lang="en-US" altLang="en-US"/>
              <a:t>Error Messages</a:t>
            </a:r>
          </a:p>
        </p:txBody>
      </p:sp>
      <p:sp>
        <p:nvSpPr>
          <p:cNvPr id="142340" name="Rectangle 3"/>
          <p:cNvSpPr>
            <a:spLocks noGrp="1" noChangeArrowheads="1"/>
          </p:cNvSpPr>
          <p:nvPr>
            <p:ph type="body" idx="1"/>
          </p:nvPr>
        </p:nvSpPr>
        <p:spPr>
          <a:xfrm>
            <a:off x="685800" y="977900"/>
            <a:ext cx="7772400" cy="5187950"/>
          </a:xfrm>
        </p:spPr>
        <p:txBody>
          <a:bodyPr/>
          <a:lstStyle/>
          <a:p>
            <a:pPr eaLnBrk="1" hangingPunct="1">
              <a:lnSpc>
                <a:spcPct val="90000"/>
              </a:lnSpc>
            </a:pPr>
            <a:r>
              <a:rPr lang="en-US" altLang="en-US"/>
              <a:t>Errors are generated before overrides</a:t>
            </a:r>
          </a:p>
          <a:p>
            <a:pPr eaLnBrk="1" hangingPunct="1">
              <a:lnSpc>
                <a:spcPct val="90000"/>
              </a:lnSpc>
            </a:pPr>
            <a:endParaRPr lang="en-US" altLang="en-US"/>
          </a:p>
          <a:p>
            <a:pPr eaLnBrk="1" hangingPunct="1">
              <a:lnSpc>
                <a:spcPct val="90000"/>
              </a:lnSpc>
            </a:pPr>
            <a:r>
              <a:rPr lang="en-US" altLang="en-US"/>
              <a:t>Errors are generated when data is validated</a:t>
            </a:r>
          </a:p>
          <a:p>
            <a:pPr eaLnBrk="1" hangingPunct="1">
              <a:lnSpc>
                <a:spcPct val="90000"/>
              </a:lnSpc>
            </a:pPr>
            <a:endParaRPr lang="en-US" altLang="en-US"/>
          </a:p>
          <a:p>
            <a:pPr eaLnBrk="1" hangingPunct="1">
              <a:lnSpc>
                <a:spcPct val="90000"/>
              </a:lnSpc>
            </a:pPr>
            <a:r>
              <a:rPr lang="en-US" altLang="en-US"/>
              <a:t>Code to raise errors can be written in the .VALIDATE method</a:t>
            </a:r>
          </a:p>
          <a:p>
            <a:pPr eaLnBrk="1" hangingPunct="1">
              <a:lnSpc>
                <a:spcPct val="90000"/>
              </a:lnSpc>
            </a:pPr>
            <a:endParaRPr lang="en-US" altLang="en-US"/>
          </a:p>
          <a:p>
            <a:pPr eaLnBrk="1" hangingPunct="1">
              <a:lnSpc>
                <a:spcPct val="90000"/>
              </a:lnSpc>
            </a:pPr>
            <a:r>
              <a:rPr lang="en-US" altLang="en-US"/>
              <a:t>We use the common variable E to store error messages that must be displayed or an ID to an existing record in EB.ERROR</a:t>
            </a:r>
          </a:p>
          <a:p>
            <a:pPr eaLnBrk="1" hangingPunct="1">
              <a:lnSpc>
                <a:spcPct val="90000"/>
              </a:lnSpc>
            </a:pPr>
            <a:endParaRPr lang="en-US" altLang="en-US"/>
          </a:p>
          <a:p>
            <a:pPr eaLnBrk="1" hangingPunct="1">
              <a:lnSpc>
                <a:spcPct val="90000"/>
              </a:lnSpc>
            </a:pPr>
            <a:r>
              <a:rPr lang="en-US" altLang="en-US"/>
              <a:t>ERR is the core subroutine to display error messages</a:t>
            </a:r>
          </a:p>
          <a:p>
            <a:pPr eaLnBrk="1" hangingPunct="1">
              <a:lnSpc>
                <a:spcPct val="90000"/>
              </a:lnSpc>
            </a:pPr>
            <a:endParaRPr lang="en-US" altLang="en-US"/>
          </a:p>
          <a:p>
            <a:pPr eaLnBrk="1" hangingPunct="1">
              <a:lnSpc>
                <a:spcPct val="90000"/>
              </a:lnSpc>
            </a:pPr>
            <a:r>
              <a:rPr lang="en-US" altLang="en-US"/>
              <a:t>When raising an error in for an ID in the .ID method, all we have to do is set the error code or error message in the common variable E</a:t>
            </a:r>
          </a:p>
          <a:p>
            <a:pPr eaLnBrk="1" hangingPunct="1">
              <a:lnSpc>
                <a:spcPct val="90000"/>
              </a:lnSpc>
            </a:pPr>
            <a:endParaRPr lang="en-US" altLang="en-US"/>
          </a:p>
          <a:p>
            <a:pPr eaLnBrk="1" hangingPunct="1">
              <a:lnSpc>
                <a:spcPct val="90000"/>
              </a:lnSpc>
            </a:pPr>
            <a:r>
              <a:rPr lang="en-US" altLang="en-US"/>
              <a:t>We do not have to call ERR as T24 calls it in THE.TEMPLATE</a:t>
            </a:r>
          </a:p>
          <a:p>
            <a:pPr eaLnBrk="1" hangingPunct="1">
              <a:lnSpc>
                <a:spcPct val="90000"/>
              </a:lnSpc>
            </a:pPr>
            <a:endParaRPr lang="en-US" altLang="en-US"/>
          </a:p>
          <a:p>
            <a:pPr eaLnBrk="1" hangingPunct="1">
              <a:lnSpc>
                <a:spcPct val="90000"/>
              </a:lnSpc>
            </a:pPr>
            <a:r>
              <a:rPr lang="en-US" altLang="en-US"/>
              <a:t>If called, the error message is displayed after the record is opened</a:t>
            </a:r>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p:txBody>
      </p:sp>
    </p:spTree>
    <p:extLst>
      <p:ext uri="{BB962C8B-B14F-4D97-AF65-F5344CB8AC3E}">
        <p14:creationId xmlns:p14="http://schemas.microsoft.com/office/powerpoint/2010/main" val="3586105861"/>
      </p:ext>
    </p:extLst>
  </p:cSld>
  <p:clrMapOvr>
    <a:masterClrMapping/>
  </p:clrMapOvr>
  <p:transition>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8DA56A55-77C6-4EAE-8019-AF2E0E09B9C0}" type="slidenum">
              <a:rPr lang="en-GB" altLang="en-US" sz="900">
                <a:solidFill>
                  <a:srgbClr val="98ABD0"/>
                </a:solidFill>
              </a:rPr>
              <a:pPr eaLnBrk="1" hangingPunct="1"/>
              <a:t>82</a:t>
            </a:fld>
            <a:endParaRPr lang="en-GB" altLang="en-US" sz="900">
              <a:solidFill>
                <a:srgbClr val="98ABD0"/>
              </a:solidFill>
            </a:endParaRPr>
          </a:p>
        </p:txBody>
      </p:sp>
      <p:sp>
        <p:nvSpPr>
          <p:cNvPr id="143363" name="Rectangle 3"/>
          <p:cNvSpPr>
            <a:spLocks noGrp="1" noChangeArrowheads="1"/>
          </p:cNvSpPr>
          <p:nvPr>
            <p:ph type="body" idx="1"/>
          </p:nvPr>
        </p:nvSpPr>
        <p:spPr/>
        <p:txBody>
          <a:bodyPr/>
          <a:lstStyle/>
          <a:p>
            <a:pPr eaLnBrk="1" hangingPunct="1"/>
            <a:r>
              <a:rPr lang="en-US" altLang="en-US"/>
              <a:t>To access the data that is being input we will have to use</a:t>
            </a:r>
          </a:p>
          <a:p>
            <a:pPr lvl="1" eaLnBrk="1" hangingPunct="1"/>
            <a:r>
              <a:rPr lang="en-US" altLang="en-US"/>
              <a:t>R.NEW in our .VALIDATE method</a:t>
            </a:r>
          </a:p>
          <a:p>
            <a:pPr eaLnBrk="1" hangingPunct="1"/>
            <a:endParaRPr lang="en-US" altLang="en-US"/>
          </a:p>
        </p:txBody>
      </p:sp>
      <p:sp>
        <p:nvSpPr>
          <p:cNvPr id="143364" name="Rectangle 5"/>
          <p:cNvSpPr>
            <a:spLocks noGrp="1" noChangeArrowheads="1"/>
          </p:cNvSpPr>
          <p:nvPr>
            <p:ph type="title"/>
          </p:nvPr>
        </p:nvSpPr>
        <p:spPr>
          <a:xfrm>
            <a:off x="754856" y="428242"/>
            <a:ext cx="7664450" cy="381000"/>
          </a:xfrm>
          <a:noFill/>
        </p:spPr>
        <p:txBody>
          <a:bodyPr/>
          <a:lstStyle/>
          <a:p>
            <a:pPr eaLnBrk="1" hangingPunct="1"/>
            <a:r>
              <a:rPr lang="en-US" altLang="en-US" dirty="0"/>
              <a:t>.VALIDATE Method – Debit Card Example – EB.DEBIT.CARD</a:t>
            </a:r>
          </a:p>
        </p:txBody>
      </p:sp>
      <p:sp>
        <p:nvSpPr>
          <p:cNvPr id="143365" name="Text Box 6"/>
          <p:cNvSpPr txBox="1">
            <a:spLocks noChangeArrowheads="1"/>
          </p:cNvSpPr>
          <p:nvPr/>
        </p:nvSpPr>
        <p:spPr bwMode="auto">
          <a:xfrm>
            <a:off x="1173272" y="2710656"/>
            <a:ext cx="6551612" cy="3151188"/>
          </a:xfrm>
          <a:prstGeom prst="rect">
            <a:avLst/>
          </a:prstGeom>
          <a:solidFill>
            <a:srgbClr val="CCFFFF">
              <a:alpha val="50980"/>
            </a:srgbClr>
          </a:solidFill>
          <a:ln w="9525" algn="ctr">
            <a:solidFill>
              <a:srgbClr val="000000"/>
            </a:solidFill>
            <a:miter lim="800000"/>
            <a:headEnd/>
            <a:tailEnd/>
          </a:ln>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200" dirty="0">
                <a:latin typeface="Courier New" panose="02070309020205020404" pitchFamily="49" charset="0"/>
              </a:rPr>
              <a:t>VALIDATE:</a:t>
            </a:r>
          </a:p>
          <a:p>
            <a:pPr eaLnBrk="1" hangingPunct="1"/>
            <a:r>
              <a:rPr lang="en-US" altLang="en-US" sz="1200" dirty="0">
                <a:latin typeface="Courier New" panose="02070309020205020404" pitchFamily="49" charset="0"/>
              </a:rPr>
              <a:t>* TODO - Add the validation code here.</a:t>
            </a:r>
          </a:p>
          <a:p>
            <a:pPr eaLnBrk="1" hangingPunct="1"/>
            <a:r>
              <a:rPr lang="en-US" altLang="en-US" sz="1200" dirty="0">
                <a:latin typeface="Courier New" panose="02070309020205020404" pitchFamily="49" charset="0"/>
              </a:rPr>
              <a:t>* Set AF, AV and AS to the field, multi value and sub value and </a:t>
            </a:r>
          </a:p>
          <a:p>
            <a:pPr eaLnBrk="1" hangingPunct="1"/>
            <a:r>
              <a:rPr lang="en-US" altLang="en-US" sz="1200" dirty="0">
                <a:latin typeface="Courier New" panose="02070309020205020404" pitchFamily="49" charset="0"/>
              </a:rPr>
              <a:t>* invoke STORE.END.ERROR</a:t>
            </a:r>
          </a:p>
          <a:p>
            <a:pPr eaLnBrk="1" hangingPunct="1"/>
            <a:r>
              <a:rPr lang="en-US" altLang="en-US" sz="1200" dirty="0">
                <a:latin typeface="Courier New" panose="02070309020205020404" pitchFamily="49" charset="0"/>
              </a:rPr>
              <a:t>* Set ETEXT to point to the EB.ERROR.TABLE</a:t>
            </a:r>
          </a:p>
          <a:p>
            <a:pPr eaLnBrk="1" hangingPunct="1"/>
            <a:endParaRPr lang="en-US" altLang="en-US" sz="1200" dirty="0">
              <a:latin typeface="Courier New" panose="02070309020205020404" pitchFamily="49" charset="0"/>
            </a:endParaRPr>
          </a:p>
          <a:p>
            <a:pPr eaLnBrk="1" hangingPunct="1"/>
            <a:r>
              <a:rPr lang="en-GB" altLang="en-US" sz="1200" dirty="0">
                <a:latin typeface="Courier New" panose="02070309020205020404" pitchFamily="49" charset="0"/>
                <a:cs typeface="Courier New" panose="02070309020205020404" pitchFamily="49" charset="0"/>
              </a:rPr>
              <a:t>*Validation for customer's valid account</a:t>
            </a:r>
            <a:endParaRPr lang="en-US" altLang="en-US" sz="1200" dirty="0">
              <a:latin typeface="Courier New" panose="02070309020205020404" pitchFamily="49" charset="0"/>
              <a:cs typeface="Courier New" panose="02070309020205020404" pitchFamily="49" charset="0"/>
            </a:endParaRPr>
          </a:p>
          <a:p>
            <a:pPr eaLnBrk="1" hangingPunct="1"/>
            <a:r>
              <a:rPr lang="en-GB" altLang="en-US" sz="1200" dirty="0">
                <a:latin typeface="Courier New" panose="02070309020205020404" pitchFamily="49" charset="0"/>
                <a:cs typeface="Courier New" panose="02070309020205020404" pitchFamily="49" charset="0"/>
              </a:rPr>
              <a:t>     Y.CUSTOMER = R.NEW(DBC.CUSTOMER)</a:t>
            </a:r>
            <a:endParaRPr lang="en-US" altLang="en-US" sz="1200" dirty="0">
              <a:latin typeface="Courier New" panose="02070309020205020404" pitchFamily="49" charset="0"/>
              <a:cs typeface="Courier New" panose="02070309020205020404" pitchFamily="49" charset="0"/>
            </a:endParaRPr>
          </a:p>
          <a:p>
            <a:pPr eaLnBrk="1" hangingPunct="1"/>
            <a:r>
              <a:rPr lang="en-GB" altLang="en-US" sz="1200" dirty="0">
                <a:latin typeface="Courier New" panose="02070309020205020404" pitchFamily="49" charset="0"/>
                <a:cs typeface="Courier New" panose="02070309020205020404" pitchFamily="49" charset="0"/>
              </a:rPr>
              <a:t>     Y.ACCOUNT = R.NEW(DBC.ACCOUNT)</a:t>
            </a:r>
            <a:endParaRPr lang="en-US" altLang="en-US" sz="1200" dirty="0">
              <a:latin typeface="Courier New" panose="02070309020205020404" pitchFamily="49" charset="0"/>
              <a:cs typeface="Courier New" panose="02070309020205020404" pitchFamily="49" charset="0"/>
            </a:endParaRPr>
          </a:p>
          <a:p>
            <a:pPr eaLnBrk="1" hangingPunct="1"/>
            <a:r>
              <a:rPr lang="en-GB" altLang="en-US" sz="1200" dirty="0">
                <a:latin typeface="Courier New" panose="02070309020205020404" pitchFamily="49" charset="0"/>
                <a:cs typeface="Courier New" panose="02070309020205020404" pitchFamily="49" charset="0"/>
              </a:rPr>
              <a:t>     CALL F.READ(FN.ACC,Y.ACCOUNT,R.ACCOUNT,F.ACC,CUS.ERR)</a:t>
            </a:r>
            <a:endParaRPr lang="en-US" altLang="en-US" sz="1200" dirty="0">
              <a:latin typeface="Courier New" panose="02070309020205020404" pitchFamily="49" charset="0"/>
              <a:cs typeface="Courier New" panose="02070309020205020404" pitchFamily="49" charset="0"/>
            </a:endParaRPr>
          </a:p>
          <a:p>
            <a:pPr eaLnBrk="1" hangingPunct="1"/>
            <a:r>
              <a:rPr lang="en-GB" altLang="en-US" sz="1200" dirty="0">
                <a:latin typeface="Courier New" panose="02070309020205020404" pitchFamily="49" charset="0"/>
                <a:cs typeface="Courier New" panose="02070309020205020404" pitchFamily="49" charset="0"/>
              </a:rPr>
              <a:t>     CUS.ID = R.ACCOUNT&lt;AC.CUSTOMER&gt;</a:t>
            </a:r>
            <a:endParaRPr lang="en-US" altLang="en-US" sz="1200" dirty="0">
              <a:latin typeface="Courier New" panose="02070309020205020404" pitchFamily="49" charset="0"/>
              <a:cs typeface="Courier New" panose="02070309020205020404" pitchFamily="49" charset="0"/>
            </a:endParaRPr>
          </a:p>
          <a:p>
            <a:pPr eaLnBrk="1" hangingPunct="1"/>
            <a:r>
              <a:rPr lang="en-GB" altLang="en-US" sz="1200" dirty="0">
                <a:latin typeface="Courier New" panose="02070309020205020404" pitchFamily="49" charset="0"/>
                <a:cs typeface="Courier New" panose="02070309020205020404" pitchFamily="49" charset="0"/>
              </a:rPr>
              <a:t>     IF Y.CUSTOMER NE CUS.ID THEN</a:t>
            </a:r>
            <a:endParaRPr lang="en-US" altLang="en-US" sz="1200" dirty="0">
              <a:latin typeface="Courier New" panose="02070309020205020404" pitchFamily="49" charset="0"/>
              <a:cs typeface="Courier New" panose="02070309020205020404" pitchFamily="49" charset="0"/>
            </a:endParaRPr>
          </a:p>
          <a:p>
            <a:pPr eaLnBrk="1" hangingPunct="1"/>
            <a:r>
              <a:rPr lang="en-GB" altLang="en-US" sz="1200" dirty="0">
                <a:latin typeface="Courier New" panose="02070309020205020404" pitchFamily="49" charset="0"/>
                <a:cs typeface="Courier New" panose="02070309020205020404" pitchFamily="49" charset="0"/>
              </a:rPr>
              <a:t>         </a:t>
            </a:r>
            <a:r>
              <a:rPr lang="en-GB" altLang="en-US" sz="1200" dirty="0">
                <a:solidFill>
                  <a:srgbClr val="FF0000"/>
                </a:solidFill>
                <a:latin typeface="Courier New" panose="02070309020205020404" pitchFamily="49" charset="0"/>
                <a:cs typeface="Courier New" panose="02070309020205020404" pitchFamily="49" charset="0"/>
              </a:rPr>
              <a:t>AF = DBC.CUSTOMER     </a:t>
            </a:r>
            <a:r>
              <a:rPr lang="en-GB" altLang="en-US" sz="1200" dirty="0">
                <a:latin typeface="Courier New" panose="02070309020205020404" pitchFamily="49" charset="0"/>
                <a:cs typeface="Courier New" panose="02070309020205020404" pitchFamily="49" charset="0"/>
              </a:rPr>
              <a:t>;* Name of the field</a:t>
            </a:r>
            <a:endParaRPr lang="en-US" altLang="en-US" sz="1200" dirty="0">
              <a:latin typeface="Courier New" panose="02070309020205020404" pitchFamily="49" charset="0"/>
              <a:cs typeface="Courier New" panose="02070309020205020404" pitchFamily="49" charset="0"/>
            </a:endParaRPr>
          </a:p>
          <a:p>
            <a:pPr eaLnBrk="1" hangingPunct="1"/>
            <a:r>
              <a:rPr lang="en-GB" altLang="en-US" sz="1200" dirty="0">
                <a:solidFill>
                  <a:srgbClr val="FF0000"/>
                </a:solidFill>
                <a:latin typeface="Courier New" panose="02070309020205020404" pitchFamily="49" charset="0"/>
                <a:cs typeface="Courier New" panose="02070309020205020404" pitchFamily="49" charset="0"/>
              </a:rPr>
              <a:t>         ETEXT = 'CUSTOMER ACCOUNT MISMATCH'       </a:t>
            </a:r>
            <a:r>
              <a:rPr lang="en-GB" altLang="en-US" sz="1200" dirty="0">
                <a:latin typeface="Courier New" panose="02070309020205020404" pitchFamily="49" charset="0"/>
                <a:cs typeface="Courier New" panose="02070309020205020404" pitchFamily="49" charset="0"/>
              </a:rPr>
              <a:t>;* The error code</a:t>
            </a:r>
            <a:endParaRPr lang="en-US" altLang="en-US" sz="1200" dirty="0">
              <a:latin typeface="Courier New" panose="02070309020205020404" pitchFamily="49" charset="0"/>
              <a:cs typeface="Courier New" panose="02070309020205020404" pitchFamily="49" charset="0"/>
            </a:endParaRPr>
          </a:p>
          <a:p>
            <a:pPr eaLnBrk="1" hangingPunct="1"/>
            <a:r>
              <a:rPr lang="en-GB" altLang="en-US" sz="1200" dirty="0">
                <a:solidFill>
                  <a:srgbClr val="FF0000"/>
                </a:solidFill>
                <a:latin typeface="Courier New" panose="02070309020205020404" pitchFamily="49" charset="0"/>
                <a:cs typeface="Courier New" panose="02070309020205020404" pitchFamily="49" charset="0"/>
              </a:rPr>
              <a:t>         CALL STORE.END.ERROR  </a:t>
            </a:r>
            <a:r>
              <a:rPr lang="en-GB" altLang="en-US" sz="1200" dirty="0">
                <a:latin typeface="Courier New" panose="02070309020205020404" pitchFamily="49" charset="0"/>
                <a:cs typeface="Courier New" panose="02070309020205020404" pitchFamily="49" charset="0"/>
              </a:rPr>
              <a:t>;* Needs to be invoked per error</a:t>
            </a:r>
            <a:endParaRPr lang="en-US" altLang="en-US" sz="1200" dirty="0">
              <a:latin typeface="Courier New" panose="02070309020205020404" pitchFamily="49" charset="0"/>
              <a:cs typeface="Courier New" panose="02070309020205020404" pitchFamily="49" charset="0"/>
            </a:endParaRPr>
          </a:p>
          <a:p>
            <a:pPr eaLnBrk="1" hangingPunct="1"/>
            <a:r>
              <a:rPr lang="en-GB" altLang="en-US" sz="1200" dirty="0">
                <a:latin typeface="Courier New" panose="02070309020205020404" pitchFamily="49" charset="0"/>
                <a:cs typeface="Courier New" panose="02070309020205020404" pitchFamily="49" charset="0"/>
              </a:rPr>
              <a:t>     END</a:t>
            </a:r>
            <a:endParaRPr lang="en-US" altLang="en-US" sz="1200" dirty="0">
              <a:latin typeface="Courier New" panose="02070309020205020404" pitchFamily="49" charset="0"/>
              <a:cs typeface="Courier New" panose="02070309020205020404" pitchFamily="49" charset="0"/>
            </a:endParaRPr>
          </a:p>
          <a:p>
            <a:pPr eaLnBrk="1" hangingPunct="1"/>
            <a:endParaRPr lang="en-US" altLang="en-US" dirty="0"/>
          </a:p>
        </p:txBody>
      </p:sp>
    </p:spTree>
    <p:extLst>
      <p:ext uri="{BB962C8B-B14F-4D97-AF65-F5344CB8AC3E}">
        <p14:creationId xmlns:p14="http://schemas.microsoft.com/office/powerpoint/2010/main" val="608095224"/>
      </p:ext>
    </p:extLst>
  </p:cSld>
  <p:clrMapOvr>
    <a:masterClrMapping/>
  </p:clrMapOvr>
  <p:transition>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5984E99C-1726-42BF-ADAF-4F1C84242A4A}" type="slidenum">
              <a:rPr lang="en-GB" altLang="en-US" sz="900">
                <a:solidFill>
                  <a:srgbClr val="98ABD0"/>
                </a:solidFill>
              </a:rPr>
              <a:pPr eaLnBrk="1" hangingPunct="1"/>
              <a:t>83</a:t>
            </a:fld>
            <a:endParaRPr lang="en-GB" altLang="en-US" sz="900">
              <a:solidFill>
                <a:srgbClr val="98ABD0"/>
              </a:solidFill>
            </a:endParaRPr>
          </a:p>
        </p:txBody>
      </p:sp>
      <p:sp>
        <p:nvSpPr>
          <p:cNvPr id="144387" name="Rectangle 3"/>
          <p:cNvSpPr>
            <a:spLocks noGrp="1" noChangeArrowheads="1"/>
          </p:cNvSpPr>
          <p:nvPr>
            <p:ph type="body" idx="1"/>
          </p:nvPr>
        </p:nvSpPr>
        <p:spPr>
          <a:xfrm>
            <a:off x="642938" y="1214438"/>
            <a:ext cx="7772400" cy="4800600"/>
          </a:xfrm>
        </p:spPr>
        <p:txBody>
          <a:bodyPr/>
          <a:lstStyle/>
          <a:p>
            <a:pPr eaLnBrk="1" hangingPunct="1"/>
            <a:r>
              <a:rPr lang="en-US" altLang="en-US"/>
              <a:t>Error Message displayed</a:t>
            </a:r>
          </a:p>
        </p:txBody>
      </p:sp>
      <p:sp>
        <p:nvSpPr>
          <p:cNvPr id="144388" name="Rectangle 5"/>
          <p:cNvSpPr>
            <a:spLocks noGrp="1" noChangeArrowheads="1"/>
          </p:cNvSpPr>
          <p:nvPr>
            <p:ph type="title"/>
          </p:nvPr>
        </p:nvSpPr>
        <p:spPr>
          <a:xfrm>
            <a:off x="642938" y="342900"/>
            <a:ext cx="7448550" cy="381000"/>
          </a:xfrm>
          <a:noFill/>
        </p:spPr>
        <p:txBody>
          <a:bodyPr/>
          <a:lstStyle/>
          <a:p>
            <a:pPr eaLnBrk="1" hangingPunct="1"/>
            <a:r>
              <a:rPr lang="en-US" altLang="en-US" dirty="0"/>
              <a:t>.VALIDATE Method – Debit Card Example – EB.DEBIT.CARD</a:t>
            </a:r>
          </a:p>
        </p:txBody>
      </p:sp>
      <p:pic>
        <p:nvPicPr>
          <p:cNvPr id="144389" name="Picture 1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2071688"/>
            <a:ext cx="6296025" cy="3071812"/>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374684"/>
      </p:ext>
    </p:extLst>
  </p:cSld>
  <p:clrMapOvr>
    <a:masterClrMapping/>
  </p:clrMapOvr>
  <p:transition>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p:cNvSpPr>
            <a:spLocks noGrp="1"/>
          </p:cNvSpPr>
          <p:nvPr>
            <p:ph type="title"/>
          </p:nvPr>
        </p:nvSpPr>
        <p:spPr/>
        <p:txBody>
          <a:bodyPr/>
          <a:lstStyle/>
          <a:p>
            <a:r>
              <a:rPr lang="en-US" altLang="en-US"/>
              <a:t>Workshop</a:t>
            </a:r>
          </a:p>
        </p:txBody>
      </p:sp>
      <p:sp>
        <p:nvSpPr>
          <p:cNvPr id="145411" name="Content Placeholder 2"/>
          <p:cNvSpPr>
            <a:spLocks noGrp="1"/>
          </p:cNvSpPr>
          <p:nvPr>
            <p:ph idx="1"/>
          </p:nvPr>
        </p:nvSpPr>
        <p:spPr/>
        <p:txBody>
          <a:bodyPr/>
          <a:lstStyle/>
          <a:p>
            <a:r>
              <a:rPr lang="en-US" altLang="en-US"/>
              <a:t>Perform validations relating to – refer Tech Spec (all applications)</a:t>
            </a:r>
          </a:p>
          <a:p>
            <a:pPr lvl="1"/>
            <a:r>
              <a:rPr lang="en-US" altLang="en-US"/>
              <a:t>.RECORD method</a:t>
            </a:r>
          </a:p>
          <a:p>
            <a:pPr lvl="1"/>
            <a:r>
              <a:rPr lang="en-US" altLang="en-US"/>
              <a:t>.VALIDATE method</a:t>
            </a:r>
          </a:p>
        </p:txBody>
      </p:sp>
      <p:sp>
        <p:nvSpPr>
          <p:cNvPr id="1454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6EFE4E72-7F16-4AB9-9339-37FEDAAFCCAC}" type="slidenum">
              <a:rPr lang="en-GB" altLang="en-US" sz="900">
                <a:solidFill>
                  <a:srgbClr val="98ABD0"/>
                </a:solidFill>
              </a:rPr>
              <a:pPr eaLnBrk="1" hangingPunct="1"/>
              <a:t>84</a:t>
            </a:fld>
            <a:endParaRPr lang="en-GB" altLang="en-US" sz="900">
              <a:solidFill>
                <a:srgbClr val="98ABD0"/>
              </a:solidFill>
            </a:endParaRPr>
          </a:p>
        </p:txBody>
      </p:sp>
    </p:spTree>
    <p:extLst>
      <p:ext uri="{BB962C8B-B14F-4D97-AF65-F5344CB8AC3E}">
        <p14:creationId xmlns:p14="http://schemas.microsoft.com/office/powerpoint/2010/main" val="976608593"/>
      </p:ext>
    </p:extLst>
  </p:cSld>
  <p:clrMapOvr>
    <a:masterClrMapping/>
  </p:clrMapOvr>
  <p:transition>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D2A841F6-6109-47C4-BFDE-2C4719D8AA49}" type="slidenum">
              <a:rPr lang="en-GB" altLang="en-US" sz="900">
                <a:solidFill>
                  <a:srgbClr val="98ABD0"/>
                </a:solidFill>
              </a:rPr>
              <a:pPr eaLnBrk="1" hangingPunct="1"/>
              <a:t>85</a:t>
            </a:fld>
            <a:endParaRPr lang="en-GB" altLang="en-US" sz="900">
              <a:solidFill>
                <a:srgbClr val="98ABD0"/>
              </a:solidFill>
            </a:endParaRPr>
          </a:p>
        </p:txBody>
      </p:sp>
      <p:sp>
        <p:nvSpPr>
          <p:cNvPr id="147459" name="Rectangle 4"/>
          <p:cNvSpPr>
            <a:spLocks noGrp="1" noChangeArrowheads="1"/>
          </p:cNvSpPr>
          <p:nvPr>
            <p:ph type="title"/>
          </p:nvPr>
        </p:nvSpPr>
        <p:spPr>
          <a:xfrm>
            <a:off x="785813" y="552997"/>
            <a:ext cx="7591425" cy="381000"/>
          </a:xfrm>
          <a:noFill/>
        </p:spPr>
        <p:txBody>
          <a:bodyPr/>
          <a:lstStyle/>
          <a:p>
            <a:pPr eaLnBrk="1" hangingPunct="1"/>
            <a:r>
              <a:rPr lang="en-US" altLang="en-US" dirty="0"/>
              <a:t>.AUTHORISE Method – Debit Card Example – EB.DEBIT.CARD</a:t>
            </a:r>
          </a:p>
        </p:txBody>
      </p:sp>
      <p:sp>
        <p:nvSpPr>
          <p:cNvPr id="10" name="Content Placeholder 2"/>
          <p:cNvSpPr txBox="1">
            <a:spLocks/>
          </p:cNvSpPr>
          <p:nvPr/>
        </p:nvSpPr>
        <p:spPr bwMode="auto">
          <a:xfrm>
            <a:off x="685800" y="1295400"/>
            <a:ext cx="7772400" cy="4800600"/>
          </a:xfrm>
          <a:prstGeom prst="rect">
            <a:avLst/>
          </a:prstGeom>
          <a:noFill/>
          <a:ln w="9525">
            <a:noFill/>
            <a:miter lim="800000"/>
            <a:headEnd/>
            <a:tailEnd/>
          </a:ln>
          <a:effectLst/>
        </p:spPr>
        <p:txBody>
          <a:bodyPr/>
          <a:lstStyle/>
          <a:p>
            <a:pPr marL="342900" indent="-342900">
              <a:spcBef>
                <a:spcPct val="20000"/>
              </a:spcBef>
              <a:buSzPct val="130000"/>
              <a:buFont typeface="Wingdings" pitchFamily="2" charset="2"/>
              <a:buChar char="§"/>
              <a:defRPr/>
            </a:pPr>
            <a:r>
              <a:rPr lang="en-US" sz="1800" kern="0" dirty="0">
                <a:solidFill>
                  <a:srgbClr val="015294"/>
                </a:solidFill>
                <a:latin typeface="+mn-lt"/>
              </a:rPr>
              <a:t>Live file updated, accounting entries raised</a:t>
            </a:r>
          </a:p>
        </p:txBody>
      </p:sp>
      <p:pic>
        <p:nvPicPr>
          <p:cNvPr id="147461" name="Picture 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1928813"/>
            <a:ext cx="3143250" cy="939800"/>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pic>
      <p:pic>
        <p:nvPicPr>
          <p:cNvPr id="147462" name="Picture 1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63" y="3143250"/>
            <a:ext cx="3929062" cy="1816100"/>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pic>
      <p:pic>
        <p:nvPicPr>
          <p:cNvPr id="147463" name="Picture 1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938" y="5143500"/>
            <a:ext cx="3357562" cy="1154113"/>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630051"/>
      </p:ext>
    </p:extLst>
  </p:cSld>
  <p:clrMapOvr>
    <a:masterClrMapping/>
  </p:clrMapOvr>
  <p:transition>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p:txBody>
          <a:bodyPr/>
          <a:lstStyle/>
          <a:p>
            <a:r>
              <a:rPr lang="en-US" altLang="en-US"/>
              <a:t>Workshop</a:t>
            </a:r>
          </a:p>
        </p:txBody>
      </p:sp>
      <p:sp>
        <p:nvSpPr>
          <p:cNvPr id="148483" name="Content Placeholder 2"/>
          <p:cNvSpPr>
            <a:spLocks noGrp="1"/>
          </p:cNvSpPr>
          <p:nvPr>
            <p:ph idx="1"/>
          </p:nvPr>
        </p:nvSpPr>
        <p:spPr/>
        <p:txBody>
          <a:bodyPr/>
          <a:lstStyle/>
          <a:p>
            <a:r>
              <a:rPr lang="en-US" altLang="en-US"/>
              <a:t>Refer to the Tech Spec and create</a:t>
            </a:r>
          </a:p>
          <a:p>
            <a:pPr lvl="1"/>
            <a:r>
              <a:rPr lang="en-US" altLang="en-US"/>
              <a:t>.AUTHORISE method</a:t>
            </a:r>
          </a:p>
          <a:p>
            <a:pPr lvl="1">
              <a:buFont typeface="Wingdings" panose="05000000000000000000" pitchFamily="2" charset="2"/>
              <a:buNone/>
            </a:pPr>
            <a:r>
              <a:rPr lang="en-US" altLang="en-US"/>
              <a:t>for the applications that require it</a:t>
            </a:r>
          </a:p>
        </p:txBody>
      </p:sp>
      <p:sp>
        <p:nvSpPr>
          <p:cNvPr id="1484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EE4A1F70-3206-4D47-899E-38B2C30AFBB9}" type="slidenum">
              <a:rPr lang="en-GB" altLang="en-US" sz="900">
                <a:solidFill>
                  <a:srgbClr val="98ABD0"/>
                </a:solidFill>
              </a:rPr>
              <a:pPr eaLnBrk="1" hangingPunct="1"/>
              <a:t>86</a:t>
            </a:fld>
            <a:endParaRPr lang="en-GB" altLang="en-US" sz="900">
              <a:solidFill>
                <a:srgbClr val="98ABD0"/>
              </a:solidFill>
            </a:endParaRPr>
          </a:p>
        </p:txBody>
      </p:sp>
    </p:spTree>
    <p:extLst>
      <p:ext uri="{BB962C8B-B14F-4D97-AF65-F5344CB8AC3E}">
        <p14:creationId xmlns:p14="http://schemas.microsoft.com/office/powerpoint/2010/main" val="1897627375"/>
      </p:ext>
    </p:extLst>
  </p:cSld>
  <p:clrMapOvr>
    <a:masterClrMapping/>
  </p:clrMapOvr>
  <p:transition>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p:cNvSpPr>
          <p:nvPr>
            <p:ph type="title"/>
          </p:nvPr>
        </p:nvSpPr>
        <p:spPr/>
        <p:txBody>
          <a:bodyPr/>
          <a:lstStyle/>
          <a:p>
            <a:r>
              <a:rPr lang="en-US" altLang="en-US"/>
              <a:t> </a:t>
            </a:r>
          </a:p>
        </p:txBody>
      </p:sp>
      <p:sp>
        <p:nvSpPr>
          <p:cNvPr id="149507" name="Content Placeholder 2"/>
          <p:cNvSpPr>
            <a:spLocks noGrp="1"/>
          </p:cNvSpPr>
          <p:nvPr>
            <p:ph idx="1"/>
          </p:nvPr>
        </p:nvSpPr>
        <p:spPr>
          <a:xfrm>
            <a:off x="481013" y="1971675"/>
            <a:ext cx="8212137" cy="2862322"/>
          </a:xfrm>
        </p:spPr>
        <p:txBody>
          <a:bodyPr/>
          <a:lstStyle/>
          <a:p>
            <a:pPr algn="ctr"/>
            <a:endParaRPr lang="en-US" altLang="en-US" dirty="0"/>
          </a:p>
          <a:p>
            <a:pPr algn="ctr"/>
            <a:endParaRPr lang="en-US" altLang="en-US" dirty="0"/>
          </a:p>
          <a:p>
            <a:pPr algn="ctr"/>
            <a:endParaRPr lang="en-US" altLang="en-US" dirty="0"/>
          </a:p>
          <a:p>
            <a:pPr algn="ctr"/>
            <a:endParaRPr lang="en-US" altLang="en-US" dirty="0"/>
          </a:p>
          <a:p>
            <a:pPr algn="ctr">
              <a:buFont typeface="Wingdings" panose="05000000000000000000" pitchFamily="2" charset="2"/>
              <a:buNone/>
            </a:pPr>
            <a:endParaRPr lang="en-US" altLang="en-US" dirty="0"/>
          </a:p>
          <a:p>
            <a:pPr eaLnBrk="1" hangingPunct="1">
              <a:buFont typeface="Wingdings" panose="05000000000000000000" pitchFamily="2" charset="2"/>
              <a:buNone/>
            </a:pPr>
            <a:r>
              <a:rPr lang="en-US" altLang="en-US" sz="2400" dirty="0"/>
              <a:t>	</a:t>
            </a:r>
          </a:p>
          <a:p>
            <a:pPr lvl="1" eaLnBrk="1" hangingPunct="1"/>
            <a:r>
              <a:rPr lang="en-US" altLang="en-US" dirty="0"/>
              <a:t>Overrides</a:t>
            </a:r>
          </a:p>
          <a:p>
            <a:pPr lvl="1" eaLnBrk="1" hangingPunct="1"/>
            <a:r>
              <a:rPr lang="en-US" altLang="en-US" dirty="0"/>
              <a:t>Workshop</a:t>
            </a:r>
          </a:p>
          <a:p>
            <a:pPr lvl="1" eaLnBrk="1" hangingPunct="1"/>
            <a:r>
              <a:rPr lang="en-US" altLang="en-US" dirty="0"/>
              <a:t>DAS &amp; Workshop</a:t>
            </a:r>
          </a:p>
          <a:p>
            <a:pPr algn="ctr"/>
            <a:endParaRPr lang="en-US" altLang="en-US" dirty="0"/>
          </a:p>
        </p:txBody>
      </p:sp>
      <p:sp>
        <p:nvSpPr>
          <p:cNvPr id="1495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3619C0F9-9281-4243-9B80-160C5DDE9022}" type="slidenum">
              <a:rPr lang="en-GB" altLang="en-US" sz="900">
                <a:solidFill>
                  <a:srgbClr val="98ABD0"/>
                </a:solidFill>
              </a:rPr>
              <a:pPr eaLnBrk="1" hangingPunct="1"/>
              <a:t>87</a:t>
            </a:fld>
            <a:endParaRPr lang="en-GB" altLang="en-US" sz="900">
              <a:solidFill>
                <a:srgbClr val="98ABD0"/>
              </a:solidFill>
            </a:endParaRPr>
          </a:p>
        </p:txBody>
      </p:sp>
    </p:spTree>
    <p:extLst>
      <p:ext uri="{BB962C8B-B14F-4D97-AF65-F5344CB8AC3E}">
        <p14:creationId xmlns:p14="http://schemas.microsoft.com/office/powerpoint/2010/main" val="4268343088"/>
      </p:ext>
    </p:extLst>
  </p:cSld>
  <p:clrMapOvr>
    <a:masterClrMapping/>
  </p:clrMapOvr>
  <p:transition>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745D54AA-6644-4E3F-BC5B-977B862E67AB}" type="slidenum">
              <a:rPr lang="en-GB" altLang="en-US" sz="900">
                <a:solidFill>
                  <a:srgbClr val="98ABD0"/>
                </a:solidFill>
              </a:rPr>
              <a:pPr eaLnBrk="1" hangingPunct="1"/>
              <a:t>88</a:t>
            </a:fld>
            <a:endParaRPr lang="en-GB" altLang="en-US" sz="900">
              <a:solidFill>
                <a:srgbClr val="98ABD0"/>
              </a:solidFill>
            </a:endParaRPr>
          </a:p>
        </p:txBody>
      </p:sp>
      <p:sp>
        <p:nvSpPr>
          <p:cNvPr id="150531" name="Rectangle 2"/>
          <p:cNvSpPr>
            <a:spLocks noGrp="1" noChangeArrowheads="1"/>
          </p:cNvSpPr>
          <p:nvPr>
            <p:ph type="title"/>
          </p:nvPr>
        </p:nvSpPr>
        <p:spPr/>
        <p:txBody>
          <a:bodyPr/>
          <a:lstStyle/>
          <a:p>
            <a:pPr eaLnBrk="1" hangingPunct="1"/>
            <a:r>
              <a:rPr lang="en-US" altLang="en-US"/>
              <a:t>Overrides</a:t>
            </a:r>
          </a:p>
        </p:txBody>
      </p:sp>
      <p:sp>
        <p:nvSpPr>
          <p:cNvPr id="150532" name="Rectangle 3"/>
          <p:cNvSpPr>
            <a:spLocks noGrp="1" noChangeArrowheads="1"/>
          </p:cNvSpPr>
          <p:nvPr>
            <p:ph type="body" idx="1"/>
          </p:nvPr>
        </p:nvSpPr>
        <p:spPr/>
        <p:txBody>
          <a:bodyPr/>
          <a:lstStyle/>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a:p>
            <a:pPr eaLnBrk="1" hangingPunct="1">
              <a:buFont typeface="Wingdings" panose="05000000000000000000" pitchFamily="2" charset="2"/>
              <a:buNone/>
            </a:pPr>
            <a:r>
              <a:rPr lang="en-US" altLang="en-US" sz="2400"/>
              <a:t>				</a:t>
            </a:r>
          </a:p>
          <a:p>
            <a:pPr algn="ctr" eaLnBrk="1" hangingPunct="1">
              <a:buFont typeface="Wingdings" panose="05000000000000000000" pitchFamily="2" charset="2"/>
              <a:buNone/>
            </a:pPr>
            <a:r>
              <a:rPr lang="en-US" altLang="en-US" sz="2400"/>
              <a:t>Overrides</a:t>
            </a:r>
          </a:p>
        </p:txBody>
      </p:sp>
    </p:spTree>
    <p:extLst>
      <p:ext uri="{BB962C8B-B14F-4D97-AF65-F5344CB8AC3E}">
        <p14:creationId xmlns:p14="http://schemas.microsoft.com/office/powerpoint/2010/main" val="2957332494"/>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82E9DFFA-00C9-42B6-AC21-BC200DAD0FEA}" type="slidenum">
              <a:rPr lang="en-GB" altLang="en-US" sz="900">
                <a:solidFill>
                  <a:srgbClr val="98ABD0"/>
                </a:solidFill>
              </a:rPr>
              <a:pPr eaLnBrk="1" hangingPunct="1"/>
              <a:t>8</a:t>
            </a:fld>
            <a:endParaRPr lang="en-GB" altLang="en-US" sz="900">
              <a:solidFill>
                <a:srgbClr val="98ABD0"/>
              </a:solidFill>
            </a:endParaRPr>
          </a:p>
        </p:txBody>
      </p:sp>
      <p:sp>
        <p:nvSpPr>
          <p:cNvPr id="17411" name="Rectangle 2"/>
          <p:cNvSpPr>
            <a:spLocks noGrp="1" noChangeArrowheads="1"/>
          </p:cNvSpPr>
          <p:nvPr>
            <p:ph type="title"/>
          </p:nvPr>
        </p:nvSpPr>
        <p:spPr>
          <a:xfrm>
            <a:off x="933450" y="323850"/>
            <a:ext cx="7747000" cy="879475"/>
          </a:xfrm>
        </p:spPr>
        <p:txBody>
          <a:bodyPr/>
          <a:lstStyle/>
          <a:p>
            <a:pPr eaLnBrk="1" hangingPunct="1"/>
            <a:r>
              <a:rPr lang="en-US" altLang="en-US" dirty="0"/>
              <a:t>Application flow in T24 – Always the same</a:t>
            </a:r>
          </a:p>
        </p:txBody>
      </p:sp>
      <p:grpSp>
        <p:nvGrpSpPr>
          <p:cNvPr id="17412" name="Group 5"/>
          <p:cNvGrpSpPr>
            <a:grpSpLocks noChangeAspect="1"/>
          </p:cNvGrpSpPr>
          <p:nvPr/>
        </p:nvGrpSpPr>
        <p:grpSpPr bwMode="auto">
          <a:xfrm>
            <a:off x="642938" y="785813"/>
            <a:ext cx="7643812" cy="5643562"/>
            <a:chOff x="1426" y="2464"/>
            <a:chExt cx="9000" cy="6648"/>
          </a:xfrm>
        </p:grpSpPr>
        <p:sp>
          <p:nvSpPr>
            <p:cNvPr id="17413" name="AutoShape 6"/>
            <p:cNvSpPr>
              <a:spLocks noChangeAspect="1" noChangeArrowheads="1"/>
            </p:cNvSpPr>
            <p:nvPr/>
          </p:nvSpPr>
          <p:spPr bwMode="auto">
            <a:xfrm>
              <a:off x="1426" y="2464"/>
              <a:ext cx="9000" cy="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endParaRPr lang="en-US" altLang="en-US"/>
            </a:p>
          </p:txBody>
        </p:sp>
        <p:sp>
          <p:nvSpPr>
            <p:cNvPr id="17414" name="Text Box 7"/>
            <p:cNvSpPr txBox="1">
              <a:spLocks noChangeArrowheads="1"/>
            </p:cNvSpPr>
            <p:nvPr/>
          </p:nvSpPr>
          <p:spPr bwMode="auto">
            <a:xfrm>
              <a:off x="1426" y="2464"/>
              <a:ext cx="9000" cy="6648"/>
            </a:xfrm>
            <a:prstGeom prst="rect">
              <a:avLst/>
            </a:prstGeom>
            <a:solidFill>
              <a:srgbClr val="CCFFFF">
                <a:alpha val="50195"/>
              </a:srgbClr>
            </a:solidFill>
            <a:ln w="9525">
              <a:solidFill>
                <a:srgbClr val="000000"/>
              </a:solidFill>
              <a:miter lim="800000"/>
              <a:headEnd/>
              <a:tailEnd/>
            </a:ln>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lgn="ctr" eaLnBrk="1" hangingPunct="1">
                <a:spcAft>
                  <a:spcPts val="1000"/>
                </a:spcAft>
              </a:pPr>
              <a:endParaRPr lang="en-US" altLang="en-US" sz="1200">
                <a:solidFill>
                  <a:srgbClr val="FF0000"/>
                </a:solidFill>
                <a:latin typeface="Courier New" panose="02070309020205020404" pitchFamily="49" charset="0"/>
                <a:cs typeface="Courier New" panose="02070309020205020404" pitchFamily="49" charset="0"/>
              </a:endParaRPr>
            </a:p>
            <a:p>
              <a:pPr algn="ctr" eaLnBrk="1" hangingPunct="1">
                <a:spcAft>
                  <a:spcPts val="1000"/>
                </a:spcAft>
              </a:pPr>
              <a:endParaRPr lang="en-US" altLang="en-US" sz="1800">
                <a:solidFill>
                  <a:srgbClr val="FF0000"/>
                </a:solidFill>
                <a:cs typeface="Arial" panose="020B0604020202020204" pitchFamily="34" charset="0"/>
              </a:endParaRPr>
            </a:p>
            <a:p>
              <a:pPr algn="ctr" eaLnBrk="1" hangingPunct="1">
                <a:spcAft>
                  <a:spcPts val="1000"/>
                </a:spcAft>
              </a:pPr>
              <a:endParaRPr lang="en-US" altLang="en-US" sz="1800">
                <a:solidFill>
                  <a:srgbClr val="FF0000"/>
                </a:solidFill>
                <a:cs typeface="Arial" panose="020B0604020202020204" pitchFamily="34" charset="0"/>
              </a:endParaRPr>
            </a:p>
            <a:p>
              <a:pPr algn="ctr" eaLnBrk="1" hangingPunct="1">
                <a:spcAft>
                  <a:spcPts val="1000"/>
                </a:spcAft>
              </a:pPr>
              <a:r>
                <a:rPr lang="en-US" altLang="en-US" sz="1800">
                  <a:solidFill>
                    <a:srgbClr val="FF0000"/>
                  </a:solidFill>
                  <a:cs typeface="Arial" panose="020B0604020202020204" pitchFamily="34" charset="0"/>
                </a:rPr>
                <a:t>4. Enter Data and Commit</a:t>
              </a:r>
            </a:p>
            <a:p>
              <a:pPr algn="ctr" eaLnBrk="1" hangingPunct="1">
                <a:spcAft>
                  <a:spcPts val="1000"/>
                </a:spcAft>
              </a:pPr>
              <a:r>
                <a:rPr lang="en-US" altLang="en-US" sz="1800">
                  <a:cs typeface="Arial" panose="020B0604020202020204" pitchFamily="34" charset="0"/>
                </a:rPr>
                <a:t>Validates data, raises errors or overrides and saves record in database</a:t>
              </a:r>
            </a:p>
            <a:p>
              <a:pPr algn="ctr" eaLnBrk="1" hangingPunct="1">
                <a:spcAft>
                  <a:spcPts val="1000"/>
                </a:spcAft>
              </a:pPr>
              <a:endParaRPr lang="en-US" altLang="en-US" sz="1800">
                <a:solidFill>
                  <a:srgbClr val="FF0000"/>
                </a:solidFill>
                <a:cs typeface="Arial" panose="020B0604020202020204" pitchFamily="34" charset="0"/>
              </a:endParaRPr>
            </a:p>
            <a:p>
              <a:pPr algn="ctr" eaLnBrk="1" hangingPunct="1">
                <a:spcAft>
                  <a:spcPts val="1000"/>
                </a:spcAft>
              </a:pPr>
              <a:r>
                <a:rPr lang="en-US" altLang="en-US" sz="1800">
                  <a:solidFill>
                    <a:srgbClr val="FF0000"/>
                  </a:solidFill>
                  <a:cs typeface="Arial" panose="020B0604020202020204" pitchFamily="34" charset="0"/>
                </a:rPr>
                <a:t>5. Authorise Record</a:t>
              </a:r>
            </a:p>
            <a:p>
              <a:pPr algn="ctr" eaLnBrk="1" hangingPunct="1">
                <a:spcAft>
                  <a:spcPts val="1000"/>
                </a:spcAft>
              </a:pPr>
              <a:r>
                <a:rPr lang="en-US" altLang="en-US" sz="1800">
                  <a:cs typeface="Arial" panose="020B0604020202020204" pitchFamily="34" charset="0"/>
                </a:rPr>
                <a:t>If everything is OK, save changes in the database, update other applications if required</a:t>
              </a:r>
            </a:p>
            <a:p>
              <a:pPr algn="ctr" eaLnBrk="1" hangingPunct="1">
                <a:spcAft>
                  <a:spcPts val="1000"/>
                </a:spcAft>
              </a:pPr>
              <a:r>
                <a:rPr lang="en-US" altLang="en-US" sz="1800">
                  <a:cs typeface="Arial" panose="020B0604020202020204" pitchFamily="34" charset="0"/>
                </a:rPr>
                <a:t>Send advices to customer (if any)</a:t>
              </a:r>
            </a:p>
            <a:p>
              <a:pPr eaLnBrk="1" hangingPunct="1"/>
              <a:endParaRPr lang="en-US" altLang="en-US"/>
            </a:p>
          </p:txBody>
        </p:sp>
      </p:grpSp>
    </p:spTree>
    <p:extLst>
      <p:ext uri="{BB962C8B-B14F-4D97-AF65-F5344CB8AC3E}">
        <p14:creationId xmlns:p14="http://schemas.microsoft.com/office/powerpoint/2010/main" val="1770475884"/>
      </p:ext>
    </p:extLst>
  </p:cSld>
  <p:clrMapOvr>
    <a:masterClrMapping/>
  </p:clrMapOvr>
  <p:transition>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B59F86E1-3482-4AF8-AFEE-7880F2C562E8}" type="slidenum">
              <a:rPr lang="en-GB" altLang="en-US" sz="900">
                <a:solidFill>
                  <a:srgbClr val="98ABD0"/>
                </a:solidFill>
              </a:rPr>
              <a:pPr eaLnBrk="1" hangingPunct="1"/>
              <a:t>89</a:t>
            </a:fld>
            <a:endParaRPr lang="en-GB" altLang="en-US" sz="900">
              <a:solidFill>
                <a:srgbClr val="98ABD0"/>
              </a:solidFill>
            </a:endParaRPr>
          </a:p>
        </p:txBody>
      </p:sp>
      <p:sp>
        <p:nvSpPr>
          <p:cNvPr id="151555" name="Rectangle 2"/>
          <p:cNvSpPr>
            <a:spLocks noGrp="1" noChangeArrowheads="1"/>
          </p:cNvSpPr>
          <p:nvPr>
            <p:ph type="title"/>
          </p:nvPr>
        </p:nvSpPr>
        <p:spPr/>
        <p:txBody>
          <a:bodyPr/>
          <a:lstStyle/>
          <a:p>
            <a:pPr eaLnBrk="1" hangingPunct="1"/>
            <a:r>
              <a:rPr lang="en-US" altLang="en-US"/>
              <a:t>Overrides Messages</a:t>
            </a:r>
          </a:p>
        </p:txBody>
      </p:sp>
      <p:sp>
        <p:nvSpPr>
          <p:cNvPr id="151556" name="Rectangle 3"/>
          <p:cNvSpPr>
            <a:spLocks noGrp="1" noChangeArrowheads="1"/>
          </p:cNvSpPr>
          <p:nvPr>
            <p:ph type="body" idx="1"/>
          </p:nvPr>
        </p:nvSpPr>
        <p:spPr>
          <a:xfrm>
            <a:off x="685800" y="1000125"/>
            <a:ext cx="7772400" cy="5453063"/>
          </a:xfrm>
        </p:spPr>
        <p:txBody>
          <a:bodyPr/>
          <a:lstStyle/>
          <a:p>
            <a:pPr eaLnBrk="1" hangingPunct="1"/>
            <a:r>
              <a:rPr lang="en-US" altLang="en-US"/>
              <a:t>Generating overrides or errors at appropriate places increases the user friendliness of an application</a:t>
            </a:r>
          </a:p>
          <a:p>
            <a:pPr eaLnBrk="1" hangingPunct="1"/>
            <a:endParaRPr lang="en-US" altLang="en-US"/>
          </a:p>
          <a:p>
            <a:pPr eaLnBrk="1" hangingPunct="1"/>
            <a:r>
              <a:rPr lang="en-US" altLang="en-US"/>
              <a:t>.OVERRIDES method available to raise override messages. It is executed after the data is validated but before it is return to the $NAU file</a:t>
            </a:r>
          </a:p>
          <a:p>
            <a:pPr eaLnBrk="1" hangingPunct="1"/>
            <a:endParaRPr lang="en-US" altLang="en-US"/>
          </a:p>
          <a:p>
            <a:pPr eaLnBrk="1" hangingPunct="1"/>
            <a:r>
              <a:rPr lang="en-US" altLang="en-US"/>
              <a:t>OVERRIDE Application used to define override messages</a:t>
            </a:r>
          </a:p>
          <a:p>
            <a:pPr eaLnBrk="1" hangingPunct="1"/>
            <a:endParaRPr lang="en-US" altLang="en-US"/>
          </a:p>
          <a:p>
            <a:pPr eaLnBrk="1" hangingPunct="1"/>
            <a:r>
              <a:rPr lang="en-US" altLang="en-US"/>
              <a:t>TEXT - common variable to store the ID of the OVERRIDE record or the actual text to be displayed</a:t>
            </a:r>
          </a:p>
          <a:p>
            <a:pPr eaLnBrk="1" hangingPunct="1"/>
            <a:endParaRPr lang="en-US" altLang="en-US"/>
          </a:p>
          <a:p>
            <a:pPr eaLnBrk="1" hangingPunct="1"/>
            <a:r>
              <a:rPr lang="en-US" altLang="en-US"/>
              <a:t>STORE.OVERRIDE is the core subroutine called to raise the override</a:t>
            </a:r>
          </a:p>
          <a:p>
            <a:pPr eaLnBrk="1" hangingPunct="1"/>
            <a:endParaRPr lang="en-US" altLang="en-US"/>
          </a:p>
          <a:p>
            <a:pPr eaLnBrk="1" hangingPunct="1"/>
            <a:r>
              <a:rPr lang="en-US" altLang="en-US"/>
              <a:t>Overrides, if accepted are stored in the no input OVERRIDES field in an application</a:t>
            </a:r>
          </a:p>
        </p:txBody>
      </p:sp>
    </p:spTree>
    <p:extLst>
      <p:ext uri="{BB962C8B-B14F-4D97-AF65-F5344CB8AC3E}">
        <p14:creationId xmlns:p14="http://schemas.microsoft.com/office/powerpoint/2010/main" val="2826561161"/>
      </p:ext>
    </p:extLst>
  </p:cSld>
  <p:clrMapOvr>
    <a:masterClrMapping/>
  </p:clrMapOvr>
  <p:transition>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Content Placeholder 2"/>
          <p:cNvSpPr>
            <a:spLocks noGrp="1"/>
          </p:cNvSpPr>
          <p:nvPr>
            <p:ph idx="1"/>
          </p:nvPr>
        </p:nvSpPr>
        <p:spPr/>
        <p:txBody>
          <a:bodyPr/>
          <a:lstStyle/>
          <a:p>
            <a:pPr eaLnBrk="1" hangingPunct="1"/>
            <a:r>
              <a:rPr lang="en-US" altLang="en-US"/>
              <a:t>When the Card Type is changed for an existing record…</a:t>
            </a:r>
          </a:p>
        </p:txBody>
      </p:sp>
      <p:sp>
        <p:nvSpPr>
          <p:cNvPr id="15462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GB" altLang="en-US" sz="900">
                <a:solidFill>
                  <a:srgbClr val="98ABD0"/>
                </a:solidFill>
              </a:rPr>
              <a:t>Slide </a:t>
            </a:r>
            <a:fld id="{BBE6A373-69C8-4C99-9D21-55881A656673}" type="slidenum">
              <a:rPr lang="en-GB" altLang="en-US" sz="900">
                <a:solidFill>
                  <a:srgbClr val="98ABD0"/>
                </a:solidFill>
              </a:rPr>
              <a:pPr eaLnBrk="1" hangingPunct="1"/>
              <a:t>90</a:t>
            </a:fld>
            <a:endParaRPr lang="en-GB" altLang="en-US" sz="900">
              <a:solidFill>
                <a:srgbClr val="98ABD0"/>
              </a:solidFill>
            </a:endParaRPr>
          </a:p>
        </p:txBody>
      </p:sp>
      <p:sp>
        <p:nvSpPr>
          <p:cNvPr id="154628" name="Rectangle 2"/>
          <p:cNvSpPr>
            <a:spLocks noGrp="1" noChangeArrowheads="1"/>
          </p:cNvSpPr>
          <p:nvPr>
            <p:ph type="title"/>
          </p:nvPr>
        </p:nvSpPr>
        <p:spPr>
          <a:xfrm>
            <a:off x="791368" y="507070"/>
            <a:ext cx="7591425" cy="381000"/>
          </a:xfrm>
          <a:noFill/>
        </p:spPr>
        <p:txBody>
          <a:bodyPr/>
          <a:lstStyle/>
          <a:p>
            <a:pPr eaLnBrk="1" hangingPunct="1"/>
            <a:r>
              <a:rPr lang="en-US" altLang="en-US" dirty="0"/>
              <a:t>.OVERRIDES Method – Debit Card Example – EB.DEBIT.CARD</a:t>
            </a:r>
          </a:p>
        </p:txBody>
      </p:sp>
      <p:pic>
        <p:nvPicPr>
          <p:cNvPr id="154629" name="Picture 1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2286000"/>
            <a:ext cx="5975350" cy="2928938"/>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268343"/>
      </p:ext>
    </p:extLst>
  </p:cSld>
  <p:clrMapOvr>
    <a:masterClrMapping/>
  </p:clrMapOvr>
  <p:transition>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0" y="0"/>
            <a:ext cx="9169400" cy="6858000"/>
            <a:chOff x="0" y="0"/>
            <a:chExt cx="5776" cy="4320"/>
          </a:xfrm>
        </p:grpSpPr>
        <p:sp>
          <p:nvSpPr>
            <p:cNvPr id="185349" name="Freeform 10"/>
            <p:cNvSpPr>
              <a:spLocks/>
            </p:cNvSpPr>
            <p:nvPr/>
          </p:nvSpPr>
          <p:spPr bwMode="gray">
            <a:xfrm>
              <a:off x="0" y="0"/>
              <a:ext cx="5776" cy="4023"/>
            </a:xfrm>
            <a:custGeom>
              <a:avLst/>
              <a:gdLst>
                <a:gd name="T0" fmla="*/ 624 w 5776"/>
                <a:gd name="T1" fmla="*/ 2880 h 4041"/>
                <a:gd name="T2" fmla="*/ 715 w 5776"/>
                <a:gd name="T3" fmla="*/ 2806 h 4041"/>
                <a:gd name="T4" fmla="*/ 805 w 5776"/>
                <a:gd name="T5" fmla="*/ 2743 h 4041"/>
                <a:gd name="T6" fmla="*/ 898 w 5776"/>
                <a:gd name="T7" fmla="*/ 2680 h 4041"/>
                <a:gd name="T8" fmla="*/ 993 w 5776"/>
                <a:gd name="T9" fmla="*/ 2620 h 4041"/>
                <a:gd name="T10" fmla="*/ 1089 w 5776"/>
                <a:gd name="T11" fmla="*/ 2567 h 4041"/>
                <a:gd name="T12" fmla="*/ 1285 w 5776"/>
                <a:gd name="T13" fmla="*/ 2474 h 4041"/>
                <a:gd name="T14" fmla="*/ 1485 w 5776"/>
                <a:gd name="T15" fmla="*/ 2389 h 4041"/>
                <a:gd name="T16" fmla="*/ 1693 w 5776"/>
                <a:gd name="T17" fmla="*/ 2318 h 4041"/>
                <a:gd name="T18" fmla="*/ 1904 w 5776"/>
                <a:gd name="T19" fmla="*/ 2255 h 4041"/>
                <a:gd name="T20" fmla="*/ 2118 w 5776"/>
                <a:gd name="T21" fmla="*/ 2194 h 4041"/>
                <a:gd name="T22" fmla="*/ 2229 w 5776"/>
                <a:gd name="T23" fmla="*/ 2166 h 4041"/>
                <a:gd name="T24" fmla="*/ 2475 w 5776"/>
                <a:gd name="T25" fmla="*/ 2110 h 4041"/>
                <a:gd name="T26" fmla="*/ 2720 w 5776"/>
                <a:gd name="T27" fmla="*/ 2060 h 4041"/>
                <a:gd name="T28" fmla="*/ 3205 w 5776"/>
                <a:gd name="T29" fmla="*/ 1965 h 4041"/>
                <a:gd name="T30" fmla="*/ 3198 w 5776"/>
                <a:gd name="T31" fmla="*/ 1965 h 4041"/>
                <a:gd name="T32" fmla="*/ 3929 w 5776"/>
                <a:gd name="T33" fmla="*/ 1818 h 4041"/>
                <a:gd name="T34" fmla="*/ 4229 w 5776"/>
                <a:gd name="T35" fmla="*/ 1747 h 4041"/>
                <a:gd name="T36" fmla="*/ 4409 w 5776"/>
                <a:gd name="T37" fmla="*/ 1698 h 4041"/>
                <a:gd name="T38" fmla="*/ 4573 w 5776"/>
                <a:gd name="T39" fmla="*/ 1650 h 4041"/>
                <a:gd name="T40" fmla="*/ 4725 w 5776"/>
                <a:gd name="T41" fmla="*/ 1595 h 4041"/>
                <a:gd name="T42" fmla="*/ 4867 w 5776"/>
                <a:gd name="T43" fmla="*/ 1532 h 4041"/>
                <a:gd name="T44" fmla="*/ 5000 w 5776"/>
                <a:gd name="T45" fmla="*/ 1461 h 4041"/>
                <a:gd name="T46" fmla="*/ 5125 w 5776"/>
                <a:gd name="T47" fmla="*/ 1385 h 4041"/>
                <a:gd name="T48" fmla="*/ 5245 w 5776"/>
                <a:gd name="T49" fmla="*/ 1293 h 4041"/>
                <a:gd name="T50" fmla="*/ 5362 w 5776"/>
                <a:gd name="T51" fmla="*/ 1193 h 4041"/>
                <a:gd name="T52" fmla="*/ 5475 w 5776"/>
                <a:gd name="T53" fmla="*/ 1074 h 4041"/>
                <a:gd name="T54" fmla="*/ 5587 w 5776"/>
                <a:gd name="T55" fmla="*/ 943 h 4041"/>
                <a:gd name="T56" fmla="*/ 5702 w 5776"/>
                <a:gd name="T57" fmla="*/ 790 h 4041"/>
                <a:gd name="T58" fmla="*/ 5776 w 5776"/>
                <a:gd name="T59" fmla="*/ 0 h 4041"/>
                <a:gd name="T60" fmla="*/ 0 w 5776"/>
                <a:gd name="T61" fmla="*/ 3951 h 4041"/>
                <a:gd name="T62" fmla="*/ 20 w 5776"/>
                <a:gd name="T63" fmla="*/ 3951 h 4041"/>
                <a:gd name="T64" fmla="*/ 55 w 5776"/>
                <a:gd name="T65" fmla="*/ 3788 h 4041"/>
                <a:gd name="T66" fmla="*/ 102 w 5776"/>
                <a:gd name="T67" fmla="*/ 3630 h 4041"/>
                <a:gd name="T68" fmla="*/ 124 w 5776"/>
                <a:gd name="T69" fmla="*/ 3575 h 4041"/>
                <a:gd name="T70" fmla="*/ 169 w 5776"/>
                <a:gd name="T71" fmla="*/ 3469 h 4041"/>
                <a:gd name="T72" fmla="*/ 220 w 5776"/>
                <a:gd name="T73" fmla="*/ 3369 h 4041"/>
                <a:gd name="T74" fmla="*/ 278 w 5776"/>
                <a:gd name="T75" fmla="*/ 3271 h 4041"/>
                <a:gd name="T76" fmla="*/ 342 w 5776"/>
                <a:gd name="T77" fmla="*/ 3179 h 4041"/>
                <a:gd name="T78" fmla="*/ 415 w 5776"/>
                <a:gd name="T79" fmla="*/ 3087 h 4041"/>
                <a:gd name="T80" fmla="*/ 493 w 5776"/>
                <a:gd name="T81" fmla="*/ 3000 h 4041"/>
                <a:gd name="T82" fmla="*/ 578 w 5776"/>
                <a:gd name="T83" fmla="*/ 2921 h 4041"/>
                <a:gd name="T84" fmla="*/ 624 w 5776"/>
                <a:gd name="T85" fmla="*/ 2880 h 40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76"/>
                <a:gd name="T130" fmla="*/ 0 h 4041"/>
                <a:gd name="T131" fmla="*/ 5776 w 5776"/>
                <a:gd name="T132" fmla="*/ 4041 h 40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76" h="4041">
                  <a:moveTo>
                    <a:pt x="624" y="2945"/>
                  </a:moveTo>
                  <a:lnTo>
                    <a:pt x="624" y="2945"/>
                  </a:lnTo>
                  <a:lnTo>
                    <a:pt x="669" y="2908"/>
                  </a:lnTo>
                  <a:lnTo>
                    <a:pt x="715" y="2871"/>
                  </a:lnTo>
                  <a:lnTo>
                    <a:pt x="760" y="2836"/>
                  </a:lnTo>
                  <a:lnTo>
                    <a:pt x="805" y="2803"/>
                  </a:lnTo>
                  <a:lnTo>
                    <a:pt x="853" y="2771"/>
                  </a:lnTo>
                  <a:lnTo>
                    <a:pt x="898" y="2740"/>
                  </a:lnTo>
                  <a:lnTo>
                    <a:pt x="945" y="2710"/>
                  </a:lnTo>
                  <a:lnTo>
                    <a:pt x="993" y="2680"/>
                  </a:lnTo>
                  <a:lnTo>
                    <a:pt x="1042" y="2652"/>
                  </a:lnTo>
                  <a:lnTo>
                    <a:pt x="1089" y="2626"/>
                  </a:lnTo>
                  <a:lnTo>
                    <a:pt x="1185" y="2574"/>
                  </a:lnTo>
                  <a:lnTo>
                    <a:pt x="1285" y="2529"/>
                  </a:lnTo>
                  <a:lnTo>
                    <a:pt x="1385" y="2484"/>
                  </a:lnTo>
                  <a:lnTo>
                    <a:pt x="1485" y="2444"/>
                  </a:lnTo>
                  <a:lnTo>
                    <a:pt x="1589" y="2406"/>
                  </a:lnTo>
                  <a:lnTo>
                    <a:pt x="1693" y="2370"/>
                  </a:lnTo>
                  <a:lnTo>
                    <a:pt x="1798" y="2337"/>
                  </a:lnTo>
                  <a:lnTo>
                    <a:pt x="1904" y="2305"/>
                  </a:lnTo>
                  <a:lnTo>
                    <a:pt x="2011" y="2275"/>
                  </a:lnTo>
                  <a:lnTo>
                    <a:pt x="2118" y="2244"/>
                  </a:lnTo>
                  <a:lnTo>
                    <a:pt x="2229" y="2216"/>
                  </a:lnTo>
                  <a:lnTo>
                    <a:pt x="2351" y="2186"/>
                  </a:lnTo>
                  <a:lnTo>
                    <a:pt x="2475" y="2158"/>
                  </a:lnTo>
                  <a:lnTo>
                    <a:pt x="2596" y="2130"/>
                  </a:lnTo>
                  <a:lnTo>
                    <a:pt x="2720" y="2105"/>
                  </a:lnTo>
                  <a:lnTo>
                    <a:pt x="2964" y="2056"/>
                  </a:lnTo>
                  <a:lnTo>
                    <a:pt x="3205" y="2010"/>
                  </a:lnTo>
                  <a:lnTo>
                    <a:pt x="3198" y="2010"/>
                  </a:lnTo>
                  <a:lnTo>
                    <a:pt x="3705" y="1906"/>
                  </a:lnTo>
                  <a:lnTo>
                    <a:pt x="3929" y="1858"/>
                  </a:lnTo>
                  <a:lnTo>
                    <a:pt x="4133" y="1813"/>
                  </a:lnTo>
                  <a:lnTo>
                    <a:pt x="4229" y="1787"/>
                  </a:lnTo>
                  <a:lnTo>
                    <a:pt x="4320" y="1763"/>
                  </a:lnTo>
                  <a:lnTo>
                    <a:pt x="4409" y="1738"/>
                  </a:lnTo>
                  <a:lnTo>
                    <a:pt x="4493" y="1714"/>
                  </a:lnTo>
                  <a:lnTo>
                    <a:pt x="4573" y="1686"/>
                  </a:lnTo>
                  <a:lnTo>
                    <a:pt x="4651" y="1658"/>
                  </a:lnTo>
                  <a:lnTo>
                    <a:pt x="4725" y="1630"/>
                  </a:lnTo>
                  <a:lnTo>
                    <a:pt x="4798" y="1599"/>
                  </a:lnTo>
                  <a:lnTo>
                    <a:pt x="4867" y="1567"/>
                  </a:lnTo>
                  <a:lnTo>
                    <a:pt x="4935" y="1531"/>
                  </a:lnTo>
                  <a:lnTo>
                    <a:pt x="5000" y="1496"/>
                  </a:lnTo>
                  <a:lnTo>
                    <a:pt x="5064" y="1457"/>
                  </a:lnTo>
                  <a:lnTo>
                    <a:pt x="5125" y="1415"/>
                  </a:lnTo>
                  <a:lnTo>
                    <a:pt x="5187" y="1371"/>
                  </a:lnTo>
                  <a:lnTo>
                    <a:pt x="5245" y="1323"/>
                  </a:lnTo>
                  <a:lnTo>
                    <a:pt x="5304" y="1272"/>
                  </a:lnTo>
                  <a:lnTo>
                    <a:pt x="5362" y="1218"/>
                  </a:lnTo>
                  <a:lnTo>
                    <a:pt x="5418" y="1161"/>
                  </a:lnTo>
                  <a:lnTo>
                    <a:pt x="5475" y="1099"/>
                  </a:lnTo>
                  <a:lnTo>
                    <a:pt x="5531" y="1032"/>
                  </a:lnTo>
                  <a:lnTo>
                    <a:pt x="5587" y="963"/>
                  </a:lnTo>
                  <a:lnTo>
                    <a:pt x="5644" y="890"/>
                  </a:lnTo>
                  <a:lnTo>
                    <a:pt x="5702" y="810"/>
                  </a:lnTo>
                  <a:lnTo>
                    <a:pt x="5772" y="704"/>
                  </a:lnTo>
                  <a:lnTo>
                    <a:pt x="5776" y="0"/>
                  </a:lnTo>
                  <a:lnTo>
                    <a:pt x="0" y="5"/>
                  </a:lnTo>
                  <a:lnTo>
                    <a:pt x="0" y="4041"/>
                  </a:lnTo>
                  <a:lnTo>
                    <a:pt x="20" y="4041"/>
                  </a:lnTo>
                  <a:lnTo>
                    <a:pt x="35" y="3959"/>
                  </a:lnTo>
                  <a:lnTo>
                    <a:pt x="55" y="3873"/>
                  </a:lnTo>
                  <a:lnTo>
                    <a:pt x="76" y="3793"/>
                  </a:lnTo>
                  <a:lnTo>
                    <a:pt x="102" y="3711"/>
                  </a:lnTo>
                  <a:lnTo>
                    <a:pt x="124" y="3655"/>
                  </a:lnTo>
                  <a:lnTo>
                    <a:pt x="145" y="3601"/>
                  </a:lnTo>
                  <a:lnTo>
                    <a:pt x="169" y="3549"/>
                  </a:lnTo>
                  <a:lnTo>
                    <a:pt x="193" y="3496"/>
                  </a:lnTo>
                  <a:lnTo>
                    <a:pt x="220" y="3444"/>
                  </a:lnTo>
                  <a:lnTo>
                    <a:pt x="247" y="3396"/>
                  </a:lnTo>
                  <a:lnTo>
                    <a:pt x="278" y="3346"/>
                  </a:lnTo>
                  <a:lnTo>
                    <a:pt x="309" y="3297"/>
                  </a:lnTo>
                  <a:lnTo>
                    <a:pt x="342" y="3249"/>
                  </a:lnTo>
                  <a:lnTo>
                    <a:pt x="378" y="3202"/>
                  </a:lnTo>
                  <a:lnTo>
                    <a:pt x="415" y="3157"/>
                  </a:lnTo>
                  <a:lnTo>
                    <a:pt x="453" y="3113"/>
                  </a:lnTo>
                  <a:lnTo>
                    <a:pt x="493" y="3068"/>
                  </a:lnTo>
                  <a:lnTo>
                    <a:pt x="535" y="3027"/>
                  </a:lnTo>
                  <a:lnTo>
                    <a:pt x="578" y="2986"/>
                  </a:lnTo>
                  <a:lnTo>
                    <a:pt x="624" y="2945"/>
                  </a:lnTo>
                  <a:close/>
                </a:path>
              </a:pathLst>
            </a:custGeom>
            <a:solidFill>
              <a:schemeClr val="bg1"/>
            </a:solidFill>
            <a:ln w="9525">
              <a:noFill/>
              <a:round/>
              <a:headEnd/>
              <a:tailEnd/>
            </a:ln>
          </p:spPr>
          <p:txBody>
            <a:bodyPr/>
            <a:lstStyle/>
            <a:p>
              <a:endParaRPr lang="zh-CN" altLang="en-US"/>
            </a:p>
          </p:txBody>
        </p:sp>
        <p:sp>
          <p:nvSpPr>
            <p:cNvPr id="185350" name="Rectangle 11"/>
            <p:cNvSpPr>
              <a:spLocks noChangeArrowheads="1"/>
            </p:cNvSpPr>
            <p:nvPr/>
          </p:nvSpPr>
          <p:spPr bwMode="gray">
            <a:xfrm>
              <a:off x="0" y="4023"/>
              <a:ext cx="5760" cy="297"/>
            </a:xfrm>
            <a:prstGeom prst="rect">
              <a:avLst/>
            </a:prstGeom>
            <a:solidFill>
              <a:srgbClr val="FFFFFF"/>
            </a:solidFill>
            <a:ln w="9525" algn="ctr">
              <a:noFill/>
              <a:miter lim="800000"/>
              <a:headEnd/>
              <a:tailEnd/>
            </a:ln>
          </p:spPr>
          <p:txBody>
            <a:bodyPr lIns="0" tIns="0" rIns="0" bIns="0" anchor="ctr">
              <a:spAutoFit/>
            </a:bodyPr>
            <a:lstStyle/>
            <a:p>
              <a:pPr algn="ctr" eaLnBrk="0" hangingPunct="0">
                <a:lnSpc>
                  <a:spcPct val="85000"/>
                </a:lnSpc>
              </a:pPr>
              <a:endParaRPr lang="en-US" altLang="zh-CN"/>
            </a:p>
          </p:txBody>
        </p:sp>
        <p:sp>
          <p:nvSpPr>
            <p:cNvPr id="185351" name="Oval 12"/>
            <p:cNvSpPr>
              <a:spLocks noChangeArrowheads="1"/>
            </p:cNvSpPr>
            <p:nvPr/>
          </p:nvSpPr>
          <p:spPr bwMode="gray">
            <a:xfrm>
              <a:off x="4919" y="3744"/>
              <a:ext cx="576" cy="576"/>
            </a:xfrm>
            <a:prstGeom prst="ellipse">
              <a:avLst/>
            </a:prstGeom>
            <a:solidFill>
              <a:srgbClr val="FFFFFF"/>
            </a:solidFill>
            <a:ln w="9525" algn="ctr">
              <a:noFill/>
              <a:round/>
              <a:headEnd/>
              <a:tailEnd/>
            </a:ln>
          </p:spPr>
          <p:txBody>
            <a:bodyPr wrap="none" lIns="0" tIns="0" rIns="0" bIns="0" anchor="ctr">
              <a:spAutoFit/>
            </a:bodyPr>
            <a:lstStyle/>
            <a:p>
              <a:pPr algn="ctr" eaLnBrk="0" hangingPunct="0">
                <a:lnSpc>
                  <a:spcPct val="85000"/>
                </a:lnSpc>
              </a:pPr>
              <a:endParaRPr lang="en-US" altLang="zh-CN"/>
            </a:p>
          </p:txBody>
        </p:sp>
        <p:pic>
          <p:nvPicPr>
            <p:cNvPr id="185352" name="Picture 13" descr="CBE_CMJN"/>
            <p:cNvPicPr>
              <a:picLocks noChangeAspect="1" noChangeArrowheads="1"/>
            </p:cNvPicPr>
            <p:nvPr/>
          </p:nvPicPr>
          <p:blipFill>
            <a:blip r:embed="rId3" cstate="print"/>
            <a:srcRect/>
            <a:stretch>
              <a:fillRect/>
            </a:stretch>
          </p:blipFill>
          <p:spPr bwMode="gray">
            <a:xfrm>
              <a:off x="4962" y="3786"/>
              <a:ext cx="484" cy="469"/>
            </a:xfrm>
            <a:prstGeom prst="rect">
              <a:avLst/>
            </a:prstGeom>
            <a:noFill/>
            <a:ln w="9525">
              <a:noFill/>
              <a:miter lim="800000"/>
              <a:headEnd/>
              <a:tailEnd/>
            </a:ln>
          </p:spPr>
        </p:pic>
        <p:pic>
          <p:nvPicPr>
            <p:cNvPr id="185353" name="Picture 14" descr="Untitled-1"/>
            <p:cNvPicPr>
              <a:picLocks noChangeAspect="1" noChangeArrowheads="1"/>
            </p:cNvPicPr>
            <p:nvPr/>
          </p:nvPicPr>
          <p:blipFill>
            <a:blip r:embed="rId4" cstate="print"/>
            <a:srcRect/>
            <a:stretch>
              <a:fillRect/>
            </a:stretch>
          </p:blipFill>
          <p:spPr bwMode="gray">
            <a:xfrm>
              <a:off x="3183" y="4135"/>
              <a:ext cx="1739" cy="76"/>
            </a:xfrm>
            <a:prstGeom prst="rect">
              <a:avLst/>
            </a:prstGeom>
            <a:noFill/>
            <a:ln w="9525">
              <a:noFill/>
              <a:miter lim="800000"/>
              <a:headEnd/>
              <a:tailEnd/>
            </a:ln>
          </p:spPr>
        </p:pic>
      </p:grpSp>
      <p:pic>
        <p:nvPicPr>
          <p:cNvPr id="185347" name="Picture 4" descr="OK_Capgemini"/>
          <p:cNvPicPr>
            <a:picLocks noChangeAspect="1" noChangeArrowheads="1"/>
          </p:cNvPicPr>
          <p:nvPr/>
        </p:nvPicPr>
        <p:blipFill>
          <a:blip r:embed="rId5" cstate="print"/>
          <a:srcRect/>
          <a:stretch>
            <a:fillRect/>
          </a:stretch>
        </p:blipFill>
        <p:spPr bwMode="auto">
          <a:xfrm>
            <a:off x="735013" y="1058863"/>
            <a:ext cx="4318000" cy="1017587"/>
          </a:xfrm>
          <a:prstGeom prst="rect">
            <a:avLst/>
          </a:prstGeom>
          <a:noFill/>
          <a:ln w="9525">
            <a:noFill/>
            <a:miter lim="800000"/>
            <a:headEnd/>
            <a:tailEnd/>
          </a:ln>
        </p:spPr>
      </p:pic>
      <p:sp>
        <p:nvSpPr>
          <p:cNvPr id="185348" name="Rectangle 17"/>
          <p:cNvSpPr>
            <a:spLocks noGrp="1" noChangeArrowheads="1"/>
          </p:cNvSpPr>
          <p:nvPr>
            <p:ph type="ctrTitle"/>
          </p:nvPr>
        </p:nvSpPr>
        <p:spPr>
          <a:xfrm>
            <a:off x="244475" y="5045075"/>
            <a:ext cx="8753475" cy="611188"/>
          </a:xfrm>
        </p:spPr>
        <p:txBody>
          <a:bodyPr/>
          <a:lstStyle/>
          <a:p>
            <a:pPr algn="r"/>
            <a:r>
              <a:rPr lang="en-US" altLang="zh-CN">
                <a:solidFill>
                  <a:schemeClr val="bg1"/>
                </a:solidFill>
                <a:ea typeface="宋体" charset="-122"/>
              </a:rPr>
              <a:t>www.capgemini.com/financialservices</a:t>
            </a:r>
          </a:p>
        </p:txBody>
      </p:sp>
    </p:spTree>
  </p:cSld>
  <p:clrMapOvr>
    <a:masterClrMapping/>
  </p:clrMapOvr>
  <p:transition>
    <p:wipe dir="r"/>
  </p:transition>
</p:sld>
</file>

<file path=ppt/theme/theme1.xml><?xml version="1.0" encoding="utf-8"?>
<a:theme xmlns:a="http://schemas.openxmlformats.org/drawingml/2006/main" name="Capgemini FS Print">
  <a:themeElements>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FS Print</Template>
  <TotalTime>11783</TotalTime>
  <Words>11397</Words>
  <Application>Microsoft Office PowerPoint</Application>
  <PresentationFormat>On-screen Show (4:3)</PresentationFormat>
  <Paragraphs>1736</Paragraphs>
  <Slides>92</Slides>
  <Notes>92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92</vt:i4>
      </vt:variant>
    </vt:vector>
  </HeadingPairs>
  <TitlesOfParts>
    <vt:vector size="99" baseType="lpstr">
      <vt:lpstr>Arial</vt:lpstr>
      <vt:lpstr>Arial Narrow</vt:lpstr>
      <vt:lpstr>Courier New</vt:lpstr>
      <vt:lpstr>Symbol</vt:lpstr>
      <vt:lpstr>Times New Roman</vt:lpstr>
      <vt:lpstr>Wingdings</vt:lpstr>
      <vt:lpstr>Capgemini FS Print</vt:lpstr>
      <vt:lpstr>Template programming</vt:lpstr>
      <vt:lpstr>What Is An Application In T24?</vt:lpstr>
      <vt:lpstr>Applications in T24</vt:lpstr>
      <vt:lpstr>Functions in T24</vt:lpstr>
      <vt:lpstr>Application Classification</vt:lpstr>
      <vt:lpstr>Definitions from T24</vt:lpstr>
      <vt:lpstr>Before Creating An Application</vt:lpstr>
      <vt:lpstr>Application flow in T24 – Always the same</vt:lpstr>
      <vt:lpstr>Application flow in T24 – Always the same</vt:lpstr>
      <vt:lpstr>We have decided</vt:lpstr>
      <vt:lpstr>Common Variables</vt:lpstr>
      <vt:lpstr>The TEMPLATE Subroutine</vt:lpstr>
      <vt:lpstr>Other Component of an Application</vt:lpstr>
      <vt:lpstr>Other Component of an Application</vt:lpstr>
      <vt:lpstr>Other Component of an Application</vt:lpstr>
      <vt:lpstr>Other Component of an Application</vt:lpstr>
      <vt:lpstr>Table Objects</vt:lpstr>
      <vt:lpstr>How are the properties used?</vt:lpstr>
      <vt:lpstr>I_Table</vt:lpstr>
      <vt:lpstr>Using the Template Methods – Common Variables Available</vt:lpstr>
      <vt:lpstr>Using the Template Methods – Common Variables Available</vt:lpstr>
      <vt:lpstr>Auto generate id </vt:lpstr>
      <vt:lpstr>PowerPoint Presentation</vt:lpstr>
      <vt:lpstr>PowerPoint Presentation</vt:lpstr>
      <vt:lpstr>Using the Template Methods</vt:lpstr>
      <vt:lpstr>What Can Applications In T24 Do?</vt:lpstr>
      <vt:lpstr>Digging Deep - THE.TEMPLATE</vt:lpstr>
      <vt:lpstr>PowerPoint Presentation</vt:lpstr>
      <vt:lpstr>DEBIT CARD EXAMPLE</vt:lpstr>
      <vt:lpstr>Debit Card Example</vt:lpstr>
      <vt:lpstr>Debit Card Example</vt:lpstr>
      <vt:lpstr>What we want to achieve…</vt:lpstr>
      <vt:lpstr>What we want to achieve…</vt:lpstr>
      <vt:lpstr>Defining Fields</vt:lpstr>
      <vt:lpstr>F Array</vt:lpstr>
      <vt:lpstr>F Array</vt:lpstr>
      <vt:lpstr>F Array</vt:lpstr>
      <vt:lpstr>N Array</vt:lpstr>
      <vt:lpstr>ID.N</vt:lpstr>
      <vt:lpstr>T Array</vt:lpstr>
      <vt:lpstr>T Array</vt:lpstr>
      <vt:lpstr>T Array</vt:lpstr>
      <vt:lpstr>T Array</vt:lpstr>
      <vt:lpstr>Built-in Data Types</vt:lpstr>
      <vt:lpstr>TableUtil.loadFieldTypes</vt:lpstr>
      <vt:lpstr>TableUtil.loadFieldTypes</vt:lpstr>
      <vt:lpstr>Field Definitions</vt:lpstr>
      <vt:lpstr>Defining Fields – API’s</vt:lpstr>
      <vt:lpstr>Table.defineId</vt:lpstr>
      <vt:lpstr>Table.defineIdProperties</vt:lpstr>
      <vt:lpstr>Table.addField</vt:lpstr>
      <vt:lpstr>Table.addFieldDefinition</vt:lpstr>
      <vt:lpstr>Table.processArgs</vt:lpstr>
      <vt:lpstr>Field.setAttributes</vt:lpstr>
      <vt:lpstr>EB.LOOKUP</vt:lpstr>
      <vt:lpstr>Table.addFieldWithEbLookup</vt:lpstr>
      <vt:lpstr>Table.addVirtualTableField</vt:lpstr>
      <vt:lpstr>Field.setDefault</vt:lpstr>
      <vt:lpstr>Field.setCheckFile</vt:lpstr>
      <vt:lpstr>Field.setCheckFile</vt:lpstr>
      <vt:lpstr>Table.addAmountField</vt:lpstr>
      <vt:lpstr>Table.addOptionsField</vt:lpstr>
      <vt:lpstr>Table.addYesNoField</vt:lpstr>
      <vt:lpstr>Table.setAttributeOnFields</vt:lpstr>
      <vt:lpstr>Table.addDeliveryReferenceField</vt:lpstr>
      <vt:lpstr>Table.addLocalReferenceField</vt:lpstr>
      <vt:lpstr>Table.addStatementNumbersField</vt:lpstr>
      <vt:lpstr>Table.addOverrideField</vt:lpstr>
      <vt:lpstr>Table.setAuditPosition</vt:lpstr>
      <vt:lpstr>Field Definition</vt:lpstr>
      <vt:lpstr>Workshop</vt:lpstr>
      <vt:lpstr>How to create additional components?</vt:lpstr>
      <vt:lpstr>How to create additional components?</vt:lpstr>
      <vt:lpstr>EB.DEV.HELPER</vt:lpstr>
      <vt:lpstr>When to create which additional component?</vt:lpstr>
      <vt:lpstr>Workshop</vt:lpstr>
      <vt:lpstr>PowerPoint Presentation</vt:lpstr>
      <vt:lpstr>Data Validations</vt:lpstr>
      <vt:lpstr>Validating Data</vt:lpstr>
      <vt:lpstr>Validating Data</vt:lpstr>
      <vt:lpstr>.RECORD Method – Debit Card Example – EB.DEBIT.CARD</vt:lpstr>
      <vt:lpstr>Error Messages</vt:lpstr>
      <vt:lpstr>.VALIDATE Method – Debit Card Example – EB.DEBIT.CARD</vt:lpstr>
      <vt:lpstr>.VALIDATE Method – Debit Card Example – EB.DEBIT.CARD</vt:lpstr>
      <vt:lpstr>Workshop</vt:lpstr>
      <vt:lpstr>.AUTHORISE Method – Debit Card Example – EB.DEBIT.CARD</vt:lpstr>
      <vt:lpstr>Workshop</vt:lpstr>
      <vt:lpstr> </vt:lpstr>
      <vt:lpstr>Overrides</vt:lpstr>
      <vt:lpstr>Overrides Messages</vt:lpstr>
      <vt:lpstr>.OVERRIDES Method – Debit Card Example – EB.DEBIT.CARD</vt:lpstr>
      <vt:lpstr>www.capgemini.com/financialservices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Assurant MF CoE</dc:title>
  <dc:subject>Next Steps</dc:subject>
  <dc:creator>Capgemini</dc:creator>
  <cp:lastModifiedBy>Muralidharan, Vijayanand</cp:lastModifiedBy>
  <cp:revision>412</cp:revision>
  <cp:lastPrinted>2001-10-18T16:19:51Z</cp:lastPrinted>
  <dcterms:created xsi:type="dcterms:W3CDTF">2008-12-19T08:52:11Z</dcterms:created>
  <dcterms:modified xsi:type="dcterms:W3CDTF">2019-09-17T04:20:28Z</dcterms:modified>
</cp:coreProperties>
</file>