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Merriweather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5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erriweather-regular.fntdata"/><Relationship Id="rId14" Type="http://schemas.openxmlformats.org/officeDocument/2006/relationships/font" Target="fonts/Roboto-boldItalic.fntdata"/><Relationship Id="rId17" Type="http://schemas.openxmlformats.org/officeDocument/2006/relationships/font" Target="fonts/Merriweather-italic.fntdata"/><Relationship Id="rId16" Type="http://schemas.openxmlformats.org/officeDocument/2006/relationships/font" Target="fonts/Merriweath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Merriweather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d213a271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d213a271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6d213a271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6d213a271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6d213a271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6d213a271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6d213a271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6d213a271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25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3" title="teste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28025" y="-249300"/>
            <a:ext cx="9604699" cy="524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4" title="indicadores_top5_linh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292603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5" title="ProAnalis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498625" y="3096575"/>
            <a:ext cx="2348700" cy="461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3365625" y="3466425"/>
            <a:ext cx="2348700" cy="461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6298175" y="3096575"/>
            <a:ext cx="2296200" cy="461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498625" y="3558275"/>
            <a:ext cx="1797600" cy="461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3346350" y="3004725"/>
            <a:ext cx="2452800" cy="461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6232625" y="3558275"/>
            <a:ext cx="2427300" cy="461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2191225" y="3702600"/>
            <a:ext cx="354300" cy="461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551125" y="2975975"/>
            <a:ext cx="2296200" cy="169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FF"/>
                </a:solidFill>
              </a:rPr>
              <a:t>A trajetória linearmente ascendente do Flamengo indica resiliência e fôlego, preditores cruciais de um campeão capaz de manter a performance sem grandes quedas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3490250" y="3004725"/>
            <a:ext cx="7465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3490250" y="2899775"/>
            <a:ext cx="2237100" cy="147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FF"/>
                </a:solidFill>
              </a:rPr>
              <a:t>A notável aceleração do São Paulo após um início lento mostra grande capacidade de reação, transformando-o em um "azarão" com potencial para uma escalada surpreendente</a:t>
            </a:r>
            <a:endParaRPr sz="1200">
              <a:solidFill>
                <a:srgbClr val="0000FF"/>
              </a:solidFill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6327725" y="2975975"/>
            <a:ext cx="2237100" cy="1662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0000FF"/>
                </a:solidFill>
              </a:rPr>
              <a:t>O empate técnico entre Palmeiras, Bahia e Botafogo revela um ponto crítico. A pressão de se manter no topo testará qual deles tem a mentalidade e consistência para sustentar a briga pelo título</a:t>
            </a:r>
            <a:endParaRPr sz="12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6" title="previsao_core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06318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/>
        </p:nvSpPr>
        <p:spPr>
          <a:xfrm>
            <a:off x="0" y="-170575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6" name="Google Shape;96;p17"/>
          <p:cNvSpPr txBox="1"/>
          <p:nvPr>
            <p:ph type="ctrTitle"/>
          </p:nvPr>
        </p:nvSpPr>
        <p:spPr>
          <a:xfrm>
            <a:off x="311700" y="-310675"/>
            <a:ext cx="8520600" cy="110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A Coroação do Campeão: Nossa Predição</a:t>
            </a:r>
            <a:endParaRPr sz="2800"/>
          </a:p>
        </p:txBody>
      </p:sp>
      <p:sp>
        <p:nvSpPr>
          <p:cNvPr id="97" name="Google Shape;97;p17"/>
          <p:cNvSpPr txBox="1"/>
          <p:nvPr>
            <p:ph idx="1" type="subTitle"/>
          </p:nvPr>
        </p:nvSpPr>
        <p:spPr>
          <a:xfrm>
            <a:off x="159300" y="432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chemeClr val="dk1"/>
                </a:solidFill>
              </a:rPr>
              <a:t>Rumo à Glória: Nosso Veredito Analítico</a:t>
            </a:r>
            <a:endParaRPr b="1" sz="1700">
              <a:solidFill>
                <a:schemeClr val="dk1"/>
              </a:solidFill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-76200" y="842275"/>
            <a:ext cx="91440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❏"/>
            </a:pPr>
            <a:r>
              <a:rPr b="1" lang="pt-BR" sz="15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Metodologia Preditiva:</a:t>
            </a:r>
            <a:r>
              <a:rPr lang="pt-BR" sz="15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"Utilizamos um Modelo de Regressão Linear, analisando a trajetória e consistência de pontos dos times até a 14ª rodada para prever o desempenho final."</a:t>
            </a:r>
            <a:endParaRPr sz="15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Roboto"/>
              <a:buChar char="❏"/>
            </a:pPr>
            <a:r>
              <a:rPr b="1" lang="pt-BR" sz="15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Entendendo a Predição</a:t>
            </a:r>
            <a:r>
              <a:rPr lang="pt-BR" sz="15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: "A projeção de 2.14 pontos/jogo para o Flamengo indica que</a:t>
            </a:r>
            <a:r>
              <a:rPr lang="pt-BR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pt-BR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mantendo o </a:t>
            </a:r>
            <a:r>
              <a:rPr lang="pt-BR" sz="15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ritmo, ele alcançará aproximadamente 81 pontos ao fim do camp</a:t>
            </a:r>
            <a:r>
              <a:rPr lang="pt-BR" sz="15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lang="pt-BR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onato (38 rodadas). Esse patamar </a:t>
            </a:r>
            <a:r>
              <a:rPr lang="pt-BR" sz="15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é o mais alto entre os concorrentes diretos, con</a:t>
            </a:r>
            <a:r>
              <a:rPr lang="pt-BR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solidando sua expectativa de pontuação final."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Roboto"/>
              <a:buChar char="❏"/>
            </a:pPr>
            <a:r>
              <a:rPr b="1" lang="pt-BR" sz="15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Nosso ven</a:t>
            </a:r>
            <a:r>
              <a:rPr b="1" lang="pt-BR" sz="1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cedor projetado</a:t>
            </a:r>
            <a:r>
              <a:rPr lang="pt-BR" sz="1300">
                <a:solidFill>
                  <a:schemeClr val="accent3"/>
                </a:solidFill>
              </a:rPr>
              <a:t>: </a:t>
            </a:r>
            <a:r>
              <a:rPr lang="pt-BR" sz="1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"Com base na análise quantitativa e na consistente trajetória de ascensão, nossa predição aponta o </a:t>
            </a:r>
            <a:r>
              <a:rPr b="1" lang="pt-BR" sz="1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Flamengo</a:t>
            </a:r>
            <a:r>
              <a:rPr lang="pt-BR" sz="1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 como o mais provável a erguer a taça ao final da temporada.</a:t>
            </a:r>
            <a:r>
              <a:rPr lang="pt-BR" sz="15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"</a:t>
            </a:r>
            <a:endParaRPr sz="15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5497775" y="3477100"/>
            <a:ext cx="3673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