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61" r:id="rId5"/>
    <p:sldId id="273" r:id="rId6"/>
    <p:sldId id="262" r:id="rId7"/>
    <p:sldId id="264" r:id="rId8"/>
    <p:sldId id="274" r:id="rId9"/>
    <p:sldId id="275" r:id="rId10"/>
    <p:sldId id="265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B829A-909C-483E-865C-C6E2AFFE9E3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DB99-2F87-44BD-9B12-FF38B225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853" y="1857375"/>
            <a:ext cx="6907372" cy="3572610"/>
          </a:xfrm>
        </p:spPr>
        <p:txBody>
          <a:bodyPr anchor="b"/>
          <a:lstStyle>
            <a:lvl1pPr algn="l"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FFAD7-BEF0-40EE-BBAB-EB3FBF063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853" y="5476302"/>
            <a:ext cx="6907371" cy="6958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8B5818-B662-4059-8BAA-F2D64C59E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741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8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601F-7FD2-4EA5-BE86-6DB7ACD4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1619250"/>
            <a:ext cx="3060000" cy="115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1619250"/>
            <a:ext cx="6578064" cy="43205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3076575"/>
            <a:ext cx="3060000" cy="286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601F-7FD2-4EA5-BE86-6DB7ACD4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1619250"/>
            <a:ext cx="3060000" cy="115200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1619250"/>
            <a:ext cx="6578064" cy="4320500"/>
          </a:xfrm>
        </p:spPr>
        <p:txBody>
          <a:bodyPr/>
          <a:lstStyle>
            <a:lvl1pPr>
              <a:buClr>
                <a:schemeClr val="accent5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accent5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3076575"/>
            <a:ext cx="3060000" cy="286317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FA58DB7-178F-479E-A26E-3905121FC3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46" y="6117548"/>
            <a:ext cx="1012040" cy="502326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0282F49E-430B-4F8A-B67E-76624C23DF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A00F-6A6D-4899-8350-2AC416E9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539750"/>
            <a:ext cx="3060000" cy="115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316F9-1B1C-4F71-A494-8185E5E9E42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631987" y="539750"/>
            <a:ext cx="6577351" cy="5400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or Drag &amp; Drop Image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D3F50-21EC-4996-BADE-F3582D8F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2663" y="2105026"/>
            <a:ext cx="3060000" cy="38347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E249A-1942-4B26-B020-DDE2FE78D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FF9E9-AC74-4DA5-AABB-F55B6186B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0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ution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2765625"/>
            <a:ext cx="6578064" cy="2964576"/>
          </a:xfrm>
        </p:spPr>
        <p:txBody>
          <a:bodyPr/>
          <a:lstStyle>
            <a:lvl1pPr>
              <a:buClr>
                <a:schemeClr val="accent5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accent5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4403450"/>
            <a:ext cx="3306921" cy="1326750"/>
          </a:xfrm>
        </p:spPr>
        <p:txBody>
          <a:bodyPr/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9C19A-D345-4CBB-97B7-F04D9DA6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4" y="2765625"/>
            <a:ext cx="3306921" cy="13267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7511280-19BF-4D56-8834-B95157D9B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46" y="6117548"/>
            <a:ext cx="1012040" cy="502326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2E467F27-4F2D-4FC7-AE51-5E61AD2FB3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8A8D-BA09-4621-9913-97411672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274" y="2765625"/>
            <a:ext cx="6578064" cy="296457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FFA-C3B2-4200-9117-9A6991CC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89" y="4403450"/>
            <a:ext cx="3306921" cy="1326750"/>
          </a:xfrm>
        </p:spPr>
        <p:txBody>
          <a:bodyPr/>
          <a:lstStyle>
            <a:lvl1pPr marL="0" indent="0">
              <a:buNone/>
              <a:defRPr sz="2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6698-5B5D-45B0-B51E-85983D9AB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E442-90CD-4FFA-AAD2-89B802658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9C19A-D345-4CBB-97B7-F04D9DA6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4" y="2765625"/>
            <a:ext cx="3306921" cy="1326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39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46478" y="1857375"/>
            <a:ext cx="6907372" cy="3572610"/>
          </a:xfrm>
        </p:spPr>
        <p:txBody>
          <a:bodyPr anchor="b"/>
          <a:lstStyle>
            <a:lvl1pPr algn="r">
              <a:lnSpc>
                <a:spcPct val="65000"/>
              </a:lnSpc>
              <a:defRPr sz="13800" b="1" cap="all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C212D-DA77-44B6-AD82-DD99C03D8E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6638" y="5213607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4374F-95E9-4B15-9859-11058082D5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6638" y="5539552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CF2BC1A-8E6F-48B4-837B-DC152AF4FB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6638" y="5849013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2261601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Color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46478" y="1857375"/>
            <a:ext cx="6907372" cy="3572610"/>
          </a:xfrm>
        </p:spPr>
        <p:txBody>
          <a:bodyPr anchor="b"/>
          <a:lstStyle>
            <a:lvl1pPr algn="r">
              <a:lnSpc>
                <a:spcPct val="65000"/>
              </a:lnSpc>
              <a:defRPr sz="13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2D621A9-DC19-4B70-BE13-23A28930EB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6638" y="5213607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AE96A3-F96D-4A07-9FF1-2B19741105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6638" y="5539552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09C5566-0CD9-40C0-AC55-A71E807294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6638" y="5849013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1456143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31708CF4-82A4-48C3-B134-B4DD0E8A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" y="1257300"/>
            <a:ext cx="5316259" cy="531625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AE1EBB0-D987-4407-A58C-22986B5751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434630"/>
            <a:ext cx="2070100" cy="32159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60FCADF-1F6F-4375-BB67-A3B87344AD6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93" y="958805"/>
            <a:ext cx="1305107" cy="64779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6508A6-3394-48BE-A7D7-821B08BED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A658F-92F0-4487-924D-4B61FB09B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46478" y="1857375"/>
            <a:ext cx="6907372" cy="3572610"/>
          </a:xfrm>
        </p:spPr>
        <p:txBody>
          <a:bodyPr anchor="b"/>
          <a:lstStyle>
            <a:lvl1pPr algn="r">
              <a:lnSpc>
                <a:spcPct val="65000"/>
              </a:lnSpc>
              <a:defRPr sz="13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C212D-DA77-44B6-AD82-DD99C03D8E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6638" y="5213607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4374F-95E9-4B15-9859-11058082D5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6638" y="5539552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CF2BC1A-8E6F-48B4-837B-DC152AF4FB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6638" y="5849013"/>
            <a:ext cx="6907212" cy="216378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294731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8B55F7-6D12-4794-8CFD-3EBC66B15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41913-F69C-453E-95E0-0E57AAE40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0A6CE-35BA-4F66-AB81-11014601F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849" y="1444625"/>
            <a:ext cx="2880451" cy="4070350"/>
          </a:xfrm>
        </p:spPr>
        <p:txBody>
          <a:bodyPr tIns="288000"/>
          <a:lstStyle>
            <a:lvl1pPr algn="ctr">
              <a:lnSpc>
                <a:spcPct val="65000"/>
              </a:lnSpc>
              <a:defRPr sz="138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5384E5-8078-4DFD-B94C-B32F99829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1019" y="1473200"/>
            <a:ext cx="2214406" cy="1955800"/>
          </a:xfrm>
          <a:ln>
            <a:solidFill>
              <a:schemeClr val="bg1"/>
            </a:solidFill>
          </a:ln>
        </p:spPr>
        <p:txBody>
          <a:bodyPr lIns="108000" tIns="108000" rIns="108000"/>
          <a:lstStyle>
            <a:lvl1pPr marL="266700" indent="-266700">
              <a:buClr>
                <a:schemeClr val="accent5"/>
              </a:buClr>
              <a:buFont typeface="+mj-lt"/>
              <a:buAutoNum type="arabicPeriod"/>
              <a:defRPr sz="2400" b="0">
                <a:ln>
                  <a:noFill/>
                </a:ln>
                <a:solidFill>
                  <a:schemeClr val="bg1"/>
                </a:solidFill>
              </a:defRPr>
            </a:lvl1pPr>
            <a:lvl2pPr marL="609600" indent="-342900">
              <a:buFont typeface="+mj-lt"/>
              <a:buAutoNum type="arabicPeriod"/>
              <a:defRPr/>
            </a:lvl2pPr>
            <a:lvl3pPr marL="877888" indent="-342900">
              <a:buFont typeface="+mj-lt"/>
              <a:buAutoNum type="arabicPeriod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228600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Agenda Item</a:t>
            </a:r>
          </a:p>
        </p:txBody>
      </p:sp>
      <p:pic>
        <p:nvPicPr>
          <p:cNvPr id="10" name="Picture 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ED86BF6-4533-459D-B2FF-52591F79B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4" y="685800"/>
            <a:ext cx="2235515" cy="3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7A77-3742-4356-87ED-406E7C04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618875"/>
            <a:ext cx="10226675" cy="45533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8B55F7-6D12-4794-8CFD-3EBC66B15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41913-F69C-453E-95E0-0E57AAE40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0A6CE-35BA-4F66-AB81-1101460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817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DA50695-FC44-4153-A512-906655CB5B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46" y="6117548"/>
            <a:ext cx="1012040" cy="5023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7A77-3742-4356-87ED-406E7C04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1618875"/>
            <a:ext cx="10226675" cy="4553326"/>
          </a:xfr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8B55F7-6D12-4794-8CFD-3EBC66B15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41913-F69C-453E-95E0-0E57AAE40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0A6CE-35BA-4F66-AB81-1101460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F1B78847-9017-49A5-B21C-B38F00DE8F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21E1-05AE-4000-8139-96F321FC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1619250"/>
            <a:ext cx="6913563" cy="33559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AB31B-B73F-4AB1-ADCA-8276A61D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663" y="4975225"/>
            <a:ext cx="6913562" cy="11969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8DBF89-792F-4260-BFDC-7F96F45CDF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790A4-147F-4AC4-BC4E-D937CBC710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3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FE26-90F7-46DA-B187-78F638360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2663" y="1619250"/>
            <a:ext cx="4957336" cy="4557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3E82C-D44C-4610-8B65-41EC6C01D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450" y="1619250"/>
            <a:ext cx="4957200" cy="4557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CAC80-4629-45AB-BB42-E39F4737A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4EBB8-4C5C-41E8-B1A9-B86901F7E8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965140-B1C4-4DCA-8D3F-5D840AC1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85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FDCBF-0D7A-4BA4-9214-0F60DED0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88" y="1619250"/>
            <a:ext cx="4957200" cy="36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7C0F-307D-4A9C-99EC-F48A487AB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2663" y="2158747"/>
            <a:ext cx="4957200" cy="40134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8634-FA69-4450-B251-9C33C44CE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914" y="1619249"/>
            <a:ext cx="4957200" cy="36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277D-1C17-426E-9EF9-207DC4BF1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4450" y="2158747"/>
            <a:ext cx="4957200" cy="40134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E4AE81-C33C-4BF4-8992-B7D2AD55C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8C58BF-205F-42D3-A66D-7F6949269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24BA860-DDF8-48CD-ABB3-68264147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29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2D7D-7A46-4047-B6E1-4E50DAF6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023D2-79D7-4537-964B-AF1C7582EB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F3B09-06DD-4873-8626-14354F328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3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B00D-214D-4DBB-B1C5-B11577F74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724E-1FB6-42E5-A29F-D4BDFD4BB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0348-8B2B-4266-B226-9FF01EBAB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8854" y="6434300"/>
            <a:ext cx="2235515" cy="4237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b">
            <a:noAutofit/>
          </a:bodyPr>
          <a:lstStyle>
            <a:lvl1pPr algn="l">
              <a:defRPr sz="1100" i="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3400A-766D-48E7-9E1C-A95D2B07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4" y="864000"/>
            <a:ext cx="102132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15E6-F72E-4D35-ACCC-48D02EAD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854" y="1619250"/>
            <a:ext cx="10213200" cy="4552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(Content Header)</a:t>
            </a:r>
          </a:p>
          <a:p>
            <a:pPr lvl="4"/>
            <a:r>
              <a:rPr lang="en-US" dirty="0"/>
              <a:t>Fifth level (Content Caption)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C9CE-235D-425B-8984-AE34EDB0F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1987" y="6178912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32F741D-698D-479C-A036-2482B902F9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780E56B-B5A7-4EE8-AB26-40B31143F23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0" y="6250198"/>
            <a:ext cx="1399574" cy="217425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E8ED5AA-0767-4F63-BF97-1AFFA857B4B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975" y="6108686"/>
            <a:ext cx="945092" cy="5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0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3" r:id="rId11"/>
    <p:sldLayoutId id="2147483657" r:id="rId12"/>
    <p:sldLayoutId id="2147483662" r:id="rId13"/>
    <p:sldLayoutId id="2147483661" r:id="rId14"/>
    <p:sldLayoutId id="2147483664" r:id="rId15"/>
    <p:sldLayoutId id="2147483665" r:id="rId16"/>
    <p:sldLayoutId id="2147483666" r:id="rId1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cap="all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Char char="∙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Char char="­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Char char="∙"/>
        <a:defRPr sz="14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T Commons" panose="020B0503030403020204" pitchFamily="34" charset="0"/>
        <a:buNone/>
        <a:defRPr sz="1100" i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  <p15:guide id="3" orient="horz" pos="1020" userDrawn="1">
          <p15:clr>
            <a:srgbClr val="F26B43"/>
          </p15:clr>
        </p15:guide>
        <p15:guide id="4" orient="horz" pos="245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pos="2706" userDrawn="1">
          <p15:clr>
            <a:srgbClr val="F26B43"/>
          </p15:clr>
        </p15:guide>
        <p15:guide id="7" pos="619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08B3-08D0-44A0-ABCF-727890BE2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Lunch and Learn Maui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4A09-9CC2-4AC9-B3E8-2CE916B73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Juandré</a:t>
            </a:r>
            <a:r>
              <a:rPr lang="en-US" dirty="0"/>
              <a:t> “Joe” Swart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FE56-3F8A-444B-A39E-7EBC6D80B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3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2FED4-CC03-4165-97A5-95275045F6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3"/>
            <a:r>
              <a:rPr lang="en-US" dirty="0"/>
              <a:t>Android Play Console</a:t>
            </a:r>
          </a:p>
          <a:p>
            <a:r>
              <a:rPr lang="en-US" dirty="0"/>
              <a:t>Android can run and deploy from Windows/Linux/Mac.</a:t>
            </a:r>
          </a:p>
          <a:p>
            <a:r>
              <a:rPr lang="en-US" noProof="1"/>
              <a:t>No account needed to deploy to physical device. The device needs to be in developer mode.</a:t>
            </a:r>
          </a:p>
          <a:p>
            <a:r>
              <a:rPr lang="en-US" noProof="1"/>
              <a:t>Beta testing using PlayConsole. This will require developer account and store listing. The app doesn’t need to be published yet.</a:t>
            </a:r>
          </a:p>
          <a:p>
            <a:r>
              <a:rPr lang="en-US" noProof="1"/>
              <a:t>Release deployment gets signed by app signing key. Either manual or through the store. (Maui can create a signing key as well)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A96A09-AA5C-4989-8C76-2070590FB7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3"/>
            <a:r>
              <a:rPr lang="en-US" dirty="0"/>
              <a:t>iOS/Mac </a:t>
            </a:r>
          </a:p>
          <a:p>
            <a:r>
              <a:rPr lang="en-US" dirty="0"/>
              <a:t>Need mac to build and deploy.</a:t>
            </a:r>
          </a:p>
          <a:p>
            <a:r>
              <a:rPr lang="en-US" dirty="0"/>
              <a:t>Need apple developer account to debug on real device.</a:t>
            </a:r>
          </a:p>
          <a:p>
            <a:r>
              <a:rPr lang="en-US" dirty="0"/>
              <a:t>Beta testing using TestFlight. This will require developer account and store listing. The app doesn’t need to be published yet.</a:t>
            </a:r>
          </a:p>
          <a:p>
            <a:r>
              <a:rPr lang="en-US" dirty="0"/>
              <a:t>Release deployment gets signed by an apple certificate created in your developer account. (Maui can create this for you through your account)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6FB314B-C036-4FE8-BDA9-5DA57F527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37AA645-6F99-43E7-A0F8-232FF4C81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3B8E7-BC1F-43D9-80DA-6F7CBA67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/>
              <a:t>Deployment and </a:t>
            </a: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1840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FE56-3F8A-444B-A39E-7EBC6D80B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408B3-08D0-44A0-ABCF-727890BE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6478" y="1857375"/>
            <a:ext cx="6907372" cy="253347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4A09-9CC2-4AC9-B3E8-2CE916B7398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Juandré</a:t>
            </a:r>
            <a:r>
              <a:rPr lang="en-US" dirty="0"/>
              <a:t> “Joe” Swart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23F22B-2B4B-45ED-9CD5-4BC3ABAFE9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joe.swart@atmosera.com</a:t>
            </a:r>
          </a:p>
        </p:txBody>
      </p:sp>
    </p:spTree>
    <p:extLst>
      <p:ext uri="{BB962C8B-B14F-4D97-AF65-F5344CB8AC3E}">
        <p14:creationId xmlns:p14="http://schemas.microsoft.com/office/powerpoint/2010/main" val="69668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FE56-3F8A-444B-A39E-7EBC6D80B1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408B3-08D0-44A0-ABCF-727890BE2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4A09-9CC2-4AC9-B3E8-2CE916B7398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Juandré</a:t>
            </a:r>
            <a:r>
              <a:rPr lang="en-US" dirty="0"/>
              <a:t> “Joe” Swart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23F22B-2B4B-45ED-9CD5-4BC3ABAFE9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joe.swart@atmosera.com</a:t>
            </a:r>
          </a:p>
        </p:txBody>
      </p:sp>
    </p:spTree>
    <p:extLst>
      <p:ext uri="{BB962C8B-B14F-4D97-AF65-F5344CB8AC3E}">
        <p14:creationId xmlns:p14="http://schemas.microsoft.com/office/powerpoint/2010/main" val="14312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A972-FA80-4DE5-B34E-7AD01EF529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4B5E7-3374-4B97-9DDB-3C44B930B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89FC9-E77D-492B-AD20-97752D4A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B17F-24A0-4AF4-B074-BE8B713DD9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 overview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B9F85A-F2B4-43C9-A3AD-E35BE7792D30}"/>
              </a:ext>
            </a:extLst>
          </p:cNvPr>
          <p:cNvSpPr txBox="1">
            <a:spLocks/>
          </p:cNvSpPr>
          <p:nvPr/>
        </p:nvSpPr>
        <p:spPr>
          <a:xfrm>
            <a:off x="6727500" y="1473200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+mj-lt"/>
              <a:buAutoNum type="arabicPeriod" startAt="2"/>
            </a:pPr>
            <a:r>
              <a:rPr lang="en-US" dirty="0"/>
              <a:t>Customers </a:t>
            </a:r>
            <a:r>
              <a:rPr lang="en-US"/>
              <a:t>and personal apps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FD758F-8EED-48A7-A955-0A2C4D4CB144}"/>
              </a:ext>
            </a:extLst>
          </p:cNvPr>
          <p:cNvSpPr txBox="1">
            <a:spLocks/>
          </p:cNvSpPr>
          <p:nvPr/>
        </p:nvSpPr>
        <p:spPr>
          <a:xfrm>
            <a:off x="9102400" y="1473200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+mj-lt"/>
              <a:buAutoNum type="arabicPeriod" startAt="3"/>
            </a:pPr>
            <a:r>
              <a:rPr lang="en-US" dirty="0"/>
              <a:t>Working with </a:t>
            </a:r>
            <a:r>
              <a:rPr lang="en-US" dirty="0" err="1"/>
              <a:t>.Net</a:t>
            </a:r>
            <a:r>
              <a:rPr lang="en-US" dirty="0"/>
              <a:t> Maui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65E864-C681-4565-82AB-22C4D44CA564}"/>
              </a:ext>
            </a:extLst>
          </p:cNvPr>
          <p:cNvSpPr txBox="1">
            <a:spLocks/>
          </p:cNvSpPr>
          <p:nvPr/>
        </p:nvSpPr>
        <p:spPr>
          <a:xfrm>
            <a:off x="4361019" y="3581401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+mj-lt"/>
              <a:buAutoNum type="arabicPeriod" startAt="4"/>
            </a:pPr>
            <a:r>
              <a:rPr lang="en-US" dirty="0"/>
              <a:t>Platform specific code and Deployment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2AC31AA-0274-4038-9ED0-7F750035561F}"/>
              </a:ext>
            </a:extLst>
          </p:cNvPr>
          <p:cNvSpPr txBox="1">
            <a:spLocks/>
          </p:cNvSpPr>
          <p:nvPr/>
        </p:nvSpPr>
        <p:spPr>
          <a:xfrm>
            <a:off x="6727500" y="3581401"/>
            <a:ext cx="2214406" cy="195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08000" tIns="108000" rIns="108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+mj-lt"/>
              <a:buAutoNum type="arabicPeriod"/>
              <a:defRPr sz="2400" b="0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77888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1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+mj-lt"/>
              <a:buAutoNum type="arabicPeriod" startAt="5"/>
            </a:pPr>
            <a:r>
              <a:rPr lang="en-US" dirty="0"/>
              <a:t>Demo</a:t>
            </a:r>
          </a:p>
        </p:txBody>
      </p:sp>
      <p:pic>
        <p:nvPicPr>
          <p:cNvPr id="13" name="Graphic 12" descr="A square made of dots">
            <a:extLst>
              <a:ext uri="{FF2B5EF4-FFF2-40B4-BE49-F238E27FC236}">
                <a16:creationId xmlns:a16="http://schemas.microsoft.com/office/drawing/2014/main" id="{18A19CBF-3094-48A3-9B66-472773BC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726" t="50239" r="13468" b="12972"/>
          <a:stretch>
            <a:fillRect/>
          </a:stretch>
        </p:blipFill>
        <p:spPr>
          <a:xfrm>
            <a:off x="9101746" y="3626071"/>
            <a:ext cx="2178708" cy="1917263"/>
          </a:xfrm>
          <a:custGeom>
            <a:avLst/>
            <a:gdLst>
              <a:gd name="connsiteX0" fmla="*/ 0 w 2222500"/>
              <a:gd name="connsiteY0" fmla="*/ 0 h 1955800"/>
              <a:gd name="connsiteX1" fmla="*/ 2222500 w 2222500"/>
              <a:gd name="connsiteY1" fmla="*/ 0 h 1955800"/>
              <a:gd name="connsiteX2" fmla="*/ 2222500 w 2222500"/>
              <a:gd name="connsiteY2" fmla="*/ 1955800 h 1955800"/>
              <a:gd name="connsiteX3" fmla="*/ 0 w 2222500"/>
              <a:gd name="connsiteY3" fmla="*/ 195580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1955800">
                <a:moveTo>
                  <a:pt x="0" y="0"/>
                </a:moveTo>
                <a:lnTo>
                  <a:pt x="2222500" y="0"/>
                </a:lnTo>
                <a:lnTo>
                  <a:pt x="2222500" y="1955800"/>
                </a:lnTo>
                <a:lnTo>
                  <a:pt x="0" y="1955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46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3B8E7-BC1F-43D9-80DA-6F7CBA67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>1. </a:t>
            </a:r>
            <a:r>
              <a:rPr lang="en-US" sz="4000" dirty="0" err="1">
                <a:solidFill>
                  <a:schemeClr val="tx1"/>
                </a:solidFill>
              </a:rPr>
              <a:t>.Net</a:t>
            </a:r>
            <a:r>
              <a:rPr lang="en-US" sz="4000" dirty="0">
                <a:solidFill>
                  <a:schemeClr val="tx1"/>
                </a:solidFill>
              </a:rPr>
              <a:t> MAUI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2FED4-CC03-4165-97A5-95275045F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lvl="3">
              <a:lnSpc>
                <a:spcPct val="90000"/>
              </a:lnSpc>
            </a:pPr>
            <a:r>
              <a:rPr lang="en-US" sz="2000" dirty="0"/>
              <a:t>What is .NET Maui?</a:t>
            </a:r>
          </a:p>
          <a:p>
            <a:pPr marL="342900" lvl="3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noProof="1">
                <a:solidFill>
                  <a:schemeClr val="tx1"/>
                </a:solidFill>
              </a:rPr>
              <a:t>.NET Multi-platform App UI (.NET MAUI) is a cross-platform framework for creating native mobile and desktop apps with C# and XAML.</a:t>
            </a:r>
          </a:p>
          <a:p>
            <a:pPr marL="342900" lvl="3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noProof="1">
                <a:solidFill>
                  <a:schemeClr val="tx1"/>
                </a:solidFill>
              </a:rPr>
              <a:t>Using .NET MAUI, you can develop apps that can run on Android, iOS, macOS, and Windows from a single shared code-base.</a:t>
            </a:r>
          </a:p>
          <a:p>
            <a:pPr marL="342900" lvl="3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noProof="1">
                <a:solidFill>
                  <a:schemeClr val="tx1"/>
                </a:solidFill>
              </a:rPr>
              <a:t>Evolution from Xamarin and opensource.</a:t>
            </a:r>
          </a:p>
          <a:p>
            <a:pPr marL="342900" lvl="3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noProof="1">
                <a:solidFill>
                  <a:schemeClr val="tx1"/>
                </a:solidFill>
              </a:rPr>
              <a:t>Blazor and .NET MAUI?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37AA645-6F99-43E7-A0F8-232FF4C81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72800" y="6356350"/>
            <a:ext cx="381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fld id="{932F741D-698D-479C-A036-2482B902F9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8" name="Picture 7" descr="A diagram of a computer application&#10;&#10;Description automatically generated">
            <a:extLst>
              <a:ext uri="{FF2B5EF4-FFF2-40B4-BE49-F238E27FC236}">
                <a16:creationId xmlns:a16="http://schemas.microsoft.com/office/drawing/2014/main" id="{59963F00-108B-7350-9348-D4F3E7626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1825624"/>
            <a:ext cx="6989532" cy="43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CA2D99-660A-4C89-BD29-D3DEF9D5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 err="1"/>
              <a:t>Aptys</a:t>
            </a:r>
            <a:r>
              <a:rPr lang="en-US" dirty="0"/>
              <a:t> Solutions</a:t>
            </a:r>
            <a:endParaRPr lang="en-US" noProof="1"/>
          </a:p>
          <a:p>
            <a:r>
              <a:rPr lang="en-US" noProof="1"/>
              <a:t>Help create their Moli app from start to finish.</a:t>
            </a:r>
          </a:p>
          <a:p>
            <a:r>
              <a:rPr lang="en-US" noProof="1"/>
              <a:t>Bank transfer app.</a:t>
            </a:r>
          </a:p>
          <a:p>
            <a:r>
              <a:rPr lang="en-US" noProof="1"/>
              <a:t>Was done in Xamarin. </a:t>
            </a:r>
          </a:p>
          <a:p>
            <a:pPr lvl="3"/>
            <a:r>
              <a:rPr lang="en-US" dirty="0" err="1"/>
              <a:t>Acato</a:t>
            </a:r>
            <a:endParaRPr lang="en-US" noProof="1"/>
          </a:p>
          <a:p>
            <a:r>
              <a:rPr lang="en-US" noProof="1"/>
              <a:t>Help finish their proof-of-concept app.</a:t>
            </a:r>
          </a:p>
          <a:p>
            <a:r>
              <a:rPr lang="en-US" noProof="1"/>
              <a:t>Geofence tracking app.</a:t>
            </a:r>
          </a:p>
          <a:p>
            <a:r>
              <a:rPr lang="en-US" noProof="1"/>
              <a:t>Was done in Xamarin.</a:t>
            </a: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25353-53D5-4C3D-AA7D-29A356F3D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accent4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60727-8C8A-4AFA-A292-FC6B6BF10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C048AF1-8CB3-4869-86D6-04DF4C69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Customers</a:t>
            </a:r>
          </a:p>
        </p:txBody>
      </p:sp>
    </p:spTree>
    <p:extLst>
      <p:ext uri="{BB962C8B-B14F-4D97-AF65-F5344CB8AC3E}">
        <p14:creationId xmlns:p14="http://schemas.microsoft.com/office/powerpoint/2010/main" val="399560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5B5-5FA0-4726-A519-C2681566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Personal Projects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909D-7B7D-4554-AE51-18A1731C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NGKHartenbos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Church app with daily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Migrated to .NET MAUI from Xamarin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Firebase </a:t>
            </a:r>
            <a:r>
              <a:rPr lang="en-US" dirty="0">
                <a:solidFill>
                  <a:schemeClr val="tx1"/>
                </a:solidFill>
              </a:rPr>
              <a:t>backend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Dinkjeug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Youth church app with daily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the process of migrating to .NET MAUI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Firebase backend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43AF-DC73-44F7-BA69-567EEB9C7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175-FF38-4A1F-B4B6-10FD2C8BB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AutoShape 4" descr="Screenshot image 4">
            <a:extLst>
              <a:ext uri="{FF2B5EF4-FFF2-40B4-BE49-F238E27FC236}">
                <a16:creationId xmlns:a16="http://schemas.microsoft.com/office/drawing/2014/main" id="{422F8BAF-6AA2-CF0D-F27E-F44F923C22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25947" cy="272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37A50-C6CE-9A2B-17DB-A2A70793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638" y="444019"/>
            <a:ext cx="3091349" cy="5495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5C449E-C94F-7559-270E-D53C7B2C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29" y="162507"/>
            <a:ext cx="2871885" cy="62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CA2D99-660A-4C89-BD29-D3DEF9D5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/>
              <a:t>Installation</a:t>
            </a:r>
          </a:p>
          <a:p>
            <a:r>
              <a:rPr lang="en-US" noProof="1"/>
              <a:t>Windows: Visual Studio installer or vscode with maui extension. </a:t>
            </a:r>
          </a:p>
          <a:p>
            <a:r>
              <a:rPr lang="en-US" noProof="1"/>
              <a:t>Mac: VSCode with maui extension and maui workload. (Visual Studio retired)</a:t>
            </a:r>
          </a:p>
          <a:p>
            <a:r>
              <a:rPr lang="en-US" noProof="1"/>
              <a:t>Linux: VSCode with maui extension</a:t>
            </a:r>
          </a:p>
          <a:p>
            <a:r>
              <a:rPr lang="en-US" noProof="1"/>
              <a:t>AndroidSDK can be installed everywhere</a:t>
            </a:r>
          </a:p>
          <a:p>
            <a:r>
              <a:rPr lang="en-US" noProof="1"/>
              <a:t>iOS mac only, but you can run on device/emulator from windows.</a:t>
            </a:r>
          </a:p>
          <a:p>
            <a:r>
              <a:rPr lang="en-US" noProof="1"/>
              <a:t>Mac Catalyst mac only</a:t>
            </a:r>
          </a:p>
          <a:p>
            <a:r>
              <a:rPr lang="en-US" noProof="1"/>
              <a:t>WinUI 3 windows only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25353-53D5-4C3D-AA7D-29A356F3D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60727-8C8A-4AFA-A292-FC6B6BF10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C048AF1-8CB3-4869-86D6-04DF4C69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Working with </a:t>
            </a:r>
            <a:r>
              <a:rPr lang="en-US" dirty="0" err="1"/>
              <a:t>.Net</a:t>
            </a:r>
            <a:r>
              <a:rPr lang="en-US" dirty="0"/>
              <a:t> MAUI</a:t>
            </a:r>
          </a:p>
        </p:txBody>
      </p:sp>
    </p:spTree>
    <p:extLst>
      <p:ext uri="{BB962C8B-B14F-4D97-AF65-F5344CB8AC3E}">
        <p14:creationId xmlns:p14="http://schemas.microsoft.com/office/powerpoint/2010/main" val="120127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5B5-5FA0-4726-A519-C2681566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39750"/>
            <a:ext cx="5509577" cy="616697"/>
          </a:xfrm>
        </p:spPr>
        <p:txBody>
          <a:bodyPr/>
          <a:lstStyle/>
          <a:p>
            <a:r>
              <a:rPr lang="en-US" dirty="0"/>
              <a:t>3. Working with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maui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909D-7B7D-4554-AE51-18A1731C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518" y="1383895"/>
            <a:ext cx="10758233" cy="992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images shows how a </a:t>
            </a:r>
            <a:r>
              <a:rPr lang="en-US" dirty="0" err="1"/>
              <a:t>xaml</a:t>
            </a:r>
            <a:r>
              <a:rPr lang="en-US" dirty="0"/>
              <a:t> page/view will look like. Each </a:t>
            </a:r>
            <a:r>
              <a:rPr lang="en-US" dirty="0" err="1"/>
              <a:t>xaml</a:t>
            </a:r>
            <a:r>
              <a:rPr lang="en-US" dirty="0"/>
              <a:t> page/view has a corresponding </a:t>
            </a:r>
            <a:r>
              <a:rPr lang="en-US" dirty="0" err="1"/>
              <a:t>c#</a:t>
            </a:r>
            <a:r>
              <a:rPr lang="en-US" dirty="0"/>
              <a:t> class that initializes the content.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43AF-DC73-44F7-BA69-567EEB9C7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175-FF38-4A1F-B4B6-10FD2C8BB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screen shot of a computer program">
            <a:extLst>
              <a:ext uri="{FF2B5EF4-FFF2-40B4-BE49-F238E27FC236}">
                <a16:creationId xmlns:a16="http://schemas.microsoft.com/office/drawing/2014/main" id="{51DCFF26-ADB9-E836-D692-EA592244D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91" y="2704136"/>
            <a:ext cx="5971937" cy="2442809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D9F472C-9C04-1582-8EC2-E7D294EFA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3" y="2623339"/>
            <a:ext cx="5342816" cy="26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3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5B5-5FA0-4726-A519-C2681566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39750"/>
            <a:ext cx="5509577" cy="616697"/>
          </a:xfrm>
        </p:spPr>
        <p:txBody>
          <a:bodyPr/>
          <a:lstStyle/>
          <a:p>
            <a:r>
              <a:rPr lang="en-US" dirty="0"/>
              <a:t>3. Working with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maui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909D-7B7D-4554-AE51-18A1731C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361" y="1160588"/>
            <a:ext cx="10758233" cy="992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image shows how you can create a page/view just using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helpful when you dynamically add content.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43AF-DC73-44F7-BA69-567EEB9C7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175-FF38-4A1F-B4B6-10FD2C8BB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BEE0E4-4EF5-322C-603D-2A5826E8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4" y="2153143"/>
            <a:ext cx="7596797" cy="37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7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35B5-5FA0-4726-A519-C2681566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Platform specific code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909D-7B7D-4554-AE51-18A1731C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2662" y="1691750"/>
            <a:ext cx="4531169" cy="424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.NET MAUI app project contains a Platforms folder, with each child folder representing a platform that .NET MAUI can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folders for each platform contain platform-specific resources, and code that starts the app on each platform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Ways to use platform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Conditional compilation. #IF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Partial Classes and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native library to platform project.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43AF-DC73-44F7-BA69-567EEB9C7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175-FF38-4A1F-B4B6-10FD2C8BB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F741D-698D-479C-A036-2482B902F93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AutoShape 4" descr="Screenshot image 4">
            <a:extLst>
              <a:ext uri="{FF2B5EF4-FFF2-40B4-BE49-F238E27FC236}">
                <a16:creationId xmlns:a16="http://schemas.microsoft.com/office/drawing/2014/main" id="{422F8BAF-6AA2-CF0D-F27E-F44F923C22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25947" cy="272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779E730-4549-F13C-53E9-3B64F3FA7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07" y="1172900"/>
            <a:ext cx="3459678" cy="38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5952"/>
      </p:ext>
    </p:extLst>
  </p:cSld>
  <p:clrMapOvr>
    <a:masterClrMapping/>
  </p:clrMapOvr>
</p:sld>
</file>

<file path=ppt/theme/theme1.xml><?xml version="1.0" encoding="utf-8"?>
<a:theme xmlns:a="http://schemas.openxmlformats.org/drawingml/2006/main" name="Atmosera Template 2022">
  <a:themeElements>
    <a:clrScheme name="Custom 155">
      <a:dk1>
        <a:sysClr val="windowText" lastClr="000000"/>
      </a:dk1>
      <a:lt1>
        <a:sysClr val="window" lastClr="FFFFFF"/>
      </a:lt1>
      <a:dk2>
        <a:srgbClr val="1E1E1E"/>
      </a:dk2>
      <a:lt2>
        <a:srgbClr val="EDF0F3"/>
      </a:lt2>
      <a:accent1>
        <a:srgbClr val="083CB7"/>
      </a:accent1>
      <a:accent2>
        <a:srgbClr val="002375"/>
      </a:accent2>
      <a:accent3>
        <a:srgbClr val="5978C1"/>
      </a:accent3>
      <a:accent4>
        <a:srgbClr val="EDF0F3"/>
      </a:accent4>
      <a:accent5>
        <a:srgbClr val="FFE91A"/>
      </a:accent5>
      <a:accent6>
        <a:srgbClr val="FF7224"/>
      </a:accent6>
      <a:hlink>
        <a:srgbClr val="083CB7"/>
      </a:hlink>
      <a:folHlink>
        <a:srgbClr val="083CB7"/>
      </a:folHlink>
    </a:clrScheme>
    <a:fontScheme name="Custom 196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11769</TotalTime>
  <Words>586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TT Commons</vt:lpstr>
      <vt:lpstr>Atmosera Template 2022</vt:lpstr>
      <vt:lpstr>Lunch and Learn Maui</vt:lpstr>
      <vt:lpstr>AGENDA</vt:lpstr>
      <vt:lpstr>1. .Net MAUI OVERVIEW</vt:lpstr>
      <vt:lpstr>2. Customers</vt:lpstr>
      <vt:lpstr>2. Personal Projects</vt:lpstr>
      <vt:lpstr>3. Working with .Net MAUI</vt:lpstr>
      <vt:lpstr>3. Working with .net maui</vt:lpstr>
      <vt:lpstr>3. Working with .net maui</vt:lpstr>
      <vt:lpstr>4. Platform specific code</vt:lpstr>
      <vt:lpstr>4. Deployment and Testing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Brewis</dc:creator>
  <cp:lastModifiedBy>Juandre Swart</cp:lastModifiedBy>
  <cp:revision>43</cp:revision>
  <dcterms:created xsi:type="dcterms:W3CDTF">2021-08-31T10:09:47Z</dcterms:created>
  <dcterms:modified xsi:type="dcterms:W3CDTF">2024-09-23T06:53:29Z</dcterms:modified>
</cp:coreProperties>
</file>