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3"/>
  </p:notesMasterIdLst>
  <p:sldIdLst>
    <p:sldId id="256" r:id="rId2"/>
  </p:sldIdLst>
  <p:sldSz cx="38407975" cy="32007175"/>
  <p:notesSz cx="6858000" cy="9144000"/>
  <p:defaultTextStyle>
    <a:defPPr>
      <a:defRPr lang="en-GB"/>
    </a:defPPr>
    <a:lvl1pPr algn="l" defTabSz="449263" rtl="0" fontAlgn="base">
      <a:lnSpc>
        <a:spcPct val="95000"/>
      </a:lnSpc>
      <a:spcBef>
        <a:spcPct val="0"/>
      </a:spcBef>
      <a:spcAft>
        <a:spcPct val="0"/>
      </a:spcAft>
      <a:buClr>
        <a:srgbClr val="000000"/>
      </a:buClr>
      <a:buSzPct val="100000"/>
      <a:buFont typeface="Times New Roman" pitchFamily="18" charset="0"/>
      <a:defRPr sz="2400" kern="1200">
        <a:solidFill>
          <a:schemeClr val="bg1"/>
        </a:solidFill>
        <a:latin typeface="Times New Roman" pitchFamily="18" charset="0"/>
        <a:ea typeface="+mn-ea"/>
        <a:cs typeface="Times New Roman" pitchFamily="18" charset="0"/>
      </a:defRPr>
    </a:lvl1pPr>
    <a:lvl2pPr marL="457200" algn="l" defTabSz="449263" rtl="0" fontAlgn="base">
      <a:lnSpc>
        <a:spcPct val="95000"/>
      </a:lnSpc>
      <a:spcBef>
        <a:spcPct val="0"/>
      </a:spcBef>
      <a:spcAft>
        <a:spcPct val="0"/>
      </a:spcAft>
      <a:buClr>
        <a:srgbClr val="000000"/>
      </a:buClr>
      <a:buSzPct val="100000"/>
      <a:buFont typeface="Times New Roman" pitchFamily="18" charset="0"/>
      <a:defRPr sz="2400" kern="1200">
        <a:solidFill>
          <a:schemeClr val="bg1"/>
        </a:solidFill>
        <a:latin typeface="Times New Roman" pitchFamily="18" charset="0"/>
        <a:ea typeface="+mn-ea"/>
        <a:cs typeface="Times New Roman" pitchFamily="18" charset="0"/>
      </a:defRPr>
    </a:lvl2pPr>
    <a:lvl3pPr marL="914400" algn="l" defTabSz="449263" rtl="0" fontAlgn="base">
      <a:lnSpc>
        <a:spcPct val="95000"/>
      </a:lnSpc>
      <a:spcBef>
        <a:spcPct val="0"/>
      </a:spcBef>
      <a:spcAft>
        <a:spcPct val="0"/>
      </a:spcAft>
      <a:buClr>
        <a:srgbClr val="000000"/>
      </a:buClr>
      <a:buSzPct val="100000"/>
      <a:buFont typeface="Times New Roman" pitchFamily="18" charset="0"/>
      <a:defRPr sz="2400" kern="1200">
        <a:solidFill>
          <a:schemeClr val="bg1"/>
        </a:solidFill>
        <a:latin typeface="Times New Roman" pitchFamily="18" charset="0"/>
        <a:ea typeface="+mn-ea"/>
        <a:cs typeface="Times New Roman" pitchFamily="18" charset="0"/>
      </a:defRPr>
    </a:lvl3pPr>
    <a:lvl4pPr marL="1371600" algn="l" defTabSz="449263" rtl="0" fontAlgn="base">
      <a:lnSpc>
        <a:spcPct val="95000"/>
      </a:lnSpc>
      <a:spcBef>
        <a:spcPct val="0"/>
      </a:spcBef>
      <a:spcAft>
        <a:spcPct val="0"/>
      </a:spcAft>
      <a:buClr>
        <a:srgbClr val="000000"/>
      </a:buClr>
      <a:buSzPct val="100000"/>
      <a:buFont typeface="Times New Roman" pitchFamily="18" charset="0"/>
      <a:defRPr sz="2400" kern="1200">
        <a:solidFill>
          <a:schemeClr val="bg1"/>
        </a:solidFill>
        <a:latin typeface="Times New Roman" pitchFamily="18" charset="0"/>
        <a:ea typeface="+mn-ea"/>
        <a:cs typeface="Times New Roman" pitchFamily="18" charset="0"/>
      </a:defRPr>
    </a:lvl4pPr>
    <a:lvl5pPr marL="1828800" algn="l" defTabSz="449263" rtl="0" fontAlgn="base">
      <a:lnSpc>
        <a:spcPct val="95000"/>
      </a:lnSpc>
      <a:spcBef>
        <a:spcPct val="0"/>
      </a:spcBef>
      <a:spcAft>
        <a:spcPct val="0"/>
      </a:spcAft>
      <a:buClr>
        <a:srgbClr val="000000"/>
      </a:buClr>
      <a:buSzPct val="100000"/>
      <a:buFont typeface="Times New Roman" pitchFamily="18" charset="0"/>
      <a:defRPr sz="2400" kern="1200">
        <a:solidFill>
          <a:schemeClr val="bg1"/>
        </a:solidFill>
        <a:latin typeface="Times New Roman" pitchFamily="18" charset="0"/>
        <a:ea typeface="+mn-ea"/>
        <a:cs typeface="Times New Roman" pitchFamily="18" charset="0"/>
      </a:defRPr>
    </a:lvl5pPr>
    <a:lvl6pPr marL="2286000" algn="l" defTabSz="914400" rtl="0" eaLnBrk="1" latinLnBrk="0" hangingPunct="1">
      <a:defRPr sz="2400" kern="1200">
        <a:solidFill>
          <a:schemeClr val="bg1"/>
        </a:solidFill>
        <a:latin typeface="Times New Roman" pitchFamily="18" charset="0"/>
        <a:ea typeface="+mn-ea"/>
        <a:cs typeface="Times New Roman" pitchFamily="18" charset="0"/>
      </a:defRPr>
    </a:lvl6pPr>
    <a:lvl7pPr marL="2743200" algn="l" defTabSz="914400" rtl="0" eaLnBrk="1" latinLnBrk="0" hangingPunct="1">
      <a:defRPr sz="2400" kern="1200">
        <a:solidFill>
          <a:schemeClr val="bg1"/>
        </a:solidFill>
        <a:latin typeface="Times New Roman" pitchFamily="18" charset="0"/>
        <a:ea typeface="+mn-ea"/>
        <a:cs typeface="Times New Roman" pitchFamily="18" charset="0"/>
      </a:defRPr>
    </a:lvl7pPr>
    <a:lvl8pPr marL="3200400" algn="l" defTabSz="914400" rtl="0" eaLnBrk="1" latinLnBrk="0" hangingPunct="1">
      <a:defRPr sz="2400" kern="1200">
        <a:solidFill>
          <a:schemeClr val="bg1"/>
        </a:solidFill>
        <a:latin typeface="Times New Roman" pitchFamily="18" charset="0"/>
        <a:ea typeface="+mn-ea"/>
        <a:cs typeface="Times New Roman" pitchFamily="18" charset="0"/>
      </a:defRPr>
    </a:lvl8pPr>
    <a:lvl9pPr marL="3657600" algn="l" defTabSz="914400" rtl="0" eaLnBrk="1" latinLnBrk="0" hangingPunct="1">
      <a:defRPr sz="2400" kern="1200">
        <a:solidFill>
          <a:schemeClr val="bg1"/>
        </a:solidFill>
        <a:latin typeface="Times New Roman" pitchFamily="18" charset="0"/>
        <a:ea typeface="+mn-ea"/>
        <a:cs typeface="Times New Roman" pitchFamily="18"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DCDCDC"/>
    <a:srgbClr val="FFE1E1"/>
    <a:srgbClr val="EFEFFB"/>
    <a:srgbClr val="FCC1BC"/>
    <a:srgbClr val="FEE8E6"/>
    <a:srgbClr val="E6F6FE"/>
    <a:srgbClr val="56BFC2"/>
    <a:srgbClr val="7ECED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5620"/>
    <p:restoredTop sz="97628" autoAdjust="0"/>
  </p:normalViewPr>
  <p:slideViewPr>
    <p:cSldViewPr>
      <p:cViewPr>
        <p:scale>
          <a:sx n="50" d="100"/>
          <a:sy n="50" d="100"/>
        </p:scale>
        <p:origin x="72" y="-4260"/>
      </p:cViewPr>
      <p:guideLst>
        <p:guide orient="horz" pos="2160"/>
        <p:guide pos="2880"/>
      </p:guideLst>
    </p:cSldViewPr>
  </p:slideViewPr>
  <p:outlineViewPr>
    <p:cViewPr varScale="1">
      <p:scale>
        <a:sx n="170" d="200"/>
        <a:sy n="170" d="200"/>
      </p:scale>
      <p:origin x="-780" y="-84"/>
    </p:cViewPr>
  </p:outlineViewPr>
  <p:notesTextViewPr>
    <p:cViewPr>
      <p:scale>
        <a:sx n="100" d="100"/>
        <a:sy n="100" d="100"/>
      </p:scale>
      <p:origin x="0" y="0"/>
    </p:cViewPr>
  </p:notesTextViewPr>
  <p:notesViewPr>
    <p:cSldViewPr>
      <p:cViewPr varScale="1">
        <p:scale>
          <a:sx n="59" d="100"/>
          <a:sy n="59" d="100"/>
        </p:scale>
        <p:origin x="-175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4" name="Rectangle 1"/>
          <p:cNvSpPr>
            <a:spLocks noGrp="1" noRot="1" noChangeAspect="1" noChangeArrowheads="1"/>
          </p:cNvSpPr>
          <p:nvPr>
            <p:ph type="sldImg"/>
          </p:nvPr>
        </p:nvSpPr>
        <p:spPr bwMode="auto">
          <a:xfrm>
            <a:off x="0" y="0"/>
            <a:ext cx="3598863" cy="35988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sp>
      <p:sp>
        <p:nvSpPr>
          <p:cNvPr id="2050" name="Rectangle 2"/>
          <p:cNvSpPr>
            <a:spLocks noGrp="1" noChangeArrowheads="1"/>
          </p:cNvSpPr>
          <p:nvPr>
            <p:ph type="body"/>
          </p:nvPr>
        </p:nvSpPr>
        <p:spPr bwMode="auto">
          <a:xfrm>
            <a:off x="685800" y="4343400"/>
            <a:ext cx="5484813" cy="4113213"/>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p>
            <a:pPr lvl="0"/>
            <a:endParaRPr lang="en-US" smtClean="0"/>
          </a:p>
        </p:txBody>
      </p:sp>
    </p:spTree>
    <p:extLst>
      <p:ext uri="{BB962C8B-B14F-4D97-AF65-F5344CB8AC3E}">
        <p14:creationId xmlns:p14="http://schemas.microsoft.com/office/powerpoint/2010/main" val="2880229752"/>
      </p:ext>
    </p:extLst>
  </p:cSld>
  <p:clrMap bg1="lt1" tx1="dk1" bg2="lt2" tx2="dk2" accent1="accent1" accent2="accent2" accent3="accent3" accent4="accent4" accent5="accent5" accent6="accent6" hlink="hlink" folHlink="folHlink"/>
  <p:notesStyle>
    <a:lvl1pPr algn="l" defTabSz="449263"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8" charset="0"/>
        <a:ea typeface="+mn-ea"/>
        <a:cs typeface="+mn-cs"/>
      </a:defRPr>
    </a:lvl1pPr>
    <a:lvl2pPr marL="742950" indent="-285750" algn="l" defTabSz="449263"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8" charset="0"/>
        <a:ea typeface="+mn-ea"/>
        <a:cs typeface="+mn-cs"/>
      </a:defRPr>
    </a:lvl2pPr>
    <a:lvl3pPr marL="1143000" indent="-228600" algn="l" defTabSz="449263"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8" charset="0"/>
        <a:ea typeface="+mn-ea"/>
        <a:cs typeface="+mn-cs"/>
      </a:defRPr>
    </a:lvl3pPr>
    <a:lvl4pPr marL="1600200" indent="-228600" algn="l" defTabSz="449263"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8" charset="0"/>
        <a:ea typeface="+mn-ea"/>
        <a:cs typeface="+mn-cs"/>
      </a:defRPr>
    </a:lvl4pPr>
    <a:lvl5pPr marL="2057400" indent="-228600" algn="l" defTabSz="449263"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8" name="Rectangle 1"/>
          <p:cNvSpPr>
            <a:spLocks noGrp="1" noRot="1" noChangeAspect="1" noChangeArrowheads="1" noTextEdit="1"/>
          </p:cNvSpPr>
          <p:nvPr>
            <p:ph type="sldImg"/>
          </p:nvPr>
        </p:nvSpPr>
        <p:spPr>
          <a:xfrm>
            <a:off x="1373188" y="695325"/>
            <a:ext cx="4111625" cy="3429000"/>
          </a:xfrm>
          <a:solidFill>
            <a:srgbClr val="FFFFFF"/>
          </a:solidFill>
          <a:ln>
            <a:solidFill>
              <a:srgbClr val="000000"/>
            </a:solidFill>
            <a:miter lim="800000"/>
            <a:headEnd/>
            <a:tailEnd/>
          </a:ln>
        </p:spPr>
      </p:sp>
      <p:sp>
        <p:nvSpPr>
          <p:cNvPr id="4099" name="Rectangle 2"/>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smtClean="0"/>
          </a:p>
        </p:txBody>
      </p:sp>
    </p:spTree>
    <p:extLst>
      <p:ext uri="{BB962C8B-B14F-4D97-AF65-F5344CB8AC3E}">
        <p14:creationId xmlns:p14="http://schemas.microsoft.com/office/powerpoint/2010/main" val="36041002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881313" y="9942513"/>
            <a:ext cx="32645350" cy="6861175"/>
          </a:xfrm>
        </p:spPr>
        <p:txBody>
          <a:bodyPr/>
          <a:lstStyle/>
          <a:p>
            <a:r>
              <a:rPr lang="en-US" smtClean="0"/>
              <a:t>Click to edit Master title style</a:t>
            </a:r>
            <a:endParaRPr lang="en-US"/>
          </a:p>
        </p:txBody>
      </p:sp>
      <p:sp>
        <p:nvSpPr>
          <p:cNvPr id="3" name="Subtitle 2"/>
          <p:cNvSpPr>
            <a:spLocks noGrp="1"/>
          </p:cNvSpPr>
          <p:nvPr>
            <p:ph type="subTitle" idx="1"/>
          </p:nvPr>
        </p:nvSpPr>
        <p:spPr>
          <a:xfrm>
            <a:off x="5761038" y="18137188"/>
            <a:ext cx="26885900" cy="8180387"/>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3323041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966324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7844750" y="1276350"/>
            <a:ext cx="8640763" cy="273351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919288" y="1276350"/>
            <a:ext cx="25773062" cy="273351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1863926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8606966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033713" y="20567650"/>
            <a:ext cx="32646937" cy="6356350"/>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3033713" y="13566775"/>
            <a:ext cx="32646937" cy="7000875"/>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5635036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919288" y="7488238"/>
            <a:ext cx="17206912" cy="21123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9278600" y="7488238"/>
            <a:ext cx="17206913" cy="21123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8729783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920875" y="1281113"/>
            <a:ext cx="34566225" cy="5335587"/>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920875" y="7164388"/>
            <a:ext cx="16970375" cy="29860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920875" y="10150475"/>
            <a:ext cx="16970375" cy="1844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9510375" y="7164388"/>
            <a:ext cx="16976725" cy="29860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19510375" y="10150475"/>
            <a:ext cx="16976725" cy="1844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602832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5504456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6304815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20875" y="1274763"/>
            <a:ext cx="12634913" cy="542290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15016163" y="1274763"/>
            <a:ext cx="21470937" cy="2731611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920875" y="6697663"/>
            <a:ext cx="12634913" cy="2189321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1042548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27925" y="22404388"/>
            <a:ext cx="23045738" cy="2646362"/>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7527925" y="2860675"/>
            <a:ext cx="23045738" cy="1920398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7527925" y="25050750"/>
            <a:ext cx="23045738" cy="375602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4788814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Rectangle 1"/>
          <p:cNvSpPr>
            <a:spLocks noGrp="1" noChangeArrowheads="1"/>
          </p:cNvSpPr>
          <p:nvPr>
            <p:ph type="title"/>
          </p:nvPr>
        </p:nvSpPr>
        <p:spPr bwMode="auto">
          <a:xfrm>
            <a:off x="1919288" y="1276350"/>
            <a:ext cx="34566225" cy="5343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vert="horz" wrap="square" lIns="0" tIns="0" rIns="0" bIns="0" numCol="1" anchor="ctr" anchorCtr="0" compatLnSpc="1">
            <a:prstTxWarp prst="textNoShape">
              <a:avLst/>
            </a:prstTxWarp>
          </a:bodyPr>
          <a:lstStyle/>
          <a:p>
            <a:pPr lvl="0"/>
            <a:r>
              <a:rPr lang="en-GB" smtClean="0"/>
              <a:t>Click to edit the title text format</a:t>
            </a:r>
          </a:p>
        </p:txBody>
      </p:sp>
      <p:sp>
        <p:nvSpPr>
          <p:cNvPr id="1027" name="Rectangle 2"/>
          <p:cNvSpPr>
            <a:spLocks noGrp="1" noChangeArrowheads="1"/>
          </p:cNvSpPr>
          <p:nvPr>
            <p:ph type="body" idx="1"/>
          </p:nvPr>
        </p:nvSpPr>
        <p:spPr bwMode="auto">
          <a:xfrm>
            <a:off x="1919288" y="7488238"/>
            <a:ext cx="34566225" cy="211232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vert="horz" wrap="square" lIns="0" tIns="0" rIns="0" bIns="0" numCol="1" anchor="t" anchorCtr="0" compatLnSpc="1">
            <a:prstTxWarp prst="textNoShape">
              <a:avLst/>
            </a:prstTxWarp>
          </a:bodyPr>
          <a:lstStyle/>
          <a:p>
            <a:pPr lvl="0"/>
            <a:r>
              <a:rPr lang="en-GB" smtClean="0"/>
              <a:t>Click to edit the outline text format</a:t>
            </a:r>
          </a:p>
          <a:p>
            <a:pPr lvl="1"/>
            <a:r>
              <a:rPr lang="en-GB" smtClean="0"/>
              <a:t>Second Outline Level</a:t>
            </a:r>
          </a:p>
          <a:p>
            <a:pPr lvl="2"/>
            <a:r>
              <a:rPr lang="en-GB" smtClean="0"/>
              <a:t>Third Outline Level</a:t>
            </a:r>
          </a:p>
          <a:p>
            <a:pPr lvl="3"/>
            <a:r>
              <a:rPr lang="en-GB" smtClean="0"/>
              <a:t>Fourth Outline Level</a:t>
            </a:r>
          </a:p>
          <a:p>
            <a:pPr lvl="4"/>
            <a:r>
              <a:rPr lang="en-GB" smtClean="0"/>
              <a:t>Fifth Outline Level</a:t>
            </a:r>
          </a:p>
          <a:p>
            <a:pPr lvl="4"/>
            <a:r>
              <a:rPr lang="en-GB" smtClean="0"/>
              <a:t>Sixth Outline Level</a:t>
            </a:r>
          </a:p>
          <a:p>
            <a:pPr lvl="4"/>
            <a:r>
              <a:rPr lang="en-GB" smtClean="0"/>
              <a:t>Seventh Outline Level</a:t>
            </a:r>
          </a:p>
          <a:p>
            <a:pPr lvl="4"/>
            <a:r>
              <a:rPr lang="en-GB" smtClean="0"/>
              <a:t>Eighth Outline Level</a:t>
            </a:r>
          </a:p>
          <a:p>
            <a:pPr lvl="4"/>
            <a:r>
              <a:rPr lang="en-GB" smtClean="0"/>
              <a:t>Ninth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49263" rtl="0" eaLnBrk="1" fontAlgn="base" hangingPunct="1">
        <a:lnSpc>
          <a:spcPct val="95000"/>
        </a:lnSpc>
        <a:spcBef>
          <a:spcPct val="0"/>
        </a:spcBef>
        <a:spcAft>
          <a:spcPct val="0"/>
        </a:spcAft>
        <a:buClr>
          <a:srgbClr val="000000"/>
        </a:buClr>
        <a:buSzPct val="100000"/>
        <a:buFont typeface="Times New Roman" pitchFamily="18" charset="0"/>
        <a:defRPr sz="19300">
          <a:solidFill>
            <a:srgbClr val="000000"/>
          </a:solidFill>
          <a:latin typeface="+mj-lt"/>
          <a:ea typeface="+mj-ea"/>
          <a:cs typeface="+mj-cs"/>
        </a:defRPr>
      </a:lvl1pPr>
      <a:lvl2pPr algn="ctr" defTabSz="449263" rtl="0" eaLnBrk="1" fontAlgn="base" hangingPunct="1">
        <a:lnSpc>
          <a:spcPct val="95000"/>
        </a:lnSpc>
        <a:spcBef>
          <a:spcPct val="0"/>
        </a:spcBef>
        <a:spcAft>
          <a:spcPct val="0"/>
        </a:spcAft>
        <a:buClr>
          <a:srgbClr val="000000"/>
        </a:buClr>
        <a:buSzPct val="100000"/>
        <a:buFont typeface="Times New Roman" pitchFamily="18" charset="0"/>
        <a:defRPr sz="19300">
          <a:solidFill>
            <a:srgbClr val="000000"/>
          </a:solidFill>
          <a:latin typeface="Times New Roman" pitchFamily="18" charset="0"/>
          <a:cs typeface="Times New Roman" pitchFamily="18" charset="0"/>
        </a:defRPr>
      </a:lvl2pPr>
      <a:lvl3pPr algn="ctr" defTabSz="449263" rtl="0" eaLnBrk="1" fontAlgn="base" hangingPunct="1">
        <a:lnSpc>
          <a:spcPct val="95000"/>
        </a:lnSpc>
        <a:spcBef>
          <a:spcPct val="0"/>
        </a:spcBef>
        <a:spcAft>
          <a:spcPct val="0"/>
        </a:spcAft>
        <a:buClr>
          <a:srgbClr val="000000"/>
        </a:buClr>
        <a:buSzPct val="100000"/>
        <a:buFont typeface="Times New Roman" pitchFamily="18" charset="0"/>
        <a:defRPr sz="19300">
          <a:solidFill>
            <a:srgbClr val="000000"/>
          </a:solidFill>
          <a:latin typeface="Times New Roman" pitchFamily="18" charset="0"/>
          <a:cs typeface="Times New Roman" pitchFamily="18" charset="0"/>
        </a:defRPr>
      </a:lvl3pPr>
      <a:lvl4pPr algn="ctr" defTabSz="449263" rtl="0" eaLnBrk="1" fontAlgn="base" hangingPunct="1">
        <a:lnSpc>
          <a:spcPct val="95000"/>
        </a:lnSpc>
        <a:spcBef>
          <a:spcPct val="0"/>
        </a:spcBef>
        <a:spcAft>
          <a:spcPct val="0"/>
        </a:spcAft>
        <a:buClr>
          <a:srgbClr val="000000"/>
        </a:buClr>
        <a:buSzPct val="100000"/>
        <a:buFont typeface="Times New Roman" pitchFamily="18" charset="0"/>
        <a:defRPr sz="19300">
          <a:solidFill>
            <a:srgbClr val="000000"/>
          </a:solidFill>
          <a:latin typeface="Times New Roman" pitchFamily="18" charset="0"/>
          <a:cs typeface="Times New Roman" pitchFamily="18" charset="0"/>
        </a:defRPr>
      </a:lvl4pPr>
      <a:lvl5pPr algn="ctr" defTabSz="449263" rtl="0" eaLnBrk="1" fontAlgn="base" hangingPunct="1">
        <a:lnSpc>
          <a:spcPct val="95000"/>
        </a:lnSpc>
        <a:spcBef>
          <a:spcPct val="0"/>
        </a:spcBef>
        <a:spcAft>
          <a:spcPct val="0"/>
        </a:spcAft>
        <a:buClr>
          <a:srgbClr val="000000"/>
        </a:buClr>
        <a:buSzPct val="100000"/>
        <a:buFont typeface="Times New Roman" pitchFamily="18" charset="0"/>
        <a:defRPr sz="19300">
          <a:solidFill>
            <a:srgbClr val="000000"/>
          </a:solidFill>
          <a:latin typeface="Times New Roman" pitchFamily="18" charset="0"/>
          <a:cs typeface="Times New Roman" pitchFamily="18" charset="0"/>
        </a:defRPr>
      </a:lvl5pPr>
      <a:lvl6pPr marL="1536700" indent="-215900" algn="ctr" defTabSz="449263" rtl="0" eaLnBrk="1" fontAlgn="base" hangingPunct="1">
        <a:lnSpc>
          <a:spcPct val="95000"/>
        </a:lnSpc>
        <a:spcBef>
          <a:spcPct val="0"/>
        </a:spcBef>
        <a:spcAft>
          <a:spcPct val="0"/>
        </a:spcAft>
        <a:buClr>
          <a:srgbClr val="000000"/>
        </a:buClr>
        <a:buSzPct val="45000"/>
        <a:buFont typeface="StarSymbol" charset="0"/>
        <a:defRPr sz="19300">
          <a:solidFill>
            <a:srgbClr val="000000"/>
          </a:solidFill>
          <a:latin typeface="Times New Roman" pitchFamily="18" charset="0"/>
          <a:cs typeface="Times New Roman" pitchFamily="18" charset="0"/>
        </a:defRPr>
      </a:lvl6pPr>
      <a:lvl7pPr marL="1993900" indent="-215900" algn="ctr" defTabSz="449263" rtl="0" eaLnBrk="1" fontAlgn="base" hangingPunct="1">
        <a:lnSpc>
          <a:spcPct val="95000"/>
        </a:lnSpc>
        <a:spcBef>
          <a:spcPct val="0"/>
        </a:spcBef>
        <a:spcAft>
          <a:spcPct val="0"/>
        </a:spcAft>
        <a:buClr>
          <a:srgbClr val="000000"/>
        </a:buClr>
        <a:buSzPct val="45000"/>
        <a:buFont typeface="StarSymbol" charset="0"/>
        <a:defRPr sz="19300">
          <a:solidFill>
            <a:srgbClr val="000000"/>
          </a:solidFill>
          <a:latin typeface="Times New Roman" pitchFamily="18" charset="0"/>
          <a:cs typeface="Times New Roman" pitchFamily="18" charset="0"/>
        </a:defRPr>
      </a:lvl7pPr>
      <a:lvl8pPr marL="2451100" indent="-215900" algn="ctr" defTabSz="449263" rtl="0" eaLnBrk="1" fontAlgn="base" hangingPunct="1">
        <a:lnSpc>
          <a:spcPct val="95000"/>
        </a:lnSpc>
        <a:spcBef>
          <a:spcPct val="0"/>
        </a:spcBef>
        <a:spcAft>
          <a:spcPct val="0"/>
        </a:spcAft>
        <a:buClr>
          <a:srgbClr val="000000"/>
        </a:buClr>
        <a:buSzPct val="45000"/>
        <a:buFont typeface="StarSymbol" charset="0"/>
        <a:defRPr sz="19300">
          <a:solidFill>
            <a:srgbClr val="000000"/>
          </a:solidFill>
          <a:latin typeface="Times New Roman" pitchFamily="18" charset="0"/>
          <a:cs typeface="Times New Roman" pitchFamily="18" charset="0"/>
        </a:defRPr>
      </a:lvl8pPr>
      <a:lvl9pPr marL="2908300" indent="-215900" algn="ctr" defTabSz="449263" rtl="0" eaLnBrk="1" fontAlgn="base" hangingPunct="1">
        <a:lnSpc>
          <a:spcPct val="95000"/>
        </a:lnSpc>
        <a:spcBef>
          <a:spcPct val="0"/>
        </a:spcBef>
        <a:spcAft>
          <a:spcPct val="0"/>
        </a:spcAft>
        <a:buClr>
          <a:srgbClr val="000000"/>
        </a:buClr>
        <a:buSzPct val="45000"/>
        <a:buFont typeface="StarSymbol" charset="0"/>
        <a:defRPr sz="19300">
          <a:solidFill>
            <a:srgbClr val="000000"/>
          </a:solidFill>
          <a:latin typeface="Times New Roman" pitchFamily="18" charset="0"/>
          <a:cs typeface="Times New Roman" pitchFamily="18" charset="0"/>
        </a:defRPr>
      </a:lvl9pPr>
    </p:titleStyle>
    <p:bodyStyle>
      <a:lvl1pPr marL="1506538" indent="-1506538" algn="l" defTabSz="449263" rtl="0" eaLnBrk="1" fontAlgn="base" hangingPunct="1">
        <a:lnSpc>
          <a:spcPct val="95000"/>
        </a:lnSpc>
        <a:spcBef>
          <a:spcPts val="3525"/>
        </a:spcBef>
        <a:spcAft>
          <a:spcPct val="0"/>
        </a:spcAft>
        <a:buClr>
          <a:srgbClr val="000000"/>
        </a:buClr>
        <a:buSzPct val="100000"/>
        <a:buFont typeface="Times New Roman" pitchFamily="18" charset="0"/>
        <a:buChar char="•"/>
        <a:defRPr sz="14100">
          <a:solidFill>
            <a:srgbClr val="000000"/>
          </a:solidFill>
          <a:latin typeface="+mn-lt"/>
          <a:ea typeface="+mn-ea"/>
          <a:cs typeface="+mn-cs"/>
        </a:defRPr>
      </a:lvl1pPr>
      <a:lvl2pPr marL="3267075" indent="-1254125" algn="l" defTabSz="449263" rtl="0" eaLnBrk="1" fontAlgn="base" hangingPunct="1">
        <a:lnSpc>
          <a:spcPct val="95000"/>
        </a:lnSpc>
        <a:spcBef>
          <a:spcPts val="3075"/>
        </a:spcBef>
        <a:spcAft>
          <a:spcPct val="0"/>
        </a:spcAft>
        <a:buClr>
          <a:srgbClr val="000000"/>
        </a:buClr>
        <a:buSzPct val="100000"/>
        <a:buFont typeface="Times New Roman" pitchFamily="18" charset="0"/>
        <a:buChar char="–"/>
        <a:defRPr sz="12300">
          <a:solidFill>
            <a:srgbClr val="000000"/>
          </a:solidFill>
          <a:latin typeface="+mn-lt"/>
          <a:cs typeface="+mn-cs"/>
        </a:defRPr>
      </a:lvl2pPr>
      <a:lvl3pPr marL="5029200" indent="-1006475" algn="l" defTabSz="449263" rtl="0" eaLnBrk="1" fontAlgn="base" hangingPunct="1">
        <a:lnSpc>
          <a:spcPct val="95000"/>
        </a:lnSpc>
        <a:spcBef>
          <a:spcPts val="2650"/>
        </a:spcBef>
        <a:spcAft>
          <a:spcPct val="0"/>
        </a:spcAft>
        <a:buClr>
          <a:srgbClr val="000000"/>
        </a:buClr>
        <a:buSzPct val="100000"/>
        <a:buFont typeface="Times New Roman" pitchFamily="18" charset="0"/>
        <a:buChar char="•"/>
        <a:defRPr sz="10600">
          <a:solidFill>
            <a:srgbClr val="000000"/>
          </a:solidFill>
          <a:latin typeface="+mn-lt"/>
          <a:cs typeface="+mn-cs"/>
        </a:defRPr>
      </a:lvl3pPr>
      <a:lvl4pPr marL="7038975" indent="-1004888" algn="l" defTabSz="449263" rtl="0" eaLnBrk="1" fontAlgn="base" hangingPunct="1">
        <a:lnSpc>
          <a:spcPct val="95000"/>
        </a:lnSpc>
        <a:spcBef>
          <a:spcPts val="2200"/>
        </a:spcBef>
        <a:spcAft>
          <a:spcPct val="0"/>
        </a:spcAft>
        <a:buClr>
          <a:srgbClr val="000000"/>
        </a:buClr>
        <a:buSzPct val="100000"/>
        <a:buFont typeface="Times New Roman" pitchFamily="18" charset="0"/>
        <a:buChar char="–"/>
        <a:defRPr sz="8800">
          <a:solidFill>
            <a:srgbClr val="000000"/>
          </a:solidFill>
          <a:latin typeface="+mn-lt"/>
          <a:cs typeface="+mn-cs"/>
        </a:defRPr>
      </a:lvl4pPr>
      <a:lvl5pPr marL="9050338" indent="-1004888" algn="l" defTabSz="449263" rtl="0" eaLnBrk="1" fontAlgn="base" hangingPunct="1">
        <a:lnSpc>
          <a:spcPct val="95000"/>
        </a:lnSpc>
        <a:spcBef>
          <a:spcPts val="2200"/>
        </a:spcBef>
        <a:spcAft>
          <a:spcPct val="0"/>
        </a:spcAft>
        <a:buClr>
          <a:srgbClr val="000000"/>
        </a:buClr>
        <a:buSzPct val="100000"/>
        <a:buFont typeface="Times New Roman" pitchFamily="18" charset="0"/>
        <a:buChar char="»"/>
        <a:defRPr sz="8800">
          <a:solidFill>
            <a:srgbClr val="000000"/>
          </a:solidFill>
          <a:latin typeface="+mn-lt"/>
          <a:cs typeface="+mn-cs"/>
        </a:defRPr>
      </a:lvl5pPr>
      <a:lvl6pPr marL="9507538" indent="-1004888" algn="l" defTabSz="449263" rtl="0" eaLnBrk="1" fontAlgn="base" hangingPunct="1">
        <a:lnSpc>
          <a:spcPct val="95000"/>
        </a:lnSpc>
        <a:spcBef>
          <a:spcPts val="2200"/>
        </a:spcBef>
        <a:spcAft>
          <a:spcPct val="0"/>
        </a:spcAft>
        <a:buClr>
          <a:srgbClr val="000000"/>
        </a:buClr>
        <a:buSzPct val="100000"/>
        <a:buFont typeface="Times New Roman" pitchFamily="18" charset="0"/>
        <a:buChar char="»"/>
        <a:defRPr sz="8800">
          <a:solidFill>
            <a:srgbClr val="000000"/>
          </a:solidFill>
          <a:latin typeface="+mn-lt"/>
          <a:cs typeface="+mn-cs"/>
        </a:defRPr>
      </a:lvl6pPr>
      <a:lvl7pPr marL="9964738" indent="-1004888" algn="l" defTabSz="449263" rtl="0" eaLnBrk="1" fontAlgn="base" hangingPunct="1">
        <a:lnSpc>
          <a:spcPct val="95000"/>
        </a:lnSpc>
        <a:spcBef>
          <a:spcPts val="2200"/>
        </a:spcBef>
        <a:spcAft>
          <a:spcPct val="0"/>
        </a:spcAft>
        <a:buClr>
          <a:srgbClr val="000000"/>
        </a:buClr>
        <a:buSzPct val="100000"/>
        <a:buFont typeface="Times New Roman" pitchFamily="18" charset="0"/>
        <a:buChar char="»"/>
        <a:defRPr sz="8800">
          <a:solidFill>
            <a:srgbClr val="000000"/>
          </a:solidFill>
          <a:latin typeface="+mn-lt"/>
          <a:cs typeface="+mn-cs"/>
        </a:defRPr>
      </a:lvl7pPr>
      <a:lvl8pPr marL="10421938" indent="-1004888" algn="l" defTabSz="449263" rtl="0" eaLnBrk="1" fontAlgn="base" hangingPunct="1">
        <a:lnSpc>
          <a:spcPct val="95000"/>
        </a:lnSpc>
        <a:spcBef>
          <a:spcPts val="2200"/>
        </a:spcBef>
        <a:spcAft>
          <a:spcPct val="0"/>
        </a:spcAft>
        <a:buClr>
          <a:srgbClr val="000000"/>
        </a:buClr>
        <a:buSzPct val="100000"/>
        <a:buFont typeface="Times New Roman" pitchFamily="18" charset="0"/>
        <a:buChar char="»"/>
        <a:defRPr sz="8800">
          <a:solidFill>
            <a:srgbClr val="000000"/>
          </a:solidFill>
          <a:latin typeface="+mn-lt"/>
          <a:cs typeface="+mn-cs"/>
        </a:defRPr>
      </a:lvl8pPr>
      <a:lvl9pPr marL="10879138" indent="-1004888" algn="l" defTabSz="449263" rtl="0" eaLnBrk="1" fontAlgn="base" hangingPunct="1">
        <a:lnSpc>
          <a:spcPct val="95000"/>
        </a:lnSpc>
        <a:spcBef>
          <a:spcPts val="2200"/>
        </a:spcBef>
        <a:spcAft>
          <a:spcPct val="0"/>
        </a:spcAft>
        <a:buClr>
          <a:srgbClr val="000000"/>
        </a:buClr>
        <a:buSzPct val="100000"/>
        <a:buFont typeface="Times New Roman" pitchFamily="18" charset="0"/>
        <a:buChar char="»"/>
        <a:defRPr sz="8800">
          <a:solidFill>
            <a:srgbClr val="000000"/>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AutoShape 62"/>
          <p:cNvSpPr>
            <a:spLocks noChangeArrowheads="1"/>
          </p:cNvSpPr>
          <p:nvPr/>
        </p:nvSpPr>
        <p:spPr bwMode="auto">
          <a:xfrm>
            <a:off x="0" y="30731699"/>
            <a:ext cx="38407975" cy="761126"/>
          </a:xfrm>
          <a:prstGeom prst="roundRect">
            <a:avLst>
              <a:gd name="adj" fmla="val 9"/>
            </a:avLst>
          </a:prstGeom>
          <a:solidFill>
            <a:srgbClr val="56BFC2">
              <a:alpha val="20000"/>
            </a:srgbClr>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a:latin typeface="Georgia" pitchFamily="18" charset="0"/>
            </a:endParaRPr>
          </a:p>
        </p:txBody>
      </p:sp>
      <p:sp>
        <p:nvSpPr>
          <p:cNvPr id="2051" name="AutoShape 2"/>
          <p:cNvSpPr>
            <a:spLocks noChangeArrowheads="1"/>
          </p:cNvSpPr>
          <p:nvPr/>
        </p:nvSpPr>
        <p:spPr bwMode="auto">
          <a:xfrm>
            <a:off x="611188" y="7545388"/>
            <a:ext cx="37109400" cy="3352800"/>
          </a:xfrm>
          <a:prstGeom prst="roundRect">
            <a:avLst>
              <a:gd name="adj" fmla="val 7602"/>
            </a:avLst>
          </a:prstGeom>
          <a:solidFill>
            <a:srgbClr val="EFEFFB"/>
          </a:solidFill>
          <a:ln>
            <a:noFill/>
          </a:ln>
          <a:extLst>
            <a:ext uri="{91240B29-F687-4f45-9708-019B960494DF}">
              <a14:hiddenLine xmlns:a14="http://schemas.microsoft.com/office/drawing/2010/main" xmlns="" w="72000">
                <a:solidFill>
                  <a:srgbClr val="000000"/>
                </a:solidFill>
                <a:round/>
                <a:headEnd/>
                <a:tailEnd/>
              </a14:hiddenLine>
            </a:ext>
          </a:extLst>
        </p:spPr>
        <p:txBody>
          <a:bodyPr wrap="none" anchor="ctr"/>
          <a:lstStyle/>
          <a:p>
            <a:pPr algn="ctr"/>
            <a:endParaRPr lang="en-US">
              <a:latin typeface="Georgia" pitchFamily="18" charset="0"/>
            </a:endParaRPr>
          </a:p>
        </p:txBody>
      </p:sp>
      <p:sp>
        <p:nvSpPr>
          <p:cNvPr id="2052" name="AutoShape 3"/>
          <p:cNvSpPr>
            <a:spLocks noChangeArrowheads="1"/>
          </p:cNvSpPr>
          <p:nvPr/>
        </p:nvSpPr>
        <p:spPr bwMode="auto">
          <a:xfrm>
            <a:off x="12711113" y="11202987"/>
            <a:ext cx="11903075" cy="16000512"/>
          </a:xfrm>
          <a:prstGeom prst="roundRect">
            <a:avLst>
              <a:gd name="adj" fmla="val 9"/>
            </a:avLst>
          </a:prstGeom>
          <a:solidFill>
            <a:srgbClr val="000000">
              <a:alpha val="20000"/>
            </a:srgbClr>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dirty="0">
              <a:latin typeface="Georgia" pitchFamily="18" charset="0"/>
            </a:endParaRPr>
          </a:p>
        </p:txBody>
      </p:sp>
      <p:sp>
        <p:nvSpPr>
          <p:cNvPr id="2053" name="Oval 7"/>
          <p:cNvSpPr>
            <a:spLocks noChangeArrowheads="1"/>
          </p:cNvSpPr>
          <p:nvPr/>
        </p:nvSpPr>
        <p:spPr bwMode="auto">
          <a:xfrm>
            <a:off x="12955588" y="13301663"/>
            <a:ext cx="720725" cy="720725"/>
          </a:xfrm>
          <a:prstGeom prst="ellipse">
            <a:avLst/>
          </a:prstGeom>
          <a:solidFill>
            <a:srgbClr val="C5FFD6"/>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a:latin typeface="Georgia" pitchFamily="18" charset="0"/>
            </a:endParaRPr>
          </a:p>
        </p:txBody>
      </p:sp>
      <p:sp>
        <p:nvSpPr>
          <p:cNvPr id="2054" name="Text Box 15"/>
          <p:cNvSpPr txBox="1">
            <a:spLocks noChangeArrowheads="1"/>
          </p:cNvSpPr>
          <p:nvPr/>
        </p:nvSpPr>
        <p:spPr bwMode="auto">
          <a:xfrm>
            <a:off x="0" y="4176713"/>
            <a:ext cx="38407975" cy="2740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lIns="76680" tIns="38520" rIns="76680" bIns="3852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 pos="10134600" algn="l"/>
                <a:tab pos="10858500" algn="l"/>
                <a:tab pos="11582400" algn="l"/>
                <a:tab pos="12306300" algn="l"/>
                <a:tab pos="13030200" algn="l"/>
                <a:tab pos="13754100" algn="l"/>
                <a:tab pos="14478000" algn="l"/>
                <a:tab pos="15201900" algn="l"/>
                <a:tab pos="15925800" algn="l"/>
                <a:tab pos="16649700" algn="l"/>
                <a:tab pos="17373600" algn="l"/>
                <a:tab pos="18097500" algn="l"/>
                <a:tab pos="18821400" algn="l"/>
                <a:tab pos="19545300" algn="l"/>
                <a:tab pos="20269200" algn="l"/>
                <a:tab pos="20993100" algn="l"/>
                <a:tab pos="21717000" algn="l"/>
                <a:tab pos="22440900" algn="l"/>
                <a:tab pos="23164800" algn="l"/>
                <a:tab pos="23888700" algn="l"/>
              </a:tabLst>
              <a:defRPr sz="2400">
                <a:solidFill>
                  <a:schemeClr val="bg1"/>
                </a:solidFill>
                <a:latin typeface="Times New Roman" pitchFamily="18" charset="0"/>
                <a:cs typeface="Times New Roman" pitchFamily="18"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 pos="10134600" algn="l"/>
                <a:tab pos="10858500" algn="l"/>
                <a:tab pos="11582400" algn="l"/>
                <a:tab pos="12306300" algn="l"/>
                <a:tab pos="13030200" algn="l"/>
                <a:tab pos="13754100" algn="l"/>
                <a:tab pos="14478000" algn="l"/>
                <a:tab pos="15201900" algn="l"/>
                <a:tab pos="15925800" algn="l"/>
                <a:tab pos="16649700" algn="l"/>
                <a:tab pos="17373600" algn="l"/>
                <a:tab pos="18097500" algn="l"/>
                <a:tab pos="18821400" algn="l"/>
                <a:tab pos="19545300" algn="l"/>
                <a:tab pos="20269200" algn="l"/>
                <a:tab pos="20993100" algn="l"/>
                <a:tab pos="21717000" algn="l"/>
                <a:tab pos="22440900" algn="l"/>
                <a:tab pos="23164800" algn="l"/>
                <a:tab pos="23888700" algn="l"/>
              </a:tabLst>
              <a:defRPr sz="2400">
                <a:solidFill>
                  <a:schemeClr val="bg1"/>
                </a:solidFill>
                <a:latin typeface="Times New Roman" pitchFamily="18" charset="0"/>
                <a:cs typeface="Times New Roman" pitchFamily="18"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 pos="10134600" algn="l"/>
                <a:tab pos="10858500" algn="l"/>
                <a:tab pos="11582400" algn="l"/>
                <a:tab pos="12306300" algn="l"/>
                <a:tab pos="13030200" algn="l"/>
                <a:tab pos="13754100" algn="l"/>
                <a:tab pos="14478000" algn="l"/>
                <a:tab pos="15201900" algn="l"/>
                <a:tab pos="15925800" algn="l"/>
                <a:tab pos="16649700" algn="l"/>
                <a:tab pos="17373600" algn="l"/>
                <a:tab pos="18097500" algn="l"/>
                <a:tab pos="18821400" algn="l"/>
                <a:tab pos="19545300" algn="l"/>
                <a:tab pos="20269200" algn="l"/>
                <a:tab pos="20993100" algn="l"/>
                <a:tab pos="21717000" algn="l"/>
                <a:tab pos="22440900" algn="l"/>
                <a:tab pos="23164800" algn="l"/>
                <a:tab pos="23888700" algn="l"/>
              </a:tabLst>
              <a:defRPr sz="2400">
                <a:solidFill>
                  <a:schemeClr val="bg1"/>
                </a:solidFill>
                <a:latin typeface="Times New Roman" pitchFamily="18" charset="0"/>
                <a:cs typeface="Times New Roman" pitchFamily="18"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 pos="10134600" algn="l"/>
                <a:tab pos="10858500" algn="l"/>
                <a:tab pos="11582400" algn="l"/>
                <a:tab pos="12306300" algn="l"/>
                <a:tab pos="13030200" algn="l"/>
                <a:tab pos="13754100" algn="l"/>
                <a:tab pos="14478000" algn="l"/>
                <a:tab pos="15201900" algn="l"/>
                <a:tab pos="15925800" algn="l"/>
                <a:tab pos="16649700" algn="l"/>
                <a:tab pos="17373600" algn="l"/>
                <a:tab pos="18097500" algn="l"/>
                <a:tab pos="18821400" algn="l"/>
                <a:tab pos="19545300" algn="l"/>
                <a:tab pos="20269200" algn="l"/>
                <a:tab pos="20993100" algn="l"/>
                <a:tab pos="21717000" algn="l"/>
                <a:tab pos="22440900" algn="l"/>
                <a:tab pos="23164800" algn="l"/>
                <a:tab pos="23888700" algn="l"/>
              </a:tabLst>
              <a:defRPr sz="2400">
                <a:solidFill>
                  <a:schemeClr val="bg1"/>
                </a:solidFill>
                <a:latin typeface="Times New Roman" pitchFamily="18" charset="0"/>
                <a:cs typeface="Times New Roman" pitchFamily="18"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 pos="10134600" algn="l"/>
                <a:tab pos="10858500" algn="l"/>
                <a:tab pos="11582400" algn="l"/>
                <a:tab pos="12306300" algn="l"/>
                <a:tab pos="13030200" algn="l"/>
                <a:tab pos="13754100" algn="l"/>
                <a:tab pos="14478000" algn="l"/>
                <a:tab pos="15201900" algn="l"/>
                <a:tab pos="15925800" algn="l"/>
                <a:tab pos="16649700" algn="l"/>
                <a:tab pos="17373600" algn="l"/>
                <a:tab pos="18097500" algn="l"/>
                <a:tab pos="18821400" algn="l"/>
                <a:tab pos="19545300" algn="l"/>
                <a:tab pos="20269200" algn="l"/>
                <a:tab pos="20993100" algn="l"/>
                <a:tab pos="21717000" algn="l"/>
                <a:tab pos="22440900" algn="l"/>
                <a:tab pos="23164800" algn="l"/>
                <a:tab pos="23888700" algn="l"/>
              </a:tabLst>
              <a:defRPr sz="2400">
                <a:solidFill>
                  <a:schemeClr val="bg1"/>
                </a:solidFill>
                <a:latin typeface="Times New Roman" pitchFamily="18" charset="0"/>
                <a:cs typeface="Times New Roman" pitchFamily="18" charset="0"/>
              </a:defRPr>
            </a:lvl5pPr>
            <a:lvl6pPr marL="25146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134600" algn="l"/>
                <a:tab pos="10858500" algn="l"/>
                <a:tab pos="11582400" algn="l"/>
                <a:tab pos="12306300" algn="l"/>
                <a:tab pos="13030200" algn="l"/>
                <a:tab pos="13754100" algn="l"/>
                <a:tab pos="14478000" algn="l"/>
                <a:tab pos="15201900" algn="l"/>
                <a:tab pos="15925800" algn="l"/>
                <a:tab pos="16649700" algn="l"/>
                <a:tab pos="17373600" algn="l"/>
                <a:tab pos="18097500" algn="l"/>
                <a:tab pos="18821400" algn="l"/>
                <a:tab pos="19545300" algn="l"/>
                <a:tab pos="20269200" algn="l"/>
                <a:tab pos="20993100" algn="l"/>
                <a:tab pos="21717000" algn="l"/>
                <a:tab pos="22440900" algn="l"/>
                <a:tab pos="23164800" algn="l"/>
                <a:tab pos="23888700" algn="l"/>
              </a:tabLst>
              <a:defRPr sz="2400">
                <a:solidFill>
                  <a:schemeClr val="bg1"/>
                </a:solidFill>
                <a:latin typeface="Times New Roman" pitchFamily="18" charset="0"/>
                <a:cs typeface="Times New Roman" pitchFamily="18" charset="0"/>
              </a:defRPr>
            </a:lvl6pPr>
            <a:lvl7pPr marL="29718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134600" algn="l"/>
                <a:tab pos="10858500" algn="l"/>
                <a:tab pos="11582400" algn="l"/>
                <a:tab pos="12306300" algn="l"/>
                <a:tab pos="13030200" algn="l"/>
                <a:tab pos="13754100" algn="l"/>
                <a:tab pos="14478000" algn="l"/>
                <a:tab pos="15201900" algn="l"/>
                <a:tab pos="15925800" algn="l"/>
                <a:tab pos="16649700" algn="l"/>
                <a:tab pos="17373600" algn="l"/>
                <a:tab pos="18097500" algn="l"/>
                <a:tab pos="18821400" algn="l"/>
                <a:tab pos="19545300" algn="l"/>
                <a:tab pos="20269200" algn="l"/>
                <a:tab pos="20993100" algn="l"/>
                <a:tab pos="21717000" algn="l"/>
                <a:tab pos="22440900" algn="l"/>
                <a:tab pos="23164800" algn="l"/>
                <a:tab pos="23888700" algn="l"/>
              </a:tabLst>
              <a:defRPr sz="2400">
                <a:solidFill>
                  <a:schemeClr val="bg1"/>
                </a:solidFill>
                <a:latin typeface="Times New Roman" pitchFamily="18" charset="0"/>
                <a:cs typeface="Times New Roman" pitchFamily="18" charset="0"/>
              </a:defRPr>
            </a:lvl7pPr>
            <a:lvl8pPr marL="34290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134600" algn="l"/>
                <a:tab pos="10858500" algn="l"/>
                <a:tab pos="11582400" algn="l"/>
                <a:tab pos="12306300" algn="l"/>
                <a:tab pos="13030200" algn="l"/>
                <a:tab pos="13754100" algn="l"/>
                <a:tab pos="14478000" algn="l"/>
                <a:tab pos="15201900" algn="l"/>
                <a:tab pos="15925800" algn="l"/>
                <a:tab pos="16649700" algn="l"/>
                <a:tab pos="17373600" algn="l"/>
                <a:tab pos="18097500" algn="l"/>
                <a:tab pos="18821400" algn="l"/>
                <a:tab pos="19545300" algn="l"/>
                <a:tab pos="20269200" algn="l"/>
                <a:tab pos="20993100" algn="l"/>
                <a:tab pos="21717000" algn="l"/>
                <a:tab pos="22440900" algn="l"/>
                <a:tab pos="23164800" algn="l"/>
                <a:tab pos="23888700" algn="l"/>
              </a:tabLst>
              <a:defRPr sz="2400">
                <a:solidFill>
                  <a:schemeClr val="bg1"/>
                </a:solidFill>
                <a:latin typeface="Times New Roman" pitchFamily="18" charset="0"/>
                <a:cs typeface="Times New Roman" pitchFamily="18" charset="0"/>
              </a:defRPr>
            </a:lvl8pPr>
            <a:lvl9pPr marL="38862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134600" algn="l"/>
                <a:tab pos="10858500" algn="l"/>
                <a:tab pos="11582400" algn="l"/>
                <a:tab pos="12306300" algn="l"/>
                <a:tab pos="13030200" algn="l"/>
                <a:tab pos="13754100" algn="l"/>
                <a:tab pos="14478000" algn="l"/>
                <a:tab pos="15201900" algn="l"/>
                <a:tab pos="15925800" algn="l"/>
                <a:tab pos="16649700" algn="l"/>
                <a:tab pos="17373600" algn="l"/>
                <a:tab pos="18097500" algn="l"/>
                <a:tab pos="18821400" algn="l"/>
                <a:tab pos="19545300" algn="l"/>
                <a:tab pos="20269200" algn="l"/>
                <a:tab pos="20993100" algn="l"/>
                <a:tab pos="21717000" algn="l"/>
                <a:tab pos="22440900" algn="l"/>
                <a:tab pos="23164800" algn="l"/>
                <a:tab pos="23888700" algn="l"/>
              </a:tabLst>
              <a:defRPr sz="2400">
                <a:solidFill>
                  <a:schemeClr val="bg1"/>
                </a:solidFill>
                <a:latin typeface="Times New Roman" pitchFamily="18" charset="0"/>
                <a:cs typeface="Times New Roman" pitchFamily="18" charset="0"/>
              </a:defRPr>
            </a:lvl9pPr>
          </a:lstStyle>
          <a:p>
            <a:pPr algn="ctr" eaLnBrk="1" hangingPunct="1">
              <a:lnSpc>
                <a:spcPct val="100000"/>
              </a:lnSpc>
              <a:spcBef>
                <a:spcPts val="300"/>
              </a:spcBef>
              <a:spcAft>
                <a:spcPts val="300"/>
              </a:spcAft>
            </a:pPr>
            <a:r>
              <a:rPr lang="en-US" sz="8400" b="1" dirty="0" smtClean="0">
                <a:solidFill>
                  <a:srgbClr val="000000"/>
                </a:solidFill>
                <a:latin typeface="Georgia" pitchFamily="18" charset="0"/>
              </a:rPr>
              <a:t>10. Solving Job Shop Scheduling </a:t>
            </a:r>
            <a:r>
              <a:rPr lang="en-US" sz="8400" b="1" dirty="0">
                <a:solidFill>
                  <a:srgbClr val="000000"/>
                </a:solidFill>
                <a:latin typeface="Georgia" pitchFamily="18" charset="0"/>
              </a:rPr>
              <a:t>Problem </a:t>
            </a:r>
          </a:p>
          <a:p>
            <a:pPr algn="ctr" eaLnBrk="1" hangingPunct="1">
              <a:lnSpc>
                <a:spcPct val="100000"/>
              </a:lnSpc>
              <a:spcBef>
                <a:spcPts val="300"/>
              </a:spcBef>
              <a:spcAft>
                <a:spcPts val="300"/>
              </a:spcAft>
            </a:pPr>
            <a:r>
              <a:rPr lang="en-US" sz="8400" b="1" dirty="0">
                <a:solidFill>
                  <a:srgbClr val="000000"/>
                </a:solidFill>
                <a:latin typeface="Georgia" pitchFamily="18" charset="0"/>
              </a:rPr>
              <a:t>using </a:t>
            </a:r>
            <a:r>
              <a:rPr lang="en-US" sz="8400" b="1" dirty="0" err="1">
                <a:solidFill>
                  <a:srgbClr val="000000"/>
                </a:solidFill>
                <a:latin typeface="Georgia" pitchFamily="18" charset="0"/>
              </a:rPr>
              <a:t>Metaheuristics</a:t>
            </a:r>
            <a:r>
              <a:rPr lang="en-US" sz="8400" b="1" dirty="0">
                <a:solidFill>
                  <a:srgbClr val="000000"/>
                </a:solidFill>
                <a:latin typeface="Georgia" pitchFamily="18" charset="0"/>
              </a:rPr>
              <a:t> Algorithms </a:t>
            </a:r>
            <a:endParaRPr lang="en-GB" sz="8400" dirty="0">
              <a:solidFill>
                <a:srgbClr val="000000"/>
              </a:solidFill>
              <a:latin typeface="Georgia" pitchFamily="18" charset="0"/>
            </a:endParaRPr>
          </a:p>
        </p:txBody>
      </p:sp>
      <p:sp>
        <p:nvSpPr>
          <p:cNvPr id="2055" name="Text Box 19"/>
          <p:cNvSpPr txBox="1">
            <a:spLocks noChangeArrowheads="1"/>
          </p:cNvSpPr>
          <p:nvPr/>
        </p:nvSpPr>
        <p:spPr bwMode="auto">
          <a:xfrm>
            <a:off x="529648" y="30731699"/>
            <a:ext cx="25298400" cy="50022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lIns="90000" tIns="45000" rIns="90000" bIns="450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 pos="10134600" algn="l"/>
                <a:tab pos="10858500" algn="l"/>
                <a:tab pos="11582400" algn="l"/>
                <a:tab pos="12306300" algn="l"/>
                <a:tab pos="13030200" algn="l"/>
                <a:tab pos="13754100" algn="l"/>
                <a:tab pos="14478000" algn="l"/>
                <a:tab pos="15201900" algn="l"/>
                <a:tab pos="15925800" algn="l"/>
                <a:tab pos="16649700" algn="l"/>
                <a:tab pos="17373600" algn="l"/>
                <a:tab pos="18097500" algn="l"/>
                <a:tab pos="18821400" algn="l"/>
                <a:tab pos="19545300" algn="l"/>
                <a:tab pos="20269200" algn="l"/>
                <a:tab pos="20993100" algn="l"/>
                <a:tab pos="21717000" algn="l"/>
                <a:tab pos="22440900" algn="l"/>
                <a:tab pos="23164800" algn="l"/>
                <a:tab pos="23888700" algn="l"/>
              </a:tabLst>
              <a:defRPr sz="2400">
                <a:solidFill>
                  <a:schemeClr val="bg1"/>
                </a:solidFill>
                <a:latin typeface="Times New Roman" pitchFamily="18" charset="0"/>
                <a:cs typeface="Times New Roman" pitchFamily="18"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 pos="10134600" algn="l"/>
                <a:tab pos="10858500" algn="l"/>
                <a:tab pos="11582400" algn="l"/>
                <a:tab pos="12306300" algn="l"/>
                <a:tab pos="13030200" algn="l"/>
                <a:tab pos="13754100" algn="l"/>
                <a:tab pos="14478000" algn="l"/>
                <a:tab pos="15201900" algn="l"/>
                <a:tab pos="15925800" algn="l"/>
                <a:tab pos="16649700" algn="l"/>
                <a:tab pos="17373600" algn="l"/>
                <a:tab pos="18097500" algn="l"/>
                <a:tab pos="18821400" algn="l"/>
                <a:tab pos="19545300" algn="l"/>
                <a:tab pos="20269200" algn="l"/>
                <a:tab pos="20993100" algn="l"/>
                <a:tab pos="21717000" algn="l"/>
                <a:tab pos="22440900" algn="l"/>
                <a:tab pos="23164800" algn="l"/>
                <a:tab pos="23888700" algn="l"/>
              </a:tabLst>
              <a:defRPr sz="2400">
                <a:solidFill>
                  <a:schemeClr val="bg1"/>
                </a:solidFill>
                <a:latin typeface="Times New Roman" pitchFamily="18" charset="0"/>
                <a:cs typeface="Times New Roman" pitchFamily="18"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 pos="10134600" algn="l"/>
                <a:tab pos="10858500" algn="l"/>
                <a:tab pos="11582400" algn="l"/>
                <a:tab pos="12306300" algn="l"/>
                <a:tab pos="13030200" algn="l"/>
                <a:tab pos="13754100" algn="l"/>
                <a:tab pos="14478000" algn="l"/>
                <a:tab pos="15201900" algn="l"/>
                <a:tab pos="15925800" algn="l"/>
                <a:tab pos="16649700" algn="l"/>
                <a:tab pos="17373600" algn="l"/>
                <a:tab pos="18097500" algn="l"/>
                <a:tab pos="18821400" algn="l"/>
                <a:tab pos="19545300" algn="l"/>
                <a:tab pos="20269200" algn="l"/>
                <a:tab pos="20993100" algn="l"/>
                <a:tab pos="21717000" algn="l"/>
                <a:tab pos="22440900" algn="l"/>
                <a:tab pos="23164800" algn="l"/>
                <a:tab pos="23888700" algn="l"/>
              </a:tabLst>
              <a:defRPr sz="2400">
                <a:solidFill>
                  <a:schemeClr val="bg1"/>
                </a:solidFill>
                <a:latin typeface="Times New Roman" pitchFamily="18" charset="0"/>
                <a:cs typeface="Times New Roman" pitchFamily="18"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 pos="10134600" algn="l"/>
                <a:tab pos="10858500" algn="l"/>
                <a:tab pos="11582400" algn="l"/>
                <a:tab pos="12306300" algn="l"/>
                <a:tab pos="13030200" algn="l"/>
                <a:tab pos="13754100" algn="l"/>
                <a:tab pos="14478000" algn="l"/>
                <a:tab pos="15201900" algn="l"/>
                <a:tab pos="15925800" algn="l"/>
                <a:tab pos="16649700" algn="l"/>
                <a:tab pos="17373600" algn="l"/>
                <a:tab pos="18097500" algn="l"/>
                <a:tab pos="18821400" algn="l"/>
                <a:tab pos="19545300" algn="l"/>
                <a:tab pos="20269200" algn="l"/>
                <a:tab pos="20993100" algn="l"/>
                <a:tab pos="21717000" algn="l"/>
                <a:tab pos="22440900" algn="l"/>
                <a:tab pos="23164800" algn="l"/>
                <a:tab pos="23888700" algn="l"/>
              </a:tabLst>
              <a:defRPr sz="2400">
                <a:solidFill>
                  <a:schemeClr val="bg1"/>
                </a:solidFill>
                <a:latin typeface="Times New Roman" pitchFamily="18" charset="0"/>
                <a:cs typeface="Times New Roman" pitchFamily="18"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 pos="10134600" algn="l"/>
                <a:tab pos="10858500" algn="l"/>
                <a:tab pos="11582400" algn="l"/>
                <a:tab pos="12306300" algn="l"/>
                <a:tab pos="13030200" algn="l"/>
                <a:tab pos="13754100" algn="l"/>
                <a:tab pos="14478000" algn="l"/>
                <a:tab pos="15201900" algn="l"/>
                <a:tab pos="15925800" algn="l"/>
                <a:tab pos="16649700" algn="l"/>
                <a:tab pos="17373600" algn="l"/>
                <a:tab pos="18097500" algn="l"/>
                <a:tab pos="18821400" algn="l"/>
                <a:tab pos="19545300" algn="l"/>
                <a:tab pos="20269200" algn="l"/>
                <a:tab pos="20993100" algn="l"/>
                <a:tab pos="21717000" algn="l"/>
                <a:tab pos="22440900" algn="l"/>
                <a:tab pos="23164800" algn="l"/>
                <a:tab pos="23888700" algn="l"/>
              </a:tabLst>
              <a:defRPr sz="2400">
                <a:solidFill>
                  <a:schemeClr val="bg1"/>
                </a:solidFill>
                <a:latin typeface="Times New Roman" pitchFamily="18" charset="0"/>
                <a:cs typeface="Times New Roman" pitchFamily="18" charset="0"/>
              </a:defRPr>
            </a:lvl5pPr>
            <a:lvl6pPr marL="25146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134600" algn="l"/>
                <a:tab pos="10858500" algn="l"/>
                <a:tab pos="11582400" algn="l"/>
                <a:tab pos="12306300" algn="l"/>
                <a:tab pos="13030200" algn="l"/>
                <a:tab pos="13754100" algn="l"/>
                <a:tab pos="14478000" algn="l"/>
                <a:tab pos="15201900" algn="l"/>
                <a:tab pos="15925800" algn="l"/>
                <a:tab pos="16649700" algn="l"/>
                <a:tab pos="17373600" algn="l"/>
                <a:tab pos="18097500" algn="l"/>
                <a:tab pos="18821400" algn="l"/>
                <a:tab pos="19545300" algn="l"/>
                <a:tab pos="20269200" algn="l"/>
                <a:tab pos="20993100" algn="l"/>
                <a:tab pos="21717000" algn="l"/>
                <a:tab pos="22440900" algn="l"/>
                <a:tab pos="23164800" algn="l"/>
                <a:tab pos="23888700" algn="l"/>
              </a:tabLst>
              <a:defRPr sz="2400">
                <a:solidFill>
                  <a:schemeClr val="bg1"/>
                </a:solidFill>
                <a:latin typeface="Times New Roman" pitchFamily="18" charset="0"/>
                <a:cs typeface="Times New Roman" pitchFamily="18" charset="0"/>
              </a:defRPr>
            </a:lvl6pPr>
            <a:lvl7pPr marL="29718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134600" algn="l"/>
                <a:tab pos="10858500" algn="l"/>
                <a:tab pos="11582400" algn="l"/>
                <a:tab pos="12306300" algn="l"/>
                <a:tab pos="13030200" algn="l"/>
                <a:tab pos="13754100" algn="l"/>
                <a:tab pos="14478000" algn="l"/>
                <a:tab pos="15201900" algn="l"/>
                <a:tab pos="15925800" algn="l"/>
                <a:tab pos="16649700" algn="l"/>
                <a:tab pos="17373600" algn="l"/>
                <a:tab pos="18097500" algn="l"/>
                <a:tab pos="18821400" algn="l"/>
                <a:tab pos="19545300" algn="l"/>
                <a:tab pos="20269200" algn="l"/>
                <a:tab pos="20993100" algn="l"/>
                <a:tab pos="21717000" algn="l"/>
                <a:tab pos="22440900" algn="l"/>
                <a:tab pos="23164800" algn="l"/>
                <a:tab pos="23888700" algn="l"/>
              </a:tabLst>
              <a:defRPr sz="2400">
                <a:solidFill>
                  <a:schemeClr val="bg1"/>
                </a:solidFill>
                <a:latin typeface="Times New Roman" pitchFamily="18" charset="0"/>
                <a:cs typeface="Times New Roman" pitchFamily="18" charset="0"/>
              </a:defRPr>
            </a:lvl7pPr>
            <a:lvl8pPr marL="34290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134600" algn="l"/>
                <a:tab pos="10858500" algn="l"/>
                <a:tab pos="11582400" algn="l"/>
                <a:tab pos="12306300" algn="l"/>
                <a:tab pos="13030200" algn="l"/>
                <a:tab pos="13754100" algn="l"/>
                <a:tab pos="14478000" algn="l"/>
                <a:tab pos="15201900" algn="l"/>
                <a:tab pos="15925800" algn="l"/>
                <a:tab pos="16649700" algn="l"/>
                <a:tab pos="17373600" algn="l"/>
                <a:tab pos="18097500" algn="l"/>
                <a:tab pos="18821400" algn="l"/>
                <a:tab pos="19545300" algn="l"/>
                <a:tab pos="20269200" algn="l"/>
                <a:tab pos="20993100" algn="l"/>
                <a:tab pos="21717000" algn="l"/>
                <a:tab pos="22440900" algn="l"/>
                <a:tab pos="23164800" algn="l"/>
                <a:tab pos="23888700" algn="l"/>
              </a:tabLst>
              <a:defRPr sz="2400">
                <a:solidFill>
                  <a:schemeClr val="bg1"/>
                </a:solidFill>
                <a:latin typeface="Times New Roman" pitchFamily="18" charset="0"/>
                <a:cs typeface="Times New Roman" pitchFamily="18" charset="0"/>
              </a:defRPr>
            </a:lvl8pPr>
            <a:lvl9pPr marL="38862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134600" algn="l"/>
                <a:tab pos="10858500" algn="l"/>
                <a:tab pos="11582400" algn="l"/>
                <a:tab pos="12306300" algn="l"/>
                <a:tab pos="13030200" algn="l"/>
                <a:tab pos="13754100" algn="l"/>
                <a:tab pos="14478000" algn="l"/>
                <a:tab pos="15201900" algn="l"/>
                <a:tab pos="15925800" algn="l"/>
                <a:tab pos="16649700" algn="l"/>
                <a:tab pos="17373600" algn="l"/>
                <a:tab pos="18097500" algn="l"/>
                <a:tab pos="18821400" algn="l"/>
                <a:tab pos="19545300" algn="l"/>
                <a:tab pos="20269200" algn="l"/>
                <a:tab pos="20993100" algn="l"/>
                <a:tab pos="21717000" algn="l"/>
                <a:tab pos="22440900" algn="l"/>
                <a:tab pos="23164800" algn="l"/>
                <a:tab pos="23888700" algn="l"/>
              </a:tabLst>
              <a:defRPr sz="2400">
                <a:solidFill>
                  <a:schemeClr val="bg1"/>
                </a:solidFill>
                <a:latin typeface="Times New Roman" pitchFamily="18" charset="0"/>
                <a:cs typeface="Times New Roman" pitchFamily="18" charset="0"/>
              </a:defRPr>
            </a:lvl9pPr>
          </a:lstStyle>
          <a:p>
            <a:r>
              <a:rPr lang="en-CA" sz="2800" dirty="0" err="1">
                <a:solidFill>
                  <a:schemeClr val="tx1"/>
                </a:solidFill>
              </a:rPr>
              <a:t>Yuanqi</a:t>
            </a:r>
            <a:r>
              <a:rPr lang="en-CA" sz="2800" dirty="0">
                <a:solidFill>
                  <a:schemeClr val="tx1"/>
                </a:solidFill>
              </a:rPr>
              <a:t> Li, </a:t>
            </a:r>
            <a:r>
              <a:rPr lang="en-CA" sz="2800" dirty="0" err="1">
                <a:solidFill>
                  <a:schemeClr val="tx1"/>
                </a:solidFill>
              </a:rPr>
              <a:t>Libin</a:t>
            </a:r>
            <a:r>
              <a:rPr lang="en-CA" sz="2800" dirty="0">
                <a:solidFill>
                  <a:schemeClr val="tx1"/>
                </a:solidFill>
              </a:rPr>
              <a:t> </a:t>
            </a:r>
            <a:r>
              <a:rPr lang="en-CA" sz="2800" dirty="0" err="1">
                <a:solidFill>
                  <a:schemeClr val="tx1"/>
                </a:solidFill>
              </a:rPr>
              <a:t>Bai</a:t>
            </a:r>
            <a:r>
              <a:rPr lang="en-CA" sz="2800" dirty="0">
                <a:solidFill>
                  <a:schemeClr val="tx1"/>
                </a:solidFill>
              </a:rPr>
              <a:t>, </a:t>
            </a:r>
            <a:r>
              <a:rPr lang="en-CA" sz="2800" dirty="0" err="1">
                <a:solidFill>
                  <a:schemeClr val="tx1"/>
                </a:solidFill>
              </a:rPr>
              <a:t>Rui</a:t>
            </a:r>
            <a:r>
              <a:rPr lang="en-CA" sz="2800" dirty="0">
                <a:solidFill>
                  <a:schemeClr val="tx1"/>
                </a:solidFill>
              </a:rPr>
              <a:t> Zhao, </a:t>
            </a:r>
            <a:r>
              <a:rPr lang="en-CA" sz="2800" dirty="0" err="1">
                <a:solidFill>
                  <a:schemeClr val="tx1"/>
                </a:solidFill>
              </a:rPr>
              <a:t>Debin</a:t>
            </a:r>
            <a:r>
              <a:rPr lang="en-CA" sz="2800" dirty="0">
                <a:solidFill>
                  <a:schemeClr val="tx1"/>
                </a:solidFill>
              </a:rPr>
              <a:t> Li, and </a:t>
            </a:r>
            <a:r>
              <a:rPr lang="en-CA" sz="2800" dirty="0" err="1">
                <a:solidFill>
                  <a:schemeClr val="tx1"/>
                </a:solidFill>
              </a:rPr>
              <a:t>Bolun</a:t>
            </a:r>
            <a:r>
              <a:rPr lang="en-CA" sz="2800" dirty="0">
                <a:solidFill>
                  <a:schemeClr val="tx1"/>
                </a:solidFill>
              </a:rPr>
              <a:t> Yao</a:t>
            </a:r>
          </a:p>
        </p:txBody>
      </p:sp>
      <mc:AlternateContent xmlns:mc="http://schemas.openxmlformats.org/markup-compatibility/2006" xmlns:a14="http://schemas.microsoft.com/office/drawing/2010/main">
        <mc:Choice Requires="a14">
          <p:sp>
            <p:nvSpPr>
              <p:cNvPr id="2056" name="Text Box 20"/>
              <p:cNvSpPr txBox="1">
                <a:spLocks noChangeArrowheads="1"/>
              </p:cNvSpPr>
              <p:nvPr/>
            </p:nvSpPr>
            <p:spPr bwMode="auto">
              <a:xfrm>
                <a:off x="1068387" y="9098413"/>
                <a:ext cx="36202937" cy="1752872"/>
              </a:xfrm>
              <a:prstGeom prst="rect">
                <a:avLst/>
              </a:prstGeom>
              <a:noFill/>
              <a:ln>
                <a:noFill/>
              </a:ln>
              <a:extLst>
                <a:ext uri="{909E8E84-426E-40dd-AFC4-6F175D3DCCD1}">
                  <a14:hiddenFill xmlns="">
                    <a:solidFill>
                      <a:srgbClr val="FFFFFF"/>
                    </a:solidFill>
                  </a14:hiddenFill>
                </a:ext>
                <a:ext uri="{91240B29-F687-4f45-9708-019B960494DF}">
                  <a14:hiddenLine xmlns="" w="9525">
                    <a:solidFill>
                      <a:srgbClr val="000000"/>
                    </a:solidFill>
                    <a:round/>
                    <a:headEnd/>
                    <a:tailEnd/>
                  </a14:hiddenLine>
                </a:ext>
              </a:extLst>
            </p:spPr>
            <p:txBody>
              <a:bodyPr wrap="square" lIns="90000" tIns="45000" rIns="90000" bIns="450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5pPr>
                <a:lvl6pPr marL="25146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6pPr>
                <a:lvl7pPr marL="29718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7pPr>
                <a:lvl8pPr marL="34290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8pPr>
                <a:lvl9pPr marL="38862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9pPr>
              </a:lstStyle>
              <a:p>
                <a:pPr algn="just">
                  <a:lnSpc>
                    <a:spcPct val="150000"/>
                  </a:lnSpc>
                  <a:spcAft>
                    <a:spcPts val="1000"/>
                  </a:spcAft>
                </a:pPr>
                <a:r>
                  <a:rPr lang="en-CA" dirty="0" smtClean="0">
                    <a:solidFill>
                      <a:schemeClr val="tx1"/>
                    </a:solidFill>
                    <a:effectLst/>
                    <a:latin typeface="+mn-lt"/>
                    <a:ea typeface="SimSun"/>
                    <a:cs typeface="Times New Roman"/>
                  </a:rPr>
                  <a:t>The job shop scheduling problem (JSSP) is an optimization problem which can be applied in real workshops. The main target is to assign a certain number of jobs (n) to a certain number of machines (m) so that to achieve the minimum </a:t>
                </a:r>
                <a:r>
                  <a:rPr lang="en-CA" dirty="0" err="1" smtClean="0">
                    <a:solidFill>
                      <a:schemeClr val="tx1"/>
                    </a:solidFill>
                    <a:effectLst/>
                    <a:latin typeface="+mn-lt"/>
                    <a:ea typeface="SimSun"/>
                    <a:cs typeface="Times New Roman"/>
                  </a:rPr>
                  <a:t>makespan</a:t>
                </a:r>
                <a:r>
                  <a:rPr lang="en-CA" dirty="0" smtClean="0">
                    <a:solidFill>
                      <a:schemeClr val="tx1"/>
                    </a:solidFill>
                    <a:effectLst/>
                    <a:latin typeface="+mn-lt"/>
                    <a:ea typeface="SimSun"/>
                    <a:cs typeface="Times New Roman"/>
                  </a:rPr>
                  <a:t>. Usually the number of jobs is larger than the number of machines and different jobs may have different processing time, so different assignment strategies will lead to different </a:t>
                </a:r>
                <a:r>
                  <a:rPr lang="en-CA" dirty="0" err="1" smtClean="0">
                    <a:solidFill>
                      <a:schemeClr val="tx1"/>
                    </a:solidFill>
                    <a:effectLst/>
                    <a:latin typeface="+mn-lt"/>
                    <a:ea typeface="SimSun"/>
                    <a:cs typeface="Times New Roman"/>
                  </a:rPr>
                  <a:t>makespan</a:t>
                </a:r>
                <a:r>
                  <a:rPr lang="en-CA" dirty="0" smtClean="0">
                    <a:solidFill>
                      <a:schemeClr val="tx1"/>
                    </a:solidFill>
                    <a:effectLst/>
                    <a:latin typeface="+mn-lt"/>
                    <a:ea typeface="SimSun"/>
                    <a:cs typeface="Times New Roman"/>
                  </a:rPr>
                  <a:t>. There are </a:t>
                </a:r>
                <a14:m>
                  <m:oMath xmlns:m="http://schemas.openxmlformats.org/officeDocument/2006/math">
                    <m:sSup>
                      <m:sSupPr>
                        <m:ctrlPr>
                          <a:rPr lang="en-CA" i="1">
                            <a:solidFill>
                              <a:schemeClr val="tx1"/>
                            </a:solidFill>
                            <a:effectLst/>
                            <a:latin typeface="Cambria Math" panose="02040503050406030204" pitchFamily="18" charset="0"/>
                            <a:ea typeface="SimSun"/>
                            <a:cs typeface="Times New Roman"/>
                          </a:rPr>
                        </m:ctrlPr>
                      </m:sSupPr>
                      <m:e>
                        <m:r>
                          <a:rPr lang="en-CA" i="1">
                            <a:solidFill>
                              <a:schemeClr val="tx1"/>
                            </a:solidFill>
                            <a:effectLst/>
                            <a:latin typeface="Cambria Math"/>
                            <a:ea typeface="SimSun"/>
                            <a:cs typeface="Times New Roman"/>
                          </a:rPr>
                          <m:t>𝑚</m:t>
                        </m:r>
                      </m:e>
                      <m:sup>
                        <m:r>
                          <a:rPr lang="en-CA" i="1">
                            <a:solidFill>
                              <a:schemeClr val="tx1"/>
                            </a:solidFill>
                            <a:effectLst/>
                            <a:latin typeface="Cambria Math"/>
                            <a:ea typeface="SimSun"/>
                            <a:cs typeface="Times New Roman"/>
                          </a:rPr>
                          <m:t>𝑛</m:t>
                        </m:r>
                      </m:sup>
                    </m:sSup>
                  </m:oMath>
                </a14:m>
                <a:r>
                  <a:rPr lang="en-CA" dirty="0">
                    <a:solidFill>
                      <a:schemeClr val="tx1"/>
                    </a:solidFill>
                    <a:effectLst/>
                    <a:latin typeface="+mn-lt"/>
                    <a:ea typeface="SimSun"/>
                    <a:cs typeface="Times New Roman"/>
                  </a:rPr>
                  <a:t> assignment options in total, so it is not viable to illustrate all possible assignment options for large m and n. In this case, how to use algorithms to achieve optimum objectives or acceptable sub-optimum objectives in a certain amount of time is a challenging work. Our motivation to attempt the JSSP is because it is a challenging problem and it is highly related to real life.</a:t>
                </a:r>
              </a:p>
            </p:txBody>
          </p:sp>
        </mc:Choice>
        <mc:Fallback xmlns="">
          <p:sp>
            <p:nvSpPr>
              <p:cNvPr id="2056" name="Text Box 20"/>
              <p:cNvSpPr txBox="1">
                <a:spLocks noRot="1" noChangeAspect="1" noMove="1" noResize="1" noEditPoints="1" noAdjustHandles="1" noChangeArrowheads="1" noChangeShapeType="1" noTextEdit="1"/>
              </p:cNvSpPr>
              <p:nvPr/>
            </p:nvSpPr>
            <p:spPr bwMode="auto">
              <a:xfrm>
                <a:off x="1068387" y="9098413"/>
                <a:ext cx="36202937" cy="1752872"/>
              </a:xfrm>
              <a:prstGeom prst="rect">
                <a:avLst/>
              </a:prstGeom>
              <a:blipFill rotWithShape="1">
                <a:blip r:embed="rId3"/>
                <a:stretch>
                  <a:fillRect l="-253" r="-269" b="-3484"/>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r>
                  <a:rPr lang="en-CA">
                    <a:noFill/>
                  </a:rPr>
                  <a:t> </a:t>
                </a:r>
              </a:p>
            </p:txBody>
          </p:sp>
        </mc:Fallback>
      </mc:AlternateContent>
      <p:sp>
        <p:nvSpPr>
          <p:cNvPr id="2057" name="AutoShape 25"/>
          <p:cNvSpPr>
            <a:spLocks noChangeArrowheads="1"/>
          </p:cNvSpPr>
          <p:nvPr/>
        </p:nvSpPr>
        <p:spPr bwMode="auto">
          <a:xfrm>
            <a:off x="-111125" y="31680150"/>
            <a:ext cx="38520688" cy="328613"/>
          </a:xfrm>
          <a:prstGeom prst="roundRect">
            <a:avLst>
              <a:gd name="adj" fmla="val 310"/>
            </a:avLst>
          </a:prstGeom>
          <a:solidFill>
            <a:srgbClr val="FF6633"/>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a:latin typeface="Georgia" pitchFamily="18" charset="0"/>
            </a:endParaRPr>
          </a:p>
        </p:txBody>
      </p:sp>
      <p:sp>
        <p:nvSpPr>
          <p:cNvPr id="2058" name="AutoShape 26"/>
          <p:cNvSpPr>
            <a:spLocks noChangeArrowheads="1"/>
          </p:cNvSpPr>
          <p:nvPr/>
        </p:nvSpPr>
        <p:spPr bwMode="auto">
          <a:xfrm>
            <a:off x="-68263" y="-74613"/>
            <a:ext cx="38520688" cy="328613"/>
          </a:xfrm>
          <a:prstGeom prst="roundRect">
            <a:avLst>
              <a:gd name="adj" fmla="val 310"/>
            </a:avLst>
          </a:prstGeom>
          <a:solidFill>
            <a:srgbClr val="FF6633"/>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a:p>
        </p:txBody>
      </p:sp>
      <p:sp>
        <p:nvSpPr>
          <p:cNvPr id="2059" name="Text Box 57"/>
          <p:cNvSpPr txBox="1">
            <a:spLocks noChangeArrowheads="1"/>
          </p:cNvSpPr>
          <p:nvPr/>
        </p:nvSpPr>
        <p:spPr bwMode="auto">
          <a:xfrm>
            <a:off x="900113" y="7834313"/>
            <a:ext cx="16154400" cy="11461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bg1"/>
                </a:solidFill>
                <a:latin typeface="Times New Roman" pitchFamily="18" charset="0"/>
                <a:cs typeface="Times New Roman" pitchFamily="18" charset="0"/>
              </a:defRPr>
            </a:lvl1pPr>
            <a:lvl2pPr marL="742950" indent="-285750" eaLnBrk="0" hangingPunct="0">
              <a:defRPr sz="2400">
                <a:solidFill>
                  <a:schemeClr val="bg1"/>
                </a:solidFill>
                <a:latin typeface="Times New Roman" pitchFamily="18" charset="0"/>
                <a:cs typeface="Times New Roman" pitchFamily="18" charset="0"/>
              </a:defRPr>
            </a:lvl2pPr>
            <a:lvl3pPr marL="1143000" indent="-228600" eaLnBrk="0" hangingPunct="0">
              <a:defRPr sz="2400">
                <a:solidFill>
                  <a:schemeClr val="bg1"/>
                </a:solidFill>
                <a:latin typeface="Times New Roman" pitchFamily="18" charset="0"/>
                <a:cs typeface="Times New Roman" pitchFamily="18" charset="0"/>
              </a:defRPr>
            </a:lvl3pPr>
            <a:lvl4pPr marL="1600200" indent="-228600" eaLnBrk="0" hangingPunct="0">
              <a:defRPr sz="2400">
                <a:solidFill>
                  <a:schemeClr val="bg1"/>
                </a:solidFill>
                <a:latin typeface="Times New Roman" pitchFamily="18" charset="0"/>
                <a:cs typeface="Times New Roman" pitchFamily="18" charset="0"/>
              </a:defRPr>
            </a:lvl4pPr>
            <a:lvl5pPr marL="2057400" indent="-228600" eaLnBrk="0" hangingPunct="0">
              <a:defRPr sz="2400">
                <a:solidFill>
                  <a:schemeClr val="bg1"/>
                </a:solidFill>
                <a:latin typeface="Times New Roman" pitchFamily="18" charset="0"/>
                <a:cs typeface="Times New Roman" pitchFamily="18" charset="0"/>
              </a:defRPr>
            </a:lvl5pPr>
            <a:lvl6pPr marL="25146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cs typeface="Times New Roman" pitchFamily="18" charset="0"/>
              </a:defRPr>
            </a:lvl6pPr>
            <a:lvl7pPr marL="29718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cs typeface="Times New Roman" pitchFamily="18" charset="0"/>
              </a:defRPr>
            </a:lvl7pPr>
            <a:lvl8pPr marL="34290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cs typeface="Times New Roman" pitchFamily="18" charset="0"/>
              </a:defRPr>
            </a:lvl8pPr>
            <a:lvl9pPr marL="38862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cs typeface="Times New Roman" pitchFamily="18" charset="0"/>
              </a:defRPr>
            </a:lvl9pPr>
          </a:lstStyle>
          <a:p>
            <a:pPr eaLnBrk="1" hangingPunct="1"/>
            <a:r>
              <a:rPr lang="en-US" sz="7200" b="1" dirty="0" smtClean="0">
                <a:solidFill>
                  <a:schemeClr val="tx1"/>
                </a:solidFill>
                <a:latin typeface="Georgia" pitchFamily="18" charset="0"/>
              </a:rPr>
              <a:t>Job Shop Scheduling</a:t>
            </a:r>
            <a:endParaRPr lang="en-US" sz="7200" b="1" dirty="0">
              <a:solidFill>
                <a:schemeClr val="tx1"/>
              </a:solidFill>
              <a:latin typeface="Georgia" pitchFamily="18" charset="0"/>
            </a:endParaRPr>
          </a:p>
        </p:txBody>
      </p:sp>
      <p:sp>
        <p:nvSpPr>
          <p:cNvPr id="2060" name="Text Box 58"/>
          <p:cNvSpPr txBox="1">
            <a:spLocks noChangeArrowheads="1"/>
          </p:cNvSpPr>
          <p:nvPr/>
        </p:nvSpPr>
        <p:spPr bwMode="auto">
          <a:xfrm>
            <a:off x="12925425" y="11536363"/>
            <a:ext cx="11506200" cy="11445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bg1"/>
                </a:solidFill>
                <a:latin typeface="Times New Roman" pitchFamily="18" charset="0"/>
                <a:cs typeface="Times New Roman" pitchFamily="18" charset="0"/>
              </a:defRPr>
            </a:lvl1pPr>
            <a:lvl2pPr marL="742950" indent="-285750" eaLnBrk="0" hangingPunct="0">
              <a:defRPr sz="2400">
                <a:solidFill>
                  <a:schemeClr val="bg1"/>
                </a:solidFill>
                <a:latin typeface="Times New Roman" pitchFamily="18" charset="0"/>
                <a:cs typeface="Times New Roman" pitchFamily="18" charset="0"/>
              </a:defRPr>
            </a:lvl2pPr>
            <a:lvl3pPr marL="1143000" indent="-228600" eaLnBrk="0" hangingPunct="0">
              <a:defRPr sz="2400">
                <a:solidFill>
                  <a:schemeClr val="bg1"/>
                </a:solidFill>
                <a:latin typeface="Times New Roman" pitchFamily="18" charset="0"/>
                <a:cs typeface="Times New Roman" pitchFamily="18" charset="0"/>
              </a:defRPr>
            </a:lvl3pPr>
            <a:lvl4pPr marL="1600200" indent="-228600" eaLnBrk="0" hangingPunct="0">
              <a:defRPr sz="2400">
                <a:solidFill>
                  <a:schemeClr val="bg1"/>
                </a:solidFill>
                <a:latin typeface="Times New Roman" pitchFamily="18" charset="0"/>
                <a:cs typeface="Times New Roman" pitchFamily="18" charset="0"/>
              </a:defRPr>
            </a:lvl4pPr>
            <a:lvl5pPr marL="2057400" indent="-228600" eaLnBrk="0" hangingPunct="0">
              <a:defRPr sz="2400">
                <a:solidFill>
                  <a:schemeClr val="bg1"/>
                </a:solidFill>
                <a:latin typeface="Times New Roman" pitchFamily="18" charset="0"/>
                <a:cs typeface="Times New Roman" pitchFamily="18" charset="0"/>
              </a:defRPr>
            </a:lvl5pPr>
            <a:lvl6pPr marL="25146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cs typeface="Times New Roman" pitchFamily="18" charset="0"/>
              </a:defRPr>
            </a:lvl6pPr>
            <a:lvl7pPr marL="29718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cs typeface="Times New Roman" pitchFamily="18" charset="0"/>
              </a:defRPr>
            </a:lvl7pPr>
            <a:lvl8pPr marL="34290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cs typeface="Times New Roman" pitchFamily="18" charset="0"/>
              </a:defRPr>
            </a:lvl8pPr>
            <a:lvl9pPr marL="38862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cs typeface="Times New Roman" pitchFamily="18" charset="0"/>
              </a:defRPr>
            </a:lvl9pPr>
          </a:lstStyle>
          <a:p>
            <a:pPr eaLnBrk="1" hangingPunct="1"/>
            <a:r>
              <a:rPr lang="en-US" sz="7200" b="1" dirty="0" err="1">
                <a:solidFill>
                  <a:schemeClr val="tx1"/>
                </a:solidFill>
                <a:latin typeface="Georgia" pitchFamily="18" charset="0"/>
              </a:rPr>
              <a:t>Metaheuristics</a:t>
            </a:r>
            <a:endParaRPr lang="en-US" sz="7200" b="1" dirty="0">
              <a:solidFill>
                <a:schemeClr val="tx1"/>
              </a:solidFill>
              <a:latin typeface="Georgia" pitchFamily="18" charset="0"/>
            </a:endParaRPr>
          </a:p>
        </p:txBody>
      </p:sp>
      <p:sp>
        <p:nvSpPr>
          <p:cNvPr id="2061" name="Text Box 61"/>
          <p:cNvSpPr txBox="1">
            <a:spLocks noChangeArrowheads="1"/>
          </p:cNvSpPr>
          <p:nvPr/>
        </p:nvSpPr>
        <p:spPr bwMode="auto">
          <a:xfrm>
            <a:off x="4954588" y="339725"/>
            <a:ext cx="28117800" cy="3292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bg1"/>
                </a:solidFill>
                <a:latin typeface="Times New Roman" pitchFamily="18" charset="0"/>
                <a:cs typeface="Times New Roman" pitchFamily="18" charset="0"/>
              </a:defRPr>
            </a:lvl1pPr>
            <a:lvl2pPr marL="742950" indent="-285750" eaLnBrk="0" hangingPunct="0">
              <a:defRPr sz="2400">
                <a:solidFill>
                  <a:schemeClr val="bg1"/>
                </a:solidFill>
                <a:latin typeface="Times New Roman" pitchFamily="18" charset="0"/>
                <a:cs typeface="Times New Roman" pitchFamily="18" charset="0"/>
              </a:defRPr>
            </a:lvl2pPr>
            <a:lvl3pPr marL="1143000" indent="-228600" eaLnBrk="0" hangingPunct="0">
              <a:defRPr sz="2400">
                <a:solidFill>
                  <a:schemeClr val="bg1"/>
                </a:solidFill>
                <a:latin typeface="Times New Roman" pitchFamily="18" charset="0"/>
                <a:cs typeface="Times New Roman" pitchFamily="18" charset="0"/>
              </a:defRPr>
            </a:lvl3pPr>
            <a:lvl4pPr marL="1600200" indent="-228600" eaLnBrk="0" hangingPunct="0">
              <a:defRPr sz="2400">
                <a:solidFill>
                  <a:schemeClr val="bg1"/>
                </a:solidFill>
                <a:latin typeface="Times New Roman" pitchFamily="18" charset="0"/>
                <a:cs typeface="Times New Roman" pitchFamily="18" charset="0"/>
              </a:defRPr>
            </a:lvl4pPr>
            <a:lvl5pPr marL="2057400" indent="-228600" eaLnBrk="0" hangingPunct="0">
              <a:defRPr sz="2400">
                <a:solidFill>
                  <a:schemeClr val="bg1"/>
                </a:solidFill>
                <a:latin typeface="Times New Roman" pitchFamily="18" charset="0"/>
                <a:cs typeface="Times New Roman" pitchFamily="18" charset="0"/>
              </a:defRPr>
            </a:lvl5pPr>
            <a:lvl6pPr marL="25146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cs typeface="Times New Roman" pitchFamily="18" charset="0"/>
              </a:defRPr>
            </a:lvl6pPr>
            <a:lvl7pPr marL="29718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cs typeface="Times New Roman" pitchFamily="18" charset="0"/>
              </a:defRPr>
            </a:lvl7pPr>
            <a:lvl8pPr marL="34290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cs typeface="Times New Roman" pitchFamily="18" charset="0"/>
              </a:defRPr>
            </a:lvl8pPr>
            <a:lvl9pPr marL="38862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cs typeface="Times New Roman" pitchFamily="18" charset="0"/>
              </a:defRPr>
            </a:lvl9pPr>
          </a:lstStyle>
          <a:p>
            <a:pPr eaLnBrk="1" hangingPunct="1">
              <a:lnSpc>
                <a:spcPct val="100000"/>
              </a:lnSpc>
              <a:spcBef>
                <a:spcPts val="300"/>
              </a:spcBef>
              <a:spcAft>
                <a:spcPts val="300"/>
              </a:spcAft>
            </a:pPr>
            <a:r>
              <a:rPr lang="en-US" sz="6600" dirty="0">
                <a:solidFill>
                  <a:schemeClr val="tx1"/>
                </a:solidFill>
              </a:rPr>
              <a:t>University of Waterloo</a:t>
            </a:r>
          </a:p>
          <a:p>
            <a:pPr eaLnBrk="1" hangingPunct="1">
              <a:lnSpc>
                <a:spcPct val="100000"/>
              </a:lnSpc>
              <a:spcBef>
                <a:spcPts val="300"/>
              </a:spcBef>
              <a:spcAft>
                <a:spcPts val="300"/>
              </a:spcAft>
            </a:pPr>
            <a:r>
              <a:rPr lang="en-US" sz="6600" dirty="0">
                <a:solidFill>
                  <a:schemeClr val="tx1"/>
                </a:solidFill>
              </a:rPr>
              <a:t>Department of Electrical and Computer Engineering</a:t>
            </a:r>
          </a:p>
          <a:p>
            <a:pPr eaLnBrk="1" hangingPunct="1">
              <a:lnSpc>
                <a:spcPct val="100000"/>
              </a:lnSpc>
              <a:spcBef>
                <a:spcPts val="300"/>
              </a:spcBef>
              <a:spcAft>
                <a:spcPts val="300"/>
              </a:spcAft>
            </a:pPr>
            <a:r>
              <a:rPr lang="en-US" sz="6600" dirty="0">
                <a:solidFill>
                  <a:schemeClr val="tx1"/>
                </a:solidFill>
              </a:rPr>
              <a:t>Spring 2014 – ECE457A Cooperative and Adaptive Algorithms</a:t>
            </a:r>
          </a:p>
        </p:txBody>
      </p:sp>
      <p:sp>
        <p:nvSpPr>
          <p:cNvPr id="2062" name="Text Box 69"/>
          <p:cNvSpPr txBox="1">
            <a:spLocks noChangeArrowheads="1"/>
          </p:cNvSpPr>
          <p:nvPr/>
        </p:nvSpPr>
        <p:spPr bwMode="auto">
          <a:xfrm>
            <a:off x="13828713" y="13342938"/>
            <a:ext cx="10134600" cy="6762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lIns="90000" tIns="45000" rIns="90000" bIns="450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5pPr>
            <a:lvl6pPr marL="25146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6pPr>
            <a:lvl7pPr marL="29718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7pPr>
            <a:lvl8pPr marL="34290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8pPr>
            <a:lvl9pPr marL="38862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9pPr>
          </a:lstStyle>
          <a:p>
            <a:pPr algn="just" eaLnBrk="1" hangingPunct="1"/>
            <a:r>
              <a:rPr lang="en-GB" sz="4000" b="1" dirty="0" err="1">
                <a:solidFill>
                  <a:srgbClr val="000000"/>
                </a:solidFill>
                <a:latin typeface="Georgia" pitchFamily="18" charset="0"/>
              </a:rPr>
              <a:t>Tabu</a:t>
            </a:r>
            <a:r>
              <a:rPr lang="en-GB" sz="4000" b="1" dirty="0">
                <a:solidFill>
                  <a:srgbClr val="000000"/>
                </a:solidFill>
                <a:latin typeface="Georgia" pitchFamily="18" charset="0"/>
              </a:rPr>
              <a:t> Search</a:t>
            </a:r>
          </a:p>
        </p:txBody>
      </p:sp>
      <p:sp>
        <p:nvSpPr>
          <p:cNvPr id="2063" name="AutoShape 2"/>
          <p:cNvSpPr>
            <a:spLocks noChangeArrowheads="1"/>
          </p:cNvSpPr>
          <p:nvPr/>
        </p:nvSpPr>
        <p:spPr bwMode="auto">
          <a:xfrm>
            <a:off x="687388" y="11202987"/>
            <a:ext cx="11650662" cy="16078199"/>
          </a:xfrm>
          <a:prstGeom prst="roundRect">
            <a:avLst>
              <a:gd name="adj" fmla="val 0"/>
            </a:avLst>
          </a:prstGeom>
          <a:solidFill>
            <a:srgbClr val="FCC1BC">
              <a:alpha val="58038"/>
            </a:srgbClr>
          </a:solidFill>
          <a:ln>
            <a:noFill/>
          </a:ln>
          <a:extLst>
            <a:ext uri="{91240B29-F687-4f45-9708-019B960494DF}">
              <a14:hiddenLine xmlns:a14="http://schemas.microsoft.com/office/drawing/2010/main" xmlns="" w="72000">
                <a:solidFill>
                  <a:srgbClr val="000000"/>
                </a:solidFill>
                <a:round/>
                <a:headEnd/>
                <a:tailEnd/>
              </a14:hiddenLine>
            </a:ext>
          </a:extLst>
        </p:spPr>
        <p:txBody>
          <a:bodyPr wrap="none" anchor="ctr"/>
          <a:lstStyle/>
          <a:p>
            <a:pPr algn="ctr"/>
            <a:endParaRPr lang="en-US">
              <a:latin typeface="Georgia" pitchFamily="18" charset="0"/>
            </a:endParaRPr>
          </a:p>
        </p:txBody>
      </p:sp>
      <p:sp>
        <p:nvSpPr>
          <p:cNvPr id="2064" name="Text Box 57"/>
          <p:cNvSpPr txBox="1">
            <a:spLocks noChangeArrowheads="1"/>
          </p:cNvSpPr>
          <p:nvPr/>
        </p:nvSpPr>
        <p:spPr bwMode="auto">
          <a:xfrm>
            <a:off x="839788" y="11507788"/>
            <a:ext cx="11353800" cy="2197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bg1"/>
                </a:solidFill>
                <a:latin typeface="Times New Roman" pitchFamily="18" charset="0"/>
                <a:cs typeface="Times New Roman" pitchFamily="18" charset="0"/>
              </a:defRPr>
            </a:lvl1pPr>
            <a:lvl2pPr marL="742950" indent="-285750" eaLnBrk="0" hangingPunct="0">
              <a:defRPr sz="2400">
                <a:solidFill>
                  <a:schemeClr val="bg1"/>
                </a:solidFill>
                <a:latin typeface="Times New Roman" pitchFamily="18" charset="0"/>
                <a:cs typeface="Times New Roman" pitchFamily="18" charset="0"/>
              </a:defRPr>
            </a:lvl2pPr>
            <a:lvl3pPr marL="1143000" indent="-228600" eaLnBrk="0" hangingPunct="0">
              <a:defRPr sz="2400">
                <a:solidFill>
                  <a:schemeClr val="bg1"/>
                </a:solidFill>
                <a:latin typeface="Times New Roman" pitchFamily="18" charset="0"/>
                <a:cs typeface="Times New Roman" pitchFamily="18" charset="0"/>
              </a:defRPr>
            </a:lvl3pPr>
            <a:lvl4pPr marL="1600200" indent="-228600" eaLnBrk="0" hangingPunct="0">
              <a:defRPr sz="2400">
                <a:solidFill>
                  <a:schemeClr val="bg1"/>
                </a:solidFill>
                <a:latin typeface="Times New Roman" pitchFamily="18" charset="0"/>
                <a:cs typeface="Times New Roman" pitchFamily="18" charset="0"/>
              </a:defRPr>
            </a:lvl4pPr>
            <a:lvl5pPr marL="2057400" indent="-228600" eaLnBrk="0" hangingPunct="0">
              <a:defRPr sz="2400">
                <a:solidFill>
                  <a:schemeClr val="bg1"/>
                </a:solidFill>
                <a:latin typeface="Times New Roman" pitchFamily="18" charset="0"/>
                <a:cs typeface="Times New Roman" pitchFamily="18" charset="0"/>
              </a:defRPr>
            </a:lvl5pPr>
            <a:lvl6pPr marL="25146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cs typeface="Times New Roman" pitchFamily="18" charset="0"/>
              </a:defRPr>
            </a:lvl6pPr>
            <a:lvl7pPr marL="29718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cs typeface="Times New Roman" pitchFamily="18" charset="0"/>
              </a:defRPr>
            </a:lvl7pPr>
            <a:lvl8pPr marL="34290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cs typeface="Times New Roman" pitchFamily="18" charset="0"/>
              </a:defRPr>
            </a:lvl8pPr>
            <a:lvl9pPr marL="38862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cs typeface="Times New Roman" pitchFamily="18" charset="0"/>
              </a:defRPr>
            </a:lvl9pPr>
          </a:lstStyle>
          <a:p>
            <a:pPr eaLnBrk="1" hangingPunct="1"/>
            <a:r>
              <a:rPr lang="en-US" sz="7200" b="1" dirty="0">
                <a:solidFill>
                  <a:schemeClr val="tx1"/>
                </a:solidFill>
                <a:latin typeface="Georgia" pitchFamily="18" charset="0"/>
              </a:rPr>
              <a:t>Problem </a:t>
            </a:r>
            <a:r>
              <a:rPr lang="en-US" sz="7200" b="1" dirty="0" smtClean="0">
                <a:solidFill>
                  <a:schemeClr val="tx1"/>
                </a:solidFill>
                <a:latin typeface="Georgia" pitchFamily="18" charset="0"/>
              </a:rPr>
              <a:t>Statement &amp;Modeling</a:t>
            </a:r>
            <a:endParaRPr lang="en-US" sz="7200" b="1" dirty="0">
              <a:solidFill>
                <a:schemeClr val="tx1"/>
              </a:solidFill>
              <a:latin typeface="Georgia" pitchFamily="18" charset="0"/>
            </a:endParaRPr>
          </a:p>
        </p:txBody>
      </p:sp>
      <p:sp>
        <p:nvSpPr>
          <p:cNvPr id="2065" name="AutoShape 2"/>
          <p:cNvSpPr>
            <a:spLocks noChangeArrowheads="1"/>
          </p:cNvSpPr>
          <p:nvPr/>
        </p:nvSpPr>
        <p:spPr bwMode="auto">
          <a:xfrm>
            <a:off x="24918988" y="11202987"/>
            <a:ext cx="12877800" cy="16078199"/>
          </a:xfrm>
          <a:prstGeom prst="roundRect">
            <a:avLst>
              <a:gd name="adj" fmla="val 0"/>
            </a:avLst>
          </a:prstGeom>
          <a:solidFill>
            <a:srgbClr val="FFE1E1">
              <a:alpha val="57646"/>
            </a:srgbClr>
          </a:solidFill>
          <a:ln>
            <a:noFill/>
          </a:ln>
          <a:extLst>
            <a:ext uri="{91240B29-F687-4f45-9708-019B960494DF}">
              <a14:hiddenLine xmlns:a14="http://schemas.microsoft.com/office/drawing/2010/main" xmlns="" w="72000">
                <a:solidFill>
                  <a:srgbClr val="000000"/>
                </a:solidFill>
                <a:round/>
                <a:headEnd/>
                <a:tailEnd/>
              </a14:hiddenLine>
            </a:ext>
          </a:extLst>
        </p:spPr>
        <p:txBody>
          <a:bodyPr wrap="none" anchor="ctr"/>
          <a:lstStyle/>
          <a:p>
            <a:pPr algn="ctr"/>
            <a:endParaRPr lang="en-US">
              <a:latin typeface="Georgia" pitchFamily="18" charset="0"/>
            </a:endParaRPr>
          </a:p>
        </p:txBody>
      </p:sp>
      <p:sp>
        <p:nvSpPr>
          <p:cNvPr id="40" name="Oval 10"/>
          <p:cNvSpPr>
            <a:spLocks noChangeArrowheads="1"/>
          </p:cNvSpPr>
          <p:nvPr/>
        </p:nvSpPr>
        <p:spPr bwMode="auto">
          <a:xfrm>
            <a:off x="25376188" y="13129617"/>
            <a:ext cx="720725" cy="720725"/>
          </a:xfrm>
          <a:prstGeom prst="ellipse">
            <a:avLst/>
          </a:prstGeom>
          <a:solidFill>
            <a:schemeClr val="bg2">
              <a:lumMod val="40000"/>
              <a:lumOff val="60000"/>
            </a:schemeClr>
          </a:solidFill>
          <a:ln w="9525">
            <a:noFill/>
            <a:round/>
            <a:headEnd/>
            <a:tailEnd/>
          </a:ln>
          <a:effectLst/>
        </p:spPr>
        <p:txBody>
          <a:bodyPr wrap="none" anchor="ctr"/>
          <a:lstStyle/>
          <a:p>
            <a:endParaRPr lang="en-US">
              <a:latin typeface="Georgia" pitchFamily="18" charset="0"/>
            </a:endParaRPr>
          </a:p>
        </p:txBody>
      </p:sp>
      <p:sp>
        <p:nvSpPr>
          <p:cNvPr id="2067" name="Text Box 20"/>
          <p:cNvSpPr txBox="1">
            <a:spLocks noChangeArrowheads="1"/>
          </p:cNvSpPr>
          <p:nvPr/>
        </p:nvSpPr>
        <p:spPr bwMode="auto">
          <a:xfrm>
            <a:off x="26290588" y="13123267"/>
            <a:ext cx="9359900" cy="6762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lIns="90000" tIns="45000" rIns="90000" bIns="450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5pPr>
            <a:lvl6pPr marL="25146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6pPr>
            <a:lvl7pPr marL="29718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7pPr>
            <a:lvl8pPr marL="34290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8pPr>
            <a:lvl9pPr marL="38862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9pPr>
          </a:lstStyle>
          <a:p>
            <a:pPr algn="just" eaLnBrk="1" hangingPunct="1"/>
            <a:r>
              <a:rPr lang="en-GB" sz="4000" b="1" dirty="0">
                <a:solidFill>
                  <a:srgbClr val="000000"/>
                </a:solidFill>
                <a:latin typeface="Georgia" pitchFamily="18" charset="0"/>
              </a:rPr>
              <a:t>Experiment Setup</a:t>
            </a:r>
          </a:p>
        </p:txBody>
      </p:sp>
      <p:sp>
        <p:nvSpPr>
          <p:cNvPr id="2068" name="Text Box 57"/>
          <p:cNvSpPr txBox="1">
            <a:spLocks noChangeArrowheads="1"/>
          </p:cNvSpPr>
          <p:nvPr/>
        </p:nvSpPr>
        <p:spPr bwMode="auto">
          <a:xfrm>
            <a:off x="25299988" y="11541125"/>
            <a:ext cx="11353800" cy="11445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bg1"/>
                </a:solidFill>
                <a:latin typeface="Times New Roman" pitchFamily="18" charset="0"/>
                <a:cs typeface="Times New Roman" pitchFamily="18" charset="0"/>
              </a:defRPr>
            </a:lvl1pPr>
            <a:lvl2pPr marL="742950" indent="-285750" eaLnBrk="0" hangingPunct="0">
              <a:defRPr sz="2400">
                <a:solidFill>
                  <a:schemeClr val="bg1"/>
                </a:solidFill>
                <a:latin typeface="Times New Roman" pitchFamily="18" charset="0"/>
                <a:cs typeface="Times New Roman" pitchFamily="18" charset="0"/>
              </a:defRPr>
            </a:lvl2pPr>
            <a:lvl3pPr marL="1143000" indent="-228600" eaLnBrk="0" hangingPunct="0">
              <a:defRPr sz="2400">
                <a:solidFill>
                  <a:schemeClr val="bg1"/>
                </a:solidFill>
                <a:latin typeface="Times New Roman" pitchFamily="18" charset="0"/>
                <a:cs typeface="Times New Roman" pitchFamily="18" charset="0"/>
              </a:defRPr>
            </a:lvl3pPr>
            <a:lvl4pPr marL="1600200" indent="-228600" eaLnBrk="0" hangingPunct="0">
              <a:defRPr sz="2400">
                <a:solidFill>
                  <a:schemeClr val="bg1"/>
                </a:solidFill>
                <a:latin typeface="Times New Roman" pitchFamily="18" charset="0"/>
                <a:cs typeface="Times New Roman" pitchFamily="18" charset="0"/>
              </a:defRPr>
            </a:lvl4pPr>
            <a:lvl5pPr marL="2057400" indent="-228600" eaLnBrk="0" hangingPunct="0">
              <a:defRPr sz="2400">
                <a:solidFill>
                  <a:schemeClr val="bg1"/>
                </a:solidFill>
                <a:latin typeface="Times New Roman" pitchFamily="18" charset="0"/>
                <a:cs typeface="Times New Roman" pitchFamily="18" charset="0"/>
              </a:defRPr>
            </a:lvl5pPr>
            <a:lvl6pPr marL="25146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cs typeface="Times New Roman" pitchFamily="18" charset="0"/>
              </a:defRPr>
            </a:lvl6pPr>
            <a:lvl7pPr marL="29718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cs typeface="Times New Roman" pitchFamily="18" charset="0"/>
              </a:defRPr>
            </a:lvl7pPr>
            <a:lvl8pPr marL="34290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cs typeface="Times New Roman" pitchFamily="18" charset="0"/>
              </a:defRPr>
            </a:lvl8pPr>
            <a:lvl9pPr marL="38862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cs typeface="Times New Roman" pitchFamily="18" charset="0"/>
              </a:defRPr>
            </a:lvl9pPr>
          </a:lstStyle>
          <a:p>
            <a:pPr eaLnBrk="1" hangingPunct="1"/>
            <a:r>
              <a:rPr lang="en-US" sz="7200" b="1">
                <a:solidFill>
                  <a:schemeClr val="tx1"/>
                </a:solidFill>
                <a:latin typeface="Georgia" pitchFamily="18" charset="0"/>
              </a:rPr>
              <a:t>Experimental Results</a:t>
            </a:r>
          </a:p>
        </p:txBody>
      </p:sp>
      <p:sp>
        <p:nvSpPr>
          <p:cNvPr id="46" name="AutoShape 2"/>
          <p:cNvSpPr>
            <a:spLocks noChangeArrowheads="1"/>
          </p:cNvSpPr>
          <p:nvPr/>
        </p:nvSpPr>
        <p:spPr bwMode="auto">
          <a:xfrm>
            <a:off x="611188" y="27561381"/>
            <a:ext cx="37109400" cy="2844005"/>
          </a:xfrm>
          <a:prstGeom prst="roundRect">
            <a:avLst>
              <a:gd name="adj" fmla="val 7602"/>
            </a:avLst>
          </a:prstGeom>
          <a:solidFill>
            <a:schemeClr val="bg1">
              <a:lumMod val="95000"/>
            </a:schemeClr>
          </a:solidFill>
          <a:ln w="72000">
            <a:noFill/>
            <a:round/>
            <a:headEnd/>
            <a:tailEnd/>
          </a:ln>
        </p:spPr>
        <p:txBody>
          <a:bodyPr wrap="none" anchor="ctr"/>
          <a:lstStyle/>
          <a:p>
            <a:pPr algn="ctr"/>
            <a:endParaRPr lang="en-US">
              <a:latin typeface="Georgia" pitchFamily="18" charset="0"/>
            </a:endParaRPr>
          </a:p>
        </p:txBody>
      </p:sp>
      <p:sp>
        <p:nvSpPr>
          <p:cNvPr id="2070" name="Text Box 57"/>
          <p:cNvSpPr txBox="1">
            <a:spLocks noChangeArrowheads="1"/>
          </p:cNvSpPr>
          <p:nvPr/>
        </p:nvSpPr>
        <p:spPr bwMode="auto">
          <a:xfrm>
            <a:off x="946150" y="27561381"/>
            <a:ext cx="10637838" cy="12620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bg1"/>
                </a:solidFill>
                <a:latin typeface="Times New Roman" pitchFamily="18" charset="0"/>
                <a:cs typeface="Times New Roman" pitchFamily="18" charset="0"/>
              </a:defRPr>
            </a:lvl1pPr>
            <a:lvl2pPr marL="742950" indent="-285750" eaLnBrk="0" hangingPunct="0">
              <a:defRPr sz="2400">
                <a:solidFill>
                  <a:schemeClr val="bg1"/>
                </a:solidFill>
                <a:latin typeface="Times New Roman" pitchFamily="18" charset="0"/>
                <a:cs typeface="Times New Roman" pitchFamily="18" charset="0"/>
              </a:defRPr>
            </a:lvl2pPr>
            <a:lvl3pPr marL="1143000" indent="-228600" eaLnBrk="0" hangingPunct="0">
              <a:defRPr sz="2400">
                <a:solidFill>
                  <a:schemeClr val="bg1"/>
                </a:solidFill>
                <a:latin typeface="Times New Roman" pitchFamily="18" charset="0"/>
                <a:cs typeface="Times New Roman" pitchFamily="18" charset="0"/>
              </a:defRPr>
            </a:lvl3pPr>
            <a:lvl4pPr marL="1600200" indent="-228600" eaLnBrk="0" hangingPunct="0">
              <a:defRPr sz="2400">
                <a:solidFill>
                  <a:schemeClr val="bg1"/>
                </a:solidFill>
                <a:latin typeface="Times New Roman" pitchFamily="18" charset="0"/>
                <a:cs typeface="Times New Roman" pitchFamily="18" charset="0"/>
              </a:defRPr>
            </a:lvl4pPr>
            <a:lvl5pPr marL="2057400" indent="-228600" eaLnBrk="0" hangingPunct="0">
              <a:defRPr sz="2400">
                <a:solidFill>
                  <a:schemeClr val="bg1"/>
                </a:solidFill>
                <a:latin typeface="Times New Roman" pitchFamily="18" charset="0"/>
                <a:cs typeface="Times New Roman" pitchFamily="18" charset="0"/>
              </a:defRPr>
            </a:lvl5pPr>
            <a:lvl6pPr marL="25146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cs typeface="Times New Roman" pitchFamily="18" charset="0"/>
              </a:defRPr>
            </a:lvl6pPr>
            <a:lvl7pPr marL="29718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cs typeface="Times New Roman" pitchFamily="18" charset="0"/>
              </a:defRPr>
            </a:lvl7pPr>
            <a:lvl8pPr marL="34290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cs typeface="Times New Roman" pitchFamily="18" charset="0"/>
              </a:defRPr>
            </a:lvl8pPr>
            <a:lvl9pPr marL="38862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cs typeface="Times New Roman" pitchFamily="18" charset="0"/>
              </a:defRPr>
            </a:lvl9pPr>
          </a:lstStyle>
          <a:p>
            <a:pPr eaLnBrk="1" hangingPunct="1"/>
            <a:r>
              <a:rPr lang="en-US" sz="8000" b="1" dirty="0">
                <a:solidFill>
                  <a:schemeClr val="tx1"/>
                </a:solidFill>
                <a:latin typeface="Georgia" pitchFamily="18" charset="0"/>
              </a:rPr>
              <a:t>Conclusion </a:t>
            </a:r>
          </a:p>
        </p:txBody>
      </p:sp>
      <p:pic>
        <p:nvPicPr>
          <p:cNvPr id="2071" name="Picture 47" descr="university-of-waterloo-logo.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0" y="306388"/>
            <a:ext cx="4573588" cy="3292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076" name="Text Box 20"/>
          <p:cNvSpPr txBox="1">
            <a:spLocks noChangeArrowheads="1"/>
          </p:cNvSpPr>
          <p:nvPr/>
        </p:nvSpPr>
        <p:spPr bwMode="auto">
          <a:xfrm>
            <a:off x="2224086" y="28749003"/>
            <a:ext cx="34837885" cy="137738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wrap="square" lIns="90000" tIns="45000" rIns="90000" bIns="450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5pPr>
            <a:lvl6pPr marL="25146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6pPr>
            <a:lvl7pPr marL="29718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7pPr>
            <a:lvl8pPr marL="34290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8pPr>
            <a:lvl9pPr marL="38862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9pPr>
          </a:lstStyle>
          <a:p>
            <a:pPr algn="just" eaLnBrk="1" hangingPunct="1"/>
            <a:r>
              <a:rPr lang="en-GB" sz="2200" dirty="0" smtClean="0">
                <a:solidFill>
                  <a:srgbClr val="000000"/>
                </a:solidFill>
                <a:latin typeface="+mn-lt"/>
              </a:rPr>
              <a:t>Based </a:t>
            </a:r>
            <a:r>
              <a:rPr lang="en-GB" sz="2200" dirty="0">
                <a:solidFill>
                  <a:srgbClr val="000000"/>
                </a:solidFill>
                <a:latin typeface="+mn-lt"/>
              </a:rPr>
              <a:t>on our experiment of 5 </a:t>
            </a:r>
            <a:r>
              <a:rPr lang="en-GB" sz="2200" dirty="0" smtClean="0">
                <a:solidFill>
                  <a:srgbClr val="000000"/>
                </a:solidFill>
                <a:latin typeface="+mn-lt"/>
              </a:rPr>
              <a:t>different </a:t>
            </a:r>
            <a:r>
              <a:rPr lang="en-GB" sz="2200" dirty="0" err="1" smtClean="0">
                <a:solidFill>
                  <a:srgbClr val="000000"/>
                </a:solidFill>
                <a:latin typeface="+mn-lt"/>
              </a:rPr>
              <a:t>metaheuristics</a:t>
            </a:r>
            <a:r>
              <a:rPr lang="en-GB" sz="2200" dirty="0" smtClean="0">
                <a:solidFill>
                  <a:srgbClr val="000000"/>
                </a:solidFill>
                <a:latin typeface="+mn-lt"/>
              </a:rPr>
              <a:t> algorithm for two different test points of our simplified job shop scheduling problem, it is concluded that in the same number of iterations GA finds the most optimal solution, and SA takes the minimum CPU time to converge. In the same number of iterations, TS finds the least optimal solution, while consuming a moderate amount of CPU time to converge, therefore it is considered the worst solution for this problem. SA finds the second worst solution however it takes only a fraction of CPU time comparing to other algorithms, therefor SA is still a good solution for this problem when computation resources are limited and only a sub-optimal solution is desired. For both test points, ACO finds the third best solution however it consumed large amount of CPU time to converge, therefore it’s not considered a desired solution. PSO finds the second best solution and also takes second most CPU time to converge. GA finds the most optimal solution and take the most CPU time to converge. Therefore depending on the amount of CPU power and the how good the solution needs to be, PSO and GA are both good solution for this problem. </a:t>
            </a:r>
            <a:endParaRPr lang="en-GB" sz="2200" dirty="0">
              <a:solidFill>
                <a:srgbClr val="000000"/>
              </a:solidFill>
              <a:latin typeface="+mn-lt"/>
            </a:endParaRPr>
          </a:p>
        </p:txBody>
      </p:sp>
      <p:sp>
        <p:nvSpPr>
          <p:cNvPr id="2077" name="Oval 7"/>
          <p:cNvSpPr>
            <a:spLocks noChangeArrowheads="1"/>
          </p:cNvSpPr>
          <p:nvPr/>
        </p:nvSpPr>
        <p:spPr bwMode="auto">
          <a:xfrm>
            <a:off x="12961620" y="15810939"/>
            <a:ext cx="720725" cy="720725"/>
          </a:xfrm>
          <a:prstGeom prst="ellipse">
            <a:avLst/>
          </a:prstGeom>
          <a:solidFill>
            <a:srgbClr val="C5FFD6"/>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a:latin typeface="Georgia" pitchFamily="18" charset="0"/>
            </a:endParaRPr>
          </a:p>
        </p:txBody>
      </p:sp>
      <p:sp>
        <p:nvSpPr>
          <p:cNvPr id="2078" name="Text Box 69"/>
          <p:cNvSpPr txBox="1">
            <a:spLocks noChangeArrowheads="1"/>
          </p:cNvSpPr>
          <p:nvPr/>
        </p:nvSpPr>
        <p:spPr bwMode="auto">
          <a:xfrm>
            <a:off x="13847766" y="15833163"/>
            <a:ext cx="10134600" cy="6762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lIns="90000" tIns="45000" rIns="90000" bIns="450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5pPr>
            <a:lvl6pPr marL="25146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6pPr>
            <a:lvl7pPr marL="29718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7pPr>
            <a:lvl8pPr marL="34290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8pPr>
            <a:lvl9pPr marL="38862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9pPr>
          </a:lstStyle>
          <a:p>
            <a:pPr algn="just" eaLnBrk="1" hangingPunct="1"/>
            <a:r>
              <a:rPr lang="en-GB" sz="4000" b="1" dirty="0">
                <a:solidFill>
                  <a:srgbClr val="000000"/>
                </a:solidFill>
                <a:latin typeface="Georgia" pitchFamily="18" charset="0"/>
              </a:rPr>
              <a:t>Simulated </a:t>
            </a:r>
            <a:r>
              <a:rPr lang="en-GB" sz="4000" b="1" dirty="0" smtClean="0">
                <a:solidFill>
                  <a:srgbClr val="000000"/>
                </a:solidFill>
                <a:latin typeface="Georgia" pitchFamily="18" charset="0"/>
              </a:rPr>
              <a:t>Annealing</a:t>
            </a:r>
            <a:endParaRPr lang="en-GB" sz="4000" b="1" dirty="0">
              <a:solidFill>
                <a:srgbClr val="000000"/>
              </a:solidFill>
              <a:latin typeface="Georgia" pitchFamily="18" charset="0"/>
            </a:endParaRPr>
          </a:p>
        </p:txBody>
      </p:sp>
      <p:sp>
        <p:nvSpPr>
          <p:cNvPr id="2079" name="Oval 7"/>
          <p:cNvSpPr>
            <a:spLocks noChangeArrowheads="1"/>
          </p:cNvSpPr>
          <p:nvPr/>
        </p:nvSpPr>
        <p:spPr bwMode="auto">
          <a:xfrm>
            <a:off x="12955587" y="18621375"/>
            <a:ext cx="720725" cy="720725"/>
          </a:xfrm>
          <a:prstGeom prst="ellipse">
            <a:avLst/>
          </a:prstGeom>
          <a:solidFill>
            <a:srgbClr val="C5FFD6"/>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a:latin typeface="Georgia" pitchFamily="18" charset="0"/>
            </a:endParaRPr>
          </a:p>
        </p:txBody>
      </p:sp>
      <p:sp>
        <p:nvSpPr>
          <p:cNvPr id="2080" name="Text Box 69"/>
          <p:cNvSpPr txBox="1">
            <a:spLocks noChangeArrowheads="1"/>
          </p:cNvSpPr>
          <p:nvPr/>
        </p:nvSpPr>
        <p:spPr bwMode="auto">
          <a:xfrm>
            <a:off x="13778021" y="18643600"/>
            <a:ext cx="10134600" cy="6762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lIns="90000" tIns="45000" rIns="90000" bIns="450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5pPr>
            <a:lvl6pPr marL="25146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6pPr>
            <a:lvl7pPr marL="29718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7pPr>
            <a:lvl8pPr marL="34290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8pPr>
            <a:lvl9pPr marL="38862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9pPr>
          </a:lstStyle>
          <a:p>
            <a:pPr algn="just" eaLnBrk="1" hangingPunct="1"/>
            <a:r>
              <a:rPr lang="en-GB" sz="4000" b="1" dirty="0">
                <a:solidFill>
                  <a:srgbClr val="000000"/>
                </a:solidFill>
                <a:latin typeface="Georgia" pitchFamily="18" charset="0"/>
              </a:rPr>
              <a:t>Genetic Algorithm</a:t>
            </a:r>
          </a:p>
        </p:txBody>
      </p:sp>
      <p:sp>
        <p:nvSpPr>
          <p:cNvPr id="2081" name="Oval 7"/>
          <p:cNvSpPr>
            <a:spLocks noChangeArrowheads="1"/>
          </p:cNvSpPr>
          <p:nvPr/>
        </p:nvSpPr>
        <p:spPr bwMode="auto">
          <a:xfrm>
            <a:off x="12879388" y="21489988"/>
            <a:ext cx="720725" cy="720725"/>
          </a:xfrm>
          <a:prstGeom prst="ellipse">
            <a:avLst/>
          </a:prstGeom>
          <a:solidFill>
            <a:srgbClr val="C5FFD6"/>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a:latin typeface="Georgia" pitchFamily="18" charset="0"/>
            </a:endParaRPr>
          </a:p>
        </p:txBody>
      </p:sp>
      <p:sp>
        <p:nvSpPr>
          <p:cNvPr id="2082" name="Text Box 69"/>
          <p:cNvSpPr txBox="1">
            <a:spLocks noChangeArrowheads="1"/>
          </p:cNvSpPr>
          <p:nvPr/>
        </p:nvSpPr>
        <p:spPr bwMode="auto">
          <a:xfrm>
            <a:off x="13752513" y="21534438"/>
            <a:ext cx="10134600" cy="6762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lIns="90000" tIns="45000" rIns="90000" bIns="450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5pPr>
            <a:lvl6pPr marL="25146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6pPr>
            <a:lvl7pPr marL="29718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7pPr>
            <a:lvl8pPr marL="34290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8pPr>
            <a:lvl9pPr marL="38862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9pPr>
          </a:lstStyle>
          <a:p>
            <a:pPr algn="just" eaLnBrk="1" hangingPunct="1"/>
            <a:r>
              <a:rPr lang="en-GB" sz="4000" b="1" dirty="0">
                <a:solidFill>
                  <a:srgbClr val="000000"/>
                </a:solidFill>
                <a:latin typeface="Georgia" pitchFamily="18" charset="0"/>
              </a:rPr>
              <a:t>PSO</a:t>
            </a:r>
          </a:p>
        </p:txBody>
      </p:sp>
      <p:sp>
        <p:nvSpPr>
          <p:cNvPr id="2083" name="Oval 7"/>
          <p:cNvSpPr>
            <a:spLocks noChangeArrowheads="1"/>
          </p:cNvSpPr>
          <p:nvPr/>
        </p:nvSpPr>
        <p:spPr bwMode="auto">
          <a:xfrm>
            <a:off x="12879388" y="24156837"/>
            <a:ext cx="720725" cy="720725"/>
          </a:xfrm>
          <a:prstGeom prst="ellipse">
            <a:avLst/>
          </a:prstGeom>
          <a:solidFill>
            <a:srgbClr val="C5FFD6"/>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a:latin typeface="Georgia" pitchFamily="18" charset="0"/>
            </a:endParaRPr>
          </a:p>
        </p:txBody>
      </p:sp>
      <p:sp>
        <p:nvSpPr>
          <p:cNvPr id="2084" name="Text Box 69"/>
          <p:cNvSpPr txBox="1">
            <a:spLocks noChangeArrowheads="1"/>
          </p:cNvSpPr>
          <p:nvPr/>
        </p:nvSpPr>
        <p:spPr bwMode="auto">
          <a:xfrm>
            <a:off x="13752513" y="24204314"/>
            <a:ext cx="4232274" cy="6762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wrap="square" lIns="90000" tIns="45000" rIns="90000" bIns="450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5pPr>
            <a:lvl6pPr marL="25146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6pPr>
            <a:lvl7pPr marL="29718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7pPr>
            <a:lvl8pPr marL="34290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8pPr>
            <a:lvl9pPr marL="38862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9pPr>
          </a:lstStyle>
          <a:p>
            <a:pPr algn="just" eaLnBrk="1" hangingPunct="1"/>
            <a:r>
              <a:rPr lang="en-GB" sz="4000" b="1" dirty="0">
                <a:solidFill>
                  <a:srgbClr val="000000"/>
                </a:solidFill>
                <a:latin typeface="Georgia" pitchFamily="18" charset="0"/>
              </a:rPr>
              <a:t>ACO</a:t>
            </a:r>
          </a:p>
        </p:txBody>
      </p:sp>
      <p:sp>
        <p:nvSpPr>
          <p:cNvPr id="60" name="Oval 10"/>
          <p:cNvSpPr>
            <a:spLocks noChangeArrowheads="1"/>
          </p:cNvSpPr>
          <p:nvPr/>
        </p:nvSpPr>
        <p:spPr bwMode="auto">
          <a:xfrm>
            <a:off x="25376188" y="15001825"/>
            <a:ext cx="720725" cy="720725"/>
          </a:xfrm>
          <a:prstGeom prst="ellipse">
            <a:avLst/>
          </a:prstGeom>
          <a:solidFill>
            <a:schemeClr val="bg2">
              <a:lumMod val="40000"/>
              <a:lumOff val="60000"/>
            </a:schemeClr>
          </a:solidFill>
          <a:ln w="9525">
            <a:noFill/>
            <a:round/>
            <a:headEnd/>
            <a:tailEnd/>
          </a:ln>
          <a:effectLst/>
        </p:spPr>
        <p:txBody>
          <a:bodyPr wrap="none" anchor="ctr"/>
          <a:lstStyle/>
          <a:p>
            <a:endParaRPr lang="en-US">
              <a:latin typeface="Georgia" pitchFamily="18" charset="0"/>
            </a:endParaRPr>
          </a:p>
        </p:txBody>
      </p:sp>
      <p:sp>
        <p:nvSpPr>
          <p:cNvPr id="2086" name="Text Box 20"/>
          <p:cNvSpPr txBox="1">
            <a:spLocks noChangeArrowheads="1"/>
          </p:cNvSpPr>
          <p:nvPr/>
        </p:nvSpPr>
        <p:spPr bwMode="auto">
          <a:xfrm>
            <a:off x="26290588" y="14995475"/>
            <a:ext cx="9359900" cy="6762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lIns="90000" tIns="45000" rIns="90000" bIns="450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5pPr>
            <a:lvl6pPr marL="25146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6pPr>
            <a:lvl7pPr marL="29718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7pPr>
            <a:lvl8pPr marL="34290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8pPr>
            <a:lvl9pPr marL="38862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9pPr>
          </a:lstStyle>
          <a:p>
            <a:pPr algn="just" eaLnBrk="1" hangingPunct="1"/>
            <a:r>
              <a:rPr lang="en-GB" sz="4000" b="1" dirty="0">
                <a:solidFill>
                  <a:srgbClr val="000000"/>
                </a:solidFill>
                <a:latin typeface="Georgia" pitchFamily="18" charset="0"/>
              </a:rPr>
              <a:t>Evaluation Metrics</a:t>
            </a:r>
          </a:p>
        </p:txBody>
      </p:sp>
      <p:sp>
        <p:nvSpPr>
          <p:cNvPr id="62" name="Oval 10"/>
          <p:cNvSpPr>
            <a:spLocks noChangeArrowheads="1"/>
          </p:cNvSpPr>
          <p:nvPr/>
        </p:nvSpPr>
        <p:spPr bwMode="auto">
          <a:xfrm>
            <a:off x="25376188" y="16658009"/>
            <a:ext cx="720725" cy="720725"/>
          </a:xfrm>
          <a:prstGeom prst="ellipse">
            <a:avLst/>
          </a:prstGeom>
          <a:solidFill>
            <a:schemeClr val="bg2">
              <a:lumMod val="40000"/>
              <a:lumOff val="60000"/>
            </a:schemeClr>
          </a:solidFill>
          <a:ln w="9525">
            <a:noFill/>
            <a:round/>
            <a:headEnd/>
            <a:tailEnd/>
          </a:ln>
          <a:effectLst/>
        </p:spPr>
        <p:txBody>
          <a:bodyPr wrap="none" anchor="ctr"/>
          <a:lstStyle/>
          <a:p>
            <a:endParaRPr lang="en-US">
              <a:latin typeface="Georgia" pitchFamily="18" charset="0"/>
            </a:endParaRPr>
          </a:p>
        </p:txBody>
      </p:sp>
      <p:sp>
        <p:nvSpPr>
          <p:cNvPr id="2088" name="Text Box 20"/>
          <p:cNvSpPr txBox="1">
            <a:spLocks noChangeArrowheads="1"/>
          </p:cNvSpPr>
          <p:nvPr/>
        </p:nvSpPr>
        <p:spPr bwMode="auto">
          <a:xfrm>
            <a:off x="26290588" y="16651659"/>
            <a:ext cx="9359900" cy="6762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lIns="90000" tIns="45000" rIns="90000" bIns="450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5pPr>
            <a:lvl6pPr marL="25146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6pPr>
            <a:lvl7pPr marL="29718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7pPr>
            <a:lvl8pPr marL="34290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8pPr>
            <a:lvl9pPr marL="38862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9pPr>
          </a:lstStyle>
          <a:p>
            <a:pPr algn="just" eaLnBrk="1" hangingPunct="1"/>
            <a:r>
              <a:rPr lang="en-GB" sz="4000" b="1" dirty="0">
                <a:solidFill>
                  <a:srgbClr val="000000"/>
                </a:solidFill>
                <a:latin typeface="Georgia" pitchFamily="18" charset="0"/>
              </a:rPr>
              <a:t>Comparative Study</a:t>
            </a:r>
          </a:p>
        </p:txBody>
      </p:sp>
      <mc:AlternateContent xmlns:mc="http://schemas.openxmlformats.org/markup-compatibility/2006" xmlns:a14="http://schemas.microsoft.com/office/drawing/2010/main">
        <mc:Choice Requires="a14">
          <p:sp>
            <p:nvSpPr>
              <p:cNvPr id="2090" name="Text Box 20"/>
              <p:cNvSpPr txBox="1">
                <a:spLocks noChangeArrowheads="1"/>
              </p:cNvSpPr>
              <p:nvPr/>
            </p:nvSpPr>
            <p:spPr bwMode="auto">
              <a:xfrm>
                <a:off x="839788" y="13650912"/>
                <a:ext cx="11277600" cy="10922947"/>
              </a:xfrm>
              <a:prstGeom prst="rect">
                <a:avLst/>
              </a:prstGeom>
              <a:noFill/>
              <a:ln>
                <a:noFill/>
              </a:ln>
              <a:extLst>
                <a:ext uri="{909E8E84-426E-40dd-AFC4-6F175D3DCCD1}">
                  <a14:hiddenFill xmlns="">
                    <a:solidFill>
                      <a:srgbClr val="FFFFFF"/>
                    </a:solidFill>
                  </a14:hiddenFill>
                </a:ext>
                <a:ext uri="{91240B29-F687-4f45-9708-019B960494DF}">
                  <a14:hiddenLine xmlns="" w="9525">
                    <a:solidFill>
                      <a:srgbClr val="000000"/>
                    </a:solidFill>
                    <a:round/>
                    <a:headEnd/>
                    <a:tailEnd/>
                  </a14:hiddenLine>
                </a:ext>
              </a:extLst>
            </p:spPr>
            <p:txBody>
              <a:bodyPr lIns="90000" tIns="45000" rIns="90000" bIns="450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5pPr>
                <a:lvl6pPr marL="25146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6pPr>
                <a:lvl7pPr marL="29718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7pPr>
                <a:lvl8pPr marL="34290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8pPr>
                <a:lvl9pPr marL="38862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9pPr>
              </a:lstStyle>
              <a:p>
                <a:pPr algn="just">
                  <a:lnSpc>
                    <a:spcPct val="150000"/>
                  </a:lnSpc>
                  <a:spcAft>
                    <a:spcPts val="1000"/>
                  </a:spcAft>
                </a:pPr>
                <a:r>
                  <a:rPr lang="en-CA" dirty="0" smtClean="0">
                    <a:solidFill>
                      <a:schemeClr val="tx1"/>
                    </a:solidFill>
                    <a:effectLst/>
                    <a:latin typeface="+mn-lt"/>
                    <a:ea typeface="SimSun"/>
                    <a:cs typeface="Times New Roman"/>
                  </a:rPr>
                  <a:t>The variables in this project are defined as follows:</a:t>
                </a:r>
                <a:endParaRPr lang="en-CA" dirty="0">
                  <a:solidFill>
                    <a:schemeClr val="tx1"/>
                  </a:solidFill>
                  <a:effectLst/>
                  <a:latin typeface="+mn-lt"/>
                  <a:ea typeface="SimSun"/>
                  <a:cs typeface="Times New Roman"/>
                </a:endParaRPr>
              </a:p>
              <a:p>
                <a:pPr marL="342900" lvl="0" indent="-342900" algn="just">
                  <a:lnSpc>
                    <a:spcPct val="150000"/>
                  </a:lnSpc>
                  <a:spcAft>
                    <a:spcPts val="1000"/>
                  </a:spcAft>
                  <a:buSzPts val="1000"/>
                  <a:buFont typeface="Symbol"/>
                  <a:buChar char=""/>
                  <a:tabLst>
                    <a:tab pos="457200" algn="l"/>
                  </a:tabLst>
                </a:pPr>
                <a:r>
                  <a:rPr lang="en-CA" dirty="0">
                    <a:solidFill>
                      <a:schemeClr val="tx1"/>
                    </a:solidFill>
                    <a:effectLst/>
                    <a:latin typeface="+mn-lt"/>
                    <a:ea typeface="SimSun"/>
                    <a:cs typeface="Times New Roman"/>
                  </a:rPr>
                  <a:t>n, number of Jobs</a:t>
                </a:r>
              </a:p>
              <a:p>
                <a:pPr marL="342900" lvl="0" indent="-342900" algn="just">
                  <a:lnSpc>
                    <a:spcPct val="150000"/>
                  </a:lnSpc>
                  <a:spcAft>
                    <a:spcPts val="1000"/>
                  </a:spcAft>
                  <a:buSzPts val="1000"/>
                  <a:buFont typeface="Symbol"/>
                  <a:buChar char=""/>
                  <a:tabLst>
                    <a:tab pos="457200" algn="l"/>
                  </a:tabLst>
                </a:pPr>
                <a:r>
                  <a:rPr lang="en-CA" dirty="0">
                    <a:solidFill>
                      <a:schemeClr val="tx1"/>
                    </a:solidFill>
                    <a:effectLst/>
                    <a:latin typeface="+mn-lt"/>
                    <a:ea typeface="SimSun"/>
                    <a:cs typeface="Times New Roman"/>
                  </a:rPr>
                  <a:t>m, number of identical Machine</a:t>
                </a:r>
              </a:p>
              <a:p>
                <a:pPr marL="342900" lvl="0" indent="-342900" algn="just">
                  <a:lnSpc>
                    <a:spcPct val="150000"/>
                  </a:lnSpc>
                  <a:spcAft>
                    <a:spcPts val="1000"/>
                  </a:spcAft>
                  <a:buSzPts val="1000"/>
                  <a:buFont typeface="Symbol"/>
                  <a:buChar char=""/>
                  <a:tabLst>
                    <a:tab pos="457200" algn="l"/>
                  </a:tabLst>
                </a:pPr>
                <a:r>
                  <a:rPr lang="en-CA" dirty="0">
                    <a:solidFill>
                      <a:schemeClr val="tx1"/>
                    </a:solidFill>
                    <a:effectLst/>
                    <a:latin typeface="+mn-lt"/>
                    <a:ea typeface="SimSun"/>
                    <a:cs typeface="Times New Roman"/>
                  </a:rPr>
                  <a:t>J, an array of each Jobs’ weight (processing time)</a:t>
                </a:r>
              </a:p>
              <a:p>
                <a:pPr marL="342900" lvl="0" indent="-342900" algn="just">
                  <a:lnSpc>
                    <a:spcPct val="150000"/>
                  </a:lnSpc>
                  <a:spcAft>
                    <a:spcPts val="1000"/>
                  </a:spcAft>
                  <a:buSzPts val="1000"/>
                  <a:buFont typeface="Symbol"/>
                  <a:buChar char=""/>
                  <a:tabLst>
                    <a:tab pos="457200" algn="l"/>
                  </a:tabLst>
                </a:pPr>
                <a:r>
                  <a:rPr lang="en-CA" dirty="0">
                    <a:solidFill>
                      <a:schemeClr val="tx1"/>
                    </a:solidFill>
                    <a:effectLst/>
                    <a:latin typeface="+mn-lt"/>
                    <a:ea typeface="SimSun"/>
                    <a:cs typeface="Times New Roman"/>
                  </a:rPr>
                  <a:t>S, an array of each Jobs’ Schedule</a:t>
                </a:r>
              </a:p>
              <a:p>
                <a:pPr algn="just">
                  <a:lnSpc>
                    <a:spcPct val="150000"/>
                  </a:lnSpc>
                  <a:spcAft>
                    <a:spcPts val="1000"/>
                  </a:spcAft>
                </a:pPr>
                <a:r>
                  <a:rPr lang="en-CA" dirty="0">
                    <a:solidFill>
                      <a:schemeClr val="tx1"/>
                    </a:solidFill>
                    <a:effectLst/>
                    <a:latin typeface="+mn-lt"/>
                    <a:ea typeface="SimSun"/>
                    <a:cs typeface="Times New Roman"/>
                  </a:rPr>
                  <a:t>Constraints:</a:t>
                </a:r>
              </a:p>
              <a:p>
                <a:pPr algn="just">
                  <a:lnSpc>
                    <a:spcPct val="150000"/>
                  </a:lnSpc>
                  <a:spcAft>
                    <a:spcPts val="1000"/>
                  </a:spcAft>
                </a:pPr>
                <a14:m>
                  <m:oMathPara xmlns:m="http://schemas.openxmlformats.org/officeDocument/2006/math">
                    <m:oMathParaPr>
                      <m:jc m:val="centerGroup"/>
                    </m:oMathParaPr>
                    <m:oMath xmlns:m="http://schemas.openxmlformats.org/officeDocument/2006/math">
                      <m:r>
                        <a:rPr lang="en-CA" i="1">
                          <a:solidFill>
                            <a:schemeClr val="tx1"/>
                          </a:solidFill>
                          <a:effectLst/>
                          <a:latin typeface="Cambria Math"/>
                          <a:ea typeface="SimSun"/>
                          <a:cs typeface="Times New Roman"/>
                        </a:rPr>
                        <m:t>𝑛</m:t>
                      </m:r>
                      <m:r>
                        <a:rPr lang="en-CA" i="1">
                          <a:solidFill>
                            <a:schemeClr val="tx1"/>
                          </a:solidFill>
                          <a:effectLst/>
                          <a:latin typeface="Cambria Math"/>
                          <a:ea typeface="SimSun"/>
                          <a:cs typeface="Times New Roman"/>
                        </a:rPr>
                        <m:t>&gt;</m:t>
                      </m:r>
                      <m:r>
                        <a:rPr lang="en-CA" i="1">
                          <a:solidFill>
                            <a:schemeClr val="tx1"/>
                          </a:solidFill>
                          <a:effectLst/>
                          <a:latin typeface="Cambria Math"/>
                          <a:ea typeface="SimSun"/>
                          <a:cs typeface="Times New Roman"/>
                        </a:rPr>
                        <m:t>𝑚</m:t>
                      </m:r>
                      <m:r>
                        <a:rPr lang="en-CA" i="1">
                          <a:solidFill>
                            <a:schemeClr val="tx1"/>
                          </a:solidFill>
                          <a:effectLst/>
                          <a:latin typeface="Cambria Math"/>
                          <a:ea typeface="SimSun"/>
                          <a:cs typeface="Times New Roman"/>
                        </a:rPr>
                        <m:t>&gt;1,       </m:t>
                      </m:r>
                      <m:r>
                        <a:rPr lang="en-CA" i="1">
                          <a:solidFill>
                            <a:schemeClr val="tx1"/>
                          </a:solidFill>
                          <a:effectLst/>
                          <a:latin typeface="Cambria Math"/>
                          <a:ea typeface="SimSun"/>
                          <a:cs typeface="Times New Roman"/>
                        </a:rPr>
                        <m:t>𝑛</m:t>
                      </m:r>
                      <m:r>
                        <a:rPr lang="en-CA" i="1">
                          <a:solidFill>
                            <a:schemeClr val="tx1"/>
                          </a:solidFill>
                          <a:effectLst/>
                          <a:latin typeface="Cambria Math"/>
                          <a:ea typeface="SimSun"/>
                          <a:cs typeface="Times New Roman"/>
                        </a:rPr>
                        <m:t>,</m:t>
                      </m:r>
                      <m:r>
                        <a:rPr lang="en-CA" i="1">
                          <a:solidFill>
                            <a:schemeClr val="tx1"/>
                          </a:solidFill>
                          <a:effectLst/>
                          <a:latin typeface="Cambria Math"/>
                          <a:ea typeface="SimSun"/>
                          <a:cs typeface="Times New Roman"/>
                        </a:rPr>
                        <m:t>𝑚</m:t>
                      </m:r>
                      <m:r>
                        <a:rPr lang="en-CA" i="1">
                          <a:solidFill>
                            <a:schemeClr val="tx1"/>
                          </a:solidFill>
                          <a:effectLst/>
                          <a:latin typeface="Cambria Math"/>
                          <a:ea typeface="SimSun"/>
                          <a:cs typeface="Times New Roman"/>
                        </a:rPr>
                        <m:t>∈</m:t>
                      </m:r>
                      <m:sSup>
                        <m:sSupPr>
                          <m:ctrlPr>
                            <a:rPr lang="en-CA" i="1">
                              <a:solidFill>
                                <a:schemeClr val="tx1"/>
                              </a:solidFill>
                              <a:effectLst/>
                              <a:latin typeface="Cambria Math" panose="02040503050406030204" pitchFamily="18" charset="0"/>
                              <a:ea typeface="SimSun"/>
                              <a:cs typeface="Times New Roman"/>
                            </a:rPr>
                          </m:ctrlPr>
                        </m:sSupPr>
                        <m:e>
                          <m:r>
                            <a:rPr lang="en-CA" i="1">
                              <a:solidFill>
                                <a:schemeClr val="tx1"/>
                              </a:solidFill>
                              <a:effectLst/>
                              <a:latin typeface="Cambria Math"/>
                              <a:ea typeface="SimSun"/>
                              <a:cs typeface="Times New Roman"/>
                            </a:rPr>
                            <m:t>𝑍</m:t>
                          </m:r>
                        </m:e>
                        <m:sup>
                          <m:r>
                            <a:rPr lang="en-CA" i="1">
                              <a:solidFill>
                                <a:schemeClr val="tx1"/>
                              </a:solidFill>
                              <a:effectLst/>
                              <a:latin typeface="Cambria Math"/>
                              <a:ea typeface="SimSun"/>
                              <a:cs typeface="Times New Roman"/>
                            </a:rPr>
                            <m:t>+</m:t>
                          </m:r>
                        </m:sup>
                      </m:sSup>
                    </m:oMath>
                  </m:oMathPara>
                </a14:m>
                <a:endParaRPr lang="en-CA" dirty="0">
                  <a:solidFill>
                    <a:schemeClr val="tx1"/>
                  </a:solidFill>
                  <a:effectLst/>
                  <a:latin typeface="+mn-lt"/>
                  <a:ea typeface="SimSun"/>
                  <a:cs typeface="Times New Roman"/>
                </a:endParaRPr>
              </a:p>
              <a:p>
                <a:pPr algn="just">
                  <a:lnSpc>
                    <a:spcPct val="150000"/>
                  </a:lnSpc>
                  <a:spcAft>
                    <a:spcPts val="1000"/>
                  </a:spcAft>
                </a:pPr>
                <a14:m>
                  <m:oMathPara xmlns:m="http://schemas.openxmlformats.org/officeDocument/2006/math">
                    <m:oMathParaPr>
                      <m:jc m:val="centerGroup"/>
                    </m:oMathParaPr>
                    <m:oMath xmlns:m="http://schemas.openxmlformats.org/officeDocument/2006/math">
                      <m:r>
                        <a:rPr lang="en-CA" i="1">
                          <a:solidFill>
                            <a:schemeClr val="tx1"/>
                          </a:solidFill>
                          <a:effectLst/>
                          <a:latin typeface="Cambria Math"/>
                          <a:ea typeface="SimSun"/>
                          <a:cs typeface="Times New Roman"/>
                        </a:rPr>
                        <m:t>∀</m:t>
                      </m:r>
                      <m:r>
                        <a:rPr lang="en-CA" i="1">
                          <a:solidFill>
                            <a:schemeClr val="tx1"/>
                          </a:solidFill>
                          <a:effectLst/>
                          <a:latin typeface="Cambria Math"/>
                          <a:ea typeface="SimSun"/>
                          <a:cs typeface="Times New Roman"/>
                        </a:rPr>
                        <m:t>𝑠</m:t>
                      </m:r>
                      <m:r>
                        <a:rPr lang="en-CA" i="1">
                          <a:solidFill>
                            <a:schemeClr val="tx1"/>
                          </a:solidFill>
                          <a:effectLst/>
                          <a:latin typeface="Cambria Math"/>
                          <a:ea typeface="SimSun"/>
                          <a:cs typeface="Times New Roman"/>
                        </a:rPr>
                        <m:t>∈</m:t>
                      </m:r>
                      <m:r>
                        <a:rPr lang="en-CA" i="1">
                          <a:solidFill>
                            <a:schemeClr val="tx1"/>
                          </a:solidFill>
                          <a:effectLst/>
                          <a:latin typeface="Cambria Math"/>
                          <a:ea typeface="SimSun"/>
                          <a:cs typeface="Times New Roman"/>
                        </a:rPr>
                        <m:t>𝑆</m:t>
                      </m:r>
                      <m:r>
                        <a:rPr lang="en-CA" i="1">
                          <a:solidFill>
                            <a:schemeClr val="tx1"/>
                          </a:solidFill>
                          <a:effectLst/>
                          <a:latin typeface="Cambria Math"/>
                          <a:ea typeface="SimSun"/>
                          <a:cs typeface="Times New Roman"/>
                        </a:rPr>
                        <m:t>,    </m:t>
                      </m:r>
                      <m:r>
                        <a:rPr lang="en-CA" i="1">
                          <a:solidFill>
                            <a:schemeClr val="tx1"/>
                          </a:solidFill>
                          <a:effectLst/>
                          <a:latin typeface="Cambria Math"/>
                          <a:ea typeface="SimSun"/>
                          <a:cs typeface="Times New Roman"/>
                        </a:rPr>
                        <m:t>𝑠</m:t>
                      </m:r>
                      <m:r>
                        <a:rPr lang="en-CA" i="1">
                          <a:solidFill>
                            <a:schemeClr val="tx1"/>
                          </a:solidFill>
                          <a:effectLst/>
                          <a:latin typeface="Cambria Math"/>
                          <a:ea typeface="SimSun"/>
                          <a:cs typeface="Times New Roman"/>
                        </a:rPr>
                        <m:t>∈</m:t>
                      </m:r>
                      <m:sSup>
                        <m:sSupPr>
                          <m:ctrlPr>
                            <a:rPr lang="en-CA" i="1">
                              <a:solidFill>
                                <a:schemeClr val="tx1"/>
                              </a:solidFill>
                              <a:effectLst/>
                              <a:latin typeface="Cambria Math" panose="02040503050406030204" pitchFamily="18" charset="0"/>
                              <a:ea typeface="SimSun"/>
                              <a:cs typeface="Times New Roman"/>
                            </a:rPr>
                          </m:ctrlPr>
                        </m:sSupPr>
                        <m:e>
                          <m:r>
                            <a:rPr lang="en-CA" i="1">
                              <a:solidFill>
                                <a:schemeClr val="tx1"/>
                              </a:solidFill>
                              <a:effectLst/>
                              <a:latin typeface="Cambria Math"/>
                              <a:ea typeface="SimSun"/>
                              <a:cs typeface="Times New Roman"/>
                            </a:rPr>
                            <m:t>𝑍</m:t>
                          </m:r>
                        </m:e>
                        <m:sup>
                          <m:r>
                            <a:rPr lang="en-CA" i="1">
                              <a:solidFill>
                                <a:schemeClr val="tx1"/>
                              </a:solidFill>
                              <a:effectLst/>
                              <a:latin typeface="Cambria Math"/>
                              <a:ea typeface="SimSun"/>
                              <a:cs typeface="Times New Roman"/>
                            </a:rPr>
                            <m:t>+</m:t>
                          </m:r>
                        </m:sup>
                      </m:sSup>
                      <m:r>
                        <a:rPr lang="en-CA" i="1">
                          <a:solidFill>
                            <a:schemeClr val="tx1"/>
                          </a:solidFill>
                          <a:effectLst/>
                          <a:latin typeface="Cambria Math"/>
                          <a:ea typeface="SimSun"/>
                          <a:cs typeface="Times New Roman"/>
                        </a:rPr>
                        <m:t>&amp;1≤</m:t>
                      </m:r>
                      <m:r>
                        <a:rPr lang="en-CA" i="1">
                          <a:solidFill>
                            <a:schemeClr val="tx1"/>
                          </a:solidFill>
                          <a:effectLst/>
                          <a:latin typeface="Cambria Math"/>
                          <a:ea typeface="SimSun"/>
                          <a:cs typeface="Times New Roman"/>
                        </a:rPr>
                        <m:t>𝑠</m:t>
                      </m:r>
                      <m:r>
                        <a:rPr lang="en-CA" i="1">
                          <a:solidFill>
                            <a:schemeClr val="tx1"/>
                          </a:solidFill>
                          <a:effectLst/>
                          <a:latin typeface="Cambria Math"/>
                          <a:ea typeface="SimSun"/>
                          <a:cs typeface="Times New Roman"/>
                        </a:rPr>
                        <m:t>≤</m:t>
                      </m:r>
                      <m:r>
                        <a:rPr lang="en-CA" i="1">
                          <a:solidFill>
                            <a:schemeClr val="tx1"/>
                          </a:solidFill>
                          <a:effectLst/>
                          <a:latin typeface="Cambria Math"/>
                          <a:ea typeface="SimSun"/>
                          <a:cs typeface="Times New Roman"/>
                        </a:rPr>
                        <m:t>𝑚</m:t>
                      </m:r>
                    </m:oMath>
                  </m:oMathPara>
                </a14:m>
                <a:endParaRPr lang="en-CA" dirty="0">
                  <a:solidFill>
                    <a:schemeClr val="tx1"/>
                  </a:solidFill>
                  <a:effectLst/>
                  <a:latin typeface="+mn-lt"/>
                  <a:ea typeface="SimSun"/>
                  <a:cs typeface="Times New Roman"/>
                </a:endParaRPr>
              </a:p>
              <a:p>
                <a:pPr algn="just">
                  <a:lnSpc>
                    <a:spcPct val="150000"/>
                  </a:lnSpc>
                  <a:spcAft>
                    <a:spcPts val="1000"/>
                  </a:spcAft>
                </a:pPr>
                <a:r>
                  <a:rPr lang="en-CA" dirty="0">
                    <a:solidFill>
                      <a:schemeClr val="tx1"/>
                    </a:solidFill>
                    <a:effectLst/>
                    <a:latin typeface="+mn-lt"/>
                    <a:ea typeface="SimSun"/>
                    <a:cs typeface="Times New Roman"/>
                  </a:rPr>
                  <a:t>Cost function:</a:t>
                </a:r>
              </a:p>
              <a:p>
                <a:pPr algn="just">
                  <a:lnSpc>
                    <a:spcPct val="150000"/>
                  </a:lnSpc>
                  <a:spcAft>
                    <a:spcPts val="1000"/>
                  </a:spcAft>
                </a:pPr>
                <a14:m>
                  <m:oMathPara xmlns:m="http://schemas.openxmlformats.org/officeDocument/2006/math">
                    <m:oMathParaPr>
                      <m:jc m:val="centerGroup"/>
                    </m:oMathParaPr>
                    <m:oMath xmlns:m="http://schemas.openxmlformats.org/officeDocument/2006/math">
                      <m:r>
                        <a:rPr lang="en-CA" i="1">
                          <a:solidFill>
                            <a:schemeClr val="tx1"/>
                          </a:solidFill>
                          <a:effectLst/>
                          <a:latin typeface="Cambria Math"/>
                          <a:ea typeface="SimSun"/>
                          <a:cs typeface="Times New Roman"/>
                        </a:rPr>
                        <m:t>𝑓</m:t>
                      </m:r>
                      <m:d>
                        <m:dPr>
                          <m:ctrlPr>
                            <a:rPr lang="en-CA" i="1">
                              <a:solidFill>
                                <a:schemeClr val="tx1"/>
                              </a:solidFill>
                              <a:effectLst/>
                              <a:latin typeface="Cambria Math" panose="02040503050406030204" pitchFamily="18" charset="0"/>
                              <a:ea typeface="SimSun"/>
                              <a:cs typeface="Times New Roman"/>
                            </a:rPr>
                          </m:ctrlPr>
                        </m:dPr>
                        <m:e>
                          <m:r>
                            <a:rPr lang="en-CA" i="1">
                              <a:solidFill>
                                <a:schemeClr val="tx1"/>
                              </a:solidFill>
                              <a:effectLst/>
                              <a:latin typeface="Cambria Math"/>
                              <a:ea typeface="SimSun"/>
                              <a:cs typeface="Times New Roman"/>
                            </a:rPr>
                            <m:t>𝑥</m:t>
                          </m:r>
                        </m:e>
                      </m:d>
                      <m:r>
                        <a:rPr lang="en-CA" i="1">
                          <a:solidFill>
                            <a:schemeClr val="tx1"/>
                          </a:solidFill>
                          <a:effectLst/>
                          <a:latin typeface="Cambria Math"/>
                          <a:ea typeface="SimSun"/>
                          <a:cs typeface="Times New Roman"/>
                        </a:rPr>
                        <m:t>=</m:t>
                      </m:r>
                      <m:sSub>
                        <m:sSubPr>
                          <m:ctrlPr>
                            <a:rPr lang="en-CA" i="1">
                              <a:solidFill>
                                <a:schemeClr val="tx1"/>
                              </a:solidFill>
                              <a:effectLst/>
                              <a:latin typeface="Cambria Math" panose="02040503050406030204" pitchFamily="18" charset="0"/>
                              <a:ea typeface="SimSun"/>
                              <a:cs typeface="Times New Roman"/>
                            </a:rPr>
                          </m:ctrlPr>
                        </m:sSubPr>
                        <m:e>
                          <m:r>
                            <a:rPr lang="en-CA" i="1">
                              <a:solidFill>
                                <a:schemeClr val="tx1"/>
                              </a:solidFill>
                              <a:effectLst/>
                              <a:latin typeface="Cambria Math"/>
                              <a:ea typeface="SimSun"/>
                              <a:cs typeface="Times New Roman"/>
                            </a:rPr>
                            <m:t>𝑚𝑎𝑥</m:t>
                          </m:r>
                        </m:e>
                        <m:sub>
                          <m:r>
                            <a:rPr lang="en-CA" i="1">
                              <a:solidFill>
                                <a:schemeClr val="tx1"/>
                              </a:solidFill>
                              <a:effectLst/>
                              <a:latin typeface="Cambria Math"/>
                              <a:ea typeface="SimSun"/>
                              <a:cs typeface="Times New Roman"/>
                            </a:rPr>
                            <m:t>𝑖</m:t>
                          </m:r>
                        </m:sub>
                      </m:sSub>
                      <m:r>
                        <a:rPr lang="en-CA" i="1">
                          <a:solidFill>
                            <a:schemeClr val="tx1"/>
                          </a:solidFill>
                          <a:effectLst/>
                          <a:latin typeface="Cambria Math"/>
                          <a:ea typeface="SimSun"/>
                          <a:cs typeface="Times New Roman"/>
                        </a:rPr>
                        <m:t>𝑓</m:t>
                      </m:r>
                      <m:d>
                        <m:dPr>
                          <m:ctrlPr>
                            <a:rPr lang="en-CA" i="1">
                              <a:solidFill>
                                <a:schemeClr val="tx1"/>
                              </a:solidFill>
                              <a:effectLst/>
                              <a:latin typeface="Cambria Math" panose="02040503050406030204" pitchFamily="18" charset="0"/>
                              <a:ea typeface="SimSun"/>
                              <a:cs typeface="Times New Roman"/>
                            </a:rPr>
                          </m:ctrlPr>
                        </m:dPr>
                        <m:e>
                          <m:r>
                            <a:rPr lang="en-CA" i="1">
                              <a:solidFill>
                                <a:schemeClr val="tx1"/>
                              </a:solidFill>
                              <a:effectLst/>
                              <a:latin typeface="Cambria Math"/>
                              <a:ea typeface="SimSun"/>
                              <a:cs typeface="Times New Roman"/>
                            </a:rPr>
                            <m:t>𝑖</m:t>
                          </m:r>
                        </m:e>
                      </m:d>
                      <m:r>
                        <a:rPr lang="en-CA" i="1">
                          <a:solidFill>
                            <a:schemeClr val="tx1"/>
                          </a:solidFill>
                          <a:effectLst/>
                          <a:latin typeface="Cambria Math"/>
                          <a:ea typeface="SimSun"/>
                          <a:cs typeface="Times New Roman"/>
                        </a:rPr>
                        <m:t>,    </m:t>
                      </m:r>
                      <m:r>
                        <a:rPr lang="en-CA" i="1">
                          <a:solidFill>
                            <a:schemeClr val="tx1"/>
                          </a:solidFill>
                          <a:effectLst/>
                          <a:latin typeface="Cambria Math"/>
                          <a:ea typeface="SimSun"/>
                          <a:cs typeface="Times New Roman"/>
                        </a:rPr>
                        <m:t>𝑖</m:t>
                      </m:r>
                      <m:r>
                        <a:rPr lang="en-CA" i="1">
                          <a:solidFill>
                            <a:schemeClr val="tx1"/>
                          </a:solidFill>
                          <a:effectLst/>
                          <a:latin typeface="Cambria Math"/>
                          <a:ea typeface="SimSun"/>
                          <a:cs typeface="Times New Roman"/>
                        </a:rPr>
                        <m:t>=1,2,…,</m:t>
                      </m:r>
                      <m:r>
                        <a:rPr lang="en-CA" i="1">
                          <a:solidFill>
                            <a:schemeClr val="tx1"/>
                          </a:solidFill>
                          <a:effectLst/>
                          <a:latin typeface="Cambria Math"/>
                          <a:ea typeface="SimSun"/>
                          <a:cs typeface="Times New Roman"/>
                        </a:rPr>
                        <m:t>𝑚</m:t>
                      </m:r>
                    </m:oMath>
                  </m:oMathPara>
                </a14:m>
                <a:endParaRPr lang="en-CA" dirty="0">
                  <a:solidFill>
                    <a:schemeClr val="tx1"/>
                  </a:solidFill>
                  <a:effectLst/>
                  <a:latin typeface="+mn-lt"/>
                  <a:ea typeface="SimSun"/>
                  <a:cs typeface="Times New Roman"/>
                </a:endParaRPr>
              </a:p>
              <a:p>
                <a:pPr algn="just">
                  <a:lnSpc>
                    <a:spcPct val="150000"/>
                  </a:lnSpc>
                  <a:spcAft>
                    <a:spcPts val="1000"/>
                  </a:spcAft>
                </a:pPr>
                <a:r>
                  <a:rPr lang="en-CA" dirty="0">
                    <a:solidFill>
                      <a:schemeClr val="tx1"/>
                    </a:solidFill>
                    <a:effectLst/>
                    <a:latin typeface="+mn-lt"/>
                    <a:ea typeface="SimSun"/>
                    <a:cs typeface="Times New Roman"/>
                  </a:rPr>
                  <a:t>Where </a:t>
                </a:r>
                <a14:m>
                  <m:oMath xmlns:m="http://schemas.openxmlformats.org/officeDocument/2006/math">
                    <m:r>
                      <a:rPr lang="en-CA" i="1">
                        <a:solidFill>
                          <a:schemeClr val="tx1"/>
                        </a:solidFill>
                        <a:effectLst/>
                        <a:latin typeface="Cambria Math"/>
                        <a:ea typeface="SimSun"/>
                        <a:cs typeface="Times New Roman"/>
                      </a:rPr>
                      <m:t>𝑓</m:t>
                    </m:r>
                    <m:r>
                      <a:rPr lang="en-CA" i="1">
                        <a:solidFill>
                          <a:schemeClr val="tx1"/>
                        </a:solidFill>
                        <a:effectLst/>
                        <a:latin typeface="Cambria Math"/>
                        <a:ea typeface="SimSun"/>
                        <a:cs typeface="Times New Roman"/>
                      </a:rPr>
                      <m:t>(</m:t>
                    </m:r>
                    <m:r>
                      <a:rPr lang="en-CA" i="1">
                        <a:solidFill>
                          <a:schemeClr val="tx1"/>
                        </a:solidFill>
                        <a:effectLst/>
                        <a:latin typeface="Cambria Math"/>
                        <a:ea typeface="SimSun"/>
                        <a:cs typeface="Times New Roman"/>
                      </a:rPr>
                      <m:t>𝑖</m:t>
                    </m:r>
                    <m:r>
                      <a:rPr lang="en-CA" i="1">
                        <a:solidFill>
                          <a:schemeClr val="tx1"/>
                        </a:solidFill>
                        <a:effectLst/>
                        <a:latin typeface="Cambria Math"/>
                        <a:ea typeface="SimSun"/>
                        <a:cs typeface="Times New Roman"/>
                      </a:rPr>
                      <m:t>)</m:t>
                    </m:r>
                  </m:oMath>
                </a14:m>
                <a:r>
                  <a:rPr lang="en-CA" dirty="0">
                    <a:solidFill>
                      <a:schemeClr val="tx1"/>
                    </a:solidFill>
                    <a:effectLst/>
                    <a:latin typeface="+mn-lt"/>
                    <a:ea typeface="SimSun"/>
                    <a:cs typeface="Times New Roman"/>
                  </a:rPr>
                  <a:t> is the </a:t>
                </a:r>
                <a:r>
                  <a:rPr lang="en-CA" dirty="0" err="1">
                    <a:solidFill>
                      <a:schemeClr val="tx1"/>
                    </a:solidFill>
                    <a:effectLst/>
                    <a:latin typeface="+mn-lt"/>
                    <a:ea typeface="SimSun"/>
                    <a:cs typeface="Times New Roman"/>
                  </a:rPr>
                  <a:t>makespan</a:t>
                </a:r>
                <a:r>
                  <a:rPr lang="en-CA" dirty="0">
                    <a:solidFill>
                      <a:schemeClr val="tx1"/>
                    </a:solidFill>
                    <a:effectLst/>
                    <a:latin typeface="+mn-lt"/>
                    <a:ea typeface="SimSun"/>
                    <a:cs typeface="Times New Roman"/>
                  </a:rPr>
                  <a:t> on i-</a:t>
                </a:r>
                <a:r>
                  <a:rPr lang="en-CA" dirty="0" err="1">
                    <a:solidFill>
                      <a:schemeClr val="tx1"/>
                    </a:solidFill>
                    <a:effectLst/>
                    <a:latin typeface="+mn-lt"/>
                    <a:ea typeface="SimSun"/>
                    <a:cs typeface="Times New Roman"/>
                  </a:rPr>
                  <a:t>th</a:t>
                </a:r>
                <a:r>
                  <a:rPr lang="en-CA" dirty="0">
                    <a:solidFill>
                      <a:schemeClr val="tx1"/>
                    </a:solidFill>
                    <a:effectLst/>
                    <a:latin typeface="+mn-lt"/>
                    <a:ea typeface="SimSun"/>
                    <a:cs typeface="Times New Roman"/>
                  </a:rPr>
                  <a:t> machine</a:t>
                </a:r>
              </a:p>
              <a:p>
                <a:pPr algn="just">
                  <a:lnSpc>
                    <a:spcPct val="150000"/>
                  </a:lnSpc>
                  <a:spcAft>
                    <a:spcPts val="1000"/>
                  </a:spcAft>
                </a:pPr>
                <a:r>
                  <a:rPr lang="en-CA" dirty="0">
                    <a:solidFill>
                      <a:schemeClr val="tx1"/>
                    </a:solidFill>
                    <a:effectLst/>
                    <a:latin typeface="+mn-lt"/>
                    <a:ea typeface="SimSun"/>
                    <a:cs typeface="Times New Roman"/>
                  </a:rPr>
                  <a:t>Our objective is to minimize the cost function subject to these constraints.</a:t>
                </a:r>
              </a:p>
              <a:p>
                <a:pPr algn="just">
                  <a:lnSpc>
                    <a:spcPct val="150000"/>
                  </a:lnSpc>
                  <a:spcAft>
                    <a:spcPts val="1000"/>
                  </a:spcAft>
                </a:pPr>
                <a:r>
                  <a:rPr lang="en-CA" dirty="0">
                    <a:solidFill>
                      <a:schemeClr val="tx1"/>
                    </a:solidFill>
                    <a:effectLst/>
                    <a:latin typeface="+mn-lt"/>
                    <a:ea typeface="SimSun"/>
                    <a:cs typeface="Times New Roman"/>
                  </a:rPr>
                  <a:t>For example:</a:t>
                </a:r>
              </a:p>
              <a:p>
                <a:pPr algn="just">
                  <a:lnSpc>
                    <a:spcPct val="150000"/>
                  </a:lnSpc>
                  <a:spcAft>
                    <a:spcPts val="1000"/>
                  </a:spcAft>
                </a:pPr>
                <a:r>
                  <a:rPr lang="en-CA" dirty="0">
                    <a:solidFill>
                      <a:schemeClr val="tx1"/>
                    </a:solidFill>
                    <a:effectLst/>
                    <a:latin typeface="+mn-lt"/>
                    <a:ea typeface="SimSun"/>
                    <a:cs typeface="Times New Roman"/>
                  </a:rPr>
                  <a:t>J=(2,3,4,6,2,2)</a:t>
                </a:r>
              </a:p>
              <a:p>
                <a:pPr algn="just">
                  <a:lnSpc>
                    <a:spcPct val="150000"/>
                  </a:lnSpc>
                  <a:spcAft>
                    <a:spcPts val="1000"/>
                  </a:spcAft>
                </a:pPr>
                <a:r>
                  <a:rPr lang="en-CA" dirty="0">
                    <a:solidFill>
                      <a:schemeClr val="tx1"/>
                    </a:solidFill>
                    <a:effectLst/>
                    <a:latin typeface="+mn-lt"/>
                    <a:ea typeface="SimSun"/>
                    <a:cs typeface="Times New Roman"/>
                  </a:rPr>
                  <a:t>S=(1,2,2,3,1,1) is an optimal solution</a:t>
                </a:r>
              </a:p>
              <a:p>
                <a:pPr algn="just">
                  <a:lnSpc>
                    <a:spcPct val="150000"/>
                  </a:lnSpc>
                  <a:spcAft>
                    <a:spcPts val="1000"/>
                  </a:spcAft>
                </a:pPr>
                <a:r>
                  <a:rPr lang="en-CA" dirty="0">
                    <a:solidFill>
                      <a:schemeClr val="tx1"/>
                    </a:solidFill>
                    <a:effectLst/>
                    <a:latin typeface="+mn-lt"/>
                    <a:ea typeface="SimSun"/>
                    <a:cs typeface="Times New Roman"/>
                  </a:rPr>
                  <a:t>The optimal cost is 7</a:t>
                </a:r>
              </a:p>
            </p:txBody>
          </p:sp>
        </mc:Choice>
        <mc:Fallback xmlns="">
          <p:sp>
            <p:nvSpPr>
              <p:cNvPr id="2090" name="Text Box 20"/>
              <p:cNvSpPr txBox="1">
                <a:spLocks noRot="1" noChangeAspect="1" noMove="1" noResize="1" noEditPoints="1" noAdjustHandles="1" noChangeArrowheads="1" noChangeShapeType="1" noTextEdit="1"/>
              </p:cNvSpPr>
              <p:nvPr/>
            </p:nvSpPr>
            <p:spPr bwMode="auto">
              <a:xfrm>
                <a:off x="839788" y="13650912"/>
                <a:ext cx="11277600" cy="10922947"/>
              </a:xfrm>
              <a:prstGeom prst="rect">
                <a:avLst/>
              </a:prstGeom>
              <a:blipFill rotWithShape="1">
                <a:blip r:embed="rId5"/>
                <a:stretch>
                  <a:fillRect l="-865"/>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r>
                  <a:rPr lang="en-CA">
                    <a:noFill/>
                  </a:rPr>
                  <a:t> </a:t>
                </a:r>
              </a:p>
            </p:txBody>
          </p:sp>
        </mc:Fallback>
      </mc:AlternateContent>
      <p:pic>
        <p:nvPicPr>
          <p:cNvPr id="2092" name="Picture 43" descr="cpami_logo_small.png"/>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32005588" y="382588"/>
            <a:ext cx="6142037" cy="18129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093" name="Picture 44" descr="ieee_cis.gif"/>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32737425" y="2211388"/>
            <a:ext cx="5183188" cy="22399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095" name="Picture 45"/>
          <p:cNvPicPr>
            <a:picLocks noChangeAspect="1" noChangeArrowheads="1"/>
          </p:cNvPicPr>
          <p:nvPr/>
        </p:nvPicPr>
        <p:blipFill>
          <a:blip r:embed="rId8">
            <a:extLst>
              <a:ext uri="{28A0092B-C50C-407E-A947-70E740481C1C}">
                <a14:useLocalDpi xmlns:a14="http://schemas.microsoft.com/office/drawing/2010/main" val="0"/>
              </a:ext>
            </a:extLst>
          </a:blip>
          <a:stretch>
            <a:fillRect/>
          </a:stretch>
        </p:blipFill>
        <p:spPr bwMode="auto">
          <a:xfrm>
            <a:off x="25252659" y="20581631"/>
            <a:ext cx="12241360" cy="622315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mc:AlternateContent xmlns:mc="http://schemas.openxmlformats.org/markup-compatibility/2006" xmlns:a14="http://schemas.microsoft.com/office/drawing/2010/main">
        <mc:Choice Requires="a14">
          <p:sp>
            <p:nvSpPr>
              <p:cNvPr id="2" name="TextBox 1"/>
              <p:cNvSpPr txBox="1"/>
              <p:nvPr/>
            </p:nvSpPr>
            <p:spPr>
              <a:xfrm>
                <a:off x="12951493" y="16555623"/>
                <a:ext cx="5222874" cy="2054409"/>
              </a:xfrm>
              <a:prstGeom prst="rect">
                <a:avLst/>
              </a:prstGeom>
              <a:noFill/>
            </p:spPr>
            <p:txBody>
              <a:bodyPr wrap="square" rtlCol="0">
                <a:spAutoFit/>
              </a:bodyPr>
              <a:lstStyle/>
              <a:p>
                <a:pPr algn="just">
                  <a:lnSpc>
                    <a:spcPts val="1500"/>
                  </a:lnSpc>
                </a:pPr>
                <a:r>
                  <a:rPr lang="en-CA" sz="1200" b="1" dirty="0">
                    <a:solidFill>
                      <a:schemeClr val="tx1"/>
                    </a:solidFill>
                  </a:rPr>
                  <a:t>Initial solution</a:t>
                </a:r>
                <a:endParaRPr lang="en-CA" sz="1200" dirty="0">
                  <a:solidFill>
                    <a:schemeClr val="tx1"/>
                  </a:solidFill>
                </a:endParaRPr>
              </a:p>
              <a:p>
                <a:pPr algn="just">
                  <a:lnSpc>
                    <a:spcPts val="1500"/>
                  </a:lnSpc>
                </a:pPr>
                <a:r>
                  <a:rPr lang="en-CA" sz="1200" dirty="0">
                    <a:solidFill>
                      <a:schemeClr val="tx1"/>
                    </a:solidFill>
                  </a:rPr>
                  <a:t>Randomly generate an initial solution</a:t>
                </a:r>
              </a:p>
              <a:p>
                <a:pPr algn="just">
                  <a:lnSpc>
                    <a:spcPts val="1500"/>
                  </a:lnSpc>
                </a:pPr>
                <a:r>
                  <a:rPr lang="en-CA" sz="1200" b="1" dirty="0">
                    <a:solidFill>
                      <a:schemeClr val="tx1"/>
                    </a:solidFill>
                  </a:rPr>
                  <a:t>Generating new solution</a:t>
                </a:r>
                <a:endParaRPr lang="en-CA" sz="1200" dirty="0">
                  <a:solidFill>
                    <a:schemeClr val="tx1"/>
                  </a:solidFill>
                </a:endParaRPr>
              </a:p>
              <a:p>
                <a:pPr algn="just">
                  <a:lnSpc>
                    <a:spcPts val="1500"/>
                  </a:lnSpc>
                </a:pPr>
                <a:r>
                  <a:rPr lang="en-CA" sz="1200" dirty="0">
                    <a:solidFill>
                      <a:schemeClr val="tx1"/>
                    </a:solidFill>
                  </a:rPr>
                  <a:t>Using swap to generate new solutions (inserting &amp; deleting is not necessary in this problem</a:t>
                </a:r>
                <a:r>
                  <a:rPr lang="en-CA" sz="1200" dirty="0" smtClean="0">
                    <a:solidFill>
                      <a:schemeClr val="tx1"/>
                    </a:solidFill>
                  </a:rPr>
                  <a:t>)</a:t>
                </a:r>
              </a:p>
              <a:p>
                <a:pPr algn="just">
                  <a:lnSpc>
                    <a:spcPts val="1000"/>
                  </a:lnSpc>
                  <a:spcAft>
                    <a:spcPts val="1000"/>
                  </a:spcAft>
                </a:pPr>
                <a:r>
                  <a:rPr lang="en-CA" sz="1200" b="1" dirty="0" smtClean="0">
                    <a:solidFill>
                      <a:schemeClr val="tx1"/>
                    </a:solidFill>
                    <a:effectLst/>
                    <a:latin typeface="+mn-lt"/>
                    <a:ea typeface="SimSun"/>
                    <a:cs typeface="Times New Roman"/>
                  </a:rPr>
                  <a:t>Update strategy</a:t>
                </a:r>
                <a:endParaRPr lang="en-CA" sz="1200" dirty="0">
                  <a:solidFill>
                    <a:schemeClr val="tx1"/>
                  </a:solidFill>
                  <a:effectLst/>
                  <a:latin typeface="+mn-lt"/>
                  <a:ea typeface="SimSun"/>
                  <a:cs typeface="Times New Roman"/>
                </a:endParaRPr>
              </a:p>
              <a:p>
                <a:pPr algn="just">
                  <a:lnSpc>
                    <a:spcPts val="700"/>
                  </a:lnSpc>
                  <a:spcAft>
                    <a:spcPts val="1000"/>
                  </a:spcAft>
                </a:pPr>
                <a:r>
                  <a:rPr lang="en-CA" sz="1200" dirty="0">
                    <a:solidFill>
                      <a:schemeClr val="tx1"/>
                    </a:solidFill>
                    <a:effectLst/>
                    <a:latin typeface="+mn-lt"/>
                    <a:ea typeface="SimSun"/>
                    <a:cs typeface="Times New Roman"/>
                  </a:rPr>
                  <a:t>If the new solution is better than best so far solution, accept</a:t>
                </a:r>
              </a:p>
              <a:p>
                <a:pPr algn="just">
                  <a:lnSpc>
                    <a:spcPts val="700"/>
                  </a:lnSpc>
                  <a:spcAft>
                    <a:spcPts val="1000"/>
                  </a:spcAft>
                </a:pPr>
                <a:r>
                  <a:rPr lang="en-CA" sz="1200" dirty="0">
                    <a:solidFill>
                      <a:schemeClr val="tx1"/>
                    </a:solidFill>
                    <a:effectLst/>
                    <a:latin typeface="+mn-lt"/>
                    <a:ea typeface="SimSun"/>
                    <a:cs typeface="Times New Roman"/>
                  </a:rPr>
                  <a:t>Otherwise, calculate the difference between these two objective values </a:t>
                </a:r>
                <a14:m>
                  <m:oMath xmlns:m="http://schemas.openxmlformats.org/officeDocument/2006/math">
                    <m:r>
                      <a:rPr lang="en-CA" sz="1200" i="1">
                        <a:solidFill>
                          <a:schemeClr val="tx1"/>
                        </a:solidFill>
                        <a:effectLst/>
                        <a:latin typeface="Cambria Math"/>
                        <a:ea typeface="SimSun"/>
                        <a:cs typeface="Times New Roman"/>
                      </a:rPr>
                      <m:t>∆</m:t>
                    </m:r>
                    <m:r>
                      <a:rPr lang="en-CA" sz="1200" i="1">
                        <a:solidFill>
                          <a:schemeClr val="tx1"/>
                        </a:solidFill>
                        <a:effectLst/>
                        <a:latin typeface="Cambria Math"/>
                        <a:ea typeface="SimSun"/>
                        <a:cs typeface="Times New Roman"/>
                      </a:rPr>
                      <m:t>𝑓</m:t>
                    </m:r>
                  </m:oMath>
                </a14:m>
                <a:endParaRPr lang="en-CA" sz="1200" dirty="0">
                  <a:solidFill>
                    <a:schemeClr val="tx1"/>
                  </a:solidFill>
                  <a:effectLst/>
                  <a:latin typeface="+mn-lt"/>
                  <a:ea typeface="SimSun"/>
                  <a:cs typeface="Times New Roman"/>
                </a:endParaRPr>
              </a:p>
              <a:p>
                <a:pPr algn="just">
                  <a:lnSpc>
                    <a:spcPts val="700"/>
                  </a:lnSpc>
                  <a:spcAft>
                    <a:spcPts val="1000"/>
                  </a:spcAft>
                </a:pPr>
                <a:r>
                  <a:rPr lang="en-CA" sz="1200" dirty="0">
                    <a:solidFill>
                      <a:schemeClr val="tx1"/>
                    </a:solidFill>
                    <a:effectLst/>
                    <a:latin typeface="+mn-lt"/>
                    <a:ea typeface="SimSun"/>
                    <a:cs typeface="Times New Roman"/>
                  </a:rPr>
                  <a:t>Calculating </a:t>
                </a:r>
                <a14:m>
                  <m:oMath xmlns:m="http://schemas.openxmlformats.org/officeDocument/2006/math">
                    <m:r>
                      <a:rPr lang="en-CA" sz="1200" i="1">
                        <a:solidFill>
                          <a:schemeClr val="tx1"/>
                        </a:solidFill>
                        <a:effectLst/>
                        <a:latin typeface="Cambria Math"/>
                        <a:ea typeface="SimSun"/>
                        <a:cs typeface="Times New Roman"/>
                      </a:rPr>
                      <m:t>𝑝</m:t>
                    </m:r>
                    <m:r>
                      <a:rPr lang="en-CA" sz="1200" i="1">
                        <a:solidFill>
                          <a:schemeClr val="tx1"/>
                        </a:solidFill>
                        <a:effectLst/>
                        <a:latin typeface="Cambria Math"/>
                        <a:ea typeface="SimSun"/>
                        <a:cs typeface="Times New Roman"/>
                      </a:rPr>
                      <m:t>=</m:t>
                    </m:r>
                    <m:sSup>
                      <m:sSupPr>
                        <m:ctrlPr>
                          <a:rPr lang="en-CA" sz="1200" i="1">
                            <a:solidFill>
                              <a:schemeClr val="tx1"/>
                            </a:solidFill>
                            <a:effectLst/>
                            <a:latin typeface="Cambria Math" panose="02040503050406030204" pitchFamily="18" charset="0"/>
                            <a:ea typeface="SimSun"/>
                            <a:cs typeface="Times New Roman"/>
                          </a:rPr>
                        </m:ctrlPr>
                      </m:sSupPr>
                      <m:e>
                        <m:r>
                          <a:rPr lang="en-CA" sz="1200" i="1">
                            <a:solidFill>
                              <a:schemeClr val="tx1"/>
                            </a:solidFill>
                            <a:effectLst/>
                            <a:latin typeface="Cambria Math"/>
                            <a:ea typeface="SimSun"/>
                            <a:cs typeface="Times New Roman"/>
                          </a:rPr>
                          <m:t>𝑒</m:t>
                        </m:r>
                      </m:e>
                      <m:sup>
                        <m:f>
                          <m:fPr>
                            <m:type m:val="lin"/>
                            <m:ctrlPr>
                              <a:rPr lang="en-CA" sz="1200" i="1">
                                <a:solidFill>
                                  <a:schemeClr val="tx1"/>
                                </a:solidFill>
                                <a:effectLst/>
                                <a:latin typeface="Cambria Math" panose="02040503050406030204" pitchFamily="18" charset="0"/>
                                <a:ea typeface="SimSun"/>
                                <a:cs typeface="Times New Roman"/>
                              </a:rPr>
                            </m:ctrlPr>
                          </m:fPr>
                          <m:num>
                            <m:r>
                              <a:rPr lang="en-CA" sz="1200" i="1">
                                <a:solidFill>
                                  <a:schemeClr val="tx1"/>
                                </a:solidFill>
                                <a:effectLst/>
                                <a:latin typeface="Cambria Math"/>
                                <a:ea typeface="SimSun"/>
                                <a:cs typeface="Times New Roman"/>
                              </a:rPr>
                              <m:t>−∆</m:t>
                            </m:r>
                            <m:r>
                              <a:rPr lang="en-CA" sz="1200" i="1">
                                <a:solidFill>
                                  <a:schemeClr val="tx1"/>
                                </a:solidFill>
                                <a:effectLst/>
                                <a:latin typeface="Cambria Math"/>
                                <a:ea typeface="SimSun"/>
                                <a:cs typeface="Times New Roman"/>
                              </a:rPr>
                              <m:t>𝑓</m:t>
                            </m:r>
                          </m:num>
                          <m:den>
                            <m:r>
                              <a:rPr lang="en-CA" sz="1200" i="1">
                                <a:solidFill>
                                  <a:schemeClr val="tx1"/>
                                </a:solidFill>
                                <a:effectLst/>
                                <a:latin typeface="Cambria Math"/>
                                <a:ea typeface="SimSun"/>
                                <a:cs typeface="Times New Roman"/>
                              </a:rPr>
                              <m:t>𝑇</m:t>
                            </m:r>
                          </m:den>
                        </m:f>
                      </m:sup>
                    </m:sSup>
                  </m:oMath>
                </a14:m>
                <a:r>
                  <a:rPr lang="en-CA" sz="1200" dirty="0">
                    <a:solidFill>
                      <a:schemeClr val="tx1"/>
                    </a:solidFill>
                    <a:effectLst/>
                    <a:latin typeface="+mn-lt"/>
                    <a:ea typeface="SimSun"/>
                    <a:cs typeface="Times New Roman"/>
                  </a:rPr>
                  <a:t>, and generate a random number r</a:t>
                </a:r>
              </a:p>
              <a:p>
                <a:pPr algn="just">
                  <a:lnSpc>
                    <a:spcPts val="700"/>
                  </a:lnSpc>
                  <a:spcAft>
                    <a:spcPts val="1000"/>
                  </a:spcAft>
                </a:pPr>
                <a:r>
                  <a:rPr lang="en-CA" sz="1200" dirty="0">
                    <a:solidFill>
                      <a:schemeClr val="tx1"/>
                    </a:solidFill>
                    <a:effectLst/>
                    <a:latin typeface="+mn-lt"/>
                    <a:ea typeface="SimSun"/>
                    <a:cs typeface="Times New Roman"/>
                  </a:rPr>
                  <a:t>If p&gt;r then accept, otherwise </a:t>
                </a:r>
                <a:r>
                  <a:rPr lang="en-CA" sz="1200" dirty="0" smtClean="0">
                    <a:solidFill>
                      <a:schemeClr val="tx1"/>
                    </a:solidFill>
                    <a:effectLst/>
                    <a:latin typeface="+mn-lt"/>
                    <a:ea typeface="SimSun"/>
                    <a:cs typeface="Times New Roman"/>
                  </a:rPr>
                  <a:t>decline</a:t>
                </a:r>
                <a:endParaRPr lang="en-CA" sz="1200" dirty="0">
                  <a:solidFill>
                    <a:schemeClr val="tx1"/>
                  </a:solidFill>
                  <a:effectLst/>
                  <a:latin typeface="+mn-lt"/>
                  <a:ea typeface="SimSun"/>
                  <a:cs typeface="Times New Roman"/>
                </a:endParaRPr>
              </a:p>
            </p:txBody>
          </p:sp>
        </mc:Choice>
        <mc:Fallback xmlns="">
          <p:sp>
            <p:nvSpPr>
              <p:cNvPr id="2" name="TextBox 1"/>
              <p:cNvSpPr txBox="1">
                <a:spLocks noRot="1" noChangeAspect="1" noMove="1" noResize="1" noEditPoints="1" noAdjustHandles="1" noChangeArrowheads="1" noChangeShapeType="1" noTextEdit="1"/>
              </p:cNvSpPr>
              <p:nvPr/>
            </p:nvSpPr>
            <p:spPr>
              <a:xfrm>
                <a:off x="12951493" y="16555623"/>
                <a:ext cx="5222874" cy="2054409"/>
              </a:xfrm>
              <a:prstGeom prst="rect">
                <a:avLst/>
              </a:prstGeom>
              <a:blipFill rotWithShape="1">
                <a:blip r:embed="rId9"/>
                <a:stretch>
                  <a:fillRect l="-117" t="-297" r="-117" b="-2077"/>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3" name="TextBox 2"/>
              <p:cNvSpPr txBox="1"/>
              <p:nvPr/>
            </p:nvSpPr>
            <p:spPr>
              <a:xfrm>
                <a:off x="18428334" y="16532694"/>
                <a:ext cx="5791200" cy="1144929"/>
              </a:xfrm>
              <a:prstGeom prst="rect">
                <a:avLst/>
              </a:prstGeom>
              <a:noFill/>
            </p:spPr>
            <p:txBody>
              <a:bodyPr wrap="square" rtlCol="0">
                <a:spAutoFit/>
              </a:bodyPr>
              <a:lstStyle/>
              <a:p>
                <a:r>
                  <a:rPr lang="en-CA" sz="1200" b="1" dirty="0" smtClean="0">
                    <a:solidFill>
                      <a:schemeClr val="tx1"/>
                    </a:solidFill>
                  </a:rPr>
                  <a:t>Cooling schedule</a:t>
                </a:r>
                <a:endParaRPr lang="en-CA" sz="1200" dirty="0">
                  <a:solidFill>
                    <a:schemeClr val="tx1"/>
                  </a:solidFill>
                </a:endParaRPr>
              </a:p>
              <a:p>
                <a:r>
                  <a:rPr lang="en-CA" sz="1200" dirty="0">
                    <a:solidFill>
                      <a:schemeClr val="tx1"/>
                    </a:solidFill>
                  </a:rPr>
                  <a:t>Set the initial temperature T</a:t>
                </a:r>
                <a:r>
                  <a:rPr lang="en-CA" sz="1200" baseline="-25000" dirty="0">
                    <a:solidFill>
                      <a:schemeClr val="tx1"/>
                    </a:solidFill>
                  </a:rPr>
                  <a:t>0</a:t>
                </a:r>
                <a:r>
                  <a:rPr lang="en-CA" sz="1200" dirty="0">
                    <a:solidFill>
                      <a:schemeClr val="tx1"/>
                    </a:solidFill>
                  </a:rPr>
                  <a:t>=30, and using the geometric cooling schedule to update the temperate at every two iterations</a:t>
                </a:r>
              </a:p>
              <a:p>
                <a:pPr/>
                <a14:m>
                  <m:oMathPara xmlns:m="http://schemas.openxmlformats.org/officeDocument/2006/math">
                    <m:oMathParaPr>
                      <m:jc m:val="centerGroup"/>
                    </m:oMathParaPr>
                    <m:oMath xmlns:m="http://schemas.openxmlformats.org/officeDocument/2006/math">
                      <m:sSub>
                        <m:sSubPr>
                          <m:ctrlPr>
                            <a:rPr lang="en-CA" sz="1200" i="1">
                              <a:solidFill>
                                <a:schemeClr val="tx1"/>
                              </a:solidFill>
                              <a:latin typeface="Cambria Math" panose="02040503050406030204" pitchFamily="18" charset="0"/>
                            </a:rPr>
                          </m:ctrlPr>
                        </m:sSubPr>
                        <m:e>
                          <m:r>
                            <a:rPr lang="en-CA" sz="1200" i="1">
                              <a:solidFill>
                                <a:schemeClr val="tx1"/>
                              </a:solidFill>
                              <a:latin typeface="Cambria Math"/>
                            </a:rPr>
                            <m:t>𝑇</m:t>
                          </m:r>
                        </m:e>
                        <m:sub>
                          <m:r>
                            <a:rPr lang="en-CA" sz="1200" i="1">
                              <a:solidFill>
                                <a:schemeClr val="tx1"/>
                              </a:solidFill>
                              <a:latin typeface="Cambria Math"/>
                            </a:rPr>
                            <m:t>𝑛𝑒𝑤</m:t>
                          </m:r>
                        </m:sub>
                      </m:sSub>
                      <m:r>
                        <a:rPr lang="en-CA" sz="1200" i="1">
                          <a:solidFill>
                            <a:schemeClr val="tx1"/>
                          </a:solidFill>
                          <a:latin typeface="Cambria Math"/>
                        </a:rPr>
                        <m:t>=</m:t>
                      </m:r>
                      <m:r>
                        <a:rPr lang="en-CA" sz="1200" i="1">
                          <a:solidFill>
                            <a:schemeClr val="tx1"/>
                          </a:solidFill>
                          <a:latin typeface="Cambria Math"/>
                        </a:rPr>
                        <m:t>𝜕</m:t>
                      </m:r>
                      <m:r>
                        <a:rPr lang="en-CA" sz="1200" i="1">
                          <a:solidFill>
                            <a:schemeClr val="tx1"/>
                          </a:solidFill>
                          <a:latin typeface="Cambria Math"/>
                        </a:rPr>
                        <m:t>×</m:t>
                      </m:r>
                      <m:sSub>
                        <m:sSubPr>
                          <m:ctrlPr>
                            <a:rPr lang="en-CA" sz="1200" i="1">
                              <a:solidFill>
                                <a:schemeClr val="tx1"/>
                              </a:solidFill>
                              <a:latin typeface="Cambria Math" panose="02040503050406030204" pitchFamily="18" charset="0"/>
                            </a:rPr>
                          </m:ctrlPr>
                        </m:sSubPr>
                        <m:e>
                          <m:r>
                            <a:rPr lang="en-CA" sz="1200" i="1">
                              <a:solidFill>
                                <a:schemeClr val="tx1"/>
                              </a:solidFill>
                              <a:latin typeface="Cambria Math"/>
                            </a:rPr>
                            <m:t>𝑇</m:t>
                          </m:r>
                        </m:e>
                        <m:sub>
                          <m:r>
                            <a:rPr lang="en-CA" sz="1200" i="1">
                              <a:solidFill>
                                <a:schemeClr val="tx1"/>
                              </a:solidFill>
                              <a:latin typeface="Cambria Math"/>
                            </a:rPr>
                            <m:t>𝑜𝑙𝑑</m:t>
                          </m:r>
                        </m:sub>
                      </m:sSub>
                    </m:oMath>
                  </m:oMathPara>
                </a14:m>
                <a:endParaRPr lang="en-CA" sz="1200" dirty="0">
                  <a:solidFill>
                    <a:schemeClr val="tx1"/>
                  </a:solidFill>
                </a:endParaRPr>
              </a:p>
              <a:p>
                <a:r>
                  <a:rPr lang="en-CA" sz="1200" dirty="0">
                    <a:solidFill>
                      <a:schemeClr val="tx1"/>
                    </a:solidFill>
                  </a:rPr>
                  <a:t>Set </a:t>
                </a:r>
                <a14:m>
                  <m:oMath xmlns:m="http://schemas.openxmlformats.org/officeDocument/2006/math">
                    <m:r>
                      <a:rPr lang="en-CA" sz="1200" i="1">
                        <a:solidFill>
                          <a:schemeClr val="tx1"/>
                        </a:solidFill>
                        <a:latin typeface="Cambria Math"/>
                      </a:rPr>
                      <m:t>𝜕</m:t>
                    </m:r>
                    <m:r>
                      <a:rPr lang="en-CA" sz="1200" i="1">
                        <a:solidFill>
                          <a:schemeClr val="tx1"/>
                        </a:solidFill>
                        <a:latin typeface="Cambria Math"/>
                      </a:rPr>
                      <m:t>=0.85</m:t>
                    </m:r>
                  </m:oMath>
                </a14:m>
                <a:endParaRPr lang="en-CA" sz="1200" dirty="0">
                  <a:solidFill>
                    <a:schemeClr val="tx1"/>
                  </a:solidFill>
                </a:endParaRPr>
              </a:p>
              <a:p>
                <a:r>
                  <a:rPr lang="en-CA" sz="1200" dirty="0">
                    <a:solidFill>
                      <a:schemeClr val="tx1"/>
                    </a:solidFill>
                  </a:rPr>
                  <a:t>Set the final temperature to be 0.01</a:t>
                </a:r>
              </a:p>
            </p:txBody>
          </p:sp>
        </mc:Choice>
        <mc:Fallback xmlns="">
          <p:sp>
            <p:nvSpPr>
              <p:cNvPr id="3" name="TextBox 2"/>
              <p:cNvSpPr txBox="1">
                <a:spLocks noRot="1" noChangeAspect="1" noMove="1" noResize="1" noEditPoints="1" noAdjustHandles="1" noChangeArrowheads="1" noChangeShapeType="1" noTextEdit="1"/>
              </p:cNvSpPr>
              <p:nvPr/>
            </p:nvSpPr>
            <p:spPr>
              <a:xfrm>
                <a:off x="18428334" y="16532694"/>
                <a:ext cx="5791200" cy="1144929"/>
              </a:xfrm>
              <a:prstGeom prst="rect">
                <a:avLst/>
              </a:prstGeom>
              <a:blipFill rotWithShape="1">
                <a:blip r:embed="rId10"/>
                <a:stretch>
                  <a:fillRect t="-532" b="-3191"/>
                </a:stretch>
              </a:blipFill>
            </p:spPr>
            <p:txBody>
              <a:bodyPr/>
              <a:lstStyle/>
              <a:p>
                <a:r>
                  <a:rPr lang="en-CA">
                    <a:noFill/>
                  </a:rPr>
                  <a:t> </a:t>
                </a:r>
              </a:p>
            </p:txBody>
          </p:sp>
        </mc:Fallback>
      </mc:AlternateContent>
      <mc:AlternateContent xmlns:mc="http://schemas.openxmlformats.org/markup-compatibility/2006">
        <mc:Choice xmlns:a14="http://schemas.microsoft.com/office/drawing/2010/main" Requires="a14">
          <p:sp>
            <p:nvSpPr>
              <p:cNvPr id="5" name="TextBox 4"/>
              <p:cNvSpPr txBox="1"/>
              <p:nvPr/>
            </p:nvSpPr>
            <p:spPr>
              <a:xfrm>
                <a:off x="18449435" y="24779688"/>
                <a:ext cx="5859462" cy="2336537"/>
              </a:xfrm>
              <a:prstGeom prst="rect">
                <a:avLst/>
              </a:prstGeom>
              <a:noFill/>
            </p:spPr>
            <p:txBody>
              <a:bodyPr wrap="square" rtlCol="0">
                <a:spAutoFit/>
              </a:bodyPr>
              <a:lstStyle/>
              <a:p>
                <a:pPr algn="just">
                  <a:lnSpc>
                    <a:spcPts val="1500"/>
                  </a:lnSpc>
                </a:pPr>
                <a:r>
                  <a:rPr lang="en-CA" sz="1200" b="1" dirty="0">
                    <a:solidFill>
                      <a:schemeClr val="tx1"/>
                    </a:solidFill>
                  </a:rPr>
                  <a:t>Local search criteria</a:t>
                </a:r>
              </a:p>
              <a:p>
                <a:pPr algn="just">
                  <a:lnSpc>
                    <a:spcPts val="1500"/>
                  </a:lnSpc>
                </a:pPr>
                <a:r>
                  <a:rPr lang="en-CA" sz="1200" dirty="0">
                    <a:solidFill>
                      <a:schemeClr val="tx1"/>
                    </a:solidFill>
                  </a:rPr>
                  <a:t>Local search depends on the number of pheromone, and the cost to move the next level. The cost is calculate by the extra number of time required for including the next job in certain machine. The cost can be zero. Experience VS Explore the new scheduling is used. A random value is generate to compare with r0. If the rand value is smaller than r0, the local search will select the route with max amount of pheromone. </a:t>
                </a:r>
                <a:endParaRPr lang="en-CA" sz="1200" dirty="0" smtClean="0">
                  <a:solidFill>
                    <a:schemeClr val="tx1"/>
                  </a:solidFill>
                </a:endParaRPr>
              </a:p>
              <a:p>
                <a:pPr algn="just">
                  <a:lnSpc>
                    <a:spcPts val="1500"/>
                  </a:lnSpc>
                </a:pPr>
                <a:endParaRPr lang="en-CA" sz="1200" dirty="0">
                  <a:solidFill>
                    <a:schemeClr val="tx1"/>
                  </a:solidFill>
                </a:endParaRPr>
              </a:p>
              <a:p>
                <a:pPr algn="just">
                  <a:lnSpc>
                    <a:spcPts val="1000"/>
                  </a:lnSpc>
                  <a:spcAft>
                    <a:spcPts val="1000"/>
                  </a:spcAft>
                </a:pPr>
                <a:r>
                  <a:rPr lang="en-CA" sz="1200" dirty="0" smtClean="0">
                    <a:solidFill>
                      <a:schemeClr val="tx1"/>
                    </a:solidFill>
                    <a:effectLst/>
                    <a:latin typeface="+mn-lt"/>
                    <a:ea typeface="SimSun"/>
                    <a:cs typeface="Times New Roman"/>
                  </a:rPr>
                  <a:t>Otherwise</a:t>
                </a:r>
                <a:r>
                  <a:rPr lang="en-CA" sz="1200" dirty="0">
                    <a:solidFill>
                      <a:schemeClr val="tx1"/>
                    </a:solidFill>
                    <a:effectLst/>
                    <a:latin typeface="+mn-lt"/>
                    <a:ea typeface="SimSun"/>
                    <a:cs typeface="Times New Roman"/>
                  </a:rPr>
                  <a:t>, it will do a roulette wheel selection based on </a:t>
                </a:r>
                <a14:m>
                  <m:oMath xmlns:m="http://schemas.openxmlformats.org/officeDocument/2006/math">
                    <m:f>
                      <m:fPr>
                        <m:ctrlPr>
                          <a:rPr lang="en-CA" sz="1200" i="1">
                            <a:solidFill>
                              <a:schemeClr val="tx1"/>
                            </a:solidFill>
                            <a:effectLst/>
                            <a:latin typeface="Cambria Math" panose="02040503050406030204" pitchFamily="18" charset="0"/>
                            <a:ea typeface="SimSun"/>
                            <a:cs typeface="Times New Roman"/>
                          </a:rPr>
                        </m:ctrlPr>
                      </m:fPr>
                      <m:num>
                        <m:r>
                          <a:rPr lang="en-CA" sz="1200" i="1">
                            <a:solidFill>
                              <a:schemeClr val="tx1"/>
                            </a:solidFill>
                            <a:effectLst/>
                            <a:latin typeface="Cambria Math"/>
                            <a:ea typeface="SimSun"/>
                            <a:cs typeface="Times New Roman"/>
                          </a:rPr>
                          <m:t>𝑝h𝑒𝑟𝑜𝑚𝑜𝑛𝑒</m:t>
                        </m:r>
                      </m:num>
                      <m:den>
                        <m:r>
                          <a:rPr lang="en-CA" sz="1200" i="1">
                            <a:solidFill>
                              <a:schemeClr val="tx1"/>
                            </a:solidFill>
                            <a:effectLst/>
                            <a:latin typeface="Cambria Math"/>
                            <a:ea typeface="SimSun"/>
                            <a:cs typeface="Times New Roman"/>
                          </a:rPr>
                          <m:t>𝑟𝑜𝑢𝑡𝑒</m:t>
                        </m:r>
                        <m:r>
                          <a:rPr lang="en-CA" sz="1200" i="1">
                            <a:solidFill>
                              <a:schemeClr val="tx1"/>
                            </a:solidFill>
                            <a:effectLst/>
                            <a:latin typeface="Cambria Math"/>
                            <a:ea typeface="SimSun"/>
                            <a:cs typeface="Times New Roman"/>
                          </a:rPr>
                          <m:t> </m:t>
                        </m:r>
                        <m:r>
                          <a:rPr lang="en-CA" sz="1200" i="1">
                            <a:solidFill>
                              <a:schemeClr val="tx1"/>
                            </a:solidFill>
                            <a:effectLst/>
                            <a:latin typeface="Cambria Math"/>
                            <a:ea typeface="SimSun"/>
                            <a:cs typeface="Times New Roman"/>
                          </a:rPr>
                          <m:t>𝑐𝑜𝑠𝑡</m:t>
                        </m:r>
                        <m:r>
                          <a:rPr lang="en-CA" sz="1200" i="1">
                            <a:solidFill>
                              <a:schemeClr val="tx1"/>
                            </a:solidFill>
                            <a:effectLst/>
                            <a:latin typeface="Cambria Math"/>
                            <a:ea typeface="SimSun"/>
                            <a:cs typeface="Times New Roman"/>
                          </a:rPr>
                          <m:t>+1</m:t>
                        </m:r>
                      </m:den>
                    </m:f>
                  </m:oMath>
                </a14:m>
                <a:endParaRPr lang="en-CA" sz="1200" dirty="0">
                  <a:solidFill>
                    <a:schemeClr val="tx1"/>
                  </a:solidFill>
                  <a:effectLst/>
                  <a:latin typeface="+mn-lt"/>
                  <a:ea typeface="SimSun"/>
                  <a:cs typeface="Times New Roman"/>
                </a:endParaRPr>
              </a:p>
              <a:p>
                <a:pPr algn="just">
                  <a:lnSpc>
                    <a:spcPts val="1500"/>
                  </a:lnSpc>
                </a:pPr>
                <a:r>
                  <a:rPr lang="en-CA" sz="1200" b="1" dirty="0">
                    <a:solidFill>
                      <a:schemeClr val="tx1"/>
                    </a:solidFill>
                  </a:rPr>
                  <a:t>Pheromone deposit</a:t>
                </a:r>
              </a:p>
              <a:p>
                <a:pPr algn="just">
                  <a:lnSpc>
                    <a:spcPts val="1000"/>
                  </a:lnSpc>
                  <a:spcAft>
                    <a:spcPts val="1000"/>
                  </a:spcAft>
                </a:pPr>
                <a:r>
                  <a:rPr lang="en-CA" sz="1200" dirty="0">
                    <a:solidFill>
                      <a:schemeClr val="tx1"/>
                    </a:solidFill>
                    <a:effectLst/>
                    <a:latin typeface="+mn-lt"/>
                    <a:ea typeface="SimSun"/>
                    <a:cs typeface="Times New Roman"/>
                  </a:rPr>
                  <a:t>Only the </a:t>
                </a:r>
                <a:r>
                  <a:rPr lang="en-CA" sz="1200" dirty="0" smtClean="0">
                    <a:solidFill>
                      <a:schemeClr val="tx1"/>
                    </a:solidFill>
                    <a:effectLst/>
                    <a:latin typeface="+mn-lt"/>
                    <a:ea typeface="SimSun"/>
                    <a:cs typeface="Times New Roman"/>
                  </a:rPr>
                  <a:t>global best ants </a:t>
                </a:r>
                <a:r>
                  <a:rPr lang="en-CA" sz="1200" dirty="0">
                    <a:solidFill>
                      <a:schemeClr val="tx1"/>
                    </a:solidFill>
                    <a:effectLst/>
                    <a:latin typeface="+mn-lt"/>
                    <a:ea typeface="SimSun"/>
                    <a:cs typeface="Times New Roman"/>
                  </a:rPr>
                  <a:t>can deposit pheromone on </a:t>
                </a:r>
                <a:r>
                  <a:rPr lang="en-CA" sz="1200" dirty="0" smtClean="0">
                    <a:solidFill>
                      <a:schemeClr val="tx1"/>
                    </a:solidFill>
                    <a:latin typeface="+mn-lt"/>
                    <a:ea typeface="SimSun"/>
                    <a:cs typeface="Times New Roman"/>
                  </a:rPr>
                  <a:t>their</a:t>
                </a:r>
                <a:r>
                  <a:rPr lang="en-CA" sz="1200" dirty="0" smtClean="0">
                    <a:solidFill>
                      <a:schemeClr val="tx1"/>
                    </a:solidFill>
                    <a:effectLst/>
                    <a:latin typeface="+mn-lt"/>
                    <a:ea typeface="SimSun"/>
                    <a:cs typeface="Times New Roman"/>
                  </a:rPr>
                  <a:t> </a:t>
                </a:r>
                <a:r>
                  <a:rPr lang="en-CA" sz="1200" dirty="0">
                    <a:solidFill>
                      <a:schemeClr val="tx1"/>
                    </a:solidFill>
                    <a:effectLst/>
                    <a:latin typeface="+mn-lt"/>
                    <a:ea typeface="SimSun"/>
                    <a:cs typeface="Times New Roman"/>
                  </a:rPr>
                  <a:t>path.</a:t>
                </a:r>
              </a:p>
              <a:p>
                <a:pPr algn="just">
                  <a:lnSpc>
                    <a:spcPts val="1000"/>
                  </a:lnSpc>
                  <a:spcAft>
                    <a:spcPts val="1000"/>
                  </a:spcAft>
                </a:pPr>
                <a:r>
                  <a:rPr lang="en-CA" sz="1200" dirty="0">
                    <a:solidFill>
                      <a:schemeClr val="tx1"/>
                    </a:solidFill>
                    <a:effectLst/>
                    <a:latin typeface="+mn-lt"/>
                    <a:ea typeface="SimSun"/>
                    <a:cs typeface="Times New Roman"/>
                  </a:rPr>
                  <a:t>The number of pheromone deposited equals to </a:t>
                </a:r>
                <a14:m>
                  <m:oMath xmlns:m="http://schemas.openxmlformats.org/officeDocument/2006/math">
                    <m:r>
                      <a:rPr lang="en-CA" sz="1200" i="1">
                        <a:solidFill>
                          <a:schemeClr val="tx1"/>
                        </a:solidFill>
                        <a:effectLst/>
                        <a:latin typeface="Cambria Math"/>
                        <a:ea typeface="SimSun"/>
                        <a:cs typeface="Times New Roman"/>
                      </a:rPr>
                      <m:t>∆</m:t>
                    </m:r>
                    <m:r>
                      <a:rPr lang="en-CA" sz="1200" i="1">
                        <a:solidFill>
                          <a:schemeClr val="tx1"/>
                        </a:solidFill>
                        <a:effectLst/>
                        <a:latin typeface="Cambria Math"/>
                        <a:ea typeface="SimSun"/>
                        <a:cs typeface="Times New Roman"/>
                      </a:rPr>
                      <m:t>𝜏</m:t>
                    </m:r>
                    <m:r>
                      <a:rPr lang="en-CA" sz="1200" i="1">
                        <a:solidFill>
                          <a:schemeClr val="tx1"/>
                        </a:solidFill>
                        <a:effectLst/>
                        <a:latin typeface="Cambria Math"/>
                        <a:ea typeface="SimSun"/>
                        <a:cs typeface="Times New Roman"/>
                      </a:rPr>
                      <m:t>=</m:t>
                    </m:r>
                    <m:f>
                      <m:fPr>
                        <m:ctrlPr>
                          <a:rPr lang="en-CA" sz="1200" i="1">
                            <a:solidFill>
                              <a:schemeClr val="tx1"/>
                            </a:solidFill>
                            <a:effectLst/>
                            <a:latin typeface="Cambria Math" panose="02040503050406030204" pitchFamily="18" charset="0"/>
                            <a:ea typeface="SimSun"/>
                            <a:cs typeface="Times New Roman"/>
                          </a:rPr>
                        </m:ctrlPr>
                      </m:fPr>
                      <m:num>
                        <m:r>
                          <a:rPr lang="en-CA" sz="1200" i="1">
                            <a:solidFill>
                              <a:schemeClr val="tx1"/>
                            </a:solidFill>
                            <a:effectLst/>
                            <a:latin typeface="Cambria Math"/>
                            <a:ea typeface="SimSun"/>
                            <a:cs typeface="Times New Roman"/>
                          </a:rPr>
                          <m:t>1</m:t>
                        </m:r>
                      </m:num>
                      <m:den>
                        <m:r>
                          <a:rPr lang="en-CA" sz="1200" i="1">
                            <a:solidFill>
                              <a:schemeClr val="tx1"/>
                            </a:solidFill>
                            <a:effectLst/>
                            <a:latin typeface="Cambria Math"/>
                            <a:ea typeface="SimSun"/>
                            <a:cs typeface="Times New Roman"/>
                          </a:rPr>
                          <m:t>𝑏𝑒𝑠𝑡</m:t>
                        </m:r>
                        <m:r>
                          <a:rPr lang="en-CA" sz="1200" i="1">
                            <a:solidFill>
                              <a:schemeClr val="tx1"/>
                            </a:solidFill>
                            <a:effectLst/>
                            <a:latin typeface="Cambria Math"/>
                            <a:ea typeface="SimSun"/>
                            <a:cs typeface="Times New Roman"/>
                          </a:rPr>
                          <m:t> </m:t>
                        </m:r>
                        <m:r>
                          <a:rPr lang="en-CA" sz="1200" i="1">
                            <a:solidFill>
                              <a:schemeClr val="tx1"/>
                            </a:solidFill>
                            <a:effectLst/>
                            <a:latin typeface="Cambria Math"/>
                            <a:ea typeface="SimSun"/>
                            <a:cs typeface="Times New Roman"/>
                          </a:rPr>
                          <m:t>𝑐𝑜𝑠𝑡</m:t>
                        </m:r>
                      </m:den>
                    </m:f>
                  </m:oMath>
                </a14:m>
                <a:r>
                  <a:rPr lang="en-CA" sz="1200" dirty="0">
                    <a:solidFill>
                      <a:schemeClr val="tx1"/>
                    </a:solidFill>
                    <a:effectLst/>
                    <a:latin typeface="+mn-lt"/>
                    <a:ea typeface="SimSun"/>
                    <a:cs typeface="Times New Roman"/>
                  </a:rPr>
                  <a:t>.</a:t>
                </a:r>
              </a:p>
            </p:txBody>
          </p:sp>
        </mc:Choice>
        <mc:Fallback>
          <p:sp>
            <p:nvSpPr>
              <p:cNvPr id="5" name="TextBox 4"/>
              <p:cNvSpPr txBox="1">
                <a:spLocks noRot="1" noChangeAspect="1" noMove="1" noResize="1" noEditPoints="1" noAdjustHandles="1" noChangeArrowheads="1" noChangeShapeType="1" noTextEdit="1"/>
              </p:cNvSpPr>
              <p:nvPr/>
            </p:nvSpPr>
            <p:spPr>
              <a:xfrm>
                <a:off x="18449435" y="24779688"/>
                <a:ext cx="5859462" cy="2336537"/>
              </a:xfrm>
              <a:prstGeom prst="rect">
                <a:avLst/>
              </a:prstGeom>
              <a:blipFill rotWithShape="0">
                <a:blip r:embed="rId11"/>
                <a:stretch>
                  <a:fillRect t="-522"/>
                </a:stretch>
              </a:blipFill>
            </p:spPr>
            <p:txBody>
              <a:bodyPr/>
              <a:lstStyle/>
              <a:p>
                <a:r>
                  <a:rPr lang="en-CA">
                    <a:noFill/>
                  </a:rPr>
                  <a:t> </a:t>
                </a:r>
              </a:p>
            </p:txBody>
          </p:sp>
        </mc:Fallback>
      </mc:AlternateContent>
      <p:sp>
        <p:nvSpPr>
          <p:cNvPr id="47" name="TextBox 46"/>
          <p:cNvSpPr txBox="1"/>
          <p:nvPr/>
        </p:nvSpPr>
        <p:spPr>
          <a:xfrm>
            <a:off x="12973001" y="14059371"/>
            <a:ext cx="5222874" cy="1246495"/>
          </a:xfrm>
          <a:prstGeom prst="rect">
            <a:avLst/>
          </a:prstGeom>
          <a:noFill/>
        </p:spPr>
        <p:txBody>
          <a:bodyPr wrap="square" rtlCol="0">
            <a:spAutoFit/>
          </a:bodyPr>
          <a:lstStyle/>
          <a:p>
            <a:pPr algn="just">
              <a:lnSpc>
                <a:spcPts val="1500"/>
              </a:lnSpc>
            </a:pPr>
            <a:r>
              <a:rPr lang="en-CA" sz="1200" b="1" dirty="0">
                <a:solidFill>
                  <a:schemeClr val="tx1"/>
                </a:solidFill>
              </a:rPr>
              <a:t>Initial </a:t>
            </a:r>
            <a:r>
              <a:rPr lang="en-CA" sz="1200" b="1" dirty="0" smtClean="0">
                <a:solidFill>
                  <a:schemeClr val="tx1"/>
                </a:solidFill>
              </a:rPr>
              <a:t>Solution</a:t>
            </a:r>
            <a:endParaRPr lang="en-CA" sz="1200" b="1" dirty="0">
              <a:solidFill>
                <a:schemeClr val="tx1"/>
              </a:solidFill>
            </a:endParaRPr>
          </a:p>
          <a:p>
            <a:pPr algn="just">
              <a:lnSpc>
                <a:spcPts val="1500"/>
              </a:lnSpc>
            </a:pPr>
            <a:r>
              <a:rPr lang="en-CA" sz="1200" dirty="0">
                <a:solidFill>
                  <a:schemeClr val="tx1"/>
                </a:solidFill>
              </a:rPr>
              <a:t>The initial solution is randomly generated. </a:t>
            </a:r>
            <a:endParaRPr lang="en-CA" sz="1200" dirty="0" smtClean="0">
              <a:solidFill>
                <a:schemeClr val="tx1"/>
              </a:solidFill>
            </a:endParaRPr>
          </a:p>
          <a:p>
            <a:pPr algn="just">
              <a:lnSpc>
                <a:spcPts val="1500"/>
              </a:lnSpc>
            </a:pPr>
            <a:r>
              <a:rPr lang="en-CA" sz="1200" b="1" dirty="0" smtClean="0">
                <a:solidFill>
                  <a:schemeClr val="tx1"/>
                </a:solidFill>
              </a:rPr>
              <a:t>Neighbours </a:t>
            </a:r>
            <a:r>
              <a:rPr lang="en-CA" sz="1200" b="1" dirty="0">
                <a:solidFill>
                  <a:schemeClr val="tx1"/>
                </a:solidFill>
              </a:rPr>
              <a:t>of each </a:t>
            </a:r>
            <a:r>
              <a:rPr lang="en-CA" sz="1200" b="1" dirty="0" smtClean="0">
                <a:solidFill>
                  <a:schemeClr val="tx1"/>
                </a:solidFill>
              </a:rPr>
              <a:t>schedule</a:t>
            </a:r>
            <a:endParaRPr lang="en-CA" sz="1200" b="1" dirty="0">
              <a:solidFill>
                <a:schemeClr val="tx1"/>
              </a:solidFill>
            </a:endParaRPr>
          </a:p>
          <a:p>
            <a:pPr algn="just">
              <a:lnSpc>
                <a:spcPts val="1500"/>
              </a:lnSpc>
            </a:pPr>
            <a:r>
              <a:rPr lang="en-CA" sz="1200" dirty="0" smtClean="0">
                <a:solidFill>
                  <a:schemeClr val="tx1"/>
                </a:solidFill>
              </a:rPr>
              <a:t>Each </a:t>
            </a:r>
            <a:r>
              <a:rPr lang="en-CA" sz="1200" dirty="0">
                <a:solidFill>
                  <a:schemeClr val="tx1"/>
                </a:solidFill>
              </a:rPr>
              <a:t>schedule will have (m-1)*n </a:t>
            </a:r>
            <a:r>
              <a:rPr lang="en-CA" sz="1200" dirty="0" smtClean="0">
                <a:solidFill>
                  <a:schemeClr val="tx1"/>
                </a:solidFill>
              </a:rPr>
              <a:t>neighbours</a:t>
            </a:r>
            <a:r>
              <a:rPr lang="en-CA" sz="1200" dirty="0">
                <a:solidFill>
                  <a:schemeClr val="tx1"/>
                </a:solidFill>
              </a:rPr>
              <a:t>, where m is the number of machines, and n is </a:t>
            </a:r>
            <a:r>
              <a:rPr lang="en-CA" sz="1200" dirty="0" smtClean="0">
                <a:solidFill>
                  <a:schemeClr val="tx1"/>
                </a:solidFill>
              </a:rPr>
              <a:t>the </a:t>
            </a:r>
            <a:r>
              <a:rPr lang="en-CA" sz="1200" dirty="0">
                <a:solidFill>
                  <a:schemeClr val="tx1"/>
                </a:solidFill>
              </a:rPr>
              <a:t>number of jobs. </a:t>
            </a:r>
            <a:r>
              <a:rPr lang="en-CA" sz="1200" dirty="0" smtClean="0">
                <a:solidFill>
                  <a:schemeClr val="tx1"/>
                </a:solidFill>
              </a:rPr>
              <a:t>neighbours </a:t>
            </a:r>
            <a:r>
              <a:rPr lang="en-CA" sz="1200" dirty="0">
                <a:solidFill>
                  <a:schemeClr val="tx1"/>
                </a:solidFill>
              </a:rPr>
              <a:t>will only have one job scheduled on </a:t>
            </a:r>
            <a:r>
              <a:rPr lang="en-CA" sz="1200" dirty="0" smtClean="0">
                <a:solidFill>
                  <a:schemeClr val="tx1"/>
                </a:solidFill>
              </a:rPr>
              <a:t>a different </a:t>
            </a:r>
            <a:r>
              <a:rPr lang="en-CA" sz="1200" dirty="0">
                <a:solidFill>
                  <a:schemeClr val="tx1"/>
                </a:solidFill>
              </a:rPr>
              <a:t>machine</a:t>
            </a:r>
            <a:r>
              <a:rPr lang="en-CA" sz="1200" dirty="0" smtClean="0">
                <a:solidFill>
                  <a:schemeClr val="tx1"/>
                </a:solidFill>
              </a:rPr>
              <a:t>.</a:t>
            </a:r>
            <a:endParaRPr lang="en-CA" sz="1200" dirty="0">
              <a:solidFill>
                <a:schemeClr val="tx1"/>
              </a:solidFill>
            </a:endParaRPr>
          </a:p>
        </p:txBody>
      </p:sp>
      <p:sp>
        <p:nvSpPr>
          <p:cNvPr id="48" name="TextBox 47"/>
          <p:cNvSpPr txBox="1"/>
          <p:nvPr/>
        </p:nvSpPr>
        <p:spPr>
          <a:xfrm>
            <a:off x="18445609" y="13987363"/>
            <a:ext cx="5222874" cy="1631216"/>
          </a:xfrm>
          <a:prstGeom prst="rect">
            <a:avLst/>
          </a:prstGeom>
          <a:noFill/>
        </p:spPr>
        <p:txBody>
          <a:bodyPr wrap="square" rtlCol="0">
            <a:spAutoFit/>
          </a:bodyPr>
          <a:lstStyle/>
          <a:p>
            <a:pPr algn="just">
              <a:lnSpc>
                <a:spcPts val="1500"/>
              </a:lnSpc>
            </a:pPr>
            <a:r>
              <a:rPr lang="en-CA" sz="1200" b="1" dirty="0">
                <a:solidFill>
                  <a:schemeClr val="tx1"/>
                </a:solidFill>
              </a:rPr>
              <a:t>Finding the best neighbour</a:t>
            </a:r>
          </a:p>
          <a:p>
            <a:pPr algn="just">
              <a:lnSpc>
                <a:spcPts val="1500"/>
              </a:lnSpc>
            </a:pPr>
            <a:r>
              <a:rPr lang="en-CA" sz="1200" dirty="0">
                <a:solidFill>
                  <a:schemeClr val="tx1"/>
                </a:solidFill>
              </a:rPr>
              <a:t>In order the find the neighbour with the lowest cost, the algorithm will loop through every valid neighbour and evaluate its cost. The neighbour with the lowest cost will be selected as the best neighbour</a:t>
            </a:r>
            <a:r>
              <a:rPr lang="en-CA" sz="1200" dirty="0" smtClean="0">
                <a:solidFill>
                  <a:schemeClr val="tx1"/>
                </a:solidFill>
              </a:rPr>
              <a:t>.</a:t>
            </a:r>
            <a:endParaRPr lang="en-CA" sz="1200" b="1" dirty="0" smtClean="0">
              <a:solidFill>
                <a:schemeClr val="tx1"/>
              </a:solidFill>
            </a:endParaRPr>
          </a:p>
          <a:p>
            <a:pPr algn="just">
              <a:lnSpc>
                <a:spcPts val="1500"/>
              </a:lnSpc>
            </a:pPr>
            <a:r>
              <a:rPr lang="en-CA" sz="1200" b="1" dirty="0" err="1" smtClean="0">
                <a:solidFill>
                  <a:schemeClr val="tx1"/>
                </a:solidFill>
              </a:rPr>
              <a:t>Tabu</a:t>
            </a:r>
            <a:r>
              <a:rPr lang="en-CA" sz="1200" b="1" dirty="0" smtClean="0">
                <a:solidFill>
                  <a:schemeClr val="tx1"/>
                </a:solidFill>
              </a:rPr>
              <a:t> List</a:t>
            </a:r>
            <a:endParaRPr lang="en-CA" sz="1200" dirty="0">
              <a:solidFill>
                <a:schemeClr val="tx1"/>
              </a:solidFill>
            </a:endParaRPr>
          </a:p>
          <a:p>
            <a:pPr algn="just">
              <a:lnSpc>
                <a:spcPts val="1500"/>
              </a:lnSpc>
            </a:pPr>
            <a:r>
              <a:rPr lang="en-CA" sz="1200" dirty="0">
                <a:solidFill>
                  <a:schemeClr val="tx1"/>
                </a:solidFill>
              </a:rPr>
              <a:t>The list length of the </a:t>
            </a:r>
            <a:r>
              <a:rPr lang="en-CA" sz="1200" dirty="0" err="1" smtClean="0">
                <a:solidFill>
                  <a:schemeClr val="tx1"/>
                </a:solidFill>
              </a:rPr>
              <a:t>tabu</a:t>
            </a:r>
            <a:r>
              <a:rPr lang="en-CA" sz="1200" dirty="0" smtClean="0">
                <a:solidFill>
                  <a:schemeClr val="tx1"/>
                </a:solidFill>
              </a:rPr>
              <a:t> list </a:t>
            </a:r>
            <a:r>
              <a:rPr lang="en-CA" sz="1200" dirty="0">
                <a:solidFill>
                  <a:schemeClr val="tx1"/>
                </a:solidFill>
              </a:rPr>
              <a:t>is user-defined. The </a:t>
            </a:r>
            <a:r>
              <a:rPr lang="en-CA" sz="1200" dirty="0" err="1" smtClean="0">
                <a:solidFill>
                  <a:schemeClr val="tx1"/>
                </a:solidFill>
              </a:rPr>
              <a:t>tabu</a:t>
            </a:r>
            <a:r>
              <a:rPr lang="en-CA" sz="1200" dirty="0" smtClean="0">
                <a:solidFill>
                  <a:schemeClr val="tx1"/>
                </a:solidFill>
              </a:rPr>
              <a:t> list </a:t>
            </a:r>
            <a:r>
              <a:rPr lang="en-CA" sz="1200" dirty="0">
                <a:solidFill>
                  <a:schemeClr val="tx1"/>
                </a:solidFill>
              </a:rPr>
              <a:t>acts like a </a:t>
            </a:r>
            <a:r>
              <a:rPr lang="en-CA" sz="1200" dirty="0" smtClean="0">
                <a:solidFill>
                  <a:schemeClr val="tx1"/>
                </a:solidFill>
              </a:rPr>
              <a:t>queue </a:t>
            </a:r>
            <a:r>
              <a:rPr lang="en-CA" sz="1200" dirty="0">
                <a:solidFill>
                  <a:schemeClr val="tx1"/>
                </a:solidFill>
              </a:rPr>
              <a:t>(first in first </a:t>
            </a:r>
            <a:r>
              <a:rPr lang="en-CA" sz="1200" dirty="0" smtClean="0">
                <a:solidFill>
                  <a:schemeClr val="tx1"/>
                </a:solidFill>
              </a:rPr>
              <a:t>out</a:t>
            </a:r>
            <a:r>
              <a:rPr lang="en-CA" sz="1200" dirty="0">
                <a:solidFill>
                  <a:schemeClr val="tx1"/>
                </a:solidFill>
              </a:rPr>
              <a:t>) in which the oldest move will be deleted when a new move is appended. A new </a:t>
            </a:r>
            <a:r>
              <a:rPr lang="en-CA" sz="1200" dirty="0" smtClean="0">
                <a:solidFill>
                  <a:schemeClr val="tx1"/>
                </a:solidFill>
              </a:rPr>
              <a:t>move </a:t>
            </a:r>
            <a:r>
              <a:rPr lang="en-CA" sz="1200" dirty="0">
                <a:solidFill>
                  <a:schemeClr val="tx1"/>
                </a:solidFill>
              </a:rPr>
              <a:t>is appended every time after finding a best </a:t>
            </a:r>
            <a:r>
              <a:rPr lang="en-CA" sz="1200" dirty="0" smtClean="0">
                <a:solidFill>
                  <a:schemeClr val="tx1"/>
                </a:solidFill>
              </a:rPr>
              <a:t>neighbour.</a:t>
            </a:r>
            <a:endParaRPr lang="en-CA" sz="1200" dirty="0">
              <a:solidFill>
                <a:schemeClr val="tx1"/>
              </a:solidFill>
              <a:ea typeface="SimSun"/>
              <a:cs typeface="Times New Roman"/>
            </a:endParaRPr>
          </a:p>
        </p:txBody>
      </p:sp>
      <p:sp>
        <p:nvSpPr>
          <p:cNvPr id="49" name="TextBox 48"/>
          <p:cNvSpPr txBox="1"/>
          <p:nvPr/>
        </p:nvSpPr>
        <p:spPr>
          <a:xfrm>
            <a:off x="12947396" y="24880589"/>
            <a:ext cx="5222874" cy="1631216"/>
          </a:xfrm>
          <a:prstGeom prst="rect">
            <a:avLst/>
          </a:prstGeom>
          <a:noFill/>
        </p:spPr>
        <p:txBody>
          <a:bodyPr wrap="square" rtlCol="0">
            <a:spAutoFit/>
          </a:bodyPr>
          <a:lstStyle/>
          <a:p>
            <a:pPr algn="just">
              <a:lnSpc>
                <a:spcPts val="1500"/>
              </a:lnSpc>
            </a:pPr>
            <a:r>
              <a:rPr lang="en-CA" sz="1200" b="1" dirty="0">
                <a:solidFill>
                  <a:schemeClr val="tx1"/>
                </a:solidFill>
              </a:rPr>
              <a:t>Overview</a:t>
            </a:r>
          </a:p>
          <a:p>
            <a:pPr algn="just">
              <a:lnSpc>
                <a:spcPts val="1500"/>
              </a:lnSpc>
            </a:pPr>
            <a:r>
              <a:rPr lang="en-CA" sz="1200" dirty="0">
                <a:solidFill>
                  <a:schemeClr val="tx1"/>
                </a:solidFill>
              </a:rPr>
              <a:t>This part uses Ant Colony System to find the optimal solution for the job scheduling problem. The process is similar to find a shortest path between two nodes on a weighted tree graph</a:t>
            </a:r>
            <a:r>
              <a:rPr lang="en-CA" sz="1200" dirty="0" smtClean="0">
                <a:solidFill>
                  <a:schemeClr val="tx1"/>
                </a:solidFill>
              </a:rPr>
              <a:t>.</a:t>
            </a:r>
            <a:endParaRPr lang="en-CA" sz="1200" dirty="0">
              <a:solidFill>
                <a:schemeClr val="tx1"/>
              </a:solidFill>
            </a:endParaRPr>
          </a:p>
          <a:p>
            <a:pPr algn="just">
              <a:lnSpc>
                <a:spcPts val="1500"/>
              </a:lnSpc>
            </a:pPr>
            <a:r>
              <a:rPr lang="en-CA" sz="1200" b="1" dirty="0">
                <a:solidFill>
                  <a:schemeClr val="tx1"/>
                </a:solidFill>
              </a:rPr>
              <a:t>Initial state</a:t>
            </a:r>
          </a:p>
          <a:p>
            <a:pPr algn="just">
              <a:lnSpc>
                <a:spcPts val="1500"/>
              </a:lnSpc>
            </a:pPr>
            <a:r>
              <a:rPr lang="en-CA" sz="1200" dirty="0">
                <a:solidFill>
                  <a:schemeClr val="tx1"/>
                </a:solidFill>
              </a:rPr>
              <a:t>All ants starts at layer 0 of the tree, which means no job has been scheduled.</a:t>
            </a:r>
          </a:p>
          <a:p>
            <a:pPr algn="just">
              <a:lnSpc>
                <a:spcPts val="1500"/>
              </a:lnSpc>
            </a:pPr>
            <a:r>
              <a:rPr lang="en-CA" sz="1200" dirty="0">
                <a:solidFill>
                  <a:schemeClr val="tx1"/>
                </a:solidFill>
              </a:rPr>
              <a:t>All nodes have initial pheromone of 1.</a:t>
            </a:r>
          </a:p>
          <a:p>
            <a:pPr algn="just">
              <a:lnSpc>
                <a:spcPts val="1500"/>
              </a:lnSpc>
            </a:pPr>
            <a:r>
              <a:rPr lang="en-CA" sz="1200" dirty="0">
                <a:solidFill>
                  <a:schemeClr val="tx1"/>
                </a:solidFill>
              </a:rPr>
              <a:t>Pheromone will decrease 40% after each round.</a:t>
            </a:r>
          </a:p>
        </p:txBody>
      </p:sp>
      <p:sp>
        <p:nvSpPr>
          <p:cNvPr id="50" name="TextBox 49"/>
          <p:cNvSpPr txBox="1"/>
          <p:nvPr/>
        </p:nvSpPr>
        <p:spPr>
          <a:xfrm>
            <a:off x="12947396" y="22292234"/>
            <a:ext cx="5222874" cy="1823576"/>
          </a:xfrm>
          <a:prstGeom prst="rect">
            <a:avLst/>
          </a:prstGeom>
          <a:noFill/>
        </p:spPr>
        <p:txBody>
          <a:bodyPr wrap="square" rtlCol="0">
            <a:spAutoFit/>
          </a:bodyPr>
          <a:lstStyle/>
          <a:p>
            <a:pPr algn="just">
              <a:lnSpc>
                <a:spcPts val="1500"/>
              </a:lnSpc>
            </a:pPr>
            <a:r>
              <a:rPr lang="en-CA" sz="1200" b="1" dirty="0">
                <a:solidFill>
                  <a:schemeClr val="tx1"/>
                </a:solidFill>
              </a:rPr>
              <a:t>Overview</a:t>
            </a:r>
          </a:p>
          <a:p>
            <a:pPr algn="just">
              <a:lnSpc>
                <a:spcPts val="1500"/>
              </a:lnSpc>
            </a:pPr>
            <a:r>
              <a:rPr lang="en-CA" sz="1200" dirty="0">
                <a:solidFill>
                  <a:schemeClr val="tx1"/>
                </a:solidFill>
              </a:rPr>
              <a:t>This part uses the Ring Topology or </a:t>
            </a:r>
            <a:r>
              <a:rPr lang="en-CA" sz="1200" dirty="0" err="1">
                <a:solidFill>
                  <a:schemeClr val="tx1"/>
                </a:solidFill>
              </a:rPr>
              <a:t>lbest</a:t>
            </a:r>
            <a:r>
              <a:rPr lang="en-CA" sz="1200" dirty="0">
                <a:solidFill>
                  <a:schemeClr val="tx1"/>
                </a:solidFill>
              </a:rPr>
              <a:t> Particle Swarm Algorithm to find optimal solution for job scheduling problem. Each particle </a:t>
            </a:r>
            <a:r>
              <a:rPr lang="en-CA" sz="1200" dirty="0" smtClean="0">
                <a:solidFill>
                  <a:schemeClr val="tx1"/>
                </a:solidFill>
              </a:rPr>
              <a:t>communicates </a:t>
            </a:r>
            <a:r>
              <a:rPr lang="en-CA" sz="1200" dirty="0">
                <a:solidFill>
                  <a:schemeClr val="tx1"/>
                </a:solidFill>
              </a:rPr>
              <a:t>with four </a:t>
            </a:r>
            <a:r>
              <a:rPr lang="en-CA" sz="1200" dirty="0" smtClean="0">
                <a:solidFill>
                  <a:schemeClr val="tx1"/>
                </a:solidFill>
              </a:rPr>
              <a:t>adjacent </a:t>
            </a:r>
            <a:r>
              <a:rPr lang="en-CA" sz="1200" dirty="0">
                <a:solidFill>
                  <a:schemeClr val="tx1"/>
                </a:solidFill>
              </a:rPr>
              <a:t>neighbour. </a:t>
            </a:r>
            <a:r>
              <a:rPr lang="en-CA" sz="1200" dirty="0" smtClean="0">
                <a:solidFill>
                  <a:schemeClr val="tx1"/>
                </a:solidFill>
              </a:rPr>
              <a:t> Each </a:t>
            </a:r>
            <a:r>
              <a:rPr lang="en-CA" sz="1200" dirty="0">
                <a:solidFill>
                  <a:schemeClr val="tx1"/>
                </a:solidFill>
              </a:rPr>
              <a:t>particle calculates its speed based on the best solution in its neighbour and its personal best. </a:t>
            </a:r>
          </a:p>
          <a:p>
            <a:pPr algn="just">
              <a:lnSpc>
                <a:spcPts val="1500"/>
              </a:lnSpc>
            </a:pPr>
            <a:r>
              <a:rPr lang="en-CA" sz="1200" b="1" dirty="0">
                <a:solidFill>
                  <a:schemeClr val="tx1"/>
                </a:solidFill>
              </a:rPr>
              <a:t>Initial state</a:t>
            </a:r>
          </a:p>
          <a:p>
            <a:pPr algn="just">
              <a:lnSpc>
                <a:spcPts val="1500"/>
              </a:lnSpc>
            </a:pPr>
            <a:r>
              <a:rPr lang="en-CA" sz="1200" dirty="0">
                <a:solidFill>
                  <a:schemeClr val="tx1"/>
                </a:solidFill>
              </a:rPr>
              <a:t>- All particles starts with 0 speed at all n directions.</a:t>
            </a:r>
          </a:p>
          <a:p>
            <a:pPr algn="just">
              <a:lnSpc>
                <a:spcPts val="1500"/>
              </a:lnSpc>
            </a:pPr>
            <a:r>
              <a:rPr lang="en-CA" sz="1200" dirty="0" smtClean="0">
                <a:solidFill>
                  <a:schemeClr val="tx1"/>
                </a:solidFill>
              </a:rPr>
              <a:t>- All </a:t>
            </a:r>
            <a:r>
              <a:rPr lang="en-CA" sz="1200" dirty="0">
                <a:solidFill>
                  <a:schemeClr val="tx1"/>
                </a:solidFill>
              </a:rPr>
              <a:t>particles starts at location randomly assigned between </a:t>
            </a:r>
            <a:r>
              <a:rPr lang="en-CA" sz="1200" dirty="0" smtClean="0">
                <a:solidFill>
                  <a:schemeClr val="tx1"/>
                </a:solidFill>
              </a:rPr>
              <a:t>1~m </a:t>
            </a:r>
            <a:r>
              <a:rPr lang="en-CA" sz="1200" dirty="0">
                <a:solidFill>
                  <a:schemeClr val="tx1"/>
                </a:solidFill>
              </a:rPr>
              <a:t>in all </a:t>
            </a:r>
            <a:r>
              <a:rPr lang="en-CA" sz="1200" dirty="0" smtClean="0">
                <a:solidFill>
                  <a:schemeClr val="tx1"/>
                </a:solidFill>
              </a:rPr>
              <a:t>dimensions</a:t>
            </a:r>
            <a:r>
              <a:rPr lang="en-CA" sz="1200" dirty="0">
                <a:solidFill>
                  <a:schemeClr val="tx1"/>
                </a:solidFill>
              </a:rPr>
              <a:t>,</a:t>
            </a:r>
            <a:r>
              <a:rPr lang="en-CA" sz="1200" dirty="0" smtClean="0">
                <a:solidFill>
                  <a:schemeClr val="tx1"/>
                </a:solidFill>
              </a:rPr>
              <a:t> </a:t>
            </a:r>
            <a:r>
              <a:rPr lang="en-CA" sz="1200" dirty="0">
                <a:solidFill>
                  <a:schemeClr val="tx1"/>
                </a:solidFill>
              </a:rPr>
              <a:t>Local best solution is the same as particle's </a:t>
            </a:r>
            <a:r>
              <a:rPr lang="en-CA" sz="1200" dirty="0" smtClean="0">
                <a:solidFill>
                  <a:schemeClr val="tx1"/>
                </a:solidFill>
              </a:rPr>
              <a:t>location</a:t>
            </a:r>
            <a:endParaRPr lang="en-CA" sz="1200" dirty="0">
              <a:solidFill>
                <a:schemeClr val="tx1"/>
              </a:solidFill>
            </a:endParaRPr>
          </a:p>
        </p:txBody>
      </p:sp>
      <p:sp>
        <p:nvSpPr>
          <p:cNvPr id="51" name="TextBox 50"/>
          <p:cNvSpPr txBox="1"/>
          <p:nvPr/>
        </p:nvSpPr>
        <p:spPr>
          <a:xfrm>
            <a:off x="18483907" y="22099874"/>
            <a:ext cx="5576116" cy="2208297"/>
          </a:xfrm>
          <a:prstGeom prst="rect">
            <a:avLst/>
          </a:prstGeom>
          <a:noFill/>
        </p:spPr>
        <p:txBody>
          <a:bodyPr wrap="square" rtlCol="0">
            <a:spAutoFit/>
          </a:bodyPr>
          <a:lstStyle/>
          <a:p>
            <a:pPr algn="just">
              <a:lnSpc>
                <a:spcPts val="1500"/>
              </a:lnSpc>
            </a:pPr>
            <a:r>
              <a:rPr lang="en-CA" sz="1200" b="1" dirty="0">
                <a:solidFill>
                  <a:schemeClr val="tx1"/>
                </a:solidFill>
              </a:rPr>
              <a:t>Local search criteria</a:t>
            </a:r>
          </a:p>
          <a:p>
            <a:pPr algn="just">
              <a:lnSpc>
                <a:spcPts val="1500"/>
              </a:lnSpc>
            </a:pPr>
            <a:r>
              <a:rPr lang="en-CA" sz="1200" dirty="0" smtClean="0">
                <a:solidFill>
                  <a:schemeClr val="tx1"/>
                </a:solidFill>
              </a:rPr>
              <a:t>- Speed is calculated based on each particle’s personal best solution and the best solution of its neighbour. c1 </a:t>
            </a:r>
            <a:r>
              <a:rPr lang="en-CA" sz="1200" dirty="0">
                <a:solidFill>
                  <a:schemeClr val="tx1"/>
                </a:solidFill>
              </a:rPr>
              <a:t>= 1.4944, c2 = 1.4944, w = </a:t>
            </a:r>
            <a:r>
              <a:rPr lang="en-CA" sz="1200" dirty="0" smtClean="0">
                <a:solidFill>
                  <a:schemeClr val="tx1"/>
                </a:solidFill>
              </a:rPr>
              <a:t>0.9</a:t>
            </a:r>
          </a:p>
          <a:p>
            <a:pPr algn="just">
              <a:lnSpc>
                <a:spcPts val="1500"/>
              </a:lnSpc>
            </a:pPr>
            <a:r>
              <a:rPr lang="en-CA" sz="1200" dirty="0" smtClean="0">
                <a:solidFill>
                  <a:schemeClr val="tx1"/>
                </a:solidFill>
              </a:rPr>
              <a:t>- The </a:t>
            </a:r>
            <a:r>
              <a:rPr lang="en-CA" sz="1200" dirty="0">
                <a:solidFill>
                  <a:schemeClr val="tx1"/>
                </a:solidFill>
              </a:rPr>
              <a:t>new solution is calculated by adding its previous location and its new speed, </a:t>
            </a:r>
            <a:r>
              <a:rPr lang="en-CA" sz="1200" dirty="0" smtClean="0">
                <a:solidFill>
                  <a:schemeClr val="tx1"/>
                </a:solidFill>
              </a:rPr>
              <a:t>- When </a:t>
            </a:r>
            <a:r>
              <a:rPr lang="en-CA" sz="1200" dirty="0">
                <a:solidFill>
                  <a:schemeClr val="tx1"/>
                </a:solidFill>
              </a:rPr>
              <a:t>the new cost of the new location is smaller than a particle’s local best, it updates its local best and update its neighbour’s neighbour best when applicable.</a:t>
            </a:r>
          </a:p>
          <a:p>
            <a:pPr algn="just">
              <a:lnSpc>
                <a:spcPts val="1500"/>
              </a:lnSpc>
            </a:pPr>
            <a:r>
              <a:rPr lang="en-CA" sz="1200" dirty="0">
                <a:solidFill>
                  <a:schemeClr val="tx1"/>
                </a:solidFill>
              </a:rPr>
              <a:t>Asynchronous update method is used to reduce run time load requirement, neighbour best is updated when all particle finishes its calculation for its current round</a:t>
            </a:r>
            <a:r>
              <a:rPr lang="en-CA" sz="1200" dirty="0" smtClean="0">
                <a:solidFill>
                  <a:schemeClr val="tx1"/>
                </a:solidFill>
              </a:rPr>
              <a:t>.</a:t>
            </a:r>
            <a:endParaRPr lang="en-CA" sz="1200" dirty="0">
              <a:solidFill>
                <a:schemeClr val="tx1"/>
              </a:solidFill>
            </a:endParaRPr>
          </a:p>
          <a:p>
            <a:pPr algn="just">
              <a:lnSpc>
                <a:spcPts val="1500"/>
              </a:lnSpc>
            </a:pPr>
            <a:r>
              <a:rPr lang="en-CA" sz="1200" b="1" dirty="0">
                <a:solidFill>
                  <a:schemeClr val="tx1"/>
                </a:solidFill>
              </a:rPr>
              <a:t>Termination Criteria</a:t>
            </a:r>
          </a:p>
          <a:p>
            <a:pPr algn="just">
              <a:lnSpc>
                <a:spcPts val="1500"/>
              </a:lnSpc>
            </a:pPr>
            <a:r>
              <a:rPr lang="en-CA" sz="1200" dirty="0">
                <a:solidFill>
                  <a:schemeClr val="tx1"/>
                </a:solidFill>
              </a:rPr>
              <a:t>The algorithm is terminated when set number of particles completes set number of iterations</a:t>
            </a:r>
            <a:r>
              <a:rPr lang="en-CA" sz="1200" dirty="0" smtClean="0">
                <a:solidFill>
                  <a:schemeClr val="tx1"/>
                </a:solidFill>
              </a:rPr>
              <a:t>.</a:t>
            </a:r>
          </a:p>
        </p:txBody>
      </p:sp>
      <p:sp>
        <p:nvSpPr>
          <p:cNvPr id="7" name="TextBox 6"/>
          <p:cNvSpPr txBox="1"/>
          <p:nvPr/>
        </p:nvSpPr>
        <p:spPr>
          <a:xfrm>
            <a:off x="12969009" y="19336913"/>
            <a:ext cx="5214682" cy="2022092"/>
          </a:xfrm>
          <a:prstGeom prst="rect">
            <a:avLst/>
          </a:prstGeom>
          <a:noFill/>
        </p:spPr>
        <p:txBody>
          <a:bodyPr wrap="square" rtlCol="0">
            <a:spAutoFit/>
          </a:bodyPr>
          <a:lstStyle/>
          <a:p>
            <a:pPr algn="just"/>
            <a:r>
              <a:rPr lang="en-CA" sz="1200" b="1" dirty="0" smtClean="0">
                <a:solidFill>
                  <a:srgbClr val="222222"/>
                </a:solidFill>
                <a:latin typeface="+mn-lt"/>
              </a:rPr>
              <a:t>Overview</a:t>
            </a:r>
          </a:p>
          <a:p>
            <a:pPr algn="just"/>
            <a:r>
              <a:rPr lang="en-CA" sz="1200" dirty="0" smtClean="0">
                <a:solidFill>
                  <a:srgbClr val="222222"/>
                </a:solidFill>
                <a:latin typeface="+mn-lt"/>
              </a:rPr>
              <a:t>This </a:t>
            </a:r>
            <a:r>
              <a:rPr lang="en-CA" sz="1200" dirty="0">
                <a:solidFill>
                  <a:srgbClr val="222222"/>
                </a:solidFill>
                <a:latin typeface="+mn-lt"/>
              </a:rPr>
              <a:t>part uses Genetic Algorithm to find the optimal solution for the job scheduling problem. The process was inspired by the evolution of organisms in natural. It employs random crossover, mutation and evolution to achieve the goal of finding the optimal scheduling for a set of given jobs</a:t>
            </a:r>
            <a:r>
              <a:rPr lang="en-CA" sz="1200" dirty="0" smtClean="0">
                <a:solidFill>
                  <a:srgbClr val="222222"/>
                </a:solidFill>
                <a:latin typeface="+mn-lt"/>
              </a:rPr>
              <a:t>.</a:t>
            </a:r>
          </a:p>
          <a:p>
            <a:pPr algn="just"/>
            <a:r>
              <a:rPr lang="en-CA" sz="1200" b="1" dirty="0" smtClean="0">
                <a:solidFill>
                  <a:srgbClr val="222222"/>
                </a:solidFill>
                <a:latin typeface="+mn-lt"/>
              </a:rPr>
              <a:t>Initial state</a:t>
            </a:r>
          </a:p>
          <a:p>
            <a:pPr algn="just"/>
            <a:r>
              <a:rPr lang="en-CA" sz="1200" dirty="0" smtClean="0">
                <a:solidFill>
                  <a:srgbClr val="222222"/>
                </a:solidFill>
                <a:latin typeface="+mn-lt"/>
              </a:rPr>
              <a:t>- The </a:t>
            </a:r>
            <a:r>
              <a:rPr lang="en-CA" sz="1200" dirty="0">
                <a:solidFill>
                  <a:srgbClr val="222222"/>
                </a:solidFill>
                <a:latin typeface="+mn-lt"/>
              </a:rPr>
              <a:t>population size is set to </a:t>
            </a:r>
            <a:r>
              <a:rPr lang="en-CA" sz="1200" dirty="0" smtClean="0">
                <a:solidFill>
                  <a:srgbClr val="222222"/>
                </a:solidFill>
                <a:latin typeface="+mn-lt"/>
              </a:rPr>
              <a:t>100</a:t>
            </a:r>
          </a:p>
          <a:p>
            <a:pPr algn="just"/>
            <a:r>
              <a:rPr lang="en-CA" sz="1200" dirty="0" smtClean="0">
                <a:solidFill>
                  <a:srgbClr val="222222"/>
                </a:solidFill>
                <a:latin typeface="+mn-lt"/>
              </a:rPr>
              <a:t>- Chromosome </a:t>
            </a:r>
            <a:r>
              <a:rPr lang="en-CA" sz="1200" dirty="0">
                <a:solidFill>
                  <a:srgbClr val="222222"/>
                </a:solidFill>
                <a:latin typeface="+mn-lt"/>
              </a:rPr>
              <a:t>length depends on the range of the possible </a:t>
            </a:r>
            <a:r>
              <a:rPr lang="en-CA" sz="1200" dirty="0" smtClean="0">
                <a:solidFill>
                  <a:srgbClr val="222222"/>
                </a:solidFill>
                <a:latin typeface="+mn-lt"/>
              </a:rPr>
              <a:t>output</a:t>
            </a:r>
          </a:p>
          <a:p>
            <a:pPr algn="just"/>
            <a:r>
              <a:rPr lang="en-CA" sz="1200" dirty="0" smtClean="0">
                <a:solidFill>
                  <a:srgbClr val="222222"/>
                </a:solidFill>
                <a:latin typeface="+mn-lt"/>
              </a:rPr>
              <a:t>- Crossover </a:t>
            </a:r>
            <a:r>
              <a:rPr lang="en-CA" sz="1200" dirty="0">
                <a:solidFill>
                  <a:srgbClr val="222222"/>
                </a:solidFill>
                <a:latin typeface="+mn-lt"/>
              </a:rPr>
              <a:t>Probability was set to </a:t>
            </a:r>
            <a:r>
              <a:rPr lang="en-CA" sz="1200" dirty="0" smtClean="0">
                <a:solidFill>
                  <a:srgbClr val="222222"/>
                </a:solidFill>
                <a:latin typeface="+mn-lt"/>
              </a:rPr>
              <a:t>95%</a:t>
            </a:r>
          </a:p>
          <a:p>
            <a:pPr algn="just"/>
            <a:r>
              <a:rPr lang="en-CA" sz="1200" dirty="0" smtClean="0">
                <a:solidFill>
                  <a:srgbClr val="222222"/>
                </a:solidFill>
                <a:latin typeface="+mn-lt"/>
              </a:rPr>
              <a:t>- Mutation </a:t>
            </a:r>
            <a:r>
              <a:rPr lang="en-CA" sz="1200" dirty="0">
                <a:solidFill>
                  <a:srgbClr val="222222"/>
                </a:solidFill>
                <a:latin typeface="+mn-lt"/>
              </a:rPr>
              <a:t>probability was set to </a:t>
            </a:r>
            <a:r>
              <a:rPr lang="en-CA" sz="1200" dirty="0" smtClean="0">
                <a:solidFill>
                  <a:srgbClr val="222222"/>
                </a:solidFill>
                <a:latin typeface="+mn-lt"/>
              </a:rPr>
              <a:t>5%</a:t>
            </a:r>
          </a:p>
          <a:p>
            <a:pPr algn="just"/>
            <a:r>
              <a:rPr lang="en-CA" sz="1200" dirty="0" smtClean="0">
                <a:solidFill>
                  <a:srgbClr val="222222"/>
                </a:solidFill>
                <a:latin typeface="+mn-lt"/>
              </a:rPr>
              <a:t>- There </a:t>
            </a:r>
            <a:r>
              <a:rPr lang="en-CA" sz="1200" dirty="0">
                <a:solidFill>
                  <a:srgbClr val="222222"/>
                </a:solidFill>
                <a:latin typeface="+mn-lt"/>
              </a:rPr>
              <a:t>will be 2 sites of mutation, when the mutation event occurs</a:t>
            </a:r>
            <a:endParaRPr lang="en-CA" sz="1200" b="0" i="0" dirty="0">
              <a:solidFill>
                <a:srgbClr val="222222"/>
              </a:solidFill>
              <a:effectLst/>
              <a:latin typeface="+mn-lt"/>
            </a:endParaRPr>
          </a:p>
        </p:txBody>
      </p:sp>
      <p:sp>
        <p:nvSpPr>
          <p:cNvPr id="8" name="TextBox 7"/>
          <p:cNvSpPr txBox="1"/>
          <p:nvPr/>
        </p:nvSpPr>
        <p:spPr>
          <a:xfrm>
            <a:off x="18410336" y="19212594"/>
            <a:ext cx="5631689" cy="2723823"/>
          </a:xfrm>
          <a:prstGeom prst="rect">
            <a:avLst/>
          </a:prstGeom>
          <a:noFill/>
        </p:spPr>
        <p:txBody>
          <a:bodyPr wrap="square" rtlCol="0">
            <a:spAutoFit/>
          </a:bodyPr>
          <a:lstStyle/>
          <a:p>
            <a:pPr algn="just"/>
            <a:r>
              <a:rPr lang="en-CA" sz="1200" b="1" dirty="0" smtClean="0">
                <a:solidFill>
                  <a:srgbClr val="222222"/>
                </a:solidFill>
                <a:latin typeface="+mn-lt"/>
              </a:rPr>
              <a:t>Crossover</a:t>
            </a:r>
            <a:endParaRPr lang="en-CA" sz="1200" b="1" dirty="0">
              <a:solidFill>
                <a:srgbClr val="222222"/>
              </a:solidFill>
              <a:latin typeface="+mn-lt"/>
            </a:endParaRPr>
          </a:p>
          <a:p>
            <a:pPr indent="123825" algn="just"/>
            <a:r>
              <a:rPr lang="en-CA" sz="1200" dirty="0">
                <a:solidFill>
                  <a:srgbClr val="222222"/>
                </a:solidFill>
                <a:latin typeface="+mn-lt"/>
              </a:rPr>
              <a:t>-The crossover will exchange chromosome information at a specified crossover site, which is generated randomly.</a:t>
            </a:r>
          </a:p>
          <a:p>
            <a:pPr indent="123825" algn="just"/>
            <a:r>
              <a:rPr lang="en-CA" sz="1200" dirty="0">
                <a:solidFill>
                  <a:srgbClr val="222222"/>
                </a:solidFill>
                <a:latin typeface="+mn-lt"/>
              </a:rPr>
              <a:t>-After each crossover, evolve will be called, and the fittest of the older population, or its offspring will survive.</a:t>
            </a:r>
          </a:p>
          <a:p>
            <a:pPr algn="just"/>
            <a:r>
              <a:rPr lang="en-CA" sz="1200" b="1" dirty="0" smtClean="0">
                <a:solidFill>
                  <a:srgbClr val="222222"/>
                </a:solidFill>
                <a:latin typeface="+mn-lt"/>
              </a:rPr>
              <a:t>Evolve</a:t>
            </a:r>
            <a:endParaRPr lang="en-CA" sz="1200" b="1" dirty="0">
              <a:solidFill>
                <a:srgbClr val="222222"/>
              </a:solidFill>
              <a:latin typeface="+mn-lt"/>
            </a:endParaRPr>
          </a:p>
          <a:p>
            <a:pPr indent="123825" algn="just"/>
            <a:r>
              <a:rPr lang="en-CA" sz="1200" dirty="0">
                <a:solidFill>
                  <a:srgbClr val="222222"/>
                </a:solidFill>
                <a:latin typeface="+mn-lt"/>
              </a:rPr>
              <a:t>- The evolve function will maximize the model function, 1/(1+cost), which is the same as to minimize the cost</a:t>
            </a:r>
          </a:p>
          <a:p>
            <a:pPr indent="123825" algn="just"/>
            <a:r>
              <a:rPr lang="en-CA" sz="1200" dirty="0">
                <a:solidFill>
                  <a:srgbClr val="222222"/>
                </a:solidFill>
                <a:latin typeface="+mn-lt"/>
              </a:rPr>
              <a:t>-The old and the new population will be compared, and the fitter of the two will get passed to the next </a:t>
            </a:r>
            <a:r>
              <a:rPr lang="en-CA" sz="1200" dirty="0" smtClean="0">
                <a:solidFill>
                  <a:srgbClr val="222222"/>
                </a:solidFill>
                <a:latin typeface="+mn-lt"/>
              </a:rPr>
              <a:t>generation</a:t>
            </a:r>
          </a:p>
          <a:p>
            <a:pPr indent="123825" algn="just"/>
            <a:r>
              <a:rPr lang="en-CA" sz="1200" b="1" dirty="0" smtClean="0">
                <a:solidFill>
                  <a:srgbClr val="222222"/>
                </a:solidFill>
                <a:latin typeface="+mn-lt"/>
              </a:rPr>
              <a:t>Mutate</a:t>
            </a:r>
            <a:endParaRPr lang="en-CA" sz="1200" b="1" dirty="0">
              <a:solidFill>
                <a:srgbClr val="222222"/>
              </a:solidFill>
              <a:latin typeface="+mn-lt"/>
            </a:endParaRPr>
          </a:p>
          <a:p>
            <a:pPr indent="123825" algn="just"/>
            <a:r>
              <a:rPr lang="en-CA" sz="1200" dirty="0">
                <a:solidFill>
                  <a:srgbClr val="222222"/>
                </a:solidFill>
                <a:latin typeface="+mn-lt"/>
              </a:rPr>
              <a:t>- A given number mutation sites were generated, and the binary bits at the generated mutation sites will be flipped</a:t>
            </a:r>
          </a:p>
          <a:p>
            <a:pPr indent="123825" algn="just"/>
            <a:r>
              <a:rPr lang="en-CA" sz="1200" dirty="0">
                <a:solidFill>
                  <a:srgbClr val="222222"/>
                </a:solidFill>
                <a:latin typeface="+mn-lt"/>
              </a:rPr>
              <a:t>-Evolve function will be called, and the older generation and the newer generation will be compared, the fittest of the two will get passed on to the next generation</a:t>
            </a:r>
            <a:endParaRPr lang="en-CA" sz="1200" b="0" i="0" dirty="0">
              <a:solidFill>
                <a:srgbClr val="222222"/>
              </a:solidFill>
              <a:effectLst/>
              <a:latin typeface="+mn-lt"/>
            </a:endParaRPr>
          </a:p>
        </p:txBody>
      </p:sp>
      <p:pic>
        <p:nvPicPr>
          <p:cNvPr id="9" name="Picture 8"/>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25252659" y="17761738"/>
            <a:ext cx="6115035" cy="2411724"/>
          </a:xfrm>
          <a:prstGeom prst="rect">
            <a:avLst/>
          </a:prstGeom>
        </p:spPr>
      </p:pic>
      <p:pic>
        <p:nvPicPr>
          <p:cNvPr id="10" name="Picture 9"/>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31432578" y="17761738"/>
            <a:ext cx="6061441" cy="2418313"/>
          </a:xfrm>
          <a:prstGeom prst="rect">
            <a:avLst/>
          </a:prstGeom>
        </p:spPr>
      </p:pic>
      <p:sp>
        <p:nvSpPr>
          <p:cNvPr id="11" name="TextBox 10"/>
          <p:cNvSpPr txBox="1"/>
          <p:nvPr/>
        </p:nvSpPr>
        <p:spPr>
          <a:xfrm>
            <a:off x="26290588" y="13850342"/>
            <a:ext cx="9979295" cy="1144929"/>
          </a:xfrm>
          <a:prstGeom prst="rect">
            <a:avLst/>
          </a:prstGeom>
          <a:noFill/>
        </p:spPr>
        <p:txBody>
          <a:bodyPr wrap="square" rtlCol="0">
            <a:spAutoFit/>
          </a:bodyPr>
          <a:lstStyle/>
          <a:p>
            <a:pPr algn="just"/>
            <a:r>
              <a:rPr lang="en-CA" dirty="0" smtClean="0">
                <a:solidFill>
                  <a:schemeClr val="tx1"/>
                </a:solidFill>
              </a:rPr>
              <a:t>Two dataset generated by brute force algorithm, and all </a:t>
            </a:r>
            <a:r>
              <a:rPr lang="en-CA" dirty="0" err="1" smtClean="0">
                <a:solidFill>
                  <a:schemeClr val="tx1"/>
                </a:solidFill>
              </a:rPr>
              <a:t>metaheuristics</a:t>
            </a:r>
            <a:r>
              <a:rPr lang="en-CA" dirty="0" smtClean="0">
                <a:solidFill>
                  <a:schemeClr val="tx1"/>
                </a:solidFill>
              </a:rPr>
              <a:t> algorithm tested against the two dataset.  Each </a:t>
            </a:r>
            <a:r>
              <a:rPr lang="en-CA" dirty="0" err="1" smtClean="0">
                <a:solidFill>
                  <a:schemeClr val="tx1"/>
                </a:solidFill>
              </a:rPr>
              <a:t>metaheuristics</a:t>
            </a:r>
            <a:r>
              <a:rPr lang="en-CA" dirty="0" smtClean="0">
                <a:solidFill>
                  <a:schemeClr val="tx1"/>
                </a:solidFill>
              </a:rPr>
              <a:t> algorithm runs 1000 iterations for each dataset.</a:t>
            </a:r>
            <a:endParaRPr lang="en-CA" dirty="0">
              <a:solidFill>
                <a:schemeClr val="tx1"/>
              </a:solidFill>
            </a:endParaRPr>
          </a:p>
        </p:txBody>
      </p:sp>
      <p:sp>
        <p:nvSpPr>
          <p:cNvPr id="57" name="TextBox 56"/>
          <p:cNvSpPr txBox="1"/>
          <p:nvPr/>
        </p:nvSpPr>
        <p:spPr>
          <a:xfrm>
            <a:off x="26312543" y="15513080"/>
            <a:ext cx="9979295" cy="1144929"/>
          </a:xfrm>
          <a:prstGeom prst="rect">
            <a:avLst/>
          </a:prstGeom>
          <a:noFill/>
        </p:spPr>
        <p:txBody>
          <a:bodyPr wrap="square" rtlCol="0">
            <a:spAutoFit/>
          </a:bodyPr>
          <a:lstStyle/>
          <a:p>
            <a:pPr marL="457200" indent="-457200">
              <a:buAutoNum type="arabicPeriod"/>
            </a:pPr>
            <a:r>
              <a:rPr lang="en-CA" dirty="0" smtClean="0">
                <a:solidFill>
                  <a:schemeClr val="tx1"/>
                </a:solidFill>
              </a:rPr>
              <a:t>Result (40%)</a:t>
            </a:r>
          </a:p>
          <a:p>
            <a:pPr marL="457200" indent="-457200">
              <a:buAutoNum type="arabicPeriod"/>
            </a:pPr>
            <a:r>
              <a:rPr lang="en-CA" dirty="0" smtClean="0">
                <a:solidFill>
                  <a:schemeClr val="tx1"/>
                </a:solidFill>
              </a:rPr>
              <a:t>Total CPU time for 1000 iterations (20%)</a:t>
            </a:r>
          </a:p>
          <a:p>
            <a:pPr marL="457200" indent="-457200">
              <a:buAutoNum type="arabicPeriod"/>
            </a:pPr>
            <a:r>
              <a:rPr lang="en-CA" dirty="0" smtClean="0">
                <a:solidFill>
                  <a:schemeClr val="tx1"/>
                </a:solidFill>
              </a:rPr>
              <a:t>Convergence CPU time for each algorithm (40%)</a:t>
            </a:r>
            <a:endParaRPr lang="en-CA" dirty="0">
              <a:solidFill>
                <a:schemeClr val="tx1"/>
              </a:solidFill>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Poster-ECE457A">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Times New Roman"/>
      </a:majorFont>
      <a:minorFont>
        <a:latin typeface="Times New Roman"/>
        <a:ea typeface=""/>
        <a:cs typeface="Times New Roma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1">
          <a:lnSpc>
            <a:spcPct val="95000"/>
          </a:lnSpc>
          <a:spcBef>
            <a:spcPct val="0"/>
          </a:spcBef>
          <a:spcAft>
            <a:spcPct val="0"/>
          </a:spcAft>
          <a:buClr>
            <a:srgbClr val="000000"/>
          </a:buClr>
          <a:buSzPct val="100000"/>
          <a:buFont typeface="Times New Roman" pitchFamily="18" charset="0"/>
          <a:buNone/>
          <a:tabLst/>
          <a:defRPr kumimoji="0" lang="en-GB" sz="2400" b="0" i="0" u="none" strike="noStrike" cap="none" normalizeH="0" baseline="0" smtClean="0">
            <a:ln>
              <a:noFill/>
            </a:ln>
            <a:solidFill>
              <a:schemeClr val="bg1"/>
            </a:solidFill>
            <a:effectLst/>
            <a:latin typeface="Times New Roman" pitchFamily="18" charset="0"/>
            <a:cs typeface="Times New Roman" pitchFamily="18"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1">
          <a:lnSpc>
            <a:spcPct val="95000"/>
          </a:lnSpc>
          <a:spcBef>
            <a:spcPct val="0"/>
          </a:spcBef>
          <a:spcAft>
            <a:spcPct val="0"/>
          </a:spcAft>
          <a:buClr>
            <a:srgbClr val="000000"/>
          </a:buClr>
          <a:buSzPct val="100000"/>
          <a:buFont typeface="Times New Roman" pitchFamily="18" charset="0"/>
          <a:buNone/>
          <a:tabLst/>
          <a:defRPr kumimoji="0" lang="en-GB" sz="2400" b="0" i="0" u="none" strike="noStrike" cap="none" normalizeH="0" baseline="0" smtClean="0">
            <a:ln>
              <a:noFill/>
            </a:ln>
            <a:solidFill>
              <a:schemeClr val="bg1"/>
            </a:solidFill>
            <a:effectLst/>
            <a:latin typeface="Times New Roman" pitchFamily="18" charset="0"/>
            <a:cs typeface="Times New Roman" pitchFamily="18"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Poster-ECE457A</Template>
  <TotalTime>90</TotalTime>
  <Words>1330</Words>
  <Application>Microsoft Office PowerPoint</Application>
  <PresentationFormat>Custom</PresentationFormat>
  <Paragraphs>104</Paragraphs>
  <Slides>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StarSymbol</vt:lpstr>
      <vt:lpstr>SimSun</vt:lpstr>
      <vt:lpstr>Cambria Math</vt:lpstr>
      <vt:lpstr>Georgia</vt:lpstr>
      <vt:lpstr>Symbol</vt:lpstr>
      <vt:lpstr>Times New Roman</vt:lpstr>
      <vt:lpstr>Poster-ECE457A</vt:lpstr>
      <vt:lpstr>PowerPoint Presentation</vt:lpstr>
    </vt:vector>
  </TitlesOfParts>
  <Company>University of Waterloo</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 Debin</dc:creator>
  <cp:lastModifiedBy>Billy Libin Bai</cp:lastModifiedBy>
  <cp:revision>18</cp:revision>
  <dcterms:created xsi:type="dcterms:W3CDTF">2014-07-28T01:53:13Z</dcterms:created>
  <dcterms:modified xsi:type="dcterms:W3CDTF">2014-07-28T20:51:13Z</dcterms:modified>
</cp:coreProperties>
</file>