
<file path=[Content_Types].xml><?xml version="1.0" encoding="utf-8"?>
<Types xmlns="http://schemas.openxmlformats.org/package/2006/content-types">
  <Default Extension="bmp" ContentType="image/bmp"/>
  <Default Extension="emf" ContentType="image/x-emf"/>
  <Default Extension="gif" ContentType="image/gif"/>
  <Default Extension="jpg" ContentType="image/jpeg"/>
  <Default Extension="png" ContentType="image/png"/>
  <Default Extension="rels" ContentType="application/vnd.openxmlformats-package.relationships+xml"/>
  <Default Extension="svg" ContentType="image/svg+xml"/>
  <Default Extension="tiff" ContentType="image/tiff"/>
  <Default Extension="wmf" ContentType="image/x-wmf"/>
  <Default Extension="xlsx" ContentType="application/vnd.openxmlformats-officedocument.spreadsheetml.sheet"/>
  <Default Extension="xml" ContentType="application/xml"/>
  <Override PartName="/docProps/app.xml" ContentType="application/vnd.openxmlformats-officedocument.extended-properties+xml"/>
  <Override PartName="/docProps/core.xml" ContentType="application/vnd.openxmlformats-package.core-properties+xml"/>
  <Override PartName="/ppt/changesInfos/changesInfo1.xml" ContentType="application/vnd.ms-powerpoint.changesinfo+xml"/>
  <Override PartName="/ppt/charts/chart12f588a0f.xml" ContentType="application/vnd.openxmlformats-officedocument.drawingml.chart+xml"/>
  <Override PartName="/ppt/charts/chart13767288e.xml" ContentType="application/vnd.openxmlformats-officedocument.drawingml.chart+xml"/>
  <Override PartName="/ppt/charts/chart1ec1c596.xml" ContentType="application/vnd.openxmlformats-officedocument.drawingml.chart+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E52"/>
    <a:srgbClr val="AC9766"/>
    <a:srgbClr val="55565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AFB873-2330-422D-A102-C341E5BD09A1}" v="2" dt="2021-01-14T17:07:48.7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59" autoAdjust="0"/>
    <p:restoredTop sz="94660"/>
  </p:normalViewPr>
  <p:slideViewPr>
    <p:cSldViewPr snapToGrid="0">
      <p:cViewPr varScale="1">
        <p:scale>
          <a:sx n="67" d="100"/>
          <a:sy n="67" d="100"/>
        </p:scale>
        <p:origin x="52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customXml" Target="../customXml/item1.xml"/><Relationship Id="rId3" Type="http://schemas.openxmlformats.org/officeDocument/2006/relationships/viewProps" Target="viewProps.xml"/><Relationship Id="rId21" Type="http://schemas.openxmlformats.org/officeDocument/2006/relationships/slide" Target="slides/slide14.xml"/><Relationship Id="rId7" Type="http://schemas.microsoft.com/office/2015/10/relationships/revisionInfo" Target="revisionInfo.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2" Type="http://schemas.openxmlformats.org/officeDocument/2006/relationships/presProps" Target="presProps.xml"/><Relationship Id="rId16" Type="http://schemas.openxmlformats.org/officeDocument/2006/relationships/slide" Target="slides/slide9.xml"/><Relationship Id="rId20" Type="http://schemas.openxmlformats.org/officeDocument/2006/relationships/slide" Target="slides/slide13.xml"/><Relationship Id="rId1" Type="http://schemas.openxmlformats.org/officeDocument/2006/relationships/slideMaster" Target="slideMasters/slideMaster1.xml"/><Relationship Id="rId6" Type="http://schemas.microsoft.com/office/2016/11/relationships/changesInfo" Target="changesInfos/changesInfo1.xml"/><Relationship Id="rId11" Type="http://schemas.openxmlformats.org/officeDocument/2006/relationships/slide" Target="slides/slide4.xml"/><Relationship Id="rId24" Type="http://schemas.openxmlformats.org/officeDocument/2006/relationships/slide" Target="slides/slide17.xml"/><Relationship Id="rId5" Type="http://schemas.openxmlformats.org/officeDocument/2006/relationships/tableStyles" Target="tableStyles.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customXml" Target="../customXml/item3.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theme" Target="theme/theme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customXml" Target="../customXml/item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ss Fineman" userId="841f5f28-e118-456a-b418-8e156e77d5b7" providerId="ADAL" clId="{E8C598D3-AB07-48FA-BF76-A0408AC8F368}"/>
    <pc:docChg chg="undo custSel addSld delSld modSld addMainMaster delMainMaster modMainMaster">
      <pc:chgData name="Ross Fineman" userId="841f5f28-e118-456a-b418-8e156e77d5b7" providerId="ADAL" clId="{E8C598D3-AB07-48FA-BF76-A0408AC8F368}" dt="2020-12-04T19:28:35.375" v="657" actId="47"/>
      <pc:docMkLst>
        <pc:docMk/>
      </pc:docMkLst>
      <pc:sldChg chg="del">
        <pc:chgData name="Ross Fineman" userId="841f5f28-e118-456a-b418-8e156e77d5b7" providerId="ADAL" clId="{E8C598D3-AB07-48FA-BF76-A0408AC8F368}" dt="2020-12-04T15:03:41.984" v="160" actId="47"/>
        <pc:sldMkLst>
          <pc:docMk/>
          <pc:sldMk cId="275266385" sldId="256"/>
        </pc:sldMkLst>
      </pc:sldChg>
      <pc:sldChg chg="new del">
        <pc:chgData name="Ross Fineman" userId="841f5f28-e118-456a-b418-8e156e77d5b7" providerId="ADAL" clId="{E8C598D3-AB07-48FA-BF76-A0408AC8F368}" dt="2020-12-04T18:58:39.097" v="478" actId="47"/>
        <pc:sldMkLst>
          <pc:docMk/>
          <pc:sldMk cId="769965228" sldId="256"/>
        </pc:sldMkLst>
      </pc:sldChg>
      <pc:sldChg chg="new del">
        <pc:chgData name="Ross Fineman" userId="841f5f28-e118-456a-b418-8e156e77d5b7" providerId="ADAL" clId="{E8C598D3-AB07-48FA-BF76-A0408AC8F368}" dt="2020-12-04T18:14:34.150" v="466" actId="2696"/>
        <pc:sldMkLst>
          <pc:docMk/>
          <pc:sldMk cId="2427456764" sldId="256"/>
        </pc:sldMkLst>
      </pc:sldChg>
      <pc:sldChg chg="new del">
        <pc:chgData name="Ross Fineman" userId="841f5f28-e118-456a-b418-8e156e77d5b7" providerId="ADAL" clId="{E8C598D3-AB07-48FA-BF76-A0408AC8F368}" dt="2020-12-04T19:28:26.656" v="655" actId="47"/>
        <pc:sldMkLst>
          <pc:docMk/>
          <pc:sldMk cId="3055114785" sldId="256"/>
        </pc:sldMkLst>
      </pc:sldChg>
      <pc:sldChg chg="new del">
        <pc:chgData name="Ross Fineman" userId="841f5f28-e118-456a-b418-8e156e77d5b7" providerId="ADAL" clId="{E8C598D3-AB07-48FA-BF76-A0408AC8F368}" dt="2020-12-04T19:28:35.375" v="657" actId="47"/>
        <pc:sldMkLst>
          <pc:docMk/>
          <pc:sldMk cId="3945003599" sldId="256"/>
        </pc:sldMkLst>
      </pc:sldChg>
      <pc:sldChg chg="new del">
        <pc:chgData name="Ross Fineman" userId="841f5f28-e118-456a-b418-8e156e77d5b7" providerId="ADAL" clId="{E8C598D3-AB07-48FA-BF76-A0408AC8F368}" dt="2020-12-04T15:03:40.857" v="159" actId="47"/>
        <pc:sldMkLst>
          <pc:docMk/>
          <pc:sldMk cId="4158199001" sldId="257"/>
        </pc:sldMkLst>
      </pc:sldChg>
      <pc:sldMasterChg chg="del delSldLayout">
        <pc:chgData name="Ross Fineman" userId="841f5f28-e118-456a-b418-8e156e77d5b7" providerId="ADAL" clId="{E8C598D3-AB07-48FA-BF76-A0408AC8F368}" dt="2020-12-04T15:03:56.761" v="163" actId="2696"/>
        <pc:sldMasterMkLst>
          <pc:docMk/>
          <pc:sldMasterMk cId="1187567777" sldId="2147483648"/>
        </pc:sldMasterMkLst>
        <pc:sldLayoutChg chg="del">
          <pc:chgData name="Ross Fineman" userId="841f5f28-e118-456a-b418-8e156e77d5b7" providerId="ADAL" clId="{E8C598D3-AB07-48FA-BF76-A0408AC8F368}" dt="2020-12-04T15:03:56.759" v="162" actId="2696"/>
          <pc:sldLayoutMkLst>
            <pc:docMk/>
            <pc:sldMasterMk cId="1187567777" sldId="2147483648"/>
            <pc:sldLayoutMk cId="3188687187" sldId="2147483649"/>
          </pc:sldLayoutMkLst>
        </pc:sldLayoutChg>
        <pc:sldLayoutChg chg="del">
          <pc:chgData name="Ross Fineman" userId="841f5f28-e118-456a-b418-8e156e77d5b7" providerId="ADAL" clId="{E8C598D3-AB07-48FA-BF76-A0408AC8F368}" dt="2020-12-04T15:03:56.757" v="161" actId="2696"/>
          <pc:sldLayoutMkLst>
            <pc:docMk/>
            <pc:sldMasterMk cId="1187567777" sldId="2147483648"/>
            <pc:sldLayoutMk cId="2107685509" sldId="2147483662"/>
          </pc:sldLayoutMkLst>
        </pc:sldLayoutChg>
      </pc:sldMasterChg>
      <pc:sldMasterChg chg="addSp delSp modSp mod addSldLayout delSldLayout modSldLayout sldLayoutOrd">
        <pc:chgData name="Ross Fineman" userId="841f5f28-e118-456a-b418-8e156e77d5b7" providerId="ADAL" clId="{E8C598D3-AB07-48FA-BF76-A0408AC8F368}" dt="2020-12-04T19:23:01.621" v="653"/>
        <pc:sldMasterMkLst>
          <pc:docMk/>
          <pc:sldMasterMk cId="757662717" sldId="2147483656"/>
        </pc:sldMasterMkLst>
        <pc:spChg chg="mod">
          <ac:chgData name="Ross Fineman" userId="841f5f28-e118-456a-b418-8e156e77d5b7" providerId="ADAL" clId="{E8C598D3-AB07-48FA-BF76-A0408AC8F368}" dt="2020-12-04T19:07:20.253" v="505" actId="962"/>
          <ac:spMkLst>
            <pc:docMk/>
            <pc:sldMasterMk cId="757662717" sldId="2147483656"/>
            <ac:spMk id="2" creationId="{E1D9777D-9C4B-4773-99BA-DA96C9E71524}"/>
          </ac:spMkLst>
        </pc:spChg>
        <pc:spChg chg="mod">
          <ac:chgData name="Ross Fineman" userId="841f5f28-e118-456a-b418-8e156e77d5b7" providerId="ADAL" clId="{E8C598D3-AB07-48FA-BF76-A0408AC8F368}" dt="2020-12-04T19:07:24.586" v="506" actId="962"/>
          <ac:spMkLst>
            <pc:docMk/>
            <pc:sldMasterMk cId="757662717" sldId="2147483656"/>
            <ac:spMk id="3" creationId="{0FD184A6-4BB0-444E-BFB8-A28D43BDC4EE}"/>
          </ac:spMkLst>
        </pc:spChg>
        <pc:spChg chg="mod">
          <ac:chgData name="Ross Fineman" userId="841f5f28-e118-456a-b418-8e156e77d5b7" providerId="ADAL" clId="{E8C598D3-AB07-48FA-BF76-A0408AC8F368}" dt="2020-12-04T19:07:28.302" v="507" actId="962"/>
          <ac:spMkLst>
            <pc:docMk/>
            <pc:sldMasterMk cId="757662717" sldId="2147483656"/>
            <ac:spMk id="4" creationId="{18FF6EBF-7B84-4B24-A1D0-11B8526D6BC5}"/>
          </ac:spMkLst>
        </pc:spChg>
        <pc:spChg chg="mod">
          <ac:chgData name="Ross Fineman" userId="841f5f28-e118-456a-b418-8e156e77d5b7" providerId="ADAL" clId="{E8C598D3-AB07-48FA-BF76-A0408AC8F368}" dt="2020-12-04T19:07:35.556" v="508" actId="962"/>
          <ac:spMkLst>
            <pc:docMk/>
            <pc:sldMasterMk cId="757662717" sldId="2147483656"/>
            <ac:spMk id="6" creationId="{398CDBE2-D952-40FA-A408-77905435C92D}"/>
          </ac:spMkLst>
        </pc:spChg>
        <pc:picChg chg="add del mod">
          <ac:chgData name="Ross Fineman" userId="841f5f28-e118-456a-b418-8e156e77d5b7" providerId="ADAL" clId="{E8C598D3-AB07-48FA-BF76-A0408AC8F368}" dt="2020-12-04T14:37:55.357" v="25" actId="478"/>
          <ac:picMkLst>
            <pc:docMk/>
            <pc:sldMasterMk cId="757662717" sldId="2147483656"/>
            <ac:picMk id="7" creationId="{7F766047-82DC-4817-96F1-8C9EE44B48BE}"/>
          </ac:picMkLst>
        </pc:picChg>
        <pc:sldLayoutChg chg="addSp delSp modSp mod">
          <pc:chgData name="Ross Fineman" userId="841f5f28-e118-456a-b418-8e156e77d5b7" providerId="ADAL" clId="{E8C598D3-AB07-48FA-BF76-A0408AC8F368}" dt="2020-12-04T19:21:57.639" v="648" actId="13244"/>
          <pc:sldLayoutMkLst>
            <pc:docMk/>
            <pc:sldMasterMk cId="757662717" sldId="2147483656"/>
            <pc:sldLayoutMk cId="1598848090" sldId="2147483659"/>
          </pc:sldLayoutMkLst>
          <pc:spChg chg="add del mod">
            <ac:chgData name="Ross Fineman" userId="841f5f28-e118-456a-b418-8e156e77d5b7" providerId="ADAL" clId="{E8C598D3-AB07-48FA-BF76-A0408AC8F368}" dt="2020-12-04T14:34:04.073" v="23"/>
            <ac:spMkLst>
              <pc:docMk/>
              <pc:sldMasterMk cId="757662717" sldId="2147483656"/>
              <pc:sldLayoutMk cId="1598848090" sldId="2147483659"/>
              <ac:spMk id="2" creationId="{55C3B2E8-CB9E-4ADC-8E72-BD8C9EEF9522}"/>
            </ac:spMkLst>
          </pc:spChg>
          <pc:spChg chg="add del mod">
            <ac:chgData name="Ross Fineman" userId="841f5f28-e118-456a-b418-8e156e77d5b7" providerId="ADAL" clId="{E8C598D3-AB07-48FA-BF76-A0408AC8F368}" dt="2020-12-04T14:34:04.073" v="23"/>
            <ac:spMkLst>
              <pc:docMk/>
              <pc:sldMasterMk cId="757662717" sldId="2147483656"/>
              <pc:sldLayoutMk cId="1598848090" sldId="2147483659"/>
              <ac:spMk id="3" creationId="{B3C819D9-A88C-4A21-84F4-E5B715156F39}"/>
            </ac:spMkLst>
          </pc:spChg>
          <pc:spChg chg="add del mod">
            <ac:chgData name="Ross Fineman" userId="841f5f28-e118-456a-b418-8e156e77d5b7" providerId="ADAL" clId="{E8C598D3-AB07-48FA-BF76-A0408AC8F368}" dt="2020-12-04T14:34:03.709" v="22"/>
            <ac:spMkLst>
              <pc:docMk/>
              <pc:sldMasterMk cId="757662717" sldId="2147483656"/>
              <pc:sldLayoutMk cId="1598848090" sldId="2147483659"/>
              <ac:spMk id="8" creationId="{DF27CDB5-0422-4EF4-B658-DC72D0462835}"/>
            </ac:spMkLst>
          </pc:spChg>
          <pc:grpChg chg="add del mod ord modVis">
            <ac:chgData name="Ross Fineman" userId="841f5f28-e118-456a-b418-8e156e77d5b7" providerId="ADAL" clId="{E8C598D3-AB07-48FA-BF76-A0408AC8F368}" dt="2020-12-04T19:21:55.748" v="647" actId="478"/>
            <ac:grpSpMkLst>
              <pc:docMk/>
              <pc:sldMasterMk cId="757662717" sldId="2147483656"/>
              <pc:sldLayoutMk cId="1598848090" sldId="2147483659"/>
              <ac:grpSpMk id="2" creationId="{3AF1F36E-5CF9-400A-BC0B-213F0284F247}"/>
            </ac:grpSpMkLst>
          </pc:grpChg>
          <pc:grpChg chg="add del mod">
            <ac:chgData name="Ross Fineman" userId="841f5f28-e118-456a-b418-8e156e77d5b7" providerId="ADAL" clId="{E8C598D3-AB07-48FA-BF76-A0408AC8F368}" dt="2020-12-04T19:18:47.432" v="613" actId="478"/>
            <ac:grpSpMkLst>
              <pc:docMk/>
              <pc:sldMasterMk cId="757662717" sldId="2147483656"/>
              <pc:sldLayoutMk cId="1598848090" sldId="2147483659"/>
              <ac:grpSpMk id="3" creationId="{BF4DCCEB-8B62-4983-8F36-D5329A25B075}"/>
            </ac:grpSpMkLst>
          </pc:grpChg>
          <pc:grpChg chg="add del mod">
            <ac:chgData name="Ross Fineman" userId="841f5f28-e118-456a-b418-8e156e77d5b7" providerId="ADAL" clId="{E8C598D3-AB07-48FA-BF76-A0408AC8F368}" dt="2020-12-04T19:19:48.414" v="618" actId="478"/>
            <ac:grpSpMkLst>
              <pc:docMk/>
              <pc:sldMasterMk cId="757662717" sldId="2147483656"/>
              <pc:sldLayoutMk cId="1598848090" sldId="2147483659"/>
              <ac:grpSpMk id="9" creationId="{4FDBC9FF-B33F-4E4A-9581-1B2D6EA1F048}"/>
            </ac:grpSpMkLst>
          </pc:grpChg>
          <pc:picChg chg="mod modVis">
            <ac:chgData name="Ross Fineman" userId="841f5f28-e118-456a-b418-8e156e77d5b7" providerId="ADAL" clId="{E8C598D3-AB07-48FA-BF76-A0408AC8F368}" dt="2020-12-04T19:14:43.843" v="608" actId="962"/>
            <ac:picMkLst>
              <pc:docMk/>
              <pc:sldMasterMk cId="757662717" sldId="2147483656"/>
              <pc:sldLayoutMk cId="1598848090" sldId="2147483659"/>
              <ac:picMk id="4" creationId="{00000000-0000-0000-0000-000000000000}"/>
            </ac:picMkLst>
          </pc:picChg>
          <pc:picChg chg="mod modVis">
            <ac:chgData name="Ross Fineman" userId="841f5f28-e118-456a-b418-8e156e77d5b7" providerId="ADAL" clId="{E8C598D3-AB07-48FA-BF76-A0408AC8F368}" dt="2020-12-04T19:14:51.079" v="609" actId="962"/>
            <ac:picMkLst>
              <pc:docMk/>
              <pc:sldMasterMk cId="757662717" sldId="2147483656"/>
              <pc:sldLayoutMk cId="1598848090" sldId="2147483659"/>
              <ac:picMk id="5" creationId="{00000000-0000-0000-0000-000000000000}"/>
            </ac:picMkLst>
          </pc:picChg>
          <pc:picChg chg="add del mod modVis">
            <ac:chgData name="Ross Fineman" userId="841f5f28-e118-456a-b418-8e156e77d5b7" providerId="ADAL" clId="{E8C598D3-AB07-48FA-BF76-A0408AC8F368}" dt="2020-12-04T19:14:02.895" v="595" actId="962"/>
            <ac:picMkLst>
              <pc:docMk/>
              <pc:sldMasterMk cId="757662717" sldId="2147483656"/>
              <pc:sldLayoutMk cId="1598848090" sldId="2147483659"/>
              <ac:picMk id="6" creationId="{00000000-0000-0000-0000-000000000000}"/>
            </ac:picMkLst>
          </pc:picChg>
          <pc:picChg chg="add del mod modVis">
            <ac:chgData name="Ross Fineman" userId="841f5f28-e118-456a-b418-8e156e77d5b7" providerId="ADAL" clId="{E8C598D3-AB07-48FA-BF76-A0408AC8F368}" dt="2020-12-04T19:13:59.436" v="594" actId="962"/>
            <ac:picMkLst>
              <pc:docMk/>
              <pc:sldMasterMk cId="757662717" sldId="2147483656"/>
              <pc:sldLayoutMk cId="1598848090" sldId="2147483659"/>
              <ac:picMk id="7" creationId="{00000000-0000-0000-0000-000000000000}"/>
            </ac:picMkLst>
          </pc:picChg>
          <pc:picChg chg="add mod">
            <ac:chgData name="Ross Fineman" userId="841f5f28-e118-456a-b418-8e156e77d5b7" providerId="ADAL" clId="{E8C598D3-AB07-48FA-BF76-A0408AC8F368}" dt="2020-12-04T19:19:28.539" v="614" actId="962"/>
            <ac:picMkLst>
              <pc:docMk/>
              <pc:sldMasterMk cId="757662717" sldId="2147483656"/>
              <pc:sldLayoutMk cId="1598848090" sldId="2147483659"/>
              <ac:picMk id="8" creationId="{87B55C38-3A8D-4B69-BE7E-A64B1368B5F0}"/>
            </ac:picMkLst>
          </pc:picChg>
          <pc:picChg chg="mod">
            <ac:chgData name="Ross Fineman" userId="841f5f28-e118-456a-b418-8e156e77d5b7" providerId="ADAL" clId="{E8C598D3-AB07-48FA-BF76-A0408AC8F368}" dt="2020-12-04T19:19:35.884" v="615"/>
            <ac:picMkLst>
              <pc:docMk/>
              <pc:sldMasterMk cId="757662717" sldId="2147483656"/>
              <pc:sldLayoutMk cId="1598848090" sldId="2147483659"/>
              <ac:picMk id="10" creationId="{A9BB5CC0-FDED-49FF-9993-019039E00582}"/>
            </ac:picMkLst>
          </pc:picChg>
          <pc:picChg chg="mod">
            <ac:chgData name="Ross Fineman" userId="841f5f28-e118-456a-b418-8e156e77d5b7" providerId="ADAL" clId="{E8C598D3-AB07-48FA-BF76-A0408AC8F368}" dt="2020-12-04T19:19:35.884" v="615"/>
            <ac:picMkLst>
              <pc:docMk/>
              <pc:sldMasterMk cId="757662717" sldId="2147483656"/>
              <pc:sldLayoutMk cId="1598848090" sldId="2147483659"/>
              <ac:picMk id="11" creationId="{2F55D878-5075-4172-A999-09B5ED9F0D02}"/>
            </ac:picMkLst>
          </pc:picChg>
          <pc:picChg chg="add del mod">
            <ac:chgData name="Ross Fineman" userId="841f5f28-e118-456a-b418-8e156e77d5b7" providerId="ADAL" clId="{E8C598D3-AB07-48FA-BF76-A0408AC8F368}" dt="2020-12-04T19:20:15.684" v="623" actId="478"/>
            <ac:picMkLst>
              <pc:docMk/>
              <pc:sldMasterMk cId="757662717" sldId="2147483656"/>
              <pc:sldLayoutMk cId="1598848090" sldId="2147483659"/>
              <ac:picMk id="12" creationId="{41153016-A41F-4B42-92D8-343558619476}"/>
            </ac:picMkLst>
          </pc:picChg>
          <pc:picChg chg="add mod ord modVis">
            <ac:chgData name="Ross Fineman" userId="841f5f28-e118-456a-b418-8e156e77d5b7" providerId="ADAL" clId="{E8C598D3-AB07-48FA-BF76-A0408AC8F368}" dt="2020-12-04T19:21:57.639" v="648" actId="13244"/>
            <ac:picMkLst>
              <pc:docMk/>
              <pc:sldMasterMk cId="757662717" sldId="2147483656"/>
              <pc:sldLayoutMk cId="1598848090" sldId="2147483659"/>
              <ac:picMk id="13" creationId="{B5DDE422-094C-417A-9D06-DF732F117644}"/>
            </ac:picMkLst>
          </pc:picChg>
          <pc:picChg chg="add del mod modVis">
            <ac:chgData name="Ross Fineman" userId="841f5f28-e118-456a-b418-8e156e77d5b7" providerId="ADAL" clId="{E8C598D3-AB07-48FA-BF76-A0408AC8F368}" dt="2020-12-04T19:21:32.752" v="642"/>
            <ac:picMkLst>
              <pc:docMk/>
              <pc:sldMasterMk cId="757662717" sldId="2147483656"/>
              <pc:sldLayoutMk cId="1598848090" sldId="2147483659"/>
              <ac:picMk id="14" creationId="{2D0B2EF2-721D-4EE2-9A33-D5EE9828709C}"/>
            </ac:picMkLst>
          </pc:picChg>
        </pc:sldLayoutChg>
        <pc:sldLayoutChg chg="delSp modSp del mod">
          <pc:chgData name="Ross Fineman" userId="841f5f28-e118-456a-b418-8e156e77d5b7" providerId="ADAL" clId="{E8C598D3-AB07-48FA-BF76-A0408AC8F368}" dt="2020-12-04T14:52:06.810" v="153" actId="2696"/>
          <pc:sldLayoutMkLst>
            <pc:docMk/>
            <pc:sldMasterMk cId="757662717" sldId="2147483656"/>
            <pc:sldLayoutMk cId="4042995005" sldId="2147483661"/>
          </pc:sldLayoutMkLst>
          <pc:spChg chg="del">
            <ac:chgData name="Ross Fineman" userId="841f5f28-e118-456a-b418-8e156e77d5b7" providerId="ADAL" clId="{E8C598D3-AB07-48FA-BF76-A0408AC8F368}" dt="2020-12-04T14:32:55.719" v="16" actId="478"/>
            <ac:spMkLst>
              <pc:docMk/>
              <pc:sldMasterMk cId="757662717" sldId="2147483656"/>
              <pc:sldLayoutMk cId="4042995005" sldId="2147483661"/>
              <ac:spMk id="7" creationId="{00000000-0000-0000-0000-000000000000}"/>
            </ac:spMkLst>
          </pc:spChg>
          <pc:spChg chg="mod">
            <ac:chgData name="Ross Fineman" userId="841f5f28-e118-456a-b418-8e156e77d5b7" providerId="ADAL" clId="{E8C598D3-AB07-48FA-BF76-A0408AC8F368}" dt="2020-12-04T14:30:14.134" v="9" actId="2711"/>
            <ac:spMkLst>
              <pc:docMk/>
              <pc:sldMasterMk cId="757662717" sldId="2147483656"/>
              <pc:sldLayoutMk cId="4042995005" sldId="2147483661"/>
              <ac:spMk id="8" creationId="{932C423D-9D31-46E1-B98A-974F90DED0BE}"/>
            </ac:spMkLst>
          </pc:spChg>
        </pc:sldLayoutChg>
        <pc:sldLayoutChg chg="addSp delSp modSp add del mod ord replId modTransition">
          <pc:chgData name="Ross Fineman" userId="841f5f28-e118-456a-b418-8e156e77d5b7" providerId="ADAL" clId="{E8C598D3-AB07-48FA-BF76-A0408AC8F368}" dt="2020-12-04T14:51:51.498" v="151" actId="2696"/>
          <pc:sldLayoutMkLst>
            <pc:docMk/>
            <pc:sldMasterMk cId="757662717" sldId="2147483656"/>
            <pc:sldLayoutMk cId="3933070178" sldId="2147483663"/>
          </pc:sldLayoutMkLst>
          <pc:picChg chg="del">
            <ac:chgData name="Ross Fineman" userId="841f5f28-e118-456a-b418-8e156e77d5b7" providerId="ADAL" clId="{E8C598D3-AB07-48FA-BF76-A0408AC8F368}" dt="2020-12-04T14:32:08.491" v="15" actId="478"/>
            <ac:picMkLst>
              <pc:docMk/>
              <pc:sldMasterMk cId="757662717" sldId="2147483656"/>
              <pc:sldLayoutMk cId="3933070178" sldId="2147483663"/>
              <ac:picMk id="5" creationId="{00000000-0000-0000-0000-000000000000}"/>
            </ac:picMkLst>
          </pc:picChg>
          <pc:picChg chg="add mod">
            <ac:chgData name="Ross Fineman" userId="841f5f28-e118-456a-b418-8e156e77d5b7" providerId="ADAL" clId="{E8C598D3-AB07-48FA-BF76-A0408AC8F368}" dt="2020-12-04T14:37:50.229" v="24"/>
            <ac:picMkLst>
              <pc:docMk/>
              <pc:sldMasterMk cId="757662717" sldId="2147483656"/>
              <pc:sldLayoutMk cId="3933070178" sldId="2147483663"/>
              <ac:picMk id="9" creationId="{C880645C-044C-40A3-94D1-B5FFF70D00B8}"/>
            </ac:picMkLst>
          </pc:picChg>
        </pc:sldLayoutChg>
        <pc:sldLayoutChg chg="new del mod">
          <pc:chgData name="Ross Fineman" userId="841f5f28-e118-456a-b418-8e156e77d5b7" providerId="ADAL" clId="{E8C598D3-AB07-48FA-BF76-A0408AC8F368}" dt="2020-12-04T15:01:09.230" v="157" actId="2696"/>
          <pc:sldLayoutMkLst>
            <pc:docMk/>
            <pc:sldMasterMk cId="757662717" sldId="2147483656"/>
            <pc:sldLayoutMk cId="3587369511" sldId="2147483664"/>
          </pc:sldLayoutMkLst>
        </pc:sldLayoutChg>
        <pc:sldLayoutChg chg="addSp modSp new del mod">
          <pc:chgData name="Ross Fineman" userId="841f5f28-e118-456a-b418-8e156e77d5b7" providerId="ADAL" clId="{E8C598D3-AB07-48FA-BF76-A0408AC8F368}" dt="2020-12-04T14:51:45.648" v="150" actId="2696"/>
          <pc:sldLayoutMkLst>
            <pc:docMk/>
            <pc:sldMasterMk cId="757662717" sldId="2147483656"/>
            <pc:sldLayoutMk cId="2585034993" sldId="2147483665"/>
          </pc:sldLayoutMkLst>
          <pc:spChg chg="add mod">
            <ac:chgData name="Ross Fineman" userId="841f5f28-e118-456a-b418-8e156e77d5b7" providerId="ADAL" clId="{E8C598D3-AB07-48FA-BF76-A0408AC8F368}" dt="2020-12-04T14:38:57.267" v="28"/>
            <ac:spMkLst>
              <pc:docMk/>
              <pc:sldMasterMk cId="757662717" sldId="2147483656"/>
              <pc:sldLayoutMk cId="2585034993" sldId="2147483665"/>
              <ac:spMk id="6" creationId="{64CCDB79-ADD1-4A9D-B061-523BCB806D15}"/>
            </ac:spMkLst>
          </pc:spChg>
          <pc:graphicFrameChg chg="add mod">
            <ac:chgData name="Ross Fineman" userId="841f5f28-e118-456a-b418-8e156e77d5b7" providerId="ADAL" clId="{E8C598D3-AB07-48FA-BF76-A0408AC8F368}" dt="2020-12-04T14:39:20.953" v="32"/>
            <ac:graphicFrameMkLst>
              <pc:docMk/>
              <pc:sldMasterMk cId="757662717" sldId="2147483656"/>
              <pc:sldLayoutMk cId="2585034993" sldId="2147483665"/>
              <ac:graphicFrameMk id="7" creationId="{F3FC3B25-E731-4D40-AF76-DB12551A4027}"/>
            </ac:graphicFrameMkLst>
          </pc:graphicFrameChg>
          <pc:picChg chg="add mod">
            <ac:chgData name="Ross Fineman" userId="841f5f28-e118-456a-b418-8e156e77d5b7" providerId="ADAL" clId="{E8C598D3-AB07-48FA-BF76-A0408AC8F368}" dt="2020-12-04T14:38:49.386" v="27"/>
            <ac:picMkLst>
              <pc:docMk/>
              <pc:sldMasterMk cId="757662717" sldId="2147483656"/>
              <pc:sldLayoutMk cId="2585034993" sldId="2147483665"/>
              <ac:picMk id="5" creationId="{F6F31110-6200-4AC7-A8CA-79593EC9DF63}"/>
            </ac:picMkLst>
          </pc:picChg>
        </pc:sldLayoutChg>
        <pc:sldLayoutChg chg="modSp add del mod modTransition">
          <pc:chgData name="Ross Fineman" userId="841f5f28-e118-456a-b418-8e156e77d5b7" providerId="ADAL" clId="{E8C598D3-AB07-48FA-BF76-A0408AC8F368}" dt="2020-12-04T14:52:06.802" v="152" actId="2696"/>
          <pc:sldLayoutMkLst>
            <pc:docMk/>
            <pc:sldMasterMk cId="757662717" sldId="2147483656"/>
            <pc:sldLayoutMk cId="1189850378" sldId="2147483666"/>
          </pc:sldLayoutMkLst>
          <pc:graphicFrameChg chg="mod">
            <ac:chgData name="Ross Fineman" userId="841f5f28-e118-456a-b418-8e156e77d5b7" providerId="ADAL" clId="{E8C598D3-AB07-48FA-BF76-A0408AC8F368}" dt="2020-12-04T14:39:16.867" v="31" actId="1076"/>
            <ac:graphicFrameMkLst>
              <pc:docMk/>
              <pc:sldMasterMk cId="757662717" sldId="2147483656"/>
              <pc:sldLayoutMk cId="1189850378" sldId="2147483666"/>
              <ac:graphicFrameMk id="12" creationId="{00000000-0000-0000-0000-000000000000}"/>
            </ac:graphicFrameMkLst>
          </pc:graphicFrameChg>
        </pc:sldLayoutChg>
        <pc:sldLayoutChg chg="addSp delSp modSp new mod ord">
          <pc:chgData name="Ross Fineman" userId="841f5f28-e118-456a-b418-8e156e77d5b7" providerId="ADAL" clId="{E8C598D3-AB07-48FA-BF76-A0408AC8F368}" dt="2020-12-04T19:07:07.070" v="504" actId="962"/>
          <pc:sldLayoutMkLst>
            <pc:docMk/>
            <pc:sldMasterMk cId="757662717" sldId="2147483656"/>
            <pc:sldLayoutMk cId="2119152342" sldId="2147483667"/>
          </pc:sldLayoutMkLst>
          <pc:spChg chg="add del">
            <ac:chgData name="Ross Fineman" userId="841f5f28-e118-456a-b418-8e156e77d5b7" providerId="ADAL" clId="{E8C598D3-AB07-48FA-BF76-A0408AC8F368}" dt="2020-12-04T19:02:06.762" v="496" actId="11529"/>
            <ac:spMkLst>
              <pc:docMk/>
              <pc:sldMasterMk cId="757662717" sldId="2147483656"/>
              <pc:sldLayoutMk cId="2119152342" sldId="2147483667"/>
              <ac:spMk id="2" creationId="{67A5B1DD-45B8-4E33-A4D2-FE01FE984A9D}"/>
            </ac:spMkLst>
          </pc:spChg>
          <pc:spChg chg="del mod">
            <ac:chgData name="Ross Fineman" userId="841f5f28-e118-456a-b418-8e156e77d5b7" providerId="ADAL" clId="{E8C598D3-AB07-48FA-BF76-A0408AC8F368}" dt="2020-12-04T14:48:18.973" v="88" actId="21"/>
            <ac:spMkLst>
              <pc:docMk/>
              <pc:sldMasterMk cId="757662717" sldId="2147483656"/>
              <pc:sldLayoutMk cId="2119152342" sldId="2147483667"/>
              <ac:spMk id="2" creationId="{D39126F0-C77A-4ABE-B2A5-B34625EB390F}"/>
            </ac:spMkLst>
          </pc:spChg>
          <pc:spChg chg="mod">
            <ac:chgData name="Ross Fineman" userId="841f5f28-e118-456a-b418-8e156e77d5b7" providerId="ADAL" clId="{E8C598D3-AB07-48FA-BF76-A0408AC8F368}" dt="2020-12-04T19:07:07.070" v="504" actId="962"/>
            <ac:spMkLst>
              <pc:docMk/>
              <pc:sldMasterMk cId="757662717" sldId="2147483656"/>
              <pc:sldLayoutMk cId="2119152342" sldId="2147483667"/>
              <ac:spMk id="3" creationId="{8A898A14-62AB-46DC-8AAD-7A7E2385334E}"/>
            </ac:spMkLst>
          </pc:spChg>
          <pc:spChg chg="mod">
            <ac:chgData name="Ross Fineman" userId="841f5f28-e118-456a-b418-8e156e77d5b7" providerId="ADAL" clId="{E8C598D3-AB07-48FA-BF76-A0408AC8F368}" dt="2020-12-04T19:07:00.525" v="503" actId="962"/>
            <ac:spMkLst>
              <pc:docMk/>
              <pc:sldMasterMk cId="757662717" sldId="2147483656"/>
              <pc:sldLayoutMk cId="2119152342" sldId="2147483667"/>
              <ac:spMk id="4" creationId="{7D1CFDD6-6DC2-4777-B268-A24BACEDBED7}"/>
            </ac:spMkLst>
          </pc:spChg>
          <pc:spChg chg="add del mod">
            <ac:chgData name="Ross Fineman" userId="841f5f28-e118-456a-b418-8e156e77d5b7" providerId="ADAL" clId="{E8C598D3-AB07-48FA-BF76-A0408AC8F368}" dt="2020-12-04T14:43:36.876" v="74" actId="478"/>
            <ac:spMkLst>
              <pc:docMk/>
              <pc:sldMasterMk cId="757662717" sldId="2147483656"/>
              <pc:sldLayoutMk cId="2119152342" sldId="2147483667"/>
              <ac:spMk id="6" creationId="{9D14902C-AD48-4CE6-962A-0F03CD82FE3E}"/>
            </ac:spMkLst>
          </pc:spChg>
          <pc:spChg chg="add del mod">
            <ac:chgData name="Ross Fineman" userId="841f5f28-e118-456a-b418-8e156e77d5b7" providerId="ADAL" clId="{E8C598D3-AB07-48FA-BF76-A0408AC8F368}" dt="2020-12-04T19:02:06.762" v="496" actId="11529"/>
            <ac:spMkLst>
              <pc:docMk/>
              <pc:sldMasterMk cId="757662717" sldId="2147483656"/>
              <pc:sldLayoutMk cId="2119152342" sldId="2147483667"/>
              <ac:spMk id="6" creationId="{CC0972BC-425E-487E-A5BB-949D4FBBC899}"/>
            </ac:spMkLst>
          </pc:spChg>
          <pc:spChg chg="add del">
            <ac:chgData name="Ross Fineman" userId="841f5f28-e118-456a-b418-8e156e77d5b7" providerId="ADAL" clId="{E8C598D3-AB07-48FA-BF76-A0408AC8F368}" dt="2020-12-04T14:43:30.489" v="72" actId="11529"/>
            <ac:spMkLst>
              <pc:docMk/>
              <pc:sldMasterMk cId="757662717" sldId="2147483656"/>
              <pc:sldLayoutMk cId="2119152342" sldId="2147483667"/>
              <ac:spMk id="7" creationId="{DBF89CC1-8B40-434E-A9F3-2B7005D6C503}"/>
            </ac:spMkLst>
          </pc:spChg>
          <pc:spChg chg="add del mod">
            <ac:chgData name="Ross Fineman" userId="841f5f28-e118-456a-b418-8e156e77d5b7" providerId="ADAL" clId="{E8C598D3-AB07-48FA-BF76-A0408AC8F368}" dt="2020-12-04T14:43:34.474" v="73" actId="21"/>
            <ac:spMkLst>
              <pc:docMk/>
              <pc:sldMasterMk cId="757662717" sldId="2147483656"/>
              <pc:sldLayoutMk cId="2119152342" sldId="2147483667"/>
              <ac:spMk id="8" creationId="{C5058C6D-75A0-4749-B624-651A04AE508B}"/>
            </ac:spMkLst>
          </pc:spChg>
          <pc:spChg chg="add mod">
            <ac:chgData name="Ross Fineman" userId="841f5f28-e118-456a-b418-8e156e77d5b7" providerId="ADAL" clId="{E8C598D3-AB07-48FA-BF76-A0408AC8F368}" dt="2020-12-04T19:06:39.405" v="500" actId="962"/>
            <ac:spMkLst>
              <pc:docMk/>
              <pc:sldMasterMk cId="757662717" sldId="2147483656"/>
              <pc:sldLayoutMk cId="2119152342" sldId="2147483667"/>
              <ac:spMk id="9" creationId="{8FDA390F-A9B7-46FC-8568-E7F6D8173948}"/>
            </ac:spMkLst>
          </pc:spChg>
          <pc:spChg chg="add del mod">
            <ac:chgData name="Ross Fineman" userId="841f5f28-e118-456a-b418-8e156e77d5b7" providerId="ADAL" clId="{E8C598D3-AB07-48FA-BF76-A0408AC8F368}" dt="2020-12-04T14:45:13.191" v="85" actId="478"/>
            <ac:spMkLst>
              <pc:docMk/>
              <pc:sldMasterMk cId="757662717" sldId="2147483656"/>
              <pc:sldLayoutMk cId="2119152342" sldId="2147483667"/>
              <ac:spMk id="11" creationId="{2B5A1232-84ED-4095-B0EC-6E1A10CEE788}"/>
            </ac:spMkLst>
          </pc:spChg>
          <pc:spChg chg="add mod">
            <ac:chgData name="Ross Fineman" userId="841f5f28-e118-456a-b418-8e156e77d5b7" providerId="ADAL" clId="{E8C598D3-AB07-48FA-BF76-A0408AC8F368}" dt="2020-12-04T19:06:51.908" v="502" actId="962"/>
            <ac:spMkLst>
              <pc:docMk/>
              <pc:sldMasterMk cId="757662717" sldId="2147483656"/>
              <pc:sldLayoutMk cId="2119152342" sldId="2147483667"/>
              <ac:spMk id="12" creationId="{22E7379A-BDD0-4F0D-92C1-9F8A5FE12AB8}"/>
            </ac:spMkLst>
          </pc:spChg>
          <pc:graphicFrameChg chg="add mod modVis modGraphic">
            <ac:chgData name="Ross Fineman" userId="841f5f28-e118-456a-b418-8e156e77d5b7" providerId="ADAL" clId="{E8C598D3-AB07-48FA-BF76-A0408AC8F368}" dt="2020-12-04T19:06:28.273" v="499" actId="962"/>
            <ac:graphicFrameMkLst>
              <pc:docMk/>
              <pc:sldMasterMk cId="757662717" sldId="2147483656"/>
              <pc:sldLayoutMk cId="2119152342" sldId="2147483667"/>
              <ac:graphicFrameMk id="10" creationId="{EFE7C7A8-354D-470F-9D18-A916EBB9C343}"/>
            </ac:graphicFrameMkLst>
          </pc:graphicFrameChg>
          <pc:picChg chg="add mod">
            <ac:chgData name="Ross Fineman" userId="841f5f28-e118-456a-b418-8e156e77d5b7" providerId="ADAL" clId="{E8C598D3-AB07-48FA-BF76-A0408AC8F368}" dt="2020-12-04T19:06:46.845" v="501" actId="962"/>
            <ac:picMkLst>
              <pc:docMk/>
              <pc:sldMasterMk cId="757662717" sldId="2147483656"/>
              <pc:sldLayoutMk cId="2119152342" sldId="2147483667"/>
              <ac:picMk id="5" creationId="{00B13A0D-2DC6-4850-A133-3C043C72B42E}"/>
            </ac:picMkLst>
          </pc:picChg>
          <pc:picChg chg="add del mod">
            <ac:chgData name="Ross Fineman" userId="841f5f28-e118-456a-b418-8e156e77d5b7" providerId="ADAL" clId="{E8C598D3-AB07-48FA-BF76-A0408AC8F368}" dt="2020-12-04T19:02:03.564" v="489" actId="931"/>
            <ac:picMkLst>
              <pc:docMk/>
              <pc:sldMasterMk cId="757662717" sldId="2147483656"/>
              <pc:sldLayoutMk cId="2119152342" sldId="2147483667"/>
              <ac:picMk id="8" creationId="{AFE9E7BA-79FB-49C7-84E7-B899DB9F34AF}"/>
            </ac:picMkLst>
          </pc:picChg>
          <pc:picChg chg="add del mod">
            <ac:chgData name="Ross Fineman" userId="841f5f28-e118-456a-b418-8e156e77d5b7" providerId="ADAL" clId="{E8C598D3-AB07-48FA-BF76-A0408AC8F368}" dt="2020-12-04T19:02:06.318" v="495"/>
            <ac:picMkLst>
              <pc:docMk/>
              <pc:sldMasterMk cId="757662717" sldId="2147483656"/>
              <pc:sldLayoutMk cId="2119152342" sldId="2147483667"/>
              <ac:picMk id="11" creationId="{944FD24B-11E5-4338-B212-342825035203}"/>
            </ac:picMkLst>
          </pc:picChg>
        </pc:sldLayoutChg>
        <pc:sldLayoutChg chg="addSp modSp add mod modTransition">
          <pc:chgData name="Ross Fineman" userId="841f5f28-e118-456a-b418-8e156e77d5b7" providerId="ADAL" clId="{E8C598D3-AB07-48FA-BF76-A0408AC8F368}" dt="2020-12-04T19:08:31.695" v="518" actId="962"/>
          <pc:sldLayoutMkLst>
            <pc:docMk/>
            <pc:sldMasterMk cId="757662717" sldId="2147483656"/>
            <pc:sldLayoutMk cId="2226760047" sldId="2147483668"/>
          </pc:sldLayoutMkLst>
          <pc:spChg chg="mod">
            <ac:chgData name="Ross Fineman" userId="841f5f28-e118-456a-b418-8e156e77d5b7" providerId="ADAL" clId="{E8C598D3-AB07-48FA-BF76-A0408AC8F368}" dt="2020-12-04T19:08:31.695" v="518" actId="962"/>
            <ac:spMkLst>
              <pc:docMk/>
              <pc:sldMasterMk cId="757662717" sldId="2147483656"/>
              <pc:sldLayoutMk cId="2226760047" sldId="2147483668"/>
              <ac:spMk id="3" creationId="{8A898A14-62AB-46DC-8AAD-7A7E2385334E}"/>
            </ac:spMkLst>
          </pc:spChg>
          <pc:spChg chg="mod">
            <ac:chgData name="Ross Fineman" userId="841f5f28-e118-456a-b418-8e156e77d5b7" providerId="ADAL" clId="{E8C598D3-AB07-48FA-BF76-A0408AC8F368}" dt="2020-12-04T19:08:27.690" v="517" actId="962"/>
            <ac:spMkLst>
              <pc:docMk/>
              <pc:sldMasterMk cId="757662717" sldId="2147483656"/>
              <pc:sldLayoutMk cId="2226760047" sldId="2147483668"/>
              <ac:spMk id="4" creationId="{7D1CFDD6-6DC2-4777-B268-A24BACEDBED7}"/>
            </ac:spMkLst>
          </pc:spChg>
          <pc:spChg chg="add mod ord">
            <ac:chgData name="Ross Fineman" userId="841f5f28-e118-456a-b418-8e156e77d5b7" providerId="ADAL" clId="{E8C598D3-AB07-48FA-BF76-A0408AC8F368}" dt="2020-12-04T19:08:12.412" v="515" actId="962"/>
            <ac:spMkLst>
              <pc:docMk/>
              <pc:sldMasterMk cId="757662717" sldId="2147483656"/>
              <pc:sldLayoutMk cId="2226760047" sldId="2147483668"/>
              <ac:spMk id="8" creationId="{F5E5D409-5B88-4C6D-9A30-C06CEC28EE81}"/>
            </ac:spMkLst>
          </pc:spChg>
          <pc:spChg chg="mod">
            <ac:chgData name="Ross Fineman" userId="841f5f28-e118-456a-b418-8e156e77d5b7" providerId="ADAL" clId="{E8C598D3-AB07-48FA-BF76-A0408AC8F368}" dt="2020-12-04T19:08:05.421" v="514" actId="962"/>
            <ac:spMkLst>
              <pc:docMk/>
              <pc:sldMasterMk cId="757662717" sldId="2147483656"/>
              <pc:sldLayoutMk cId="2226760047" sldId="2147483668"/>
              <ac:spMk id="9" creationId="{8FDA390F-A9B7-46FC-8568-E7F6D8173948}"/>
            </ac:spMkLst>
          </pc:spChg>
          <pc:spChg chg="mod">
            <ac:chgData name="Ross Fineman" userId="841f5f28-e118-456a-b418-8e156e77d5b7" providerId="ADAL" clId="{E8C598D3-AB07-48FA-BF76-A0408AC8F368}" dt="2020-12-04T19:07:50.807" v="512" actId="962"/>
            <ac:spMkLst>
              <pc:docMk/>
              <pc:sldMasterMk cId="757662717" sldId="2147483656"/>
              <pc:sldLayoutMk cId="2226760047" sldId="2147483668"/>
              <ac:spMk id="12" creationId="{22E7379A-BDD0-4F0D-92C1-9F8A5FE12AB8}"/>
            </ac:spMkLst>
          </pc:spChg>
          <pc:graphicFrameChg chg="mod">
            <ac:chgData name="Ross Fineman" userId="841f5f28-e118-456a-b418-8e156e77d5b7" providerId="ADAL" clId="{E8C598D3-AB07-48FA-BF76-A0408AC8F368}" dt="2020-12-04T19:07:56.125" v="513" actId="962"/>
            <ac:graphicFrameMkLst>
              <pc:docMk/>
              <pc:sldMasterMk cId="757662717" sldId="2147483656"/>
              <pc:sldLayoutMk cId="2226760047" sldId="2147483668"/>
              <ac:graphicFrameMk id="10" creationId="{EFE7C7A8-354D-470F-9D18-A916EBB9C343}"/>
            </ac:graphicFrameMkLst>
          </pc:graphicFrameChg>
          <pc:picChg chg="mod">
            <ac:chgData name="Ross Fineman" userId="841f5f28-e118-456a-b418-8e156e77d5b7" providerId="ADAL" clId="{E8C598D3-AB07-48FA-BF76-A0408AC8F368}" dt="2020-12-04T19:08:23.418" v="516" actId="962"/>
            <ac:picMkLst>
              <pc:docMk/>
              <pc:sldMasterMk cId="757662717" sldId="2147483656"/>
              <pc:sldLayoutMk cId="2226760047" sldId="2147483668"/>
              <ac:picMk id="5" creationId="{00B13A0D-2DC6-4850-A133-3C043C72B42E}"/>
            </ac:picMkLst>
          </pc:picChg>
        </pc:sldLayoutChg>
        <pc:sldLayoutChg chg="addSp delSp modSp add mod modTransition">
          <pc:chgData name="Ross Fineman" userId="841f5f28-e118-456a-b418-8e156e77d5b7" providerId="ADAL" clId="{E8C598D3-AB07-48FA-BF76-A0408AC8F368}" dt="2020-12-04T19:10:05.229" v="536" actId="962"/>
          <pc:sldLayoutMkLst>
            <pc:docMk/>
            <pc:sldMasterMk cId="757662717" sldId="2147483656"/>
            <pc:sldLayoutMk cId="136774197" sldId="2147483669"/>
          </pc:sldLayoutMkLst>
          <pc:spChg chg="add del">
            <ac:chgData name="Ross Fineman" userId="841f5f28-e118-456a-b418-8e156e77d5b7" providerId="ADAL" clId="{E8C598D3-AB07-48FA-BF76-A0408AC8F368}" dt="2020-12-04T15:08:42.825" v="173" actId="11529"/>
            <ac:spMkLst>
              <pc:docMk/>
              <pc:sldMasterMk cId="757662717" sldId="2147483656"/>
              <pc:sldLayoutMk cId="136774197" sldId="2147483669"/>
              <ac:spMk id="2" creationId="{C9CC196D-857A-4476-9F2C-B2956E7C3FBD}"/>
            </ac:spMkLst>
          </pc:spChg>
          <pc:spChg chg="mod">
            <ac:chgData name="Ross Fineman" userId="841f5f28-e118-456a-b418-8e156e77d5b7" providerId="ADAL" clId="{E8C598D3-AB07-48FA-BF76-A0408AC8F368}" dt="2020-12-04T19:10:05.229" v="536" actId="962"/>
            <ac:spMkLst>
              <pc:docMk/>
              <pc:sldMasterMk cId="757662717" sldId="2147483656"/>
              <pc:sldLayoutMk cId="136774197" sldId="2147483669"/>
              <ac:spMk id="3" creationId="{8A898A14-62AB-46DC-8AAD-7A7E2385334E}"/>
            </ac:spMkLst>
          </pc:spChg>
          <pc:spChg chg="mod">
            <ac:chgData name="Ross Fineman" userId="841f5f28-e118-456a-b418-8e156e77d5b7" providerId="ADAL" clId="{E8C598D3-AB07-48FA-BF76-A0408AC8F368}" dt="2020-12-04T19:10:00.389" v="535" actId="962"/>
            <ac:spMkLst>
              <pc:docMk/>
              <pc:sldMasterMk cId="757662717" sldId="2147483656"/>
              <pc:sldLayoutMk cId="136774197" sldId="2147483669"/>
              <ac:spMk id="4" creationId="{7D1CFDD6-6DC2-4777-B268-A24BACEDBED7}"/>
            </ac:spMkLst>
          </pc:spChg>
          <pc:spChg chg="add mod ord">
            <ac:chgData name="Ross Fineman" userId="841f5f28-e118-456a-b418-8e156e77d5b7" providerId="ADAL" clId="{E8C598D3-AB07-48FA-BF76-A0408AC8F368}" dt="2020-12-04T19:09:38.475" v="530"/>
            <ac:spMkLst>
              <pc:docMk/>
              <pc:sldMasterMk cId="757662717" sldId="2147483656"/>
              <pc:sldLayoutMk cId="136774197" sldId="2147483669"/>
              <ac:spMk id="6" creationId="{58544C91-03D2-4435-BC5E-3117D893B5B6}"/>
            </ac:spMkLst>
          </pc:spChg>
          <pc:spChg chg="mod">
            <ac:chgData name="Ross Fineman" userId="841f5f28-e118-456a-b418-8e156e77d5b7" providerId="ADAL" clId="{E8C598D3-AB07-48FA-BF76-A0408AC8F368}" dt="2020-12-04T19:09:23.259" v="521" actId="962"/>
            <ac:spMkLst>
              <pc:docMk/>
              <pc:sldMasterMk cId="757662717" sldId="2147483656"/>
              <pc:sldLayoutMk cId="136774197" sldId="2147483669"/>
              <ac:spMk id="8" creationId="{F5E5D409-5B88-4C6D-9A30-C06CEC28EE81}"/>
            </ac:spMkLst>
          </pc:spChg>
          <pc:spChg chg="mod ord">
            <ac:chgData name="Ross Fineman" userId="841f5f28-e118-456a-b418-8e156e77d5b7" providerId="ADAL" clId="{E8C598D3-AB07-48FA-BF76-A0408AC8F368}" dt="2020-12-04T19:09:47.863" v="533"/>
            <ac:spMkLst>
              <pc:docMk/>
              <pc:sldMasterMk cId="757662717" sldId="2147483656"/>
              <pc:sldLayoutMk cId="136774197" sldId="2147483669"/>
              <ac:spMk id="9" creationId="{8FDA390F-A9B7-46FC-8568-E7F6D8173948}"/>
            </ac:spMkLst>
          </pc:spChg>
          <pc:spChg chg="add mod">
            <ac:chgData name="Ross Fineman" userId="841f5f28-e118-456a-b418-8e156e77d5b7" providerId="ADAL" clId="{E8C598D3-AB07-48FA-BF76-A0408AC8F368}" dt="2020-12-04T19:09:11.725" v="519" actId="962"/>
            <ac:spMkLst>
              <pc:docMk/>
              <pc:sldMasterMk cId="757662717" sldId="2147483656"/>
              <pc:sldLayoutMk cId="136774197" sldId="2147483669"/>
              <ac:spMk id="11" creationId="{EE0B237C-6A2E-43BF-9B83-2BAA24CE0827}"/>
            </ac:spMkLst>
          </pc:spChg>
          <pc:spChg chg="mod ord">
            <ac:chgData name="Ross Fineman" userId="841f5f28-e118-456a-b418-8e156e77d5b7" providerId="ADAL" clId="{E8C598D3-AB07-48FA-BF76-A0408AC8F368}" dt="2020-12-04T19:09:28.248" v="525" actId="962"/>
            <ac:spMkLst>
              <pc:docMk/>
              <pc:sldMasterMk cId="757662717" sldId="2147483656"/>
              <pc:sldLayoutMk cId="136774197" sldId="2147483669"/>
              <ac:spMk id="12" creationId="{22E7379A-BDD0-4F0D-92C1-9F8A5FE12AB8}"/>
            </ac:spMkLst>
          </pc:spChg>
          <pc:graphicFrameChg chg="mod ord">
            <ac:chgData name="Ross Fineman" userId="841f5f28-e118-456a-b418-8e156e77d5b7" providerId="ADAL" clId="{E8C598D3-AB07-48FA-BF76-A0408AC8F368}" dt="2020-12-04T19:09:34.821" v="529"/>
            <ac:graphicFrameMkLst>
              <pc:docMk/>
              <pc:sldMasterMk cId="757662717" sldId="2147483656"/>
              <pc:sldLayoutMk cId="136774197" sldId="2147483669"/>
              <ac:graphicFrameMk id="10" creationId="{EFE7C7A8-354D-470F-9D18-A916EBB9C343}"/>
            </ac:graphicFrameMkLst>
          </pc:graphicFrameChg>
          <pc:picChg chg="mod">
            <ac:chgData name="Ross Fineman" userId="841f5f28-e118-456a-b418-8e156e77d5b7" providerId="ADAL" clId="{E8C598D3-AB07-48FA-BF76-A0408AC8F368}" dt="2020-12-04T19:09:54.848" v="534" actId="962"/>
            <ac:picMkLst>
              <pc:docMk/>
              <pc:sldMasterMk cId="757662717" sldId="2147483656"/>
              <pc:sldLayoutMk cId="136774197" sldId="2147483669"/>
              <ac:picMk id="5" creationId="{00B13A0D-2DC6-4850-A133-3C043C72B42E}"/>
            </ac:picMkLst>
          </pc:picChg>
        </pc:sldLayoutChg>
        <pc:sldLayoutChg chg="new del mod">
          <pc:chgData name="Ross Fineman" userId="841f5f28-e118-456a-b418-8e156e77d5b7" providerId="ADAL" clId="{E8C598D3-AB07-48FA-BF76-A0408AC8F368}" dt="2020-12-04T15:01:05.104" v="156" actId="2696"/>
          <pc:sldLayoutMkLst>
            <pc:docMk/>
            <pc:sldMasterMk cId="757662717" sldId="2147483656"/>
            <pc:sldLayoutMk cId="4050735221" sldId="2147483669"/>
          </pc:sldLayoutMkLst>
        </pc:sldLayoutChg>
        <pc:sldLayoutChg chg="modSp mod ord">
          <pc:chgData name="Ross Fineman" userId="841f5f28-e118-456a-b418-8e156e77d5b7" providerId="ADAL" clId="{E8C598D3-AB07-48FA-BF76-A0408AC8F368}" dt="2020-12-04T19:23:01.621" v="653"/>
          <pc:sldLayoutMkLst>
            <pc:docMk/>
            <pc:sldMasterMk cId="757662717" sldId="2147483656"/>
            <pc:sldLayoutMk cId="1716840281" sldId="2147483670"/>
          </pc:sldLayoutMkLst>
          <pc:picChg chg="mod">
            <ac:chgData name="Ross Fineman" userId="841f5f28-e118-456a-b418-8e156e77d5b7" providerId="ADAL" clId="{E8C598D3-AB07-48FA-BF76-A0408AC8F368}" dt="2020-12-04T19:22:50.766" v="650" actId="962"/>
            <ac:picMkLst>
              <pc:docMk/>
              <pc:sldMasterMk cId="757662717" sldId="2147483656"/>
              <pc:sldLayoutMk cId="1716840281" sldId="2147483670"/>
              <ac:picMk id="5" creationId="{00000000-0000-0000-0000-000000000000}"/>
            </ac:picMkLst>
          </pc:picChg>
          <pc:picChg chg="mod ord">
            <ac:chgData name="Ross Fineman" userId="841f5f28-e118-456a-b418-8e156e77d5b7" providerId="ADAL" clId="{E8C598D3-AB07-48FA-BF76-A0408AC8F368}" dt="2020-12-04T19:23:01.621" v="653"/>
            <ac:picMkLst>
              <pc:docMk/>
              <pc:sldMasterMk cId="757662717" sldId="2147483656"/>
              <pc:sldLayoutMk cId="1716840281" sldId="2147483670"/>
              <ac:picMk id="6" creationId="{00000000-0000-0000-0000-000000000000}"/>
            </ac:picMkLst>
          </pc:picChg>
          <pc:picChg chg="mod">
            <ac:chgData name="Ross Fineman" userId="841f5f28-e118-456a-b418-8e156e77d5b7" providerId="ADAL" clId="{E8C598D3-AB07-48FA-BF76-A0408AC8F368}" dt="2020-12-04T19:22:43.577" v="649" actId="962"/>
            <ac:picMkLst>
              <pc:docMk/>
              <pc:sldMasterMk cId="757662717" sldId="2147483656"/>
              <pc:sldLayoutMk cId="1716840281" sldId="2147483670"/>
              <ac:picMk id="9" creationId="{00000000-0000-0000-0000-000000000000}"/>
            </ac:picMkLst>
          </pc:picChg>
        </pc:sldLayoutChg>
        <pc:sldLayoutChg chg="addSp delSp modSp new mod ord">
          <pc:chgData name="Ross Fineman" userId="841f5f28-e118-456a-b418-8e156e77d5b7" providerId="ADAL" clId="{E8C598D3-AB07-48FA-BF76-A0408AC8F368}" dt="2020-12-04T19:11:14.462" v="564"/>
          <pc:sldLayoutMkLst>
            <pc:docMk/>
            <pc:sldMasterMk cId="757662717" sldId="2147483656"/>
            <pc:sldLayoutMk cId="2601774908" sldId="2147483671"/>
          </pc:sldLayoutMkLst>
          <pc:spChg chg="del">
            <ac:chgData name="Ross Fineman" userId="841f5f28-e118-456a-b418-8e156e77d5b7" providerId="ADAL" clId="{E8C598D3-AB07-48FA-BF76-A0408AC8F368}" dt="2020-12-04T15:26:44.282" v="205"/>
            <ac:spMkLst>
              <pc:docMk/>
              <pc:sldMasterMk cId="757662717" sldId="2147483656"/>
              <pc:sldLayoutMk cId="2601774908" sldId="2147483671"/>
              <ac:spMk id="2" creationId="{5414C4CE-62E8-4FA0-8A31-2B0D7FF58827}"/>
            </ac:spMkLst>
          </pc:spChg>
          <pc:spChg chg="del">
            <ac:chgData name="Ross Fineman" userId="841f5f28-e118-456a-b418-8e156e77d5b7" providerId="ADAL" clId="{E8C598D3-AB07-48FA-BF76-A0408AC8F368}" dt="2020-12-04T15:26:51.312" v="207" actId="478"/>
            <ac:spMkLst>
              <pc:docMk/>
              <pc:sldMasterMk cId="757662717" sldId="2147483656"/>
              <pc:sldLayoutMk cId="2601774908" sldId="2147483671"/>
              <ac:spMk id="3" creationId="{72289DF0-196A-478D-9384-0F17FA0A65A8}"/>
            </ac:spMkLst>
          </pc:spChg>
          <pc:spChg chg="del">
            <ac:chgData name="Ross Fineman" userId="841f5f28-e118-456a-b418-8e156e77d5b7" providerId="ADAL" clId="{E8C598D3-AB07-48FA-BF76-A0408AC8F368}" dt="2020-12-04T15:26:39.892" v="203" actId="478"/>
            <ac:spMkLst>
              <pc:docMk/>
              <pc:sldMasterMk cId="757662717" sldId="2147483656"/>
              <pc:sldLayoutMk cId="2601774908" sldId="2147483671"/>
              <ac:spMk id="4" creationId="{C4561A68-D4E9-4E0F-A752-460E87CAF479}"/>
            </ac:spMkLst>
          </pc:spChg>
          <pc:spChg chg="add mod ord">
            <ac:chgData name="Ross Fineman" userId="841f5f28-e118-456a-b418-8e156e77d5b7" providerId="ADAL" clId="{E8C598D3-AB07-48FA-BF76-A0408AC8F368}" dt="2020-12-04T19:10:35.039" v="554"/>
            <ac:spMkLst>
              <pc:docMk/>
              <pc:sldMasterMk cId="757662717" sldId="2147483656"/>
              <pc:sldLayoutMk cId="2601774908" sldId="2147483671"/>
              <ac:spMk id="5" creationId="{20002185-52A6-4F92-8FBB-654C84F16673}"/>
            </ac:spMkLst>
          </pc:spChg>
          <pc:spChg chg="add del mod">
            <ac:chgData name="Ross Fineman" userId="841f5f28-e118-456a-b418-8e156e77d5b7" providerId="ADAL" clId="{E8C598D3-AB07-48FA-BF76-A0408AC8F368}" dt="2020-12-04T15:26:51.312" v="207" actId="478"/>
            <ac:spMkLst>
              <pc:docMk/>
              <pc:sldMasterMk cId="757662717" sldId="2147483656"/>
              <pc:sldLayoutMk cId="2601774908" sldId="2147483671"/>
              <ac:spMk id="6" creationId="{A29806B8-3A99-4556-953F-4355B4968BB8}"/>
            </ac:spMkLst>
          </pc:spChg>
          <pc:spChg chg="add del mod">
            <ac:chgData name="Ross Fineman" userId="841f5f28-e118-456a-b418-8e156e77d5b7" providerId="ADAL" clId="{E8C598D3-AB07-48FA-BF76-A0408AC8F368}" dt="2020-12-04T16:42:38.953" v="296" actId="478"/>
            <ac:spMkLst>
              <pc:docMk/>
              <pc:sldMasterMk cId="757662717" sldId="2147483656"/>
              <pc:sldLayoutMk cId="2601774908" sldId="2147483671"/>
              <ac:spMk id="7" creationId="{92A52CB5-D769-416A-A2A3-5627230154C0}"/>
            </ac:spMkLst>
          </pc:spChg>
          <pc:spChg chg="add del">
            <ac:chgData name="Ross Fineman" userId="841f5f28-e118-456a-b418-8e156e77d5b7" providerId="ADAL" clId="{E8C598D3-AB07-48FA-BF76-A0408AC8F368}" dt="2020-12-04T15:27:33.587" v="208" actId="11529"/>
            <ac:spMkLst>
              <pc:docMk/>
              <pc:sldMasterMk cId="757662717" sldId="2147483656"/>
              <pc:sldLayoutMk cId="2601774908" sldId="2147483671"/>
              <ac:spMk id="8" creationId="{82954339-DACA-4F94-BFFA-519F8F88C43A}"/>
            </ac:spMkLst>
          </pc:spChg>
          <pc:spChg chg="add del mod">
            <ac:chgData name="Ross Fineman" userId="841f5f28-e118-456a-b418-8e156e77d5b7" providerId="ADAL" clId="{E8C598D3-AB07-48FA-BF76-A0408AC8F368}" dt="2020-12-04T15:29:54.268" v="229" actId="21"/>
            <ac:spMkLst>
              <pc:docMk/>
              <pc:sldMasterMk cId="757662717" sldId="2147483656"/>
              <pc:sldLayoutMk cId="2601774908" sldId="2147483671"/>
              <ac:spMk id="9" creationId="{6117B7BF-2C1C-4550-8C47-739F38360AB3}"/>
            </ac:spMkLst>
          </pc:spChg>
          <pc:spChg chg="add del mod">
            <ac:chgData name="Ross Fineman" userId="841f5f28-e118-456a-b418-8e156e77d5b7" providerId="ADAL" clId="{E8C598D3-AB07-48FA-BF76-A0408AC8F368}" dt="2020-12-04T16:39:26.376" v="279" actId="478"/>
            <ac:spMkLst>
              <pc:docMk/>
              <pc:sldMasterMk cId="757662717" sldId="2147483656"/>
              <pc:sldLayoutMk cId="2601774908" sldId="2147483671"/>
              <ac:spMk id="10" creationId="{B9185AEC-D57E-4E9B-A447-159616FBF65C}"/>
            </ac:spMkLst>
          </pc:spChg>
          <pc:spChg chg="add del mod">
            <ac:chgData name="Ross Fineman" userId="841f5f28-e118-456a-b418-8e156e77d5b7" providerId="ADAL" clId="{E8C598D3-AB07-48FA-BF76-A0408AC8F368}" dt="2020-12-04T16:38:44.922" v="272" actId="478"/>
            <ac:spMkLst>
              <pc:docMk/>
              <pc:sldMasterMk cId="757662717" sldId="2147483656"/>
              <pc:sldLayoutMk cId="2601774908" sldId="2147483671"/>
              <ac:spMk id="11" creationId="{7CE89970-DA9D-4663-8857-D826FC0430C0}"/>
            </ac:spMkLst>
          </pc:spChg>
          <pc:spChg chg="add del mod">
            <ac:chgData name="Ross Fineman" userId="841f5f28-e118-456a-b418-8e156e77d5b7" providerId="ADAL" clId="{E8C598D3-AB07-48FA-BF76-A0408AC8F368}" dt="2020-12-04T16:38:35.513" v="270" actId="478"/>
            <ac:spMkLst>
              <pc:docMk/>
              <pc:sldMasterMk cId="757662717" sldId="2147483656"/>
              <pc:sldLayoutMk cId="2601774908" sldId="2147483671"/>
              <ac:spMk id="12" creationId="{F14E0220-DB94-4161-9C05-376B615B8F1C}"/>
            </ac:spMkLst>
          </pc:spChg>
          <pc:spChg chg="add del">
            <ac:chgData name="Ross Fineman" userId="841f5f28-e118-456a-b418-8e156e77d5b7" providerId="ADAL" clId="{E8C598D3-AB07-48FA-BF76-A0408AC8F368}" dt="2020-12-04T15:34:29.929" v="262" actId="11529"/>
            <ac:spMkLst>
              <pc:docMk/>
              <pc:sldMasterMk cId="757662717" sldId="2147483656"/>
              <pc:sldLayoutMk cId="2601774908" sldId="2147483671"/>
              <ac:spMk id="13" creationId="{D0DDC033-F694-4490-9473-BCF063F28BCB}"/>
            </ac:spMkLst>
          </pc:spChg>
          <pc:spChg chg="add mod">
            <ac:chgData name="Ross Fineman" userId="841f5f28-e118-456a-b418-8e156e77d5b7" providerId="ADAL" clId="{E8C598D3-AB07-48FA-BF76-A0408AC8F368}" dt="2020-12-04T19:11:05.634" v="561" actId="962"/>
            <ac:spMkLst>
              <pc:docMk/>
              <pc:sldMasterMk cId="757662717" sldId="2147483656"/>
              <pc:sldLayoutMk cId="2601774908" sldId="2147483671"/>
              <ac:spMk id="14" creationId="{84B1BAF9-B627-47B0-BD16-E3D0CD8C394F}"/>
            </ac:spMkLst>
          </pc:spChg>
          <pc:spChg chg="add del mod">
            <ac:chgData name="Ross Fineman" userId="841f5f28-e118-456a-b418-8e156e77d5b7" providerId="ADAL" clId="{E8C598D3-AB07-48FA-BF76-A0408AC8F368}" dt="2020-12-04T16:39:55.285" v="282" actId="21"/>
            <ac:spMkLst>
              <pc:docMk/>
              <pc:sldMasterMk cId="757662717" sldId="2147483656"/>
              <pc:sldLayoutMk cId="2601774908" sldId="2147483671"/>
              <ac:spMk id="15" creationId="{918E4437-92C3-458C-ADE2-392335988EC2}"/>
            </ac:spMkLst>
          </pc:spChg>
          <pc:spChg chg="add del mod">
            <ac:chgData name="Ross Fineman" userId="841f5f28-e118-456a-b418-8e156e77d5b7" providerId="ADAL" clId="{E8C598D3-AB07-48FA-BF76-A0408AC8F368}" dt="2020-12-04T16:42:19.225" v="294" actId="478"/>
            <ac:spMkLst>
              <pc:docMk/>
              <pc:sldMasterMk cId="757662717" sldId="2147483656"/>
              <pc:sldLayoutMk cId="2601774908" sldId="2147483671"/>
              <ac:spMk id="16" creationId="{D228D667-D7AD-4293-B1F2-C93ED90EE740}"/>
            </ac:spMkLst>
          </pc:spChg>
          <pc:spChg chg="add del">
            <ac:chgData name="Ross Fineman" userId="841f5f28-e118-456a-b418-8e156e77d5b7" providerId="ADAL" clId="{E8C598D3-AB07-48FA-BF76-A0408AC8F368}" dt="2020-12-04T16:40:44.025" v="285" actId="11529"/>
            <ac:spMkLst>
              <pc:docMk/>
              <pc:sldMasterMk cId="757662717" sldId="2147483656"/>
              <pc:sldLayoutMk cId="2601774908" sldId="2147483671"/>
              <ac:spMk id="17" creationId="{3EA43A1D-5B93-42F6-8BD1-BB82BBE28E53}"/>
            </ac:spMkLst>
          </pc:spChg>
          <pc:spChg chg="add del mod">
            <ac:chgData name="Ross Fineman" userId="841f5f28-e118-456a-b418-8e156e77d5b7" providerId="ADAL" clId="{E8C598D3-AB07-48FA-BF76-A0408AC8F368}" dt="2020-12-04T16:42:16.601" v="293" actId="21"/>
            <ac:spMkLst>
              <pc:docMk/>
              <pc:sldMasterMk cId="757662717" sldId="2147483656"/>
              <pc:sldLayoutMk cId="2601774908" sldId="2147483671"/>
              <ac:spMk id="18" creationId="{168CA256-CA5D-4A92-B52D-BEAA7E549722}"/>
            </ac:spMkLst>
          </pc:spChg>
          <pc:spChg chg="add mod ord">
            <ac:chgData name="Ross Fineman" userId="841f5f28-e118-456a-b418-8e156e77d5b7" providerId="ADAL" clId="{E8C598D3-AB07-48FA-BF76-A0408AC8F368}" dt="2020-12-04T19:11:09.962" v="562" actId="962"/>
            <ac:spMkLst>
              <pc:docMk/>
              <pc:sldMasterMk cId="757662717" sldId="2147483656"/>
              <pc:sldLayoutMk cId="2601774908" sldId="2147483671"/>
              <ac:spMk id="19" creationId="{5BDA5019-ED11-4F10-99CE-0EECE6BA9666}"/>
            </ac:spMkLst>
          </pc:spChg>
          <pc:spChg chg="add del">
            <ac:chgData name="Ross Fineman" userId="841f5f28-e118-456a-b418-8e156e77d5b7" providerId="ADAL" clId="{E8C598D3-AB07-48FA-BF76-A0408AC8F368}" dt="2020-12-04T16:45:57.305" v="362" actId="11529"/>
            <ac:spMkLst>
              <pc:docMk/>
              <pc:sldMasterMk cId="757662717" sldId="2147483656"/>
              <pc:sldLayoutMk cId="2601774908" sldId="2147483671"/>
              <ac:spMk id="22" creationId="{04789754-937F-464D-9C20-EEFCE60A7506}"/>
            </ac:spMkLst>
          </pc:spChg>
          <pc:spChg chg="add del mod">
            <ac:chgData name="Ross Fineman" userId="841f5f28-e118-456a-b418-8e156e77d5b7" providerId="ADAL" clId="{E8C598D3-AB07-48FA-BF76-A0408AC8F368}" dt="2020-12-04T16:45:59.603" v="363" actId="21"/>
            <ac:spMkLst>
              <pc:docMk/>
              <pc:sldMasterMk cId="757662717" sldId="2147483656"/>
              <pc:sldLayoutMk cId="2601774908" sldId="2147483671"/>
              <ac:spMk id="23" creationId="{00E37F39-66FD-4945-9230-EDECDFEA5498}"/>
            </ac:spMkLst>
          </pc:spChg>
          <pc:spChg chg="add mod ord">
            <ac:chgData name="Ross Fineman" userId="841f5f28-e118-456a-b418-8e156e77d5b7" providerId="ADAL" clId="{E8C598D3-AB07-48FA-BF76-A0408AC8F368}" dt="2020-12-04T19:11:14.462" v="564"/>
            <ac:spMkLst>
              <pc:docMk/>
              <pc:sldMasterMk cId="757662717" sldId="2147483656"/>
              <pc:sldLayoutMk cId="2601774908" sldId="2147483671"/>
              <ac:spMk id="24" creationId="{72559A9E-4301-4194-A1AD-E93D121F8A34}"/>
            </ac:spMkLst>
          </pc:spChg>
          <pc:spChg chg="add mod ord">
            <ac:chgData name="Ross Fineman" userId="841f5f28-e118-456a-b418-8e156e77d5b7" providerId="ADAL" clId="{E8C598D3-AB07-48FA-BF76-A0408AC8F368}" dt="2020-12-04T19:10:28.019" v="549" actId="962"/>
            <ac:spMkLst>
              <pc:docMk/>
              <pc:sldMasterMk cId="757662717" sldId="2147483656"/>
              <pc:sldLayoutMk cId="2601774908" sldId="2147483671"/>
              <ac:spMk id="25" creationId="{603F6E56-D9AE-4FC9-978C-DA9F889C66BE}"/>
            </ac:spMkLst>
          </pc:spChg>
          <pc:spChg chg="add mod ord">
            <ac:chgData name="Ross Fineman" userId="841f5f28-e118-456a-b418-8e156e77d5b7" providerId="ADAL" clId="{E8C598D3-AB07-48FA-BF76-A0408AC8F368}" dt="2020-12-04T19:10:18.351" v="542"/>
            <ac:spMkLst>
              <pc:docMk/>
              <pc:sldMasterMk cId="757662717" sldId="2147483656"/>
              <pc:sldLayoutMk cId="2601774908" sldId="2147483671"/>
              <ac:spMk id="26" creationId="{C9430869-CA6C-47C6-BC27-AA4198DF65AA}"/>
            </ac:spMkLst>
          </pc:spChg>
          <pc:picChg chg="add mod ord">
            <ac:chgData name="Ross Fineman" userId="841f5f28-e118-456a-b418-8e156e77d5b7" providerId="ADAL" clId="{E8C598D3-AB07-48FA-BF76-A0408AC8F368}" dt="2020-12-04T19:10:54.352" v="559"/>
            <ac:picMkLst>
              <pc:docMk/>
              <pc:sldMasterMk cId="757662717" sldId="2147483656"/>
              <pc:sldLayoutMk cId="2601774908" sldId="2147483671"/>
              <ac:picMk id="20" creationId="{A71A7CAC-CB56-4463-B787-B95A0AA077F1}"/>
            </ac:picMkLst>
          </pc:picChg>
          <pc:picChg chg="add del mod">
            <ac:chgData name="Ross Fineman" userId="841f5f28-e118-456a-b418-8e156e77d5b7" providerId="ADAL" clId="{E8C598D3-AB07-48FA-BF76-A0408AC8F368}" dt="2020-12-04T16:46:01.227" v="364" actId="478"/>
            <ac:picMkLst>
              <pc:docMk/>
              <pc:sldMasterMk cId="757662717" sldId="2147483656"/>
              <pc:sldLayoutMk cId="2601774908" sldId="2147483671"/>
              <ac:picMk id="21" creationId="{3D2DAE6F-B347-4F4C-8609-7E486BC80FB3}"/>
            </ac:picMkLst>
          </pc:picChg>
        </pc:sldLayoutChg>
        <pc:sldLayoutChg chg="modSp new del mod">
          <pc:chgData name="Ross Fineman" userId="841f5f28-e118-456a-b418-8e156e77d5b7" providerId="ADAL" clId="{E8C598D3-AB07-48FA-BF76-A0408AC8F368}" dt="2020-12-04T17:29:04.667" v="384" actId="2696"/>
          <pc:sldLayoutMkLst>
            <pc:docMk/>
            <pc:sldMasterMk cId="757662717" sldId="2147483656"/>
            <pc:sldLayoutMk cId="398448998" sldId="2147483672"/>
          </pc:sldLayoutMkLst>
          <pc:spChg chg="mod">
            <ac:chgData name="Ross Fineman" userId="841f5f28-e118-456a-b418-8e156e77d5b7" providerId="ADAL" clId="{E8C598D3-AB07-48FA-BF76-A0408AC8F368}" dt="2020-12-04T17:28:55.916" v="383" actId="404"/>
            <ac:spMkLst>
              <pc:docMk/>
              <pc:sldMasterMk cId="757662717" sldId="2147483656"/>
              <pc:sldLayoutMk cId="398448998" sldId="2147483672"/>
              <ac:spMk id="2" creationId="{9922972C-466C-4038-9D61-FD8FB618B556}"/>
            </ac:spMkLst>
          </pc:spChg>
        </pc:sldLayoutChg>
        <pc:sldLayoutChg chg="addSp delSp modSp new mod ord">
          <pc:chgData name="Ross Fineman" userId="841f5f28-e118-456a-b418-8e156e77d5b7" providerId="ADAL" clId="{E8C598D3-AB07-48FA-BF76-A0408AC8F368}" dt="2020-12-04T19:12:14.790" v="572"/>
          <pc:sldLayoutMkLst>
            <pc:docMk/>
            <pc:sldMasterMk cId="757662717" sldId="2147483656"/>
            <pc:sldLayoutMk cId="3463466187" sldId="2147483672"/>
          </pc:sldLayoutMkLst>
          <pc:spChg chg="mod ord">
            <ac:chgData name="Ross Fineman" userId="841f5f28-e118-456a-b418-8e156e77d5b7" providerId="ADAL" clId="{E8C598D3-AB07-48FA-BF76-A0408AC8F368}" dt="2020-12-04T19:12:11.579" v="571"/>
            <ac:spMkLst>
              <pc:docMk/>
              <pc:sldMasterMk cId="757662717" sldId="2147483656"/>
              <pc:sldLayoutMk cId="3463466187" sldId="2147483672"/>
              <ac:spMk id="2" creationId="{52600951-B89C-42FC-8414-B0B0C5CE8F2E}"/>
            </ac:spMkLst>
          </pc:spChg>
          <pc:spChg chg="del">
            <ac:chgData name="Ross Fineman" userId="841f5f28-e118-456a-b418-8e156e77d5b7" providerId="ADAL" clId="{E8C598D3-AB07-48FA-BF76-A0408AC8F368}" dt="2020-12-04T17:35:27.684" v="392" actId="478"/>
            <ac:spMkLst>
              <pc:docMk/>
              <pc:sldMasterMk cId="757662717" sldId="2147483656"/>
              <pc:sldLayoutMk cId="3463466187" sldId="2147483672"/>
              <ac:spMk id="3" creationId="{6DE1FF59-E8CB-4C33-8B13-8845647525FE}"/>
            </ac:spMkLst>
          </pc:spChg>
          <pc:spChg chg="mod">
            <ac:chgData name="Ross Fineman" userId="841f5f28-e118-456a-b418-8e156e77d5b7" providerId="ADAL" clId="{E8C598D3-AB07-48FA-BF76-A0408AC8F368}" dt="2020-12-04T19:12:08.117" v="567" actId="962"/>
            <ac:spMkLst>
              <pc:docMk/>
              <pc:sldMasterMk cId="757662717" sldId="2147483656"/>
              <pc:sldLayoutMk cId="3463466187" sldId="2147483672"/>
              <ac:spMk id="4" creationId="{13C2348E-D0E8-4CD3-9392-6F6F84912863}"/>
            </ac:spMkLst>
          </pc:spChg>
          <pc:spChg chg="add del mod">
            <ac:chgData name="Ross Fineman" userId="841f5f28-e118-456a-b418-8e156e77d5b7" providerId="ADAL" clId="{E8C598D3-AB07-48FA-BF76-A0408AC8F368}" dt="2020-12-04T17:38:25.727" v="410" actId="478"/>
            <ac:spMkLst>
              <pc:docMk/>
              <pc:sldMasterMk cId="757662717" sldId="2147483656"/>
              <pc:sldLayoutMk cId="3463466187" sldId="2147483672"/>
              <ac:spMk id="5" creationId="{9BE49E61-E965-4E1F-9C84-8197C9D2B15A}"/>
            </ac:spMkLst>
          </pc:spChg>
          <pc:spChg chg="add del">
            <ac:chgData name="Ross Fineman" userId="841f5f28-e118-456a-b418-8e156e77d5b7" providerId="ADAL" clId="{E8C598D3-AB07-48FA-BF76-A0408AC8F368}" dt="2020-12-04T17:35:59.818" v="395" actId="11529"/>
            <ac:spMkLst>
              <pc:docMk/>
              <pc:sldMasterMk cId="757662717" sldId="2147483656"/>
              <pc:sldLayoutMk cId="3463466187" sldId="2147483672"/>
              <ac:spMk id="6" creationId="{5B677E6D-1FD8-4620-A28D-57565247CA1E}"/>
            </ac:spMkLst>
          </pc:spChg>
          <pc:spChg chg="add del mod">
            <ac:chgData name="Ross Fineman" userId="841f5f28-e118-456a-b418-8e156e77d5b7" providerId="ADAL" clId="{E8C598D3-AB07-48FA-BF76-A0408AC8F368}" dt="2020-12-04T17:49:55.210" v="440" actId="478"/>
            <ac:spMkLst>
              <pc:docMk/>
              <pc:sldMasterMk cId="757662717" sldId="2147483656"/>
              <pc:sldLayoutMk cId="3463466187" sldId="2147483672"/>
              <ac:spMk id="7" creationId="{9E1918A5-2E61-408E-9D5B-351158052F0B}"/>
            </ac:spMkLst>
          </pc:spChg>
          <pc:spChg chg="add del">
            <ac:chgData name="Ross Fineman" userId="841f5f28-e118-456a-b418-8e156e77d5b7" providerId="ADAL" clId="{E8C598D3-AB07-48FA-BF76-A0408AC8F368}" dt="2020-12-04T17:38:46.045" v="417" actId="11529"/>
            <ac:spMkLst>
              <pc:docMk/>
              <pc:sldMasterMk cId="757662717" sldId="2147483656"/>
              <pc:sldLayoutMk cId="3463466187" sldId="2147483672"/>
              <ac:spMk id="8" creationId="{445D67F0-36E1-40AA-B776-84F0581E0645}"/>
            </ac:spMkLst>
          </pc:spChg>
          <pc:spChg chg="add mod">
            <ac:chgData name="Ross Fineman" userId="841f5f28-e118-456a-b418-8e156e77d5b7" providerId="ADAL" clId="{E8C598D3-AB07-48FA-BF76-A0408AC8F368}" dt="2020-12-04T19:12:03.815" v="566" actId="962"/>
            <ac:spMkLst>
              <pc:docMk/>
              <pc:sldMasterMk cId="757662717" sldId="2147483656"/>
              <pc:sldLayoutMk cId="3463466187" sldId="2147483672"/>
              <ac:spMk id="9" creationId="{572E8A93-0990-45BC-9734-11B997AFF572}"/>
            </ac:spMkLst>
          </pc:spChg>
          <pc:picChg chg="add mod ord">
            <ac:chgData name="Ross Fineman" userId="841f5f28-e118-456a-b418-8e156e77d5b7" providerId="ADAL" clId="{E8C598D3-AB07-48FA-BF76-A0408AC8F368}" dt="2020-12-04T19:12:14.790" v="572"/>
            <ac:picMkLst>
              <pc:docMk/>
              <pc:sldMasterMk cId="757662717" sldId="2147483656"/>
              <pc:sldLayoutMk cId="3463466187" sldId="2147483672"/>
              <ac:picMk id="10" creationId="{003CC49B-98D8-4DEB-AB0A-B9058AD5BC55}"/>
            </ac:picMkLst>
          </pc:picChg>
        </pc:sldLayoutChg>
        <pc:sldLayoutChg chg="addSp modSp new del mod">
          <pc:chgData name="Ross Fineman" userId="841f5f28-e118-456a-b418-8e156e77d5b7" providerId="ADAL" clId="{E8C598D3-AB07-48FA-BF76-A0408AC8F368}" dt="2020-12-04T18:14:41.185" v="467" actId="2696"/>
          <pc:sldLayoutMkLst>
            <pc:docMk/>
            <pc:sldMasterMk cId="757662717" sldId="2147483656"/>
            <pc:sldLayoutMk cId="1719401819" sldId="2147483673"/>
          </pc:sldLayoutMkLst>
          <pc:spChg chg="mod">
            <ac:chgData name="Ross Fineman" userId="841f5f28-e118-456a-b418-8e156e77d5b7" providerId="ADAL" clId="{E8C598D3-AB07-48FA-BF76-A0408AC8F368}" dt="2020-12-04T18:11:02.208" v="460" actId="120"/>
            <ac:spMkLst>
              <pc:docMk/>
              <pc:sldMasterMk cId="757662717" sldId="2147483656"/>
              <pc:sldLayoutMk cId="1719401819" sldId="2147483673"/>
              <ac:spMk id="2" creationId="{E9F63D34-F482-4B82-A794-64853EE11A55}"/>
            </ac:spMkLst>
          </pc:spChg>
          <pc:spChg chg="mod">
            <ac:chgData name="Ross Fineman" userId="841f5f28-e118-456a-b418-8e156e77d5b7" providerId="ADAL" clId="{E8C598D3-AB07-48FA-BF76-A0408AC8F368}" dt="2020-12-04T18:11:25.672" v="463" actId="207"/>
            <ac:spMkLst>
              <pc:docMk/>
              <pc:sldMasterMk cId="757662717" sldId="2147483656"/>
              <pc:sldLayoutMk cId="1719401819" sldId="2147483673"/>
              <ac:spMk id="3" creationId="{56C8AA5F-6B0C-4BA8-AF0E-FFAE9C9F93C3}"/>
            </ac:spMkLst>
          </pc:spChg>
          <pc:spChg chg="mod">
            <ac:chgData name="Ross Fineman" userId="841f5f28-e118-456a-b418-8e156e77d5b7" providerId="ADAL" clId="{E8C598D3-AB07-48FA-BF76-A0408AC8F368}" dt="2020-12-04T18:11:17.459" v="462" actId="207"/>
            <ac:spMkLst>
              <pc:docMk/>
              <pc:sldMasterMk cId="757662717" sldId="2147483656"/>
              <pc:sldLayoutMk cId="1719401819" sldId="2147483673"/>
              <ac:spMk id="4" creationId="{5D236E6B-2A0B-4C41-AE3E-488BE53CE3D6}"/>
            </ac:spMkLst>
          </pc:spChg>
          <pc:spChg chg="add mod ord">
            <ac:chgData name="Ross Fineman" userId="841f5f28-e118-456a-b418-8e156e77d5b7" providerId="ADAL" clId="{E8C598D3-AB07-48FA-BF76-A0408AC8F368}" dt="2020-12-04T18:13:03.818" v="465" actId="14100"/>
            <ac:spMkLst>
              <pc:docMk/>
              <pc:sldMasterMk cId="757662717" sldId="2147483656"/>
              <pc:sldLayoutMk cId="1719401819" sldId="2147483673"/>
              <ac:spMk id="5" creationId="{2383B653-2700-4ABF-8DA6-4B546556AEC5}"/>
            </ac:spMkLst>
          </pc:spChg>
        </pc:sldLayoutChg>
      </pc:sldMasterChg>
      <pc:sldMasterChg chg="modSldLayout">
        <pc:chgData name="Ross Fineman" userId="841f5f28-e118-456a-b418-8e156e77d5b7" providerId="ADAL" clId="{E8C598D3-AB07-48FA-BF76-A0408AC8F368}" dt="2020-12-04T15:24:52.395" v="199"/>
        <pc:sldMasterMkLst>
          <pc:docMk/>
          <pc:sldMasterMk cId="1532192322" sldId="2147483671"/>
        </pc:sldMasterMkLst>
        <pc:sldLayoutChg chg="setBg">
          <pc:chgData name="Ross Fineman" userId="841f5f28-e118-456a-b418-8e156e77d5b7" providerId="ADAL" clId="{E8C598D3-AB07-48FA-BF76-A0408AC8F368}" dt="2020-12-04T15:24:52.395" v="199"/>
          <pc:sldLayoutMkLst>
            <pc:docMk/>
            <pc:sldMasterMk cId="1532192322" sldId="2147483671"/>
            <pc:sldLayoutMk cId="1880281026" sldId="2147483672"/>
          </pc:sldLayoutMkLst>
        </pc:sldLayoutChg>
        <pc:sldLayoutChg chg="setBg">
          <pc:chgData name="Ross Fineman" userId="841f5f28-e118-456a-b418-8e156e77d5b7" providerId="ADAL" clId="{E8C598D3-AB07-48FA-BF76-A0408AC8F368}" dt="2020-12-04T15:24:52.395" v="199"/>
          <pc:sldLayoutMkLst>
            <pc:docMk/>
            <pc:sldMasterMk cId="1532192322" sldId="2147483671"/>
            <pc:sldLayoutMk cId="333487986" sldId="2147483673"/>
          </pc:sldLayoutMkLst>
        </pc:sldLayoutChg>
        <pc:sldLayoutChg chg="setBg">
          <pc:chgData name="Ross Fineman" userId="841f5f28-e118-456a-b418-8e156e77d5b7" providerId="ADAL" clId="{E8C598D3-AB07-48FA-BF76-A0408AC8F368}" dt="2020-12-04T15:24:52.395" v="199"/>
          <pc:sldLayoutMkLst>
            <pc:docMk/>
            <pc:sldMasterMk cId="1532192322" sldId="2147483671"/>
            <pc:sldLayoutMk cId="1380572747" sldId="2147483674"/>
          </pc:sldLayoutMkLst>
        </pc:sldLayoutChg>
        <pc:sldLayoutChg chg="setBg">
          <pc:chgData name="Ross Fineman" userId="841f5f28-e118-456a-b418-8e156e77d5b7" providerId="ADAL" clId="{E8C598D3-AB07-48FA-BF76-A0408AC8F368}" dt="2020-12-04T15:24:52.395" v="199"/>
          <pc:sldLayoutMkLst>
            <pc:docMk/>
            <pc:sldMasterMk cId="1532192322" sldId="2147483671"/>
            <pc:sldLayoutMk cId="2929585426" sldId="2147483691"/>
          </pc:sldLayoutMkLst>
        </pc:sldLayoutChg>
      </pc:sldMasterChg>
      <pc:sldMasterChg chg="new del mod addSldLayout delSldLayout">
        <pc:chgData name="Ross Fineman" userId="841f5f28-e118-456a-b418-8e156e77d5b7" providerId="ADAL" clId="{E8C598D3-AB07-48FA-BF76-A0408AC8F368}" dt="2020-12-04T17:12:52.014" v="374" actId="6938"/>
        <pc:sldMasterMkLst>
          <pc:docMk/>
          <pc:sldMasterMk cId="633740520" sldId="2147483672"/>
        </pc:sldMasterMkLst>
        <pc:sldLayoutChg chg="new del replId">
          <pc:chgData name="Ross Fineman" userId="841f5f28-e118-456a-b418-8e156e77d5b7" providerId="ADAL" clId="{E8C598D3-AB07-48FA-BF76-A0408AC8F368}" dt="2020-12-04T17:12:52.014" v="374" actId="6938"/>
          <pc:sldLayoutMkLst>
            <pc:docMk/>
            <pc:sldMasterMk cId="633740520" sldId="2147483672"/>
            <pc:sldLayoutMk cId="4215769387" sldId="2147483673"/>
          </pc:sldLayoutMkLst>
        </pc:sldLayoutChg>
        <pc:sldLayoutChg chg="new del replId">
          <pc:chgData name="Ross Fineman" userId="841f5f28-e118-456a-b418-8e156e77d5b7" providerId="ADAL" clId="{E8C598D3-AB07-48FA-BF76-A0408AC8F368}" dt="2020-12-04T17:12:52.014" v="374" actId="6938"/>
          <pc:sldLayoutMkLst>
            <pc:docMk/>
            <pc:sldMasterMk cId="633740520" sldId="2147483672"/>
            <pc:sldLayoutMk cId="2368733263" sldId="2147483674"/>
          </pc:sldLayoutMkLst>
        </pc:sldLayoutChg>
        <pc:sldLayoutChg chg="new del replId">
          <pc:chgData name="Ross Fineman" userId="841f5f28-e118-456a-b418-8e156e77d5b7" providerId="ADAL" clId="{E8C598D3-AB07-48FA-BF76-A0408AC8F368}" dt="2020-12-04T17:12:52.014" v="374" actId="6938"/>
          <pc:sldLayoutMkLst>
            <pc:docMk/>
            <pc:sldMasterMk cId="633740520" sldId="2147483672"/>
            <pc:sldLayoutMk cId="3698784427" sldId="2147483675"/>
          </pc:sldLayoutMkLst>
        </pc:sldLayoutChg>
        <pc:sldLayoutChg chg="new del replId">
          <pc:chgData name="Ross Fineman" userId="841f5f28-e118-456a-b418-8e156e77d5b7" providerId="ADAL" clId="{E8C598D3-AB07-48FA-BF76-A0408AC8F368}" dt="2020-12-04T17:12:52.014" v="374" actId="6938"/>
          <pc:sldLayoutMkLst>
            <pc:docMk/>
            <pc:sldMasterMk cId="633740520" sldId="2147483672"/>
            <pc:sldLayoutMk cId="3552053098" sldId="2147483676"/>
          </pc:sldLayoutMkLst>
        </pc:sldLayoutChg>
        <pc:sldLayoutChg chg="new del replId">
          <pc:chgData name="Ross Fineman" userId="841f5f28-e118-456a-b418-8e156e77d5b7" providerId="ADAL" clId="{E8C598D3-AB07-48FA-BF76-A0408AC8F368}" dt="2020-12-04T17:12:52.014" v="374" actId="6938"/>
          <pc:sldLayoutMkLst>
            <pc:docMk/>
            <pc:sldMasterMk cId="633740520" sldId="2147483672"/>
            <pc:sldLayoutMk cId="3716639517" sldId="2147483677"/>
          </pc:sldLayoutMkLst>
        </pc:sldLayoutChg>
        <pc:sldLayoutChg chg="new del replId">
          <pc:chgData name="Ross Fineman" userId="841f5f28-e118-456a-b418-8e156e77d5b7" providerId="ADAL" clId="{E8C598D3-AB07-48FA-BF76-A0408AC8F368}" dt="2020-12-04T17:12:52.014" v="374" actId="6938"/>
          <pc:sldLayoutMkLst>
            <pc:docMk/>
            <pc:sldMasterMk cId="633740520" sldId="2147483672"/>
            <pc:sldLayoutMk cId="1513327430" sldId="2147483678"/>
          </pc:sldLayoutMkLst>
        </pc:sldLayoutChg>
        <pc:sldLayoutChg chg="new del replId">
          <pc:chgData name="Ross Fineman" userId="841f5f28-e118-456a-b418-8e156e77d5b7" providerId="ADAL" clId="{E8C598D3-AB07-48FA-BF76-A0408AC8F368}" dt="2020-12-04T17:12:52.014" v="374" actId="6938"/>
          <pc:sldLayoutMkLst>
            <pc:docMk/>
            <pc:sldMasterMk cId="633740520" sldId="2147483672"/>
            <pc:sldLayoutMk cId="3600019790" sldId="2147483679"/>
          </pc:sldLayoutMkLst>
        </pc:sldLayoutChg>
        <pc:sldLayoutChg chg="new del replId">
          <pc:chgData name="Ross Fineman" userId="841f5f28-e118-456a-b418-8e156e77d5b7" providerId="ADAL" clId="{E8C598D3-AB07-48FA-BF76-A0408AC8F368}" dt="2020-12-04T17:12:52.014" v="374" actId="6938"/>
          <pc:sldLayoutMkLst>
            <pc:docMk/>
            <pc:sldMasterMk cId="633740520" sldId="2147483672"/>
            <pc:sldLayoutMk cId="2298252750" sldId="2147483680"/>
          </pc:sldLayoutMkLst>
        </pc:sldLayoutChg>
        <pc:sldLayoutChg chg="new del replId">
          <pc:chgData name="Ross Fineman" userId="841f5f28-e118-456a-b418-8e156e77d5b7" providerId="ADAL" clId="{E8C598D3-AB07-48FA-BF76-A0408AC8F368}" dt="2020-12-04T17:12:52.014" v="374" actId="6938"/>
          <pc:sldLayoutMkLst>
            <pc:docMk/>
            <pc:sldMasterMk cId="633740520" sldId="2147483672"/>
            <pc:sldLayoutMk cId="1001126551" sldId="2147483681"/>
          </pc:sldLayoutMkLst>
        </pc:sldLayoutChg>
        <pc:sldLayoutChg chg="new del replId">
          <pc:chgData name="Ross Fineman" userId="841f5f28-e118-456a-b418-8e156e77d5b7" providerId="ADAL" clId="{E8C598D3-AB07-48FA-BF76-A0408AC8F368}" dt="2020-12-04T17:12:52.014" v="374" actId="6938"/>
          <pc:sldLayoutMkLst>
            <pc:docMk/>
            <pc:sldMasterMk cId="633740520" sldId="2147483672"/>
            <pc:sldLayoutMk cId="2138527734" sldId="2147483682"/>
          </pc:sldLayoutMkLst>
        </pc:sldLayoutChg>
        <pc:sldLayoutChg chg="new del replId">
          <pc:chgData name="Ross Fineman" userId="841f5f28-e118-456a-b418-8e156e77d5b7" providerId="ADAL" clId="{E8C598D3-AB07-48FA-BF76-A0408AC8F368}" dt="2020-12-04T17:12:52.014" v="374" actId="6938"/>
          <pc:sldLayoutMkLst>
            <pc:docMk/>
            <pc:sldMasterMk cId="633740520" sldId="2147483672"/>
            <pc:sldLayoutMk cId="2786852387" sldId="2147483683"/>
          </pc:sldLayoutMkLst>
        </pc:sldLayoutChg>
      </pc:sldMasterChg>
      <pc:sldMasterChg chg="modSldLayout">
        <pc:chgData name="Ross Fineman" userId="841f5f28-e118-456a-b418-8e156e77d5b7" providerId="ADAL" clId="{E8C598D3-AB07-48FA-BF76-A0408AC8F368}" dt="2020-12-04T18:04:44.487" v="447"/>
        <pc:sldMasterMkLst>
          <pc:docMk/>
          <pc:sldMasterMk cId="3229799031" sldId="2147483674"/>
        </pc:sldMasterMkLst>
        <pc:sldLayoutChg chg="setBg">
          <pc:chgData name="Ross Fineman" userId="841f5f28-e118-456a-b418-8e156e77d5b7" providerId="ADAL" clId="{E8C598D3-AB07-48FA-BF76-A0408AC8F368}" dt="2020-12-04T18:04:44.487" v="447"/>
          <pc:sldLayoutMkLst>
            <pc:docMk/>
            <pc:sldMasterMk cId="3229799031" sldId="2147483674"/>
            <pc:sldLayoutMk cId="2084446417" sldId="2147483675"/>
          </pc:sldLayoutMkLst>
        </pc:sldLayoutChg>
        <pc:sldLayoutChg chg="setBg">
          <pc:chgData name="Ross Fineman" userId="841f5f28-e118-456a-b418-8e156e77d5b7" providerId="ADAL" clId="{E8C598D3-AB07-48FA-BF76-A0408AC8F368}" dt="2020-12-04T18:04:44.487" v="447"/>
          <pc:sldLayoutMkLst>
            <pc:docMk/>
            <pc:sldMasterMk cId="3229799031" sldId="2147483674"/>
            <pc:sldLayoutMk cId="1779388165" sldId="2147483677"/>
          </pc:sldLayoutMkLst>
        </pc:sldLayoutChg>
        <pc:sldLayoutChg chg="setBg">
          <pc:chgData name="Ross Fineman" userId="841f5f28-e118-456a-b418-8e156e77d5b7" providerId="ADAL" clId="{E8C598D3-AB07-48FA-BF76-A0408AC8F368}" dt="2020-12-04T18:04:44.487" v="447"/>
          <pc:sldLayoutMkLst>
            <pc:docMk/>
            <pc:sldMasterMk cId="3229799031" sldId="2147483674"/>
            <pc:sldLayoutMk cId="565467336" sldId="2147483678"/>
          </pc:sldLayoutMkLst>
        </pc:sldLayoutChg>
        <pc:sldLayoutChg chg="setBg">
          <pc:chgData name="Ross Fineman" userId="841f5f28-e118-456a-b418-8e156e77d5b7" providerId="ADAL" clId="{E8C598D3-AB07-48FA-BF76-A0408AC8F368}" dt="2020-12-04T18:04:44.487" v="447"/>
          <pc:sldLayoutMkLst>
            <pc:docMk/>
            <pc:sldMasterMk cId="3229799031" sldId="2147483674"/>
            <pc:sldLayoutMk cId="1007663586" sldId="2147483679"/>
          </pc:sldLayoutMkLst>
        </pc:sldLayoutChg>
        <pc:sldLayoutChg chg="setBg">
          <pc:chgData name="Ross Fineman" userId="841f5f28-e118-456a-b418-8e156e77d5b7" providerId="ADAL" clId="{E8C598D3-AB07-48FA-BF76-A0408AC8F368}" dt="2020-12-04T18:04:44.487" v="447"/>
          <pc:sldLayoutMkLst>
            <pc:docMk/>
            <pc:sldMasterMk cId="3229799031" sldId="2147483674"/>
            <pc:sldLayoutMk cId="213453946" sldId="2147483680"/>
          </pc:sldLayoutMkLst>
        </pc:sldLayoutChg>
        <pc:sldLayoutChg chg="setBg">
          <pc:chgData name="Ross Fineman" userId="841f5f28-e118-456a-b418-8e156e77d5b7" providerId="ADAL" clId="{E8C598D3-AB07-48FA-BF76-A0408AC8F368}" dt="2020-12-04T18:04:44.487" v="447"/>
          <pc:sldLayoutMkLst>
            <pc:docMk/>
            <pc:sldMasterMk cId="3229799031" sldId="2147483674"/>
            <pc:sldLayoutMk cId="1624538333" sldId="2147483681"/>
          </pc:sldLayoutMkLst>
        </pc:sldLayoutChg>
        <pc:sldLayoutChg chg="setBg">
          <pc:chgData name="Ross Fineman" userId="841f5f28-e118-456a-b418-8e156e77d5b7" providerId="ADAL" clId="{E8C598D3-AB07-48FA-BF76-A0408AC8F368}" dt="2020-12-04T18:04:44.487" v="447"/>
          <pc:sldLayoutMkLst>
            <pc:docMk/>
            <pc:sldMasterMk cId="3229799031" sldId="2147483674"/>
            <pc:sldLayoutMk cId="1013475271" sldId="2147483682"/>
          </pc:sldLayoutMkLst>
        </pc:sldLayoutChg>
        <pc:sldLayoutChg chg="setBg">
          <pc:chgData name="Ross Fineman" userId="841f5f28-e118-456a-b418-8e156e77d5b7" providerId="ADAL" clId="{E8C598D3-AB07-48FA-BF76-A0408AC8F368}" dt="2020-12-04T18:04:44.487" v="447"/>
          <pc:sldLayoutMkLst>
            <pc:docMk/>
            <pc:sldMasterMk cId="3229799031" sldId="2147483674"/>
            <pc:sldLayoutMk cId="111511107" sldId="2147483683"/>
          </pc:sldLayoutMkLst>
        </pc:sldLayoutChg>
        <pc:sldLayoutChg chg="setBg">
          <pc:chgData name="Ross Fineman" userId="841f5f28-e118-456a-b418-8e156e77d5b7" providerId="ADAL" clId="{E8C598D3-AB07-48FA-BF76-A0408AC8F368}" dt="2020-12-04T18:04:44.487" v="447"/>
          <pc:sldLayoutMkLst>
            <pc:docMk/>
            <pc:sldMasterMk cId="3229799031" sldId="2147483674"/>
            <pc:sldLayoutMk cId="3155904478" sldId="2147483684"/>
          </pc:sldLayoutMkLst>
        </pc:sldLayoutChg>
        <pc:sldLayoutChg chg="setBg">
          <pc:chgData name="Ross Fineman" userId="841f5f28-e118-456a-b418-8e156e77d5b7" providerId="ADAL" clId="{E8C598D3-AB07-48FA-BF76-A0408AC8F368}" dt="2020-12-04T18:04:44.487" v="447"/>
          <pc:sldLayoutMkLst>
            <pc:docMk/>
            <pc:sldMasterMk cId="3229799031" sldId="2147483674"/>
            <pc:sldLayoutMk cId="747249487" sldId="2147483685"/>
          </pc:sldLayoutMkLst>
        </pc:sldLayoutChg>
        <pc:sldLayoutChg chg="setBg">
          <pc:chgData name="Ross Fineman" userId="841f5f28-e118-456a-b418-8e156e77d5b7" providerId="ADAL" clId="{E8C598D3-AB07-48FA-BF76-A0408AC8F368}" dt="2020-12-04T18:04:44.487" v="447"/>
          <pc:sldLayoutMkLst>
            <pc:docMk/>
            <pc:sldMasterMk cId="3229799031" sldId="2147483674"/>
            <pc:sldLayoutMk cId="328292608" sldId="2147483686"/>
          </pc:sldLayoutMkLst>
        </pc:sldLayoutChg>
        <pc:sldLayoutChg chg="setBg">
          <pc:chgData name="Ross Fineman" userId="841f5f28-e118-456a-b418-8e156e77d5b7" providerId="ADAL" clId="{E8C598D3-AB07-48FA-BF76-A0408AC8F368}" dt="2020-12-04T18:04:44.487" v="447"/>
          <pc:sldLayoutMkLst>
            <pc:docMk/>
            <pc:sldMasterMk cId="3229799031" sldId="2147483674"/>
            <pc:sldLayoutMk cId="1611304621" sldId="2147483688"/>
          </pc:sldLayoutMkLst>
        </pc:sldLayoutChg>
        <pc:sldLayoutChg chg="setBg">
          <pc:chgData name="Ross Fineman" userId="841f5f28-e118-456a-b418-8e156e77d5b7" providerId="ADAL" clId="{E8C598D3-AB07-48FA-BF76-A0408AC8F368}" dt="2020-12-04T18:04:44.487" v="447"/>
          <pc:sldLayoutMkLst>
            <pc:docMk/>
            <pc:sldMasterMk cId="3229799031" sldId="2147483674"/>
            <pc:sldLayoutMk cId="1559857535" sldId="2147483689"/>
          </pc:sldLayoutMkLst>
        </pc:sldLayoutChg>
        <pc:sldLayoutChg chg="setBg">
          <pc:chgData name="Ross Fineman" userId="841f5f28-e118-456a-b418-8e156e77d5b7" providerId="ADAL" clId="{E8C598D3-AB07-48FA-BF76-A0408AC8F368}" dt="2020-12-04T18:04:44.487" v="447"/>
          <pc:sldLayoutMkLst>
            <pc:docMk/>
            <pc:sldMasterMk cId="3229799031" sldId="2147483674"/>
            <pc:sldLayoutMk cId="22644235" sldId="2147483692"/>
          </pc:sldLayoutMkLst>
        </pc:sldLayoutChg>
        <pc:sldLayoutChg chg="setBg">
          <pc:chgData name="Ross Fineman" userId="841f5f28-e118-456a-b418-8e156e77d5b7" providerId="ADAL" clId="{E8C598D3-AB07-48FA-BF76-A0408AC8F368}" dt="2020-12-04T18:04:44.487" v="447"/>
          <pc:sldLayoutMkLst>
            <pc:docMk/>
            <pc:sldMasterMk cId="3229799031" sldId="2147483674"/>
            <pc:sldLayoutMk cId="2558441728" sldId="2147483695"/>
          </pc:sldLayoutMkLst>
        </pc:sldLayoutChg>
        <pc:sldLayoutChg chg="setBg">
          <pc:chgData name="Ross Fineman" userId="841f5f28-e118-456a-b418-8e156e77d5b7" providerId="ADAL" clId="{E8C598D3-AB07-48FA-BF76-A0408AC8F368}" dt="2020-12-04T18:04:44.487" v="447"/>
          <pc:sldLayoutMkLst>
            <pc:docMk/>
            <pc:sldMasterMk cId="3229799031" sldId="2147483674"/>
            <pc:sldLayoutMk cId="916683677" sldId="2147483696"/>
          </pc:sldLayoutMkLst>
        </pc:sldLayoutChg>
      </pc:sldMasterChg>
    </pc:docChg>
  </pc:docChgLst>
  <pc:docChgLst>
    <pc:chgData name="Ross Fineman" userId="841f5f28-e118-456a-b418-8e156e77d5b7" providerId="ADAL" clId="{31AFB873-2330-422D-A102-C341E5BD09A1}"/>
    <pc:docChg chg="custSel addSld delSld modMainMaster">
      <pc:chgData name="Ross Fineman" userId="841f5f28-e118-456a-b418-8e156e77d5b7" providerId="ADAL" clId="{31AFB873-2330-422D-A102-C341E5BD09A1}" dt="2021-01-14T17:10:55.378" v="13" actId="47"/>
      <pc:docMkLst>
        <pc:docMk/>
      </pc:docMkLst>
      <pc:sldChg chg="new del">
        <pc:chgData name="Ross Fineman" userId="841f5f28-e118-456a-b418-8e156e77d5b7" providerId="ADAL" clId="{31AFB873-2330-422D-A102-C341E5BD09A1}" dt="2021-01-14T17:10:55.378" v="13" actId="47"/>
        <pc:sldMkLst>
          <pc:docMk/>
          <pc:sldMk cId="510167590" sldId="256"/>
        </pc:sldMkLst>
      </pc:sldChg>
      <pc:sldMasterChg chg="modSldLayout">
        <pc:chgData name="Ross Fineman" userId="841f5f28-e118-456a-b418-8e156e77d5b7" providerId="ADAL" clId="{31AFB873-2330-422D-A102-C341E5BD09A1}" dt="2021-01-14T17:08:29.353" v="11" actId="6014"/>
        <pc:sldMasterMkLst>
          <pc:docMk/>
          <pc:sldMasterMk cId="757662717" sldId="2147483656"/>
        </pc:sldMasterMkLst>
        <pc:sldLayoutChg chg="addSp delSp modSp mod">
          <pc:chgData name="Ross Fineman" userId="841f5f28-e118-456a-b418-8e156e77d5b7" providerId="ADAL" clId="{31AFB873-2330-422D-A102-C341E5BD09A1}" dt="2021-01-14T17:08:29.353" v="11" actId="6014"/>
          <pc:sldLayoutMkLst>
            <pc:docMk/>
            <pc:sldMasterMk cId="757662717" sldId="2147483656"/>
            <pc:sldLayoutMk cId="2601774908" sldId="2147483671"/>
          </pc:sldLayoutMkLst>
          <pc:spChg chg="add del mod">
            <ac:chgData name="Ross Fineman" userId="841f5f28-e118-456a-b418-8e156e77d5b7" providerId="ADAL" clId="{31AFB873-2330-422D-A102-C341E5BD09A1}" dt="2021-01-14T17:07:43.630" v="4" actId="21"/>
            <ac:spMkLst>
              <pc:docMk/>
              <pc:sldMasterMk cId="757662717" sldId="2147483656"/>
              <pc:sldLayoutMk cId="2601774908" sldId="2147483671"/>
              <ac:spMk id="9" creationId="{F47F3696-AB51-48F8-A4C0-79F74C575788}"/>
            </ac:spMkLst>
          </pc:spChg>
          <pc:spChg chg="add mod">
            <ac:chgData name="Ross Fineman" userId="841f5f28-e118-456a-b418-8e156e77d5b7" providerId="ADAL" clId="{31AFB873-2330-422D-A102-C341E5BD09A1}" dt="2021-01-14T17:07:55.235" v="10" actId="14100"/>
            <ac:spMkLst>
              <pc:docMk/>
              <pc:sldMasterMk cId="757662717" sldId="2147483656"/>
              <pc:sldLayoutMk cId="2601774908" sldId="2147483671"/>
              <ac:spMk id="10" creationId="{F8B728D5-80EE-46E0-B93D-4069622A4337}"/>
            </ac:spMkLst>
          </pc:spChg>
          <pc:spChg chg="del">
            <ac:chgData name="Ross Fineman" userId="841f5f28-e118-456a-b418-8e156e77d5b7" providerId="ADAL" clId="{31AFB873-2330-422D-A102-C341E5BD09A1}" dt="2021-01-14T17:07:46.414" v="5" actId="478"/>
            <ac:spMkLst>
              <pc:docMk/>
              <pc:sldMasterMk cId="757662717" sldId="2147483656"/>
              <pc:sldLayoutMk cId="2601774908" sldId="2147483671"/>
              <ac:spMk id="14" creationId="{84B1BAF9-B627-47B0-BD16-E3D0CD8C394F}"/>
            </ac:spMkLst>
          </pc:spChg>
          <pc:spChg chg="del">
            <ac:chgData name="Ross Fineman" userId="841f5f28-e118-456a-b418-8e156e77d5b7" providerId="ADAL" clId="{31AFB873-2330-422D-A102-C341E5BD09A1}" dt="2021-01-14T17:07:48.467" v="6" actId="478"/>
            <ac:spMkLst>
              <pc:docMk/>
              <pc:sldMasterMk cId="757662717" sldId="2147483656"/>
              <pc:sldLayoutMk cId="2601774908" sldId="2147483671"/>
              <ac:spMk id="19" creationId="{5BDA5019-ED11-4F10-99CE-0EECE6BA9666}"/>
            </ac:spMkLst>
          </pc:spChg>
        </pc:sldLayoutChg>
      </pc:sldMasterChg>
    </pc:docChg>
  </pc:docChgLst>
</pc:chgInfo>
</file>

<file path=ppt/charts/_rels/chart12f588a0f.xml.rels><?xml version="1.0" encoding="UTF-8" standalone="yes"?><Relationships  xmlns="http://schemas.openxmlformats.org/package/2006/relationships"><Relationship Id="rId1" Type="http://schemas.openxmlformats.org/officeDocument/2006/relationships/package" Target="../embeddings/data13a21cafe.xlsx"/></Relationships>

</file>

<file path=ppt/charts/_rels/chart13767288e.xml.rels><?xml version="1.0" encoding="UTF-8" standalone="yes"?><Relationships  xmlns="http://schemas.openxmlformats.org/package/2006/relationships"><Relationship Id="rId1" Type="http://schemas.openxmlformats.org/officeDocument/2006/relationships/package" Target="../embeddings/data162da153e.xlsx"/></Relationships>

</file>

<file path=ppt/charts/_rels/chart1ec1c596.xml.rels><?xml version="1.0" encoding="UTF-8" standalone="yes"?><Relationships  xmlns="http://schemas.openxmlformats.org/package/2006/relationships"><Relationship Id="rId1" Type="http://schemas.openxmlformats.org/officeDocument/2006/relationships/package" Target="../embeddings/data13057b73b.xlsx"/></Relationships>

</file>

<file path=ppt/charts/chart12f588a0f.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xmlns:c="http://schemas.openxmlformats.org/drawingml/2006/chart" xmlns:a="http://schemas.openxmlformats.org/drawingml/2006/main" xmlns:r="http://schemas.openxmlformats.org/officeDocument/2006/relationships">
      <c:layout/>
      <c:lineChart>
        <c:grouping val="standard"/>
        <c:varyColors val="0"/>
        <c:ser>
          <c:idx val="0"/>
          <c:order val="0"/>
          <c:tx>
            <c:strRef>
              <c:f>sheet1!$B$1</c:f>
              <c:strCache>
                <c:ptCount val="1"/>
                <c:pt idx="0">
                  <c:v>Subject Property</c:v>
                </c:pt>
              </c:strCache>
            </c:strRef>
          </c:tx>
          <c:spPr>
            <a:ln algn="ctr" w="19050">
              <a:solidFill>
                <a:srgbClr val="8C4C54">
                  <a:alpha val="100000"/>
                </a:srgbClr>
              </a:solidFill>
              <a:prstDash val="solid"/>
            </a:ln>
          </c:spPr>
          <c:marker>
            <c:symbol val="none"/>
            <c:size val="5"/>
            <c:spPr>
              <a:solidFill>
                <a:srgbClr val="8C4C54">
                  <a:alpha val="100000"/>
                </a:srgbClr>
              </a:solidFill>
              <a:ln>
                <a:solidFill>
                  <a:srgbClr val="8C4C54">
                    <a:alpha val="100000"/>
                  </a:srgbClr>
                </a:solidFill>
              </a:ln>
              <a:effectLst/>
            </c:spPr>
          </c:marker>
          <c:dLbls>
            <c:dLblPos val="ctr"/>
            <c:numFmt formatCode="General" sourceLinked="0"/>
            <c:separator val=", "/>
            <c:showBubbleSize val="0"/>
            <c:showCatName val="0"/>
            <c:showLegendKey val="0"/>
            <c:showPercent val="0"/>
            <c:showSerName val="0"/>
            <c:showVal val="0"/>
            <c:txPr>
              <a:bodyPr/>
              <a:lstStyle/>
              <a:p>
                <a:pPr>
                  <a:defRPr cap="none" i="0" b="0" u="none">
                    <a:solidFill>
                      <a:srgbClr val="000000">
                        <a:alpha val="100000"/>
                      </a:srgbClr>
                    </a:solidFill>
                    <a:latin typeface="Arial"/>
                    <a:cs typeface="Arial"/>
                    <a:ea typeface="Arial"/>
                    <a:sym typeface="Arial"/>
                  </a:defRPr>
                </a:pPr>
              </a:p>
            </c:txPr>
          </c:dLbls>
          <c:cat>
            <c:numRef>
              <c:f>sheet1!$A$2:$A$14</c:f>
              <c:numCache>
                <c:formatCode>yyyy\-mm\-dd</c:formatCode>
                <c:ptCount val="13"/>
                <c:pt idx="0">
                  <c:v>44742</c:v>
                </c:pt>
                <c:pt idx="1">
                  <c:v>44834</c:v>
                </c:pt>
                <c:pt idx="2">
                  <c:v>44926</c:v>
                </c:pt>
                <c:pt idx="3">
                  <c:v>45016</c:v>
                </c:pt>
                <c:pt idx="4">
                  <c:v>45107</c:v>
                </c:pt>
                <c:pt idx="5">
                  <c:v>45199</c:v>
                </c:pt>
                <c:pt idx="6">
                  <c:v>45291</c:v>
                </c:pt>
                <c:pt idx="7">
                  <c:v>45382</c:v>
                </c:pt>
                <c:pt idx="8">
                  <c:v>45473</c:v>
                </c:pt>
                <c:pt idx="9">
                  <c:v>45565</c:v>
                </c:pt>
                <c:pt idx="10">
                  <c:v>45657</c:v>
                </c:pt>
                <c:pt idx="11">
                  <c:v>45747</c:v>
                </c:pt>
                <c:pt idx="12">
                  <c:v>45777</c:v>
                </c:pt>
              </c:numCache>
            </c:numRef>
          </c:cat>
          <c:val>
            <c:numRef>
              <c:f>sheet1!$B$2:$B$14</c:f>
              <c:numCache>
                <c:ptCount val="13"/>
                <c:pt idx="11">
                  <c:v>0.8276667</c:v>
                </c:pt>
                <c:pt idx="12">
                  <c:v>0.7780000</c:v>
                </c:pt>
              </c:numCache>
            </c:numRef>
          </c:val>
          <c:smooth val="1"/>
        </c:ser>
        <c:ser>
          <c:idx val="1"/>
          <c:order val="1"/>
          <c:tx>
            <c:strRef>
              <c:f>sheet1!$C$1</c:f>
              <c:strCache>
                <c:ptCount val="1"/>
                <c:pt idx="0">
                  <c:v>Average Comps</c:v>
                </c:pt>
              </c:strCache>
            </c:strRef>
          </c:tx>
          <c:spPr>
            <a:ln algn="ctr" w="19050">
              <a:solidFill>
                <a:srgbClr val="C9942B">
                  <a:alpha val="100000"/>
                </a:srgbClr>
              </a:solidFill>
              <a:prstDash val="solid"/>
            </a:ln>
          </c:spPr>
          <c:marker>
            <c:symbol val="none"/>
            <c:size val="5"/>
            <c:spPr>
              <a:solidFill>
                <a:srgbClr val="C9942B">
                  <a:alpha val="100000"/>
                </a:srgbClr>
              </a:solidFill>
              <a:ln>
                <a:solidFill>
                  <a:srgbClr val="C9942B">
                    <a:alpha val="100000"/>
                  </a:srgbClr>
                </a:solidFill>
              </a:ln>
              <a:effectLst/>
            </c:spPr>
          </c:marker>
          <c:dLbls>
            <c:dLblPos val="ctr"/>
            <c:numFmt formatCode="General" sourceLinked="0"/>
            <c:separator val=", "/>
            <c:showBubbleSize val="0"/>
            <c:showCatName val="0"/>
            <c:showLegendKey val="0"/>
            <c:showPercent val="0"/>
            <c:showSerName val="0"/>
            <c:showVal val="0"/>
            <c:txPr>
              <a:bodyPr/>
              <a:lstStyle/>
              <a:p>
                <a:pPr>
                  <a:defRPr cap="none" i="0" b="0" u="none">
                    <a:solidFill>
                      <a:srgbClr val="000000">
                        <a:alpha val="100000"/>
                      </a:srgbClr>
                    </a:solidFill>
                    <a:latin typeface="Arial"/>
                    <a:cs typeface="Arial"/>
                    <a:ea typeface="Arial"/>
                    <a:sym typeface="Arial"/>
                  </a:defRPr>
                </a:pPr>
              </a:p>
            </c:txPr>
          </c:dLbls>
          <c:cat>
            <c:numRef>
              <c:f>sheet1!$A$2:$A$14</c:f>
              <c:numCache>
                <c:formatCode>yyyy\-mm\-dd</c:formatCode>
                <c:ptCount val="13"/>
                <c:pt idx="0">
                  <c:v>44742</c:v>
                </c:pt>
                <c:pt idx="1">
                  <c:v>44834</c:v>
                </c:pt>
                <c:pt idx="2">
                  <c:v>44926</c:v>
                </c:pt>
                <c:pt idx="3">
                  <c:v>45016</c:v>
                </c:pt>
                <c:pt idx="4">
                  <c:v>45107</c:v>
                </c:pt>
                <c:pt idx="5">
                  <c:v>45199</c:v>
                </c:pt>
                <c:pt idx="6">
                  <c:v>45291</c:v>
                </c:pt>
                <c:pt idx="7">
                  <c:v>45382</c:v>
                </c:pt>
                <c:pt idx="8">
                  <c:v>45473</c:v>
                </c:pt>
                <c:pt idx="9">
                  <c:v>45565</c:v>
                </c:pt>
                <c:pt idx="10">
                  <c:v>45657</c:v>
                </c:pt>
                <c:pt idx="11">
                  <c:v>45747</c:v>
                </c:pt>
                <c:pt idx="12">
                  <c:v>45777</c:v>
                </c:pt>
              </c:numCache>
            </c:numRef>
          </c:cat>
          <c:val>
            <c:numRef>
              <c:f>sheet1!$C$2:$C$14</c:f>
              <c:numCache>
                <c:ptCount val="13"/>
                <c:pt idx="0">
                  <c:v>0.9205238</c:v>
                </c:pt>
                <c:pt idx="1">
                  <c:v>0.9307039</c:v>
                </c:pt>
                <c:pt idx="2">
                  <c:v>0.9339006</c:v>
                </c:pt>
                <c:pt idx="3">
                  <c:v>0.9277909</c:v>
                </c:pt>
                <c:pt idx="4">
                  <c:v>0.9284120</c:v>
                </c:pt>
                <c:pt idx="5">
                  <c:v>0.9210580</c:v>
                </c:pt>
                <c:pt idx="6">
                  <c:v>0.9326108</c:v>
                </c:pt>
                <c:pt idx="7">
                  <c:v>0.9399337</c:v>
                </c:pt>
                <c:pt idx="8">
                  <c:v>0.9469462</c:v>
                </c:pt>
                <c:pt idx="9">
                  <c:v>0.8680542</c:v>
                </c:pt>
                <c:pt idx="10">
                  <c:v>0.8795307</c:v>
                </c:pt>
                <c:pt idx="11">
                  <c:v>0.8728174</c:v>
                </c:pt>
                <c:pt idx="12">
                  <c:v>0.9475245</c:v>
                </c:pt>
              </c:numCache>
            </c:numRef>
          </c:val>
          <c:smooth val="1"/>
        </c:ser>
        <c:ser>
          <c:idx val="2"/>
          <c:order val="2"/>
          <c:tx>
            <c:strRef>
              <c:f>sheet1!$D$1</c:f>
              <c:strCache>
                <c:ptCount val="1"/>
                <c:pt idx="0">
                  <c:v>Average Market</c:v>
                </c:pt>
              </c:strCache>
            </c:strRef>
          </c:tx>
          <c:spPr>
            <a:ln algn="ctr" w="19050">
              <a:solidFill>
                <a:srgbClr val="4C748C">
                  <a:alpha val="100000"/>
                </a:srgbClr>
              </a:solidFill>
              <a:prstDash val="solid"/>
            </a:ln>
          </c:spPr>
          <c:marker>
            <c:symbol val="none"/>
            <c:size val="5"/>
            <c:spPr>
              <a:solidFill>
                <a:srgbClr val="4C748C">
                  <a:alpha val="100000"/>
                </a:srgbClr>
              </a:solidFill>
              <a:ln>
                <a:solidFill>
                  <a:srgbClr val="4C748C">
                    <a:alpha val="100000"/>
                  </a:srgbClr>
                </a:solidFill>
              </a:ln>
              <a:effectLst/>
            </c:spPr>
          </c:marker>
          <c:dLbls>
            <c:dLblPos val="ctr"/>
            <c:numFmt formatCode="General" sourceLinked="0"/>
            <c:separator val=", "/>
            <c:showBubbleSize val="0"/>
            <c:showCatName val="0"/>
            <c:showLegendKey val="0"/>
            <c:showPercent val="0"/>
            <c:showSerName val="0"/>
            <c:showVal val="0"/>
            <c:txPr>
              <a:bodyPr/>
              <a:lstStyle/>
              <a:p>
                <a:pPr>
                  <a:defRPr cap="none" i="0" b="0" u="none">
                    <a:solidFill>
                      <a:srgbClr val="000000">
                        <a:alpha val="100000"/>
                      </a:srgbClr>
                    </a:solidFill>
                    <a:latin typeface="Arial"/>
                    <a:cs typeface="Arial"/>
                    <a:ea typeface="Arial"/>
                    <a:sym typeface="Arial"/>
                  </a:defRPr>
                </a:pPr>
              </a:p>
            </c:txPr>
          </c:dLbls>
          <c:cat>
            <c:numRef>
              <c:f>sheet1!$A$2:$A$14</c:f>
              <c:numCache>
                <c:formatCode>yyyy\-mm\-dd</c:formatCode>
                <c:ptCount val="13"/>
                <c:pt idx="0">
                  <c:v>44742</c:v>
                </c:pt>
                <c:pt idx="1">
                  <c:v>44834</c:v>
                </c:pt>
                <c:pt idx="2">
                  <c:v>44926</c:v>
                </c:pt>
                <c:pt idx="3">
                  <c:v>45016</c:v>
                </c:pt>
                <c:pt idx="4">
                  <c:v>45107</c:v>
                </c:pt>
                <c:pt idx="5">
                  <c:v>45199</c:v>
                </c:pt>
                <c:pt idx="6">
                  <c:v>45291</c:v>
                </c:pt>
                <c:pt idx="7">
                  <c:v>45382</c:v>
                </c:pt>
                <c:pt idx="8">
                  <c:v>45473</c:v>
                </c:pt>
                <c:pt idx="9">
                  <c:v>45565</c:v>
                </c:pt>
                <c:pt idx="10">
                  <c:v>45657</c:v>
                </c:pt>
                <c:pt idx="11">
                  <c:v>45747</c:v>
                </c:pt>
                <c:pt idx="12">
                  <c:v>45777</c:v>
                </c:pt>
              </c:numCache>
            </c:numRef>
          </c:cat>
          <c:val>
            <c:numRef>
              <c:f>sheet1!$D$2:$D$14</c:f>
              <c:numCache>
                <c:ptCount val="13"/>
                <c:pt idx="0">
                  <c:v>0.9467763</c:v>
                </c:pt>
                <c:pt idx="1">
                  <c:v>0.9484919</c:v>
                </c:pt>
                <c:pt idx="2">
                  <c:v>0.9405607</c:v>
                </c:pt>
                <c:pt idx="3">
                  <c:v>0.9255606</c:v>
                </c:pt>
                <c:pt idx="4">
                  <c:v>0.9330253</c:v>
                </c:pt>
                <c:pt idx="5">
                  <c:v>0.9373253</c:v>
                </c:pt>
                <c:pt idx="6">
                  <c:v>0.9284628</c:v>
                </c:pt>
                <c:pt idx="7">
                  <c:v>0.9240887</c:v>
                </c:pt>
                <c:pt idx="8">
                  <c:v>0.9245108</c:v>
                </c:pt>
                <c:pt idx="9">
                  <c:v>0.9305897</c:v>
                </c:pt>
                <c:pt idx="10">
                  <c:v>0.9307123</c:v>
                </c:pt>
                <c:pt idx="11">
                  <c:v>0.9265492</c:v>
                </c:pt>
                <c:pt idx="12">
                  <c:v>0.9289063</c:v>
                </c:pt>
              </c:numCache>
            </c:numRef>
          </c:val>
          <c:smooth val="1"/>
        </c:ser>
        <c:dLbls>
          <c:dLblPos val="ctr"/>
          <c:numFmt formatCode="General" sourceLinked="0"/>
          <c:separator val=", "/>
          <c:showBubbleSize val="0"/>
          <c:showCatName val="0"/>
          <c:showLegendKey val="0"/>
          <c:showPercent val="0"/>
          <c:showSerName val="0"/>
          <c:showVal val="0"/>
        </c:dLbls>
        <c:axId val="64451712"/>
        <c:axId val="64453248"/>
      </c:lineChart>
      <c:dateAx>
        <c:axId val="64451712"/>
        <c:scaling>
          <c:orientation val="minMax"/>
        </c:scaling>
        <c:delete val="0"/>
        <c:axPos val="l"/>
        <c:majorTickMark val="none"/>
        <c:minorTickMark val="none"/>
        <c:tickLblPos val="nextTo"/>
        <c:txPr>
          <a:bodyPr rot="0" vert="horz"/>
          <a:lstStyle/>
          <a:p>
            <a:pPr>
              <a:defRPr cap="none" sz="1000" i="0" b="0" u="none">
                <a:solidFill>
                  <a:srgbClr val="55565A">
                    <a:alpha val="100000"/>
                  </a:srgbClr>
                </a:solidFill>
                <a:latin typeface="Arial Nova Light"/>
                <a:cs typeface="Arial Nova Light"/>
                <a:ea typeface="Arial Nova Light"/>
                <a:sym typeface="Arial Nova Light"/>
              </a:defRPr>
            </a:pPr>
          </a:p>
        </c:txPr>
        <c:numFmt formatCode="[$-en-US]mmm yyyy;@" sourceLinked="0"/>
        <c:crossAx val="64453248"/>
        <c:crosses val="autoZero"/>
      </c:dateAx>
      <c:valAx>
        <c:axId val="64453248"/>
        <c:scaling>
          <c:orientation val="minMax"/>
          <c:max val="1.02"/>
          <c:min val="0.70"/>
        </c:scaling>
        <c:delete val="0"/>
        <c:axPos val="l"/>
        <c:majorGridlines>
          <c:spPr>
            <a:ln algn="ctr" w="12700">
              <a:solidFill>
                <a:srgbClr val="D9D9D9">
                  <a:alpha val="100000"/>
                </a:srgbClr>
              </a:solidFill>
              <a:prstDash val="solid"/>
            </a:ln>
          </c:spPr>
        </c:majorGridlines>
        <c:majorTickMark val="none"/>
        <c:minorTickMark val="none"/>
        <c:tickLblPos val="nextTo"/>
        <c:txPr>
          <a:bodyPr rot="0" vert="horz"/>
          <a:lstStyle/>
          <a:p>
            <a:pPr>
              <a:defRPr cap="none" sz="1000" i="0" b="0" u="none">
                <a:solidFill>
                  <a:srgbClr val="55565A">
                    <a:alpha val="100000"/>
                  </a:srgbClr>
                </a:solidFill>
                <a:latin typeface="Arial Nova Light"/>
                <a:cs typeface="Arial Nova Light"/>
                <a:ea typeface="Arial Nova Light"/>
                <a:sym typeface="Arial Nova Light"/>
              </a:defRPr>
            </a:pPr>
          </a:p>
        </c:tx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1000" i="0" b="0" u="none">
              <a:solidFill>
                <a:srgbClr val="55565A">
                  <a:alpha val="100000"/>
                </a:srgbClr>
              </a:solidFill>
              <a:latin typeface="Arial Nova Light"/>
              <a:cs typeface="Arial Nova Light"/>
              <a:ea typeface="Arial Nova Light"/>
              <a:sym typeface="Arial Nova Light"/>
            </a:defRPr>
          </a:pPr>
        </a:p>
      </c:txPr>
    </c:legend>
    <c:plotVisOnly val="1"/>
    <c:dispBlanksAs val="gap"/>
    <c:showDLblsOverMax val="0"/>
  </c:chart>
  <c:txPr>
    <a:bodyPr/>
    <a:lstStyle/>
    <a:p>
      <a:pPr>
        <a:defRPr sz="1800"/>
      </a:pPr>
      <a:endParaRPr lang="fr-FR"/>
    </a:p>
  </c:txPr>
  <c:externalData r:id="rId1">
    <c:autoUpdate val="0"/>
  </c:externalData>
</c:chartSpace>
</file>

<file path=ppt/charts/chart13767288e.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xmlns:c="http://schemas.openxmlformats.org/drawingml/2006/chart" xmlns:a="http://schemas.openxmlformats.org/drawingml/2006/main" xmlns:r="http://schemas.openxmlformats.org/officeDocument/2006/relationships">
      <c:layout/>
      <c:barChart>
        <c:barDir val="bar"/>
        <c:grouping val="clustered"/>
        <c:varyColors val="0"/>
        <c:ser>
          <c:idx val="0"/>
          <c:order val="0"/>
          <c:tx>
            <c:strRef>
              <c:f>sheet1!$B$1</c:f>
              <c:strCache>
                <c:ptCount val="1"/>
                <c:pt idx="0">
                  <c:v>Subject Property</c:v>
                </c:pt>
              </c:strCache>
            </c:strRef>
          </c:tx>
          <c:spPr>
            <a:solidFill>
              <a:srgbClr val="8C4C54">
                <a:alpha val="100000"/>
              </a:srgbClr>
            </a:solidFill>
            <a:ln w="0">
              <a:solidFill>
                <a:srgbClr val="8C4C54">
                  <a:alpha val="100000"/>
                </a:srgbClr>
              </a:solidFill>
            </a:ln>
            <a:effectLst/>
          </c:spPr>
          <c:invertIfNegative val="0"/>
          <c:dLbls>
            <c:dLblPos val="ctr"/>
            <c:numFmt formatCode="General" sourceLinked="0"/>
            <c:separator val=", "/>
            <c:showBubbleSize val="0"/>
            <c:showCatName val="0"/>
            <c:showLegendKey val="0"/>
            <c:showPercent val="0"/>
            <c:showSerName val="0"/>
            <c:showVal val="0"/>
            <c:txPr>
              <a:bodyPr/>
              <a:lstStyle/>
              <a:p>
                <a:pPr>
                  <a:defRPr cap="none" i="0" b="0" u="none">
                    <a:solidFill>
                      <a:srgbClr val="000000">
                        <a:alpha val="100000"/>
                      </a:srgbClr>
                    </a:solidFill>
                    <a:latin typeface="Arial"/>
                    <a:cs typeface="Arial"/>
                    <a:ea typeface="Arial"/>
                    <a:sym typeface="Arial"/>
                  </a:defRPr>
                </a:pPr>
              </a:p>
            </c:txPr>
          </c:dLbls>
          <c:cat>
            <c:strRef>
              <c:f>sheet1!$A$2:$A$12</c:f>
              <c:strCache>
                <c:ptCount val="11"/>
                <c:pt idx="0">
                  <c:v>Taxes</c:v>
                </c:pt>
                <c:pt idx="1">
                  <c:v>Insurance</c:v>
                </c:pt>
                <c:pt idx="2">
                  <c:v>Utilities</c:v>
                </c:pt>
                <c:pt idx="3">
                  <c:v>Rep &amp; Maint</c:v>
                </c:pt>
                <c:pt idx="4">
                  <c:v>Mgmt Fees</c:v>
                </c:pt>
                <c:pt idx="5">
                  <c:v>Payroll</c:v>
                </c:pt>
                <c:pt idx="6">
                  <c:v>Adv &amp; Mark</c:v>
                </c:pt>
                <c:pt idx="7">
                  <c:v>Prof Fees</c:v>
                </c:pt>
                <c:pt idx="8">
                  <c:v>Gen Admin</c:v>
                </c:pt>
                <c:pt idx="9">
                  <c:v>Ground Rent</c:v>
                </c:pt>
                <c:pt idx="10">
                  <c:v>Other</c:v>
                </c:pt>
              </c:strCache>
            </c:strRef>
          </c:cat>
          <c:val>
            <c:numRef>
              <c:f>sheet1!$B$2:$B$12</c:f>
              <c:numCache>
                <c:ptCount val="11"/>
              </c:numCache>
            </c:numRef>
          </c:val>
        </c:ser>
        <c:ser>
          <c:idx val="1"/>
          <c:order val="1"/>
          <c:tx>
            <c:strRef>
              <c:f>sheet1!$C$1</c:f>
              <c:strCache>
                <c:ptCount val="1"/>
                <c:pt idx="0">
                  <c:v>Average Comps</c:v>
                </c:pt>
              </c:strCache>
            </c:strRef>
          </c:tx>
          <c:spPr>
            <a:solidFill>
              <a:srgbClr val="C9942B">
                <a:alpha val="100000"/>
              </a:srgbClr>
            </a:solidFill>
            <a:ln w="0">
              <a:solidFill>
                <a:srgbClr val="C9942B">
                  <a:alpha val="100000"/>
                </a:srgbClr>
              </a:solidFill>
            </a:ln>
            <a:effectLst/>
          </c:spPr>
          <c:invertIfNegative val="0"/>
          <c:dLbls>
            <c:dLblPos val="ctr"/>
            <c:numFmt formatCode="General" sourceLinked="0"/>
            <c:separator val=", "/>
            <c:showBubbleSize val="0"/>
            <c:showCatName val="0"/>
            <c:showLegendKey val="0"/>
            <c:showPercent val="0"/>
            <c:showSerName val="0"/>
            <c:showVal val="0"/>
            <c:txPr>
              <a:bodyPr/>
              <a:lstStyle/>
              <a:p>
                <a:pPr>
                  <a:defRPr cap="none" i="0" b="0" u="none">
                    <a:solidFill>
                      <a:srgbClr val="000000">
                        <a:alpha val="100000"/>
                      </a:srgbClr>
                    </a:solidFill>
                    <a:latin typeface="Arial"/>
                    <a:cs typeface="Arial"/>
                    <a:ea typeface="Arial"/>
                    <a:sym typeface="Arial"/>
                  </a:defRPr>
                </a:pPr>
              </a:p>
            </c:txPr>
          </c:dLbls>
          <c:cat>
            <c:strRef>
              <c:f>sheet1!$A$2:$A$12</c:f>
              <c:strCache>
                <c:ptCount val="11"/>
                <c:pt idx="0">
                  <c:v>Taxes</c:v>
                </c:pt>
                <c:pt idx="1">
                  <c:v>Insurance</c:v>
                </c:pt>
                <c:pt idx="2">
                  <c:v>Utilities</c:v>
                </c:pt>
                <c:pt idx="3">
                  <c:v>Rep &amp; Maint</c:v>
                </c:pt>
                <c:pt idx="4">
                  <c:v>Mgmt Fees</c:v>
                </c:pt>
                <c:pt idx="5">
                  <c:v>Payroll</c:v>
                </c:pt>
                <c:pt idx="6">
                  <c:v>Adv &amp; Mark</c:v>
                </c:pt>
                <c:pt idx="7">
                  <c:v>Prof Fees</c:v>
                </c:pt>
                <c:pt idx="8">
                  <c:v>Gen Admin</c:v>
                </c:pt>
                <c:pt idx="9">
                  <c:v>Ground Rent</c:v>
                </c:pt>
                <c:pt idx="10">
                  <c:v>Other</c:v>
                </c:pt>
              </c:strCache>
            </c:strRef>
          </c:cat>
          <c:val>
            <c:numRef>
              <c:f>sheet1!$C$2:$C$12</c:f>
              <c:numCache>
                <c:ptCount val="11"/>
              </c:numCache>
            </c:numRef>
          </c:val>
        </c:ser>
        <c:ser>
          <c:idx val="2"/>
          <c:order val="2"/>
          <c:tx>
            <c:strRef>
              <c:f>sheet1!$H$1</c:f>
              <c:strCache>
                <c:ptCount val="1"/>
                <c:pt idx="0">
                  <c:v>Average Market</c:v>
                </c:pt>
              </c:strCache>
            </c:strRef>
          </c:tx>
          <c:spPr>
            <a:solidFill>
              <a:srgbClr val="4C748C">
                <a:alpha val="100000"/>
              </a:srgbClr>
            </a:solidFill>
            <a:ln w="0">
              <a:solidFill>
                <a:srgbClr val="4C748C">
                  <a:alpha val="100000"/>
                </a:srgbClr>
              </a:solidFill>
            </a:ln>
            <a:effectLst/>
          </c:spPr>
          <c:invertIfNegative val="0"/>
          <c:dLbls>
            <c:dLblPos val="ctr"/>
            <c:numFmt formatCode="General" sourceLinked="0"/>
            <c:separator val=", "/>
            <c:showBubbleSize val="0"/>
            <c:showCatName val="0"/>
            <c:showLegendKey val="0"/>
            <c:showPercent val="0"/>
            <c:showSerName val="0"/>
            <c:showVal val="0"/>
            <c:txPr>
              <a:bodyPr/>
              <a:lstStyle/>
              <a:p>
                <a:pPr>
                  <a:defRPr cap="none" i="0" b="0" u="none">
                    <a:solidFill>
                      <a:srgbClr val="000000">
                        <a:alpha val="100000"/>
                      </a:srgbClr>
                    </a:solidFill>
                    <a:latin typeface="Arial"/>
                    <a:cs typeface="Arial"/>
                    <a:ea typeface="Arial"/>
                    <a:sym typeface="Arial"/>
                  </a:defRPr>
                </a:pPr>
              </a:p>
            </c:txPr>
          </c:dLbls>
          <c:cat>
            <c:strRef>
              <c:f>sheet1!$A$2:$A$12</c:f>
              <c:strCache>
                <c:ptCount val="11"/>
                <c:pt idx="0">
                  <c:v>Taxes</c:v>
                </c:pt>
                <c:pt idx="1">
                  <c:v>Insurance</c:v>
                </c:pt>
                <c:pt idx="2">
                  <c:v>Utilities</c:v>
                </c:pt>
                <c:pt idx="3">
                  <c:v>Rep &amp; Maint</c:v>
                </c:pt>
                <c:pt idx="4">
                  <c:v>Mgmt Fees</c:v>
                </c:pt>
                <c:pt idx="5">
                  <c:v>Payroll</c:v>
                </c:pt>
                <c:pt idx="6">
                  <c:v>Adv &amp; Mark</c:v>
                </c:pt>
                <c:pt idx="7">
                  <c:v>Prof Fees</c:v>
                </c:pt>
                <c:pt idx="8">
                  <c:v>Gen Admin</c:v>
                </c:pt>
                <c:pt idx="9">
                  <c:v>Ground Rent</c:v>
                </c:pt>
                <c:pt idx="10">
                  <c:v>Other</c:v>
                </c:pt>
              </c:strCache>
            </c:strRef>
          </c:cat>
          <c:val>
            <c:numRef>
              <c:f>sheet1!$H$2:$H$12</c:f>
              <c:numCache>
                <c:ptCount val="11"/>
                <c:pt idx="0">
                  <c:v>1305</c:v>
                </c:pt>
                <c:pt idx="1">
                  <c:v>733</c:v>
                </c:pt>
                <c:pt idx="2">
                  <c:v>1567</c:v>
                </c:pt>
                <c:pt idx="3">
                  <c:v>978</c:v>
                </c:pt>
                <c:pt idx="4">
                  <c:v>496</c:v>
                </c:pt>
                <c:pt idx="5">
                  <c:v>1516</c:v>
                </c:pt>
                <c:pt idx="6">
                  <c:v>153</c:v>
                </c:pt>
                <c:pt idx="7">
                  <c:v>59</c:v>
                </c:pt>
                <c:pt idx="8">
                  <c:v>622</c:v>
                </c:pt>
                <c:pt idx="9">
                  <c:v>0</c:v>
                </c:pt>
                <c:pt idx="10">
                  <c:v>17</c:v>
                </c:pt>
              </c:numCache>
            </c:numRef>
          </c:val>
        </c:ser>
        <c:dLbls>
          <c:dLblPos val="ctr"/>
          <c:numFmt formatCode="General" sourceLinked="0"/>
          <c:separator val=", "/>
          <c:showBubbleSize val="0"/>
          <c:showCatName val="0"/>
          <c:showLegendKey val="0"/>
          <c:showPercent val="0"/>
          <c:showSerName val="0"/>
          <c:showVal val="0"/>
        </c:dLbls>
        <c:gapWidth val="150"/>
        <c:overlap val="0"/>
        <c:axId val="64451712"/>
        <c:axId val="64453248"/>
      </c:barChart>
      <c:catAx>
        <c:axId val="64451712"/>
        <c:scaling>
          <c:orientation val="maxMin"/>
        </c:scaling>
        <c:delete val="0"/>
        <c:axPos val="l"/>
        <c:majorTickMark val="cross"/>
        <c:minorTickMark val="none"/>
        <c:tickLblPos val="nextTo"/>
        <c:txPr>
          <a:bodyPr rot="0" vert="horz"/>
          <a:lstStyle/>
          <a:p>
            <a:pPr>
              <a:defRPr cap="none" sz="1000" i="0" b="0" u="none">
                <a:solidFill>
                  <a:srgbClr val="55565A">
                    <a:alpha val="100000"/>
                  </a:srgbClr>
                </a:solidFill>
                <a:latin typeface="Arial Nova Light"/>
                <a:cs typeface="Arial Nova Light"/>
                <a:ea typeface="Arial Nova Light"/>
                <a:sym typeface="Arial Nova Light"/>
              </a:defRPr>
            </a:pPr>
          </a:p>
        </c:txPr>
        <c:numFmt formatCode="General" sourceLinked="0"/>
        <c:crossAx val="64453248"/>
        <c:crosses val="autoZero"/>
      </c:catAx>
      <c:valAx>
        <c:axId val="64453248"/>
        <c:scaling>
          <c:orientation val="minMax"/>
          <c:min val="0.00"/>
        </c:scaling>
        <c:delete val="0"/>
        <c:axPos val="l"/>
        <c:majorGridlines>
          <c:spPr>
            <a:ln algn="ctr" w="12700">
              <a:solidFill>
                <a:srgbClr val="D9D9D9">
                  <a:alpha val="100000"/>
                </a:srgbClr>
              </a:solidFill>
              <a:prstDash val="solid"/>
            </a:ln>
          </c:spPr>
        </c:majorGridlines>
        <c:majorTickMark val="none"/>
        <c:minorTickMark val="none"/>
        <c:tickLblPos val="nextTo"/>
        <c:txPr>
          <a:bodyPr rot="0" vert="horz"/>
          <a:lstStyle/>
          <a:p>
            <a:pPr>
              <a:defRPr cap="none" sz="1000" i="0" b="0" u="none">
                <a:solidFill>
                  <a:srgbClr val="55565A">
                    <a:alpha val="100000"/>
                  </a:srgbClr>
                </a:solidFill>
                <a:latin typeface="Arial Nova Light"/>
                <a:cs typeface="Arial Nova Light"/>
                <a:ea typeface="Arial Nova Light"/>
                <a:sym typeface="Arial Nova Light"/>
              </a:defRPr>
            </a:pPr>
          </a:p>
        </c:txPr>
        <c:numFmt formatCode="$#,##0" sourceLinked="0"/>
        <c:crossAx val="64451712"/>
        <c:crosses val="max"/>
      </c:valAx>
    </c:plotArea>
    <c:legend>
      <c:legendPos val="b"/>
      <c:layout/>
      <c:overlay val="0"/>
      <c:txPr xmlns:c="http://schemas.openxmlformats.org/drawingml/2006/chart" xmlns:a="http://schemas.openxmlformats.org/drawingml/2006/main">
        <a:bodyPr/>
        <a:lstStyle/>
        <a:p>
          <a:pPr>
            <a:defRPr cap="none" sz="1000" i="0" b="0" u="none">
              <a:solidFill>
                <a:srgbClr val="55565A">
                  <a:alpha val="100000"/>
                </a:srgbClr>
              </a:solidFill>
              <a:latin typeface="Arial Nova Light"/>
              <a:cs typeface="Arial Nova Light"/>
              <a:ea typeface="Arial Nova Light"/>
              <a:sym typeface="Arial Nova Light"/>
            </a:defRPr>
          </a:pPr>
        </a:p>
      </c:txPr>
    </c:legend>
    <c:plotVisOnly val="1"/>
    <c:dispBlanksAs val="gap"/>
    <c:showDLblsOverMax val="0"/>
  </c:chart>
  <c:txPr>
    <a:bodyPr/>
    <a:lstStyle/>
    <a:p>
      <a:pPr>
        <a:defRPr sz="1800"/>
      </a:pPr>
      <a:endParaRPr lang="fr-FR"/>
    </a:p>
  </c:txPr>
  <c:externalData r:id="rId1">
    <c:autoUpdate val="0"/>
  </c:externalData>
</c:chartSpace>
</file>

<file path=ppt/charts/chart1ec1c596.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xmlns:c="http://schemas.openxmlformats.org/drawingml/2006/chart" xmlns:a="http://schemas.openxmlformats.org/drawingml/2006/main" xmlns:r="http://schemas.openxmlformats.org/officeDocument/2006/relationships">
      <c:layout/>
      <c:lineChart>
        <c:grouping val="standard"/>
        <c:varyColors val="0"/>
        <c:ser>
          <c:idx val="0"/>
          <c:order val="0"/>
          <c:tx>
            <c:strRef>
              <c:f>sheet1!$B$1</c:f>
              <c:strCache>
                <c:ptCount val="1"/>
                <c:pt idx="0">
                  <c:v>Subject Studio</c:v>
                </c:pt>
              </c:strCache>
            </c:strRef>
          </c:tx>
          <c:spPr>
            <a:ln algn="ctr" w="19050">
              <a:solidFill>
                <a:srgbClr val="8C4C54">
                  <a:alpha val="100000"/>
                </a:srgbClr>
              </a:solidFill>
              <a:prstDash val="sysDash"/>
            </a:ln>
          </c:spPr>
          <c:marker>
            <c:symbol val="none"/>
            <c:size val="5"/>
            <c:spPr>
              <a:solidFill>
                <a:srgbClr val="8C4C54">
                  <a:alpha val="100000"/>
                </a:srgbClr>
              </a:solidFill>
              <a:ln>
                <a:solidFill>
                  <a:srgbClr val="8C4C54">
                    <a:alpha val="100000"/>
                  </a:srgbClr>
                </a:solidFill>
              </a:ln>
              <a:effectLst/>
            </c:spPr>
          </c:marker>
          <c:dLbls>
            <c:dLblPos val="ctr"/>
            <c:numFmt formatCode="General" sourceLinked="0"/>
            <c:separator val=", "/>
            <c:showBubbleSize val="0"/>
            <c:showCatName val="0"/>
            <c:showLegendKey val="0"/>
            <c:showPercent val="0"/>
            <c:showSerName val="0"/>
            <c:showVal val="0"/>
            <c:txPr>
              <a:bodyPr/>
              <a:lstStyle/>
              <a:p>
                <a:pPr>
                  <a:defRPr cap="none" i="0" b="0" u="none">
                    <a:solidFill>
                      <a:srgbClr val="000000">
                        <a:alpha val="100000"/>
                      </a:srgbClr>
                    </a:solidFill>
                    <a:latin typeface="Arial"/>
                    <a:cs typeface="Arial"/>
                    <a:ea typeface="Arial"/>
                    <a:sym typeface="Arial"/>
                  </a:defRPr>
                </a:pPr>
              </a:p>
            </c:txPr>
          </c:dLbls>
          <c:cat>
            <c:numRef>
              <c:f>sheet1!$A$2:$A$14</c:f>
              <c:numCache>
                <c:formatCode>yyyy\-mm\-dd</c:formatCode>
                <c:ptCount val="13"/>
                <c:pt idx="0">
                  <c:v>44742</c:v>
                </c:pt>
                <c:pt idx="1">
                  <c:v>44834</c:v>
                </c:pt>
                <c:pt idx="2">
                  <c:v>44926</c:v>
                </c:pt>
                <c:pt idx="3">
                  <c:v>45016</c:v>
                </c:pt>
                <c:pt idx="4">
                  <c:v>45107</c:v>
                </c:pt>
                <c:pt idx="5">
                  <c:v>45199</c:v>
                </c:pt>
                <c:pt idx="6">
                  <c:v>45291</c:v>
                </c:pt>
                <c:pt idx="7">
                  <c:v>45382</c:v>
                </c:pt>
                <c:pt idx="8">
                  <c:v>45473</c:v>
                </c:pt>
                <c:pt idx="9">
                  <c:v>45565</c:v>
                </c:pt>
                <c:pt idx="10">
                  <c:v>45657</c:v>
                </c:pt>
                <c:pt idx="11">
                  <c:v>45747</c:v>
                </c:pt>
                <c:pt idx="12">
                  <c:v>45777</c:v>
                </c:pt>
              </c:numCache>
            </c:numRef>
          </c:cat>
          <c:val>
            <c:numRef>
              <c:f>sheet1!$B$2:$B$14</c:f>
              <c:numCache>
                <c:ptCount val="13"/>
                <c:pt idx="0">
                  <c:v>1260</c:v>
                </c:pt>
                <c:pt idx="1">
                  <c:v>1270</c:v>
                </c:pt>
                <c:pt idx="2">
                  <c:v>1294</c:v>
                </c:pt>
                <c:pt idx="3">
                  <c:v>1291</c:v>
                </c:pt>
                <c:pt idx="4">
                  <c:v>1308</c:v>
                </c:pt>
                <c:pt idx="5">
                  <c:v>1338</c:v>
                </c:pt>
                <c:pt idx="6">
                  <c:v>1082</c:v>
                </c:pt>
                <c:pt idx="7">
                  <c:v>1117</c:v>
                </c:pt>
                <c:pt idx="8">
                  <c:v>1121</c:v>
                </c:pt>
                <c:pt idx="9">
                  <c:v>1089</c:v>
                </c:pt>
                <c:pt idx="10">
                  <c:v>1121</c:v>
                </c:pt>
                <c:pt idx="11">
                  <c:v>1080</c:v>
                </c:pt>
                <c:pt idx="12">
                  <c:v>1095</c:v>
                </c:pt>
              </c:numCache>
            </c:numRef>
          </c:val>
          <c:smooth val="1"/>
        </c:ser>
        <c:ser>
          <c:idx val="1"/>
          <c:order val="1"/>
          <c:tx>
            <c:strRef>
              <c:f>sheet1!$C$1</c:f>
              <c:strCache>
                <c:ptCount val="1"/>
                <c:pt idx="0">
                  <c:v>Subject 1 BR</c:v>
                </c:pt>
              </c:strCache>
            </c:strRef>
          </c:tx>
          <c:spPr>
            <a:ln algn="ctr" w="19050">
              <a:solidFill>
                <a:srgbClr val="C9942B">
                  <a:alpha val="100000"/>
                </a:srgbClr>
              </a:solidFill>
              <a:prstDash val="sysDash"/>
            </a:ln>
          </c:spPr>
          <c:marker>
            <c:symbol val="none"/>
            <c:size val="5"/>
            <c:spPr>
              <a:solidFill>
                <a:srgbClr val="C9942B">
                  <a:alpha val="100000"/>
                </a:srgbClr>
              </a:solidFill>
              <a:ln>
                <a:solidFill>
                  <a:srgbClr val="C9942B">
                    <a:alpha val="100000"/>
                  </a:srgbClr>
                </a:solidFill>
              </a:ln>
              <a:effectLst/>
            </c:spPr>
          </c:marker>
          <c:dLbls>
            <c:dLblPos val="ctr"/>
            <c:numFmt formatCode="General" sourceLinked="0"/>
            <c:separator val=", "/>
            <c:showBubbleSize val="0"/>
            <c:showCatName val="0"/>
            <c:showLegendKey val="0"/>
            <c:showPercent val="0"/>
            <c:showSerName val="0"/>
            <c:showVal val="0"/>
            <c:txPr>
              <a:bodyPr/>
              <a:lstStyle/>
              <a:p>
                <a:pPr>
                  <a:defRPr cap="none" i="0" b="0" u="none">
                    <a:solidFill>
                      <a:srgbClr val="000000">
                        <a:alpha val="100000"/>
                      </a:srgbClr>
                    </a:solidFill>
                    <a:latin typeface="Arial"/>
                    <a:cs typeface="Arial"/>
                    <a:ea typeface="Arial"/>
                    <a:sym typeface="Arial"/>
                  </a:defRPr>
                </a:pPr>
              </a:p>
            </c:txPr>
          </c:dLbls>
          <c:cat>
            <c:numRef>
              <c:f>sheet1!$A$2:$A$14</c:f>
              <c:numCache>
                <c:formatCode>yyyy\-mm\-dd</c:formatCode>
                <c:ptCount val="13"/>
                <c:pt idx="0">
                  <c:v>44742</c:v>
                </c:pt>
                <c:pt idx="1">
                  <c:v>44834</c:v>
                </c:pt>
                <c:pt idx="2">
                  <c:v>44926</c:v>
                </c:pt>
                <c:pt idx="3">
                  <c:v>45016</c:v>
                </c:pt>
                <c:pt idx="4">
                  <c:v>45107</c:v>
                </c:pt>
                <c:pt idx="5">
                  <c:v>45199</c:v>
                </c:pt>
                <c:pt idx="6">
                  <c:v>45291</c:v>
                </c:pt>
                <c:pt idx="7">
                  <c:v>45382</c:v>
                </c:pt>
                <c:pt idx="8">
                  <c:v>45473</c:v>
                </c:pt>
                <c:pt idx="9">
                  <c:v>45565</c:v>
                </c:pt>
                <c:pt idx="10">
                  <c:v>45657</c:v>
                </c:pt>
                <c:pt idx="11">
                  <c:v>45747</c:v>
                </c:pt>
                <c:pt idx="12">
                  <c:v>45777</c:v>
                </c:pt>
              </c:numCache>
            </c:numRef>
          </c:cat>
          <c:val>
            <c:numRef>
              <c:f>sheet1!$C$2:$C$14</c:f>
              <c:numCache>
                <c:ptCount val="13"/>
                <c:pt idx="0">
                  <c:v>1563</c:v>
                </c:pt>
                <c:pt idx="1">
                  <c:v>1575</c:v>
                </c:pt>
                <c:pt idx="2">
                  <c:v>1569</c:v>
                </c:pt>
                <c:pt idx="3">
                  <c:v>1563</c:v>
                </c:pt>
                <c:pt idx="4">
                  <c:v>1582</c:v>
                </c:pt>
                <c:pt idx="5">
                  <c:v>1617</c:v>
                </c:pt>
                <c:pt idx="6">
                  <c:v>1631</c:v>
                </c:pt>
                <c:pt idx="7">
                  <c:v>1639</c:v>
                </c:pt>
                <c:pt idx="8">
                  <c:v>1640</c:v>
                </c:pt>
                <c:pt idx="9">
                  <c:v>1628</c:v>
                </c:pt>
                <c:pt idx="10">
                  <c:v>1619</c:v>
                </c:pt>
                <c:pt idx="11">
                  <c:v>1592</c:v>
                </c:pt>
                <c:pt idx="12">
                  <c:v>1613</c:v>
                </c:pt>
              </c:numCache>
            </c:numRef>
          </c:val>
          <c:smooth val="1"/>
        </c:ser>
        <c:ser>
          <c:idx val="2"/>
          <c:order val="2"/>
          <c:tx>
            <c:strRef>
              <c:f>sheet1!$D$1</c:f>
              <c:strCache>
                <c:ptCount val="1"/>
                <c:pt idx="0">
                  <c:v>Subject 2 BR</c:v>
                </c:pt>
              </c:strCache>
            </c:strRef>
          </c:tx>
          <c:spPr>
            <a:ln algn="ctr" w="19050">
              <a:solidFill>
                <a:srgbClr val="4C748C">
                  <a:alpha val="100000"/>
                </a:srgbClr>
              </a:solidFill>
              <a:prstDash val="sysDash"/>
            </a:ln>
          </c:spPr>
          <c:marker>
            <c:symbol val="none"/>
            <c:size val="5"/>
            <c:spPr>
              <a:solidFill>
                <a:srgbClr val="4C748C">
                  <a:alpha val="100000"/>
                </a:srgbClr>
              </a:solidFill>
              <a:ln>
                <a:solidFill>
                  <a:srgbClr val="4C748C">
                    <a:alpha val="100000"/>
                  </a:srgbClr>
                </a:solidFill>
              </a:ln>
              <a:effectLst/>
            </c:spPr>
          </c:marker>
          <c:dLbls>
            <c:dLblPos val="ctr"/>
            <c:numFmt formatCode="General" sourceLinked="0"/>
            <c:separator val=", "/>
            <c:showBubbleSize val="0"/>
            <c:showCatName val="0"/>
            <c:showLegendKey val="0"/>
            <c:showPercent val="0"/>
            <c:showSerName val="0"/>
            <c:showVal val="0"/>
            <c:txPr>
              <a:bodyPr/>
              <a:lstStyle/>
              <a:p>
                <a:pPr>
                  <a:defRPr cap="none" i="0" b="0" u="none">
                    <a:solidFill>
                      <a:srgbClr val="000000">
                        <a:alpha val="100000"/>
                      </a:srgbClr>
                    </a:solidFill>
                    <a:latin typeface="Arial"/>
                    <a:cs typeface="Arial"/>
                    <a:ea typeface="Arial"/>
                    <a:sym typeface="Arial"/>
                  </a:defRPr>
                </a:pPr>
              </a:p>
            </c:txPr>
          </c:dLbls>
          <c:cat>
            <c:numRef>
              <c:f>sheet1!$A$2:$A$14</c:f>
              <c:numCache>
                <c:formatCode>yyyy\-mm\-dd</c:formatCode>
                <c:ptCount val="13"/>
                <c:pt idx="0">
                  <c:v>44742</c:v>
                </c:pt>
                <c:pt idx="1">
                  <c:v>44834</c:v>
                </c:pt>
                <c:pt idx="2">
                  <c:v>44926</c:v>
                </c:pt>
                <c:pt idx="3">
                  <c:v>45016</c:v>
                </c:pt>
                <c:pt idx="4">
                  <c:v>45107</c:v>
                </c:pt>
                <c:pt idx="5">
                  <c:v>45199</c:v>
                </c:pt>
                <c:pt idx="6">
                  <c:v>45291</c:v>
                </c:pt>
                <c:pt idx="7">
                  <c:v>45382</c:v>
                </c:pt>
                <c:pt idx="8">
                  <c:v>45473</c:v>
                </c:pt>
                <c:pt idx="9">
                  <c:v>45565</c:v>
                </c:pt>
                <c:pt idx="10">
                  <c:v>45657</c:v>
                </c:pt>
                <c:pt idx="11">
                  <c:v>45747</c:v>
                </c:pt>
                <c:pt idx="12">
                  <c:v>45777</c:v>
                </c:pt>
              </c:numCache>
            </c:numRef>
          </c:cat>
          <c:val>
            <c:numRef>
              <c:f>sheet1!$D$2:$D$14</c:f>
              <c:numCache>
                <c:ptCount val="13"/>
              </c:numCache>
            </c:numRef>
          </c:val>
          <c:smooth val="1"/>
        </c:ser>
        <c:ser>
          <c:idx val="3"/>
          <c:order val="3"/>
          <c:tx>
            <c:strRef>
              <c:f>sheet1!$E$1</c:f>
              <c:strCache>
                <c:ptCount val="1"/>
                <c:pt idx="0">
                  <c:v>Subject 3+ BR</c:v>
                </c:pt>
              </c:strCache>
            </c:strRef>
          </c:tx>
          <c:spPr>
            <a:ln algn="ctr" w="19050">
              <a:solidFill>
                <a:srgbClr val="669900">
                  <a:alpha val="100000"/>
                </a:srgbClr>
              </a:solidFill>
              <a:prstDash val="sysDash"/>
            </a:ln>
          </c:spPr>
          <c:marker>
            <c:symbol val="none"/>
            <c:size val="5"/>
            <c:spPr>
              <a:solidFill>
                <a:srgbClr val="669900">
                  <a:alpha val="100000"/>
                </a:srgbClr>
              </a:solidFill>
              <a:ln>
                <a:solidFill>
                  <a:srgbClr val="669900">
                    <a:alpha val="100000"/>
                  </a:srgbClr>
                </a:solidFill>
              </a:ln>
              <a:effectLst/>
            </c:spPr>
          </c:marker>
          <c:dLbls>
            <c:dLblPos val="ctr"/>
            <c:numFmt formatCode="General" sourceLinked="0"/>
            <c:separator val=", "/>
            <c:showBubbleSize val="0"/>
            <c:showCatName val="0"/>
            <c:showLegendKey val="0"/>
            <c:showPercent val="0"/>
            <c:showSerName val="0"/>
            <c:showVal val="0"/>
            <c:txPr>
              <a:bodyPr/>
              <a:lstStyle/>
              <a:p>
                <a:pPr>
                  <a:defRPr cap="none" i="0" b="0" u="none">
                    <a:solidFill>
                      <a:srgbClr val="000000">
                        <a:alpha val="100000"/>
                      </a:srgbClr>
                    </a:solidFill>
                    <a:latin typeface="Arial"/>
                    <a:cs typeface="Arial"/>
                    <a:ea typeface="Arial"/>
                    <a:sym typeface="Arial"/>
                  </a:defRPr>
                </a:pPr>
              </a:p>
            </c:txPr>
          </c:dLbls>
          <c:cat>
            <c:numRef>
              <c:f>sheet1!$A$2:$A$14</c:f>
              <c:numCache>
                <c:formatCode>yyyy\-mm\-dd</c:formatCode>
                <c:ptCount val="13"/>
                <c:pt idx="0">
                  <c:v>44742</c:v>
                </c:pt>
                <c:pt idx="1">
                  <c:v>44834</c:v>
                </c:pt>
                <c:pt idx="2">
                  <c:v>44926</c:v>
                </c:pt>
                <c:pt idx="3">
                  <c:v>45016</c:v>
                </c:pt>
                <c:pt idx="4">
                  <c:v>45107</c:v>
                </c:pt>
                <c:pt idx="5">
                  <c:v>45199</c:v>
                </c:pt>
                <c:pt idx="6">
                  <c:v>45291</c:v>
                </c:pt>
                <c:pt idx="7">
                  <c:v>45382</c:v>
                </c:pt>
                <c:pt idx="8">
                  <c:v>45473</c:v>
                </c:pt>
                <c:pt idx="9">
                  <c:v>45565</c:v>
                </c:pt>
                <c:pt idx="10">
                  <c:v>45657</c:v>
                </c:pt>
                <c:pt idx="11">
                  <c:v>45747</c:v>
                </c:pt>
                <c:pt idx="12">
                  <c:v>45777</c:v>
                </c:pt>
              </c:numCache>
            </c:numRef>
          </c:cat>
          <c:val>
            <c:numRef>
              <c:f>sheet1!$E$2:$E$14</c:f>
              <c:numCache>
                <c:ptCount val="13"/>
              </c:numCache>
            </c:numRef>
          </c:val>
          <c:smooth val="1"/>
        </c:ser>
        <c:ser>
          <c:idx val="4"/>
          <c:order val="4"/>
          <c:tx>
            <c:strRef>
              <c:f>sheet1!$F$1</c:f>
              <c:strCache>
                <c:ptCount val="1"/>
                <c:pt idx="0">
                  <c:v>Comps Studio</c:v>
                </c:pt>
              </c:strCache>
            </c:strRef>
          </c:tx>
          <c:spPr>
            <a:ln algn="ctr" w="19050">
              <a:solidFill>
                <a:srgbClr val="8C4C54">
                  <a:alpha val="100000"/>
                </a:srgbClr>
              </a:solidFill>
              <a:prstDash val="solid"/>
            </a:ln>
          </c:spPr>
          <c:marker>
            <c:symbol val="none"/>
            <c:size val="5"/>
            <c:spPr>
              <a:solidFill>
                <a:srgbClr val="8C4C54">
                  <a:alpha val="100000"/>
                </a:srgbClr>
              </a:solidFill>
              <a:ln>
                <a:solidFill>
                  <a:srgbClr val="8C4C54">
                    <a:alpha val="100000"/>
                  </a:srgbClr>
                </a:solidFill>
              </a:ln>
              <a:effectLst/>
            </c:spPr>
          </c:marker>
          <c:dLbls>
            <c:dLblPos val="ctr"/>
            <c:numFmt formatCode="General" sourceLinked="0"/>
            <c:separator val=", "/>
            <c:showBubbleSize val="0"/>
            <c:showCatName val="0"/>
            <c:showLegendKey val="0"/>
            <c:showPercent val="0"/>
            <c:showSerName val="0"/>
            <c:showVal val="0"/>
            <c:txPr>
              <a:bodyPr/>
              <a:lstStyle/>
              <a:p>
                <a:pPr>
                  <a:defRPr cap="none" i="0" b="0" u="none">
                    <a:solidFill>
                      <a:srgbClr val="000000">
                        <a:alpha val="100000"/>
                      </a:srgbClr>
                    </a:solidFill>
                    <a:latin typeface="Arial"/>
                    <a:cs typeface="Arial"/>
                    <a:ea typeface="Arial"/>
                    <a:sym typeface="Arial"/>
                  </a:defRPr>
                </a:pPr>
              </a:p>
            </c:txPr>
          </c:dLbls>
          <c:cat>
            <c:numRef>
              <c:f>sheet1!$A$2:$A$14</c:f>
              <c:numCache>
                <c:formatCode>yyyy\-mm\-dd</c:formatCode>
                <c:ptCount val="13"/>
                <c:pt idx="0">
                  <c:v>44742</c:v>
                </c:pt>
                <c:pt idx="1">
                  <c:v>44834</c:v>
                </c:pt>
                <c:pt idx="2">
                  <c:v>44926</c:v>
                </c:pt>
                <c:pt idx="3">
                  <c:v>45016</c:v>
                </c:pt>
                <c:pt idx="4">
                  <c:v>45107</c:v>
                </c:pt>
                <c:pt idx="5">
                  <c:v>45199</c:v>
                </c:pt>
                <c:pt idx="6">
                  <c:v>45291</c:v>
                </c:pt>
                <c:pt idx="7">
                  <c:v>45382</c:v>
                </c:pt>
                <c:pt idx="8">
                  <c:v>45473</c:v>
                </c:pt>
                <c:pt idx="9">
                  <c:v>45565</c:v>
                </c:pt>
                <c:pt idx="10">
                  <c:v>45657</c:v>
                </c:pt>
                <c:pt idx="11">
                  <c:v>45747</c:v>
                </c:pt>
                <c:pt idx="12">
                  <c:v>45777</c:v>
                </c:pt>
              </c:numCache>
            </c:numRef>
          </c:cat>
          <c:val>
            <c:numRef>
              <c:f>sheet1!$F$2:$F$14</c:f>
              <c:numCache>
                <c:ptCount val="13"/>
                <c:pt idx="0">
                  <c:v>1084</c:v>
                </c:pt>
                <c:pt idx="1">
                  <c:v>1108</c:v>
                </c:pt>
                <c:pt idx="2">
                  <c:v>1097</c:v>
                </c:pt>
                <c:pt idx="3">
                  <c:v>1054</c:v>
                </c:pt>
                <c:pt idx="4">
                  <c:v>1035</c:v>
                </c:pt>
                <c:pt idx="5">
                  <c:v>1029</c:v>
                </c:pt>
                <c:pt idx="6">
                  <c:v>968</c:v>
                </c:pt>
                <c:pt idx="7">
                  <c:v>996</c:v>
                </c:pt>
                <c:pt idx="8">
                  <c:v>1003</c:v>
                </c:pt>
                <c:pt idx="9">
                  <c:v>1024</c:v>
                </c:pt>
                <c:pt idx="10">
                  <c:v>1012</c:v>
                </c:pt>
                <c:pt idx="11">
                  <c:v>1002</c:v>
                </c:pt>
                <c:pt idx="12">
                  <c:v>1031</c:v>
                </c:pt>
              </c:numCache>
            </c:numRef>
          </c:val>
          <c:smooth val="1"/>
        </c:ser>
        <c:ser>
          <c:idx val="5"/>
          <c:order val="5"/>
          <c:tx>
            <c:strRef>
              <c:f>sheet1!$G$1</c:f>
              <c:strCache>
                <c:ptCount val="1"/>
                <c:pt idx="0">
                  <c:v>Comps 1 BR</c:v>
                </c:pt>
              </c:strCache>
            </c:strRef>
          </c:tx>
          <c:spPr>
            <a:ln algn="ctr" w="19050">
              <a:solidFill>
                <a:srgbClr val="C9942B">
                  <a:alpha val="100000"/>
                </a:srgbClr>
              </a:solidFill>
              <a:prstDash val="solid"/>
            </a:ln>
          </c:spPr>
          <c:marker>
            <c:symbol val="none"/>
            <c:size val="5"/>
            <c:spPr>
              <a:solidFill>
                <a:srgbClr val="C9942B">
                  <a:alpha val="100000"/>
                </a:srgbClr>
              </a:solidFill>
              <a:ln>
                <a:solidFill>
                  <a:srgbClr val="C9942B">
                    <a:alpha val="100000"/>
                  </a:srgbClr>
                </a:solidFill>
              </a:ln>
              <a:effectLst/>
            </c:spPr>
          </c:marker>
          <c:dLbls>
            <c:dLblPos val="ctr"/>
            <c:numFmt formatCode="General" sourceLinked="0"/>
            <c:separator val=", "/>
            <c:showBubbleSize val="0"/>
            <c:showCatName val="0"/>
            <c:showLegendKey val="0"/>
            <c:showPercent val="0"/>
            <c:showSerName val="0"/>
            <c:showVal val="0"/>
            <c:txPr>
              <a:bodyPr/>
              <a:lstStyle/>
              <a:p>
                <a:pPr>
                  <a:defRPr cap="none" i="0" b="0" u="none">
                    <a:solidFill>
                      <a:srgbClr val="000000">
                        <a:alpha val="100000"/>
                      </a:srgbClr>
                    </a:solidFill>
                    <a:latin typeface="Arial"/>
                    <a:cs typeface="Arial"/>
                    <a:ea typeface="Arial"/>
                    <a:sym typeface="Arial"/>
                  </a:defRPr>
                </a:pPr>
              </a:p>
            </c:txPr>
          </c:dLbls>
          <c:cat>
            <c:numRef>
              <c:f>sheet1!$A$2:$A$14</c:f>
              <c:numCache>
                <c:formatCode>yyyy\-mm\-dd</c:formatCode>
                <c:ptCount val="13"/>
                <c:pt idx="0">
                  <c:v>44742</c:v>
                </c:pt>
                <c:pt idx="1">
                  <c:v>44834</c:v>
                </c:pt>
                <c:pt idx="2">
                  <c:v>44926</c:v>
                </c:pt>
                <c:pt idx="3">
                  <c:v>45016</c:v>
                </c:pt>
                <c:pt idx="4">
                  <c:v>45107</c:v>
                </c:pt>
                <c:pt idx="5">
                  <c:v>45199</c:v>
                </c:pt>
                <c:pt idx="6">
                  <c:v>45291</c:v>
                </c:pt>
                <c:pt idx="7">
                  <c:v>45382</c:v>
                </c:pt>
                <c:pt idx="8">
                  <c:v>45473</c:v>
                </c:pt>
                <c:pt idx="9">
                  <c:v>45565</c:v>
                </c:pt>
                <c:pt idx="10">
                  <c:v>45657</c:v>
                </c:pt>
                <c:pt idx="11">
                  <c:v>45747</c:v>
                </c:pt>
                <c:pt idx="12">
                  <c:v>45777</c:v>
                </c:pt>
              </c:numCache>
            </c:numRef>
          </c:cat>
          <c:val>
            <c:numRef>
              <c:f>sheet1!$G$2:$G$14</c:f>
              <c:numCache>
                <c:ptCount val="13"/>
                <c:pt idx="0">
                  <c:v>1136</c:v>
                </c:pt>
                <c:pt idx="1">
                  <c:v>1160</c:v>
                </c:pt>
                <c:pt idx="2">
                  <c:v>1143</c:v>
                </c:pt>
                <c:pt idx="3">
                  <c:v>1140</c:v>
                </c:pt>
                <c:pt idx="4">
                  <c:v>1153</c:v>
                </c:pt>
                <c:pt idx="5">
                  <c:v>1172</c:v>
                </c:pt>
                <c:pt idx="6">
                  <c:v>1087</c:v>
                </c:pt>
                <c:pt idx="7">
                  <c:v>1130</c:v>
                </c:pt>
                <c:pt idx="8">
                  <c:v>1145</c:v>
                </c:pt>
                <c:pt idx="9">
                  <c:v>1168</c:v>
                </c:pt>
                <c:pt idx="10">
                  <c:v>1118</c:v>
                </c:pt>
                <c:pt idx="11">
                  <c:v>1097</c:v>
                </c:pt>
                <c:pt idx="12">
                  <c:v>1086</c:v>
                </c:pt>
              </c:numCache>
            </c:numRef>
          </c:val>
          <c:smooth val="1"/>
        </c:ser>
        <c:ser>
          <c:idx val="6"/>
          <c:order val="6"/>
          <c:tx>
            <c:strRef>
              <c:f>sheet1!$H$1</c:f>
              <c:strCache>
                <c:ptCount val="1"/>
                <c:pt idx="0">
                  <c:v>Comps 2 BR</c:v>
                </c:pt>
              </c:strCache>
            </c:strRef>
          </c:tx>
          <c:spPr>
            <a:ln algn="ctr" w="19050">
              <a:solidFill>
                <a:srgbClr val="4C748C">
                  <a:alpha val="100000"/>
                </a:srgbClr>
              </a:solidFill>
              <a:prstDash val="solid"/>
            </a:ln>
          </c:spPr>
          <c:marker>
            <c:symbol val="none"/>
            <c:size val="5"/>
            <c:spPr>
              <a:solidFill>
                <a:srgbClr val="4C748C">
                  <a:alpha val="100000"/>
                </a:srgbClr>
              </a:solidFill>
              <a:ln>
                <a:solidFill>
                  <a:srgbClr val="4C748C">
                    <a:alpha val="100000"/>
                  </a:srgbClr>
                </a:solidFill>
              </a:ln>
              <a:effectLst/>
            </c:spPr>
          </c:marker>
          <c:dLbls>
            <c:dLblPos val="ctr"/>
            <c:numFmt formatCode="General" sourceLinked="0"/>
            <c:separator val=", "/>
            <c:showBubbleSize val="0"/>
            <c:showCatName val="0"/>
            <c:showLegendKey val="0"/>
            <c:showPercent val="0"/>
            <c:showSerName val="0"/>
            <c:showVal val="0"/>
            <c:txPr>
              <a:bodyPr/>
              <a:lstStyle/>
              <a:p>
                <a:pPr>
                  <a:defRPr cap="none" i="0" b="0" u="none">
                    <a:solidFill>
                      <a:srgbClr val="000000">
                        <a:alpha val="100000"/>
                      </a:srgbClr>
                    </a:solidFill>
                    <a:latin typeface="Arial"/>
                    <a:cs typeface="Arial"/>
                    <a:ea typeface="Arial"/>
                    <a:sym typeface="Arial"/>
                  </a:defRPr>
                </a:pPr>
              </a:p>
            </c:txPr>
          </c:dLbls>
          <c:cat>
            <c:numRef>
              <c:f>sheet1!$A$2:$A$14</c:f>
              <c:numCache>
                <c:formatCode>yyyy\-mm\-dd</c:formatCode>
                <c:ptCount val="13"/>
                <c:pt idx="0">
                  <c:v>44742</c:v>
                </c:pt>
                <c:pt idx="1">
                  <c:v>44834</c:v>
                </c:pt>
                <c:pt idx="2">
                  <c:v>44926</c:v>
                </c:pt>
                <c:pt idx="3">
                  <c:v>45016</c:v>
                </c:pt>
                <c:pt idx="4">
                  <c:v>45107</c:v>
                </c:pt>
                <c:pt idx="5">
                  <c:v>45199</c:v>
                </c:pt>
                <c:pt idx="6">
                  <c:v>45291</c:v>
                </c:pt>
                <c:pt idx="7">
                  <c:v>45382</c:v>
                </c:pt>
                <c:pt idx="8">
                  <c:v>45473</c:v>
                </c:pt>
                <c:pt idx="9">
                  <c:v>45565</c:v>
                </c:pt>
                <c:pt idx="10">
                  <c:v>45657</c:v>
                </c:pt>
                <c:pt idx="11">
                  <c:v>45747</c:v>
                </c:pt>
                <c:pt idx="12">
                  <c:v>45777</c:v>
                </c:pt>
              </c:numCache>
            </c:numRef>
          </c:cat>
          <c:val>
            <c:numRef>
              <c:f>sheet1!$H$2:$H$14</c:f>
              <c:numCache>
                <c:ptCount val="13"/>
                <c:pt idx="0">
                  <c:v>1584</c:v>
                </c:pt>
                <c:pt idx="1">
                  <c:v>1558</c:v>
                </c:pt>
                <c:pt idx="2">
                  <c:v>1505</c:v>
                </c:pt>
                <c:pt idx="3">
                  <c:v>1525</c:v>
                </c:pt>
                <c:pt idx="4">
                  <c:v>1557</c:v>
                </c:pt>
                <c:pt idx="5">
                  <c:v>1850</c:v>
                </c:pt>
                <c:pt idx="6">
                  <c:v>1763</c:v>
                </c:pt>
                <c:pt idx="7">
                  <c:v>1820</c:v>
                </c:pt>
                <c:pt idx="8">
                  <c:v>1893</c:v>
                </c:pt>
                <c:pt idx="9">
                  <c:v>1860</c:v>
                </c:pt>
                <c:pt idx="10">
                  <c:v>1892</c:v>
                </c:pt>
                <c:pt idx="11">
                  <c:v>1935</c:v>
                </c:pt>
                <c:pt idx="12">
                  <c:v>1935</c:v>
                </c:pt>
              </c:numCache>
            </c:numRef>
          </c:val>
          <c:smooth val="1"/>
        </c:ser>
        <c:ser>
          <c:idx val="7"/>
          <c:order val="7"/>
          <c:tx>
            <c:strRef>
              <c:f>sheet1!$I$1</c:f>
              <c:strCache>
                <c:ptCount val="1"/>
                <c:pt idx="0">
                  <c:v>Comps 3+ BR</c:v>
                </c:pt>
              </c:strCache>
            </c:strRef>
          </c:tx>
          <c:spPr>
            <a:ln algn="ctr" w="19050">
              <a:solidFill>
                <a:srgbClr val="669900">
                  <a:alpha val="100000"/>
                </a:srgbClr>
              </a:solidFill>
              <a:prstDash val="solid"/>
            </a:ln>
          </c:spPr>
          <c:marker>
            <c:symbol val="none"/>
            <c:size val="5"/>
            <c:spPr>
              <a:solidFill>
                <a:srgbClr val="669900">
                  <a:alpha val="100000"/>
                </a:srgbClr>
              </a:solidFill>
              <a:ln>
                <a:solidFill>
                  <a:srgbClr val="669900">
                    <a:alpha val="100000"/>
                  </a:srgbClr>
                </a:solidFill>
              </a:ln>
              <a:effectLst/>
            </c:spPr>
          </c:marker>
          <c:dLbls>
            <c:dLblPos val="ctr"/>
            <c:numFmt formatCode="General" sourceLinked="0"/>
            <c:separator val=", "/>
            <c:showBubbleSize val="0"/>
            <c:showCatName val="0"/>
            <c:showLegendKey val="0"/>
            <c:showPercent val="0"/>
            <c:showSerName val="0"/>
            <c:showVal val="0"/>
            <c:txPr>
              <a:bodyPr/>
              <a:lstStyle/>
              <a:p>
                <a:pPr>
                  <a:defRPr cap="none" i="0" b="0" u="none">
                    <a:solidFill>
                      <a:srgbClr val="000000">
                        <a:alpha val="100000"/>
                      </a:srgbClr>
                    </a:solidFill>
                    <a:latin typeface="Arial"/>
                    <a:cs typeface="Arial"/>
                    <a:ea typeface="Arial"/>
                    <a:sym typeface="Arial"/>
                  </a:defRPr>
                </a:pPr>
              </a:p>
            </c:txPr>
          </c:dLbls>
          <c:cat>
            <c:numRef>
              <c:f>sheet1!$A$2:$A$14</c:f>
              <c:numCache>
                <c:formatCode>yyyy\-mm\-dd</c:formatCode>
                <c:ptCount val="13"/>
                <c:pt idx="0">
                  <c:v>44742</c:v>
                </c:pt>
                <c:pt idx="1">
                  <c:v>44834</c:v>
                </c:pt>
                <c:pt idx="2">
                  <c:v>44926</c:v>
                </c:pt>
                <c:pt idx="3">
                  <c:v>45016</c:v>
                </c:pt>
                <c:pt idx="4">
                  <c:v>45107</c:v>
                </c:pt>
                <c:pt idx="5">
                  <c:v>45199</c:v>
                </c:pt>
                <c:pt idx="6">
                  <c:v>45291</c:v>
                </c:pt>
                <c:pt idx="7">
                  <c:v>45382</c:v>
                </c:pt>
                <c:pt idx="8">
                  <c:v>45473</c:v>
                </c:pt>
                <c:pt idx="9">
                  <c:v>45565</c:v>
                </c:pt>
                <c:pt idx="10">
                  <c:v>45657</c:v>
                </c:pt>
                <c:pt idx="11">
                  <c:v>45747</c:v>
                </c:pt>
                <c:pt idx="12">
                  <c:v>45777</c:v>
                </c:pt>
              </c:numCache>
            </c:numRef>
          </c:cat>
          <c:val>
            <c:numRef>
              <c:f>sheet1!$I$2:$I$14</c:f>
              <c:numCache>
                <c:ptCount val="13"/>
                <c:pt idx="7">
                  <c:v>3018</c:v>
                </c:pt>
                <c:pt idx="8">
                  <c:v>3104</c:v>
                </c:pt>
                <c:pt idx="9">
                  <c:v>3050</c:v>
                </c:pt>
                <c:pt idx="10">
                  <c:v>2988</c:v>
                </c:pt>
                <c:pt idx="11">
                  <c:v>2901</c:v>
                </c:pt>
                <c:pt idx="12">
                  <c:v>2864</c:v>
                </c:pt>
              </c:numCache>
            </c:numRef>
          </c:val>
          <c:smooth val="1"/>
        </c:ser>
        <c:dLbls>
          <c:dLblPos val="ctr"/>
          <c:numFmt formatCode="General" sourceLinked="0"/>
          <c:separator val=", "/>
          <c:showBubbleSize val="0"/>
          <c:showCatName val="0"/>
          <c:showLegendKey val="0"/>
          <c:showPercent val="0"/>
          <c:showSerName val="0"/>
          <c:showVal val="0"/>
        </c:dLbls>
        <c:axId val="64451712"/>
        <c:axId val="64453248"/>
      </c:lineChart>
      <c:dateAx>
        <c:axId val="64451712"/>
        <c:scaling>
          <c:orientation val="minMax"/>
        </c:scaling>
        <c:delete val="0"/>
        <c:axPos val="l"/>
        <c:majorTickMark val="none"/>
        <c:minorTickMark val="none"/>
        <c:tickLblPos val="nextTo"/>
        <c:txPr>
          <a:bodyPr rot="0" vert="horz"/>
          <a:lstStyle/>
          <a:p>
            <a:pPr>
              <a:defRPr cap="none" sz="1000" i="0" b="0" u="none">
                <a:solidFill>
                  <a:srgbClr val="55565A">
                    <a:alpha val="100000"/>
                  </a:srgbClr>
                </a:solidFill>
                <a:latin typeface="Arial Nova Light"/>
                <a:cs typeface="Arial Nova Light"/>
                <a:ea typeface="Arial Nova Light"/>
                <a:sym typeface="Arial Nova Light"/>
              </a:defRPr>
            </a:pPr>
          </a:p>
        </c:txPr>
        <c:numFmt formatCode="[$-en-US]mmm yyyy;@" sourceLinked="0"/>
        <c:crossAx val="64453248"/>
        <c:crosses val="autoZero"/>
      </c:dateAx>
      <c:valAx>
        <c:axId val="64453248"/>
        <c:scaling>
          <c:orientation val="minMax"/>
          <c:min val="0.00"/>
        </c:scaling>
        <c:delete val="0"/>
        <c:axPos val="l"/>
        <c:majorGridlines>
          <c:spPr>
            <a:ln algn="ctr" w="12700">
              <a:solidFill>
                <a:srgbClr val="D9D9D9">
                  <a:alpha val="100000"/>
                </a:srgbClr>
              </a:solidFill>
              <a:prstDash val="solid"/>
            </a:ln>
          </c:spPr>
        </c:majorGridlines>
        <c:majorTickMark val="none"/>
        <c:minorTickMark val="none"/>
        <c:tickLblPos val="nextTo"/>
        <c:txPr>
          <a:bodyPr rot="0" vert="horz"/>
          <a:lstStyle/>
          <a:p>
            <a:pPr>
              <a:defRPr cap="none" sz="1000" i="0" b="0" u="none">
                <a:solidFill>
                  <a:srgbClr val="55565A">
                    <a:alpha val="100000"/>
                  </a:srgbClr>
                </a:solidFill>
                <a:latin typeface="Arial Nova Light"/>
                <a:cs typeface="Arial Nova Light"/>
                <a:ea typeface="Arial Nova Light"/>
                <a:sym typeface="Arial Nova Light"/>
              </a:defRPr>
            </a:pPr>
          </a:p>
        </c:tx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1000" i="0" b="0" u="none">
              <a:solidFill>
                <a:srgbClr val="55565A">
                  <a:alpha val="100000"/>
                </a:srgbClr>
              </a:solidFill>
              <a:latin typeface="Arial Nova Light"/>
              <a:cs typeface="Arial Nova Light"/>
              <a:ea typeface="Arial Nova Light"/>
              <a:sym typeface="Arial Nova Light"/>
            </a:defRPr>
          </a:pPr>
        </a:p>
      </c:txPr>
    </c:legend>
    <c:plotVisOnly val="1"/>
    <c:dispBlanksAs val="gap"/>
    <c:showDLblsOverMax val="0"/>
  </c:chart>
  <c:txPr>
    <a:bodyPr/>
    <a:lstStyle/>
    <a:p>
      <a:pPr>
        <a:defRPr sz="1800"/>
      </a:pPr>
      <a:endParaRPr lang="fr-FR"/>
    </a:p>
  </c:txPr>
  <c:externalData r:id="rId1">
    <c:autoUpdate val="0"/>
  </c:externalData>
</c:chartSpace>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ne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7FC679A1-DCEE-4E22-9383-BF339A2AF466}"/>
              </a:ext>
            </a:extLst>
          </p:cNvPr>
          <p:cNvSpPr>
            <a:spLocks noGrp="1"/>
          </p:cNvSpPr>
          <p:nvPr>
            <p:ph type="sldNum" sz="quarter" idx="14"/>
          </p:nvPr>
        </p:nvSpPr>
        <p:spPr/>
        <p:txBody>
          <a:bodyPr/>
          <a:lstStyle/>
          <a:p>
            <a:fld id="{81D60167-4931-47E6-BA6A-407CBD079E47}" type="slidenum">
              <a:rPr lang="en-US" smtClean="0"/>
              <a:pPr/>
              <a:t>‹#›</a:t>
            </a:fld>
            <a:endParaRPr lang="en-US" sz="800" dirty="0"/>
          </a:p>
        </p:txBody>
      </p:sp>
      <p:sp>
        <p:nvSpPr>
          <p:cNvPr id="14" name="Footer">
            <a:extLst>
              <a:ext uri="{FF2B5EF4-FFF2-40B4-BE49-F238E27FC236}">
                <a16:creationId xmlns:a16="http://schemas.microsoft.com/office/drawing/2014/main" id="{D016FC35-AA20-46C1-B560-DEE40842974F}"/>
              </a:ext>
            </a:extLst>
          </p:cNvPr>
          <p:cNvSpPr>
            <a:spLocks noGrp="1"/>
          </p:cNvSpPr>
          <p:nvPr>
            <p:ph type="ftr" sz="quarter" idx="13"/>
          </p:nvPr>
        </p:nvSpPr>
        <p:spPr/>
        <p:txBody>
          <a:bodyPr/>
          <a:lstStyle/>
          <a:p>
            <a:endParaRPr lang="en-US" sz="1000" dirty="0">
              <a:latin typeface="Arial Nova Light" panose="020B0304020202020204" pitchFamily="34" charset="0"/>
            </a:endParaRPr>
          </a:p>
        </p:txBody>
      </p:sp>
      <p:pic>
        <p:nvPicPr>
          <p:cNvPr id="6" name="Pyxis Logo" descr="Logo&#10;&#10;Description automatically generated with medium confidence">
            <a:extLst>
              <a:ext uri="{FF2B5EF4-FFF2-40B4-BE49-F238E27FC236}">
                <a16:creationId xmlns:a16="http://schemas.microsoft.com/office/drawing/2014/main" id="{FE8D027C-9374-4239-95AA-C364012DE54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47630" y="6294407"/>
            <a:ext cx="1231190" cy="482627"/>
          </a:xfrm>
          <a:prstGeom prst="rect">
            <a:avLst/>
          </a:prstGeom>
        </p:spPr>
      </p:pic>
      <p:sp>
        <p:nvSpPr>
          <p:cNvPr id="9" name="Content">
            <a:extLst>
              <a:ext uri="{FF2B5EF4-FFF2-40B4-BE49-F238E27FC236}">
                <a16:creationId xmlns:a16="http://schemas.microsoft.com/office/drawing/2014/main" id="{8FDA390F-A9B7-46FC-8568-E7F6D8173948}"/>
              </a:ext>
            </a:extLst>
          </p:cNvPr>
          <p:cNvSpPr>
            <a:spLocks noGrp="1"/>
          </p:cNvSpPr>
          <p:nvPr>
            <p:ph sz="quarter" idx="12"/>
          </p:nvPr>
        </p:nvSpPr>
        <p:spPr>
          <a:xfrm>
            <a:off x="614362" y="1124712"/>
            <a:ext cx="10972800" cy="5029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aphicFrame>
        <p:nvGraphicFramePr>
          <p:cNvPr id="10" name="Title Block">
            <a:extLst>
              <a:ext uri="{FF2B5EF4-FFF2-40B4-BE49-F238E27FC236}">
                <a16:creationId xmlns:a16="http://schemas.microsoft.com/office/drawing/2014/main" id="{EFE7C7A8-354D-470F-9D18-A916EBB9C343}"/>
              </a:ext>
            </a:extLst>
          </p:cNvPr>
          <p:cNvGraphicFramePr>
            <a:graphicFrameLocks noGrp="1"/>
          </p:cNvGraphicFramePr>
          <p:nvPr userDrawn="1">
            <p:extLst>
              <p:ext uri="{D42A27DB-BD31-4B8C-83A1-F6EECF244321}">
                <p14:modId xmlns:p14="http://schemas.microsoft.com/office/powerpoint/2010/main" val="4137322136"/>
              </p:ext>
            </p:extLst>
          </p:nvPr>
        </p:nvGraphicFramePr>
        <p:xfrm>
          <a:off x="613180" y="265953"/>
          <a:ext cx="2130552" cy="338328"/>
        </p:xfrm>
        <a:graphic>
          <a:graphicData uri="http://schemas.openxmlformats.org/drawingml/2006/table">
            <a:tbl>
              <a:tblPr firstRow="1" bandRow="1">
                <a:effectLst/>
                <a:tableStyleId>{5C22544A-7EE6-4342-B048-85BDC9FD1C3A}</a:tableStyleId>
              </a:tblPr>
              <a:tblGrid>
                <a:gridCol w="2130552">
                  <a:extLst>
                    <a:ext uri="{9D8B030D-6E8A-4147-A177-3AD203B41FA5}">
                      <a16:colId xmlns:a16="http://schemas.microsoft.com/office/drawing/2014/main" val="20000"/>
                    </a:ext>
                  </a:extLst>
                </a:gridCol>
              </a:tblGrid>
              <a:tr h="338328">
                <a:tc>
                  <a:txBody>
                    <a:bodyPr/>
                    <a:lstStyle/>
                    <a:p>
                      <a:pPr algn="l" defTabSz="457200" rtl="0" eaLnBrk="1" latinLnBrk="0" hangingPunct="1">
                        <a:spcBef>
                          <a:spcPct val="0"/>
                        </a:spcBef>
                        <a:buNone/>
                      </a:pPr>
                      <a:endParaRPr lang="en-US" sz="1000" b="1" kern="1200" dirty="0">
                        <a:solidFill>
                          <a:schemeClr val="lt1"/>
                        </a:solidFill>
                        <a:latin typeface="Arial Nova" panose="020B0504020202020204" pitchFamily="34" charset="0"/>
                        <a:ea typeface="+mn-ea"/>
                        <a:cs typeface="+mn-cs"/>
                      </a:endParaRPr>
                    </a:p>
                  </a:txBody>
                  <a:tcPr marL="110836" marR="110836" marT="40341" marB="40341">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3E52"/>
                    </a:solidFill>
                  </a:tcPr>
                </a:tc>
                <a:extLst>
                  <a:ext uri="{0D108BD9-81ED-4DB2-BD59-A6C34878D82A}">
                    <a16:rowId xmlns:a16="http://schemas.microsoft.com/office/drawing/2014/main" val="10000"/>
                  </a:ext>
                </a:extLst>
              </a:tr>
            </a:tbl>
          </a:graphicData>
        </a:graphic>
      </p:graphicFrame>
      <p:sp>
        <p:nvSpPr>
          <p:cNvPr id="12" name="Title">
            <a:extLst>
              <a:ext uri="{FF2B5EF4-FFF2-40B4-BE49-F238E27FC236}">
                <a16:creationId xmlns:a16="http://schemas.microsoft.com/office/drawing/2014/main" id="{22E7379A-BDD0-4F0D-92C1-9F8A5FE12AB8}"/>
              </a:ext>
            </a:extLst>
          </p:cNvPr>
          <p:cNvSpPr>
            <a:spLocks noGrp="1"/>
          </p:cNvSpPr>
          <p:nvPr>
            <p:ph type="title"/>
          </p:nvPr>
        </p:nvSpPr>
        <p:spPr>
          <a:xfrm>
            <a:off x="613180" y="265953"/>
            <a:ext cx="2130552" cy="338328"/>
          </a:xfrm>
        </p:spPr>
        <p:txBody>
          <a:bodyPr/>
          <a:lstStyle>
            <a:lvl1pPr algn="ctr">
              <a:defRPr lang="en-US" sz="1000" b="0" kern="1200" spc="300" baseline="0" dirty="0" smtClean="0">
                <a:solidFill>
                  <a:schemeClr val="lt1"/>
                </a:solidFill>
                <a:latin typeface="Arial Nova" panose="020B0504020202020204" pitchFamily="34" charset="0"/>
                <a:ea typeface="+mn-ea"/>
                <a:cs typeface="+mn-cs"/>
              </a:defRPr>
            </a:lvl1pPr>
          </a:lstStyle>
          <a:p>
            <a:r>
              <a:rPr lang="en-US" dirty="0"/>
              <a:t>Click to edit Master title style</a:t>
            </a:r>
          </a:p>
        </p:txBody>
      </p:sp>
    </p:spTree>
    <p:extLst>
      <p:ext uri="{BB962C8B-B14F-4D97-AF65-F5344CB8AC3E}">
        <p14:creationId xmlns:p14="http://schemas.microsoft.com/office/powerpoint/2010/main" val="211915234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Content_3565">
    <p:spTree>
      <p:nvGrpSpPr>
        <p:cNvPr id="1" name=""/>
        <p:cNvGrpSpPr/>
        <p:nvPr/>
      </p:nvGrpSpPr>
      <p:grpSpPr>
        <a:xfrm>
          <a:off x="0" y="0"/>
          <a:ext cx="0" cy="0"/>
          <a:chOff x="0" y="0"/>
          <a:chExt cx="0" cy="0"/>
        </a:xfrm>
      </p:grpSpPr>
      <p:sp>
        <p:nvSpPr>
          <p:cNvPr id="18" name="Slide Number">
            <a:extLst>
              <a:ext uri="{FF2B5EF4-FFF2-40B4-BE49-F238E27FC236}">
                <a16:creationId xmlns:a16="http://schemas.microsoft.com/office/drawing/2014/main" id="{8F1004E8-E057-4727-AF24-128C37AC906E}"/>
              </a:ext>
            </a:extLst>
          </p:cNvPr>
          <p:cNvSpPr>
            <a:spLocks noGrp="1"/>
          </p:cNvSpPr>
          <p:nvPr>
            <p:ph type="sldNum" sz="quarter" idx="14"/>
          </p:nvPr>
        </p:nvSpPr>
        <p:spPr>
          <a:xfrm>
            <a:off x="11697301" y="6382534"/>
            <a:ext cx="365760" cy="365125"/>
          </a:xfrm>
        </p:spPr>
        <p:txBody>
          <a:bodyPr/>
          <a:lstStyle/>
          <a:p>
            <a:fld id="{81D60167-4931-47E6-BA6A-407CBD079E47}" type="slidenum">
              <a:rPr lang="en-US" smtClean="0"/>
              <a:pPr/>
              <a:t>‹#›</a:t>
            </a:fld>
            <a:endParaRPr lang="en-US" sz="800" dirty="0"/>
          </a:p>
        </p:txBody>
      </p:sp>
      <p:sp>
        <p:nvSpPr>
          <p:cNvPr id="8" name="Right Content">
            <a:extLst>
              <a:ext uri="{FF2B5EF4-FFF2-40B4-BE49-F238E27FC236}">
                <a16:creationId xmlns:a16="http://schemas.microsoft.com/office/drawing/2014/main" id="{F5E5D409-5B88-4C6D-9A30-C06CEC28EE81}"/>
              </a:ext>
            </a:extLst>
          </p:cNvPr>
          <p:cNvSpPr>
            <a:spLocks noGrp="1"/>
          </p:cNvSpPr>
          <p:nvPr>
            <p:ph sz="quarter" idx="13"/>
          </p:nvPr>
        </p:nvSpPr>
        <p:spPr>
          <a:xfrm>
            <a:off x="4699277" y="1124712"/>
            <a:ext cx="6885432" cy="5029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Left Content">
            <a:extLst>
              <a:ext uri="{FF2B5EF4-FFF2-40B4-BE49-F238E27FC236}">
                <a16:creationId xmlns:a16="http://schemas.microsoft.com/office/drawing/2014/main" id="{8FDA390F-A9B7-46FC-8568-E7F6D8173948}"/>
              </a:ext>
            </a:extLst>
          </p:cNvPr>
          <p:cNvSpPr>
            <a:spLocks noGrp="1"/>
          </p:cNvSpPr>
          <p:nvPr>
            <p:ph sz="quarter" idx="12"/>
          </p:nvPr>
        </p:nvSpPr>
        <p:spPr>
          <a:xfrm>
            <a:off x="619125" y="1119804"/>
            <a:ext cx="3877056" cy="5029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aphicFrame>
        <p:nvGraphicFramePr>
          <p:cNvPr id="14" name="Title Block">
            <a:extLst>
              <a:ext uri="{FF2B5EF4-FFF2-40B4-BE49-F238E27FC236}">
                <a16:creationId xmlns:a16="http://schemas.microsoft.com/office/drawing/2014/main" id="{7D08AA6F-7841-4860-8BBE-6A6188D75064}"/>
              </a:ext>
            </a:extLst>
          </p:cNvPr>
          <p:cNvGraphicFramePr>
            <a:graphicFrameLocks noGrp="1"/>
          </p:cNvGraphicFramePr>
          <p:nvPr userDrawn="1">
            <p:extLst>
              <p:ext uri="{D42A27DB-BD31-4B8C-83A1-F6EECF244321}">
                <p14:modId xmlns:p14="http://schemas.microsoft.com/office/powerpoint/2010/main" val="2575097643"/>
              </p:ext>
            </p:extLst>
          </p:nvPr>
        </p:nvGraphicFramePr>
        <p:xfrm>
          <a:off x="613180" y="265953"/>
          <a:ext cx="2130552" cy="338328"/>
        </p:xfrm>
        <a:graphic>
          <a:graphicData uri="http://schemas.openxmlformats.org/drawingml/2006/table">
            <a:tbl>
              <a:tblPr firstRow="1" bandRow="1">
                <a:effectLst/>
                <a:tableStyleId>{5C22544A-7EE6-4342-B048-85BDC9FD1C3A}</a:tableStyleId>
              </a:tblPr>
              <a:tblGrid>
                <a:gridCol w="2130552">
                  <a:extLst>
                    <a:ext uri="{9D8B030D-6E8A-4147-A177-3AD203B41FA5}">
                      <a16:colId xmlns:a16="http://schemas.microsoft.com/office/drawing/2014/main" val="20000"/>
                    </a:ext>
                  </a:extLst>
                </a:gridCol>
              </a:tblGrid>
              <a:tr h="338328">
                <a:tc>
                  <a:txBody>
                    <a:bodyPr/>
                    <a:lstStyle/>
                    <a:p>
                      <a:pPr algn="l" defTabSz="457200" rtl="0" eaLnBrk="1" latinLnBrk="0" hangingPunct="1">
                        <a:spcBef>
                          <a:spcPct val="0"/>
                        </a:spcBef>
                        <a:buNone/>
                      </a:pPr>
                      <a:endParaRPr lang="en-US" sz="1000" b="1" kern="1200" dirty="0">
                        <a:solidFill>
                          <a:schemeClr val="lt1"/>
                        </a:solidFill>
                        <a:latin typeface="Arial Nova" panose="020B0504020202020204" pitchFamily="34" charset="0"/>
                        <a:ea typeface="+mn-ea"/>
                        <a:cs typeface="+mn-cs"/>
                      </a:endParaRPr>
                    </a:p>
                  </a:txBody>
                  <a:tcPr marL="110836" marR="110836" marT="40341" marB="40341">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3E52"/>
                    </a:solidFill>
                  </a:tcPr>
                </a:tc>
                <a:extLst>
                  <a:ext uri="{0D108BD9-81ED-4DB2-BD59-A6C34878D82A}">
                    <a16:rowId xmlns:a16="http://schemas.microsoft.com/office/drawing/2014/main" val="10000"/>
                  </a:ext>
                </a:extLst>
              </a:tr>
            </a:tbl>
          </a:graphicData>
        </a:graphic>
      </p:graphicFrame>
      <p:sp>
        <p:nvSpPr>
          <p:cNvPr id="15" name="Title">
            <a:extLst>
              <a:ext uri="{FF2B5EF4-FFF2-40B4-BE49-F238E27FC236}">
                <a16:creationId xmlns:a16="http://schemas.microsoft.com/office/drawing/2014/main" id="{05DEB00B-5F4F-4B2F-BDD7-BC7B3FFE76AF}"/>
              </a:ext>
            </a:extLst>
          </p:cNvPr>
          <p:cNvSpPr>
            <a:spLocks noGrp="1"/>
          </p:cNvSpPr>
          <p:nvPr>
            <p:ph type="title"/>
          </p:nvPr>
        </p:nvSpPr>
        <p:spPr>
          <a:xfrm>
            <a:off x="613180" y="265953"/>
            <a:ext cx="2130552" cy="338328"/>
          </a:xfrm>
        </p:spPr>
        <p:txBody>
          <a:bodyPr/>
          <a:lstStyle>
            <a:lvl1pPr algn="ctr">
              <a:defRPr lang="en-US" sz="1000" b="0" kern="1200" spc="300" baseline="0" dirty="0" smtClean="0">
                <a:solidFill>
                  <a:schemeClr val="lt1"/>
                </a:solidFill>
                <a:latin typeface="Arial Nova" panose="020B0504020202020204" pitchFamily="34" charset="0"/>
                <a:ea typeface="+mn-ea"/>
                <a:cs typeface="+mn-cs"/>
              </a:defRPr>
            </a:lvl1pPr>
          </a:lstStyle>
          <a:p>
            <a:r>
              <a:rPr lang="en-US" dirty="0"/>
              <a:t>Click to edit Master title style</a:t>
            </a:r>
          </a:p>
        </p:txBody>
      </p:sp>
      <p:sp>
        <p:nvSpPr>
          <p:cNvPr id="16" name="Footer">
            <a:extLst>
              <a:ext uri="{FF2B5EF4-FFF2-40B4-BE49-F238E27FC236}">
                <a16:creationId xmlns:a16="http://schemas.microsoft.com/office/drawing/2014/main" id="{BF058F80-7F24-45C2-A96A-7E3DBC1262E8}"/>
              </a:ext>
            </a:extLst>
          </p:cNvPr>
          <p:cNvSpPr>
            <a:spLocks noGrp="1"/>
          </p:cNvSpPr>
          <p:nvPr>
            <p:ph type="ftr" sz="quarter" idx="3"/>
          </p:nvPr>
        </p:nvSpPr>
        <p:spPr>
          <a:xfrm>
            <a:off x="613180" y="6299200"/>
            <a:ext cx="9496589" cy="448459"/>
          </a:xfrm>
          <a:prstGeom prst="rect">
            <a:avLst/>
          </a:prstGeom>
        </p:spPr>
        <p:txBody>
          <a:bodyPr anchor="ctr"/>
          <a:lstStyle>
            <a:lvl1pPr>
              <a:defRPr sz="1000"/>
            </a:lvl1pPr>
          </a:lstStyle>
          <a:p>
            <a:endParaRPr lang="en-US" sz="1000" dirty="0">
              <a:latin typeface="Arial Nova Light" panose="020B0304020202020204" pitchFamily="34" charset="0"/>
            </a:endParaRPr>
          </a:p>
        </p:txBody>
      </p:sp>
      <p:pic>
        <p:nvPicPr>
          <p:cNvPr id="17" name="Pyxis Logo" descr="Logo&#10;&#10;Description automatically generated with medium confidence">
            <a:extLst>
              <a:ext uri="{FF2B5EF4-FFF2-40B4-BE49-F238E27FC236}">
                <a16:creationId xmlns:a16="http://schemas.microsoft.com/office/drawing/2014/main" id="{57E8A111-E351-448B-AABF-AE972DE983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47630" y="6294407"/>
            <a:ext cx="1231190" cy="482627"/>
          </a:xfrm>
          <a:prstGeom prst="rect">
            <a:avLst/>
          </a:prstGeom>
        </p:spPr>
      </p:pic>
    </p:spTree>
    <p:extLst>
      <p:ext uri="{BB962C8B-B14F-4D97-AF65-F5344CB8AC3E}">
        <p14:creationId xmlns:p14="http://schemas.microsoft.com/office/powerpoint/2010/main" val="1496660631"/>
      </p:ext>
    </p:extLst>
  </p:cSld>
  <p:clrMapOvr>
    <a:masterClrMapping/>
  </p:clrMapOvr>
  <p:extLst>
    <p:ext uri="{DCECCB84-F9BA-43D5-87BE-67443E8EF086}">
      <p15:sldGuideLst xmlns:p15="http://schemas.microsoft.com/office/powerpoint/2012/main">
        <p15:guide id="1" orient="horz" pos="3888"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Content_6040">
    <p:spTree>
      <p:nvGrpSpPr>
        <p:cNvPr id="1" name=""/>
        <p:cNvGrpSpPr/>
        <p:nvPr/>
      </p:nvGrpSpPr>
      <p:grpSpPr>
        <a:xfrm>
          <a:off x="0" y="0"/>
          <a:ext cx="0" cy="0"/>
          <a:chOff x="0" y="0"/>
          <a:chExt cx="0" cy="0"/>
        </a:xfrm>
      </p:grpSpPr>
      <p:sp>
        <p:nvSpPr>
          <p:cNvPr id="18" name="Slide Number">
            <a:extLst>
              <a:ext uri="{FF2B5EF4-FFF2-40B4-BE49-F238E27FC236}">
                <a16:creationId xmlns:a16="http://schemas.microsoft.com/office/drawing/2014/main" id="{9FB57678-3AA0-441B-8BBC-CB9FAC85903E}"/>
              </a:ext>
            </a:extLst>
          </p:cNvPr>
          <p:cNvSpPr>
            <a:spLocks noGrp="1"/>
          </p:cNvSpPr>
          <p:nvPr>
            <p:ph type="sldNum" sz="quarter" idx="14"/>
          </p:nvPr>
        </p:nvSpPr>
        <p:spPr>
          <a:xfrm>
            <a:off x="11697301" y="6382534"/>
            <a:ext cx="365760" cy="365125"/>
          </a:xfrm>
        </p:spPr>
        <p:txBody>
          <a:bodyPr/>
          <a:lstStyle/>
          <a:p>
            <a:fld id="{81D60167-4931-47E6-BA6A-407CBD079E47}" type="slidenum">
              <a:rPr lang="en-US" smtClean="0"/>
              <a:pPr/>
              <a:t>‹#›</a:t>
            </a:fld>
            <a:endParaRPr lang="en-US" sz="800" dirty="0"/>
          </a:p>
        </p:txBody>
      </p:sp>
      <p:sp>
        <p:nvSpPr>
          <p:cNvPr id="8" name="Right Content">
            <a:extLst>
              <a:ext uri="{FF2B5EF4-FFF2-40B4-BE49-F238E27FC236}">
                <a16:creationId xmlns:a16="http://schemas.microsoft.com/office/drawing/2014/main" id="{F5E5D409-5B88-4C6D-9A30-C06CEC28EE81}"/>
              </a:ext>
            </a:extLst>
          </p:cNvPr>
          <p:cNvSpPr>
            <a:spLocks noGrp="1"/>
          </p:cNvSpPr>
          <p:nvPr>
            <p:ph sz="quarter" idx="13"/>
          </p:nvPr>
        </p:nvSpPr>
        <p:spPr>
          <a:xfrm>
            <a:off x="7104177" y="1124712"/>
            <a:ext cx="4453128" cy="5029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Left Content">
            <a:extLst>
              <a:ext uri="{FF2B5EF4-FFF2-40B4-BE49-F238E27FC236}">
                <a16:creationId xmlns:a16="http://schemas.microsoft.com/office/drawing/2014/main" id="{8FDA390F-A9B7-46FC-8568-E7F6D8173948}"/>
              </a:ext>
            </a:extLst>
          </p:cNvPr>
          <p:cNvSpPr>
            <a:spLocks noGrp="1"/>
          </p:cNvSpPr>
          <p:nvPr>
            <p:ph sz="quarter" idx="12"/>
          </p:nvPr>
        </p:nvSpPr>
        <p:spPr>
          <a:xfrm>
            <a:off x="619125" y="1124712"/>
            <a:ext cx="6315075" cy="5029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aphicFrame>
        <p:nvGraphicFramePr>
          <p:cNvPr id="14" name="Title Block">
            <a:extLst>
              <a:ext uri="{FF2B5EF4-FFF2-40B4-BE49-F238E27FC236}">
                <a16:creationId xmlns:a16="http://schemas.microsoft.com/office/drawing/2014/main" id="{0CF886DB-5203-47D3-838A-923F29BCF30C}"/>
              </a:ext>
            </a:extLst>
          </p:cNvPr>
          <p:cNvGraphicFramePr>
            <a:graphicFrameLocks noGrp="1"/>
          </p:cNvGraphicFramePr>
          <p:nvPr userDrawn="1">
            <p:extLst>
              <p:ext uri="{D42A27DB-BD31-4B8C-83A1-F6EECF244321}">
                <p14:modId xmlns:p14="http://schemas.microsoft.com/office/powerpoint/2010/main" val="3191318615"/>
              </p:ext>
            </p:extLst>
          </p:nvPr>
        </p:nvGraphicFramePr>
        <p:xfrm>
          <a:off x="613180" y="265953"/>
          <a:ext cx="2130552" cy="338328"/>
        </p:xfrm>
        <a:graphic>
          <a:graphicData uri="http://schemas.openxmlformats.org/drawingml/2006/table">
            <a:tbl>
              <a:tblPr firstRow="1" bandRow="1">
                <a:effectLst/>
                <a:tableStyleId>{5C22544A-7EE6-4342-B048-85BDC9FD1C3A}</a:tableStyleId>
              </a:tblPr>
              <a:tblGrid>
                <a:gridCol w="2130552">
                  <a:extLst>
                    <a:ext uri="{9D8B030D-6E8A-4147-A177-3AD203B41FA5}">
                      <a16:colId xmlns:a16="http://schemas.microsoft.com/office/drawing/2014/main" val="20000"/>
                    </a:ext>
                  </a:extLst>
                </a:gridCol>
              </a:tblGrid>
              <a:tr h="338328">
                <a:tc>
                  <a:txBody>
                    <a:bodyPr/>
                    <a:lstStyle/>
                    <a:p>
                      <a:pPr algn="l" defTabSz="457200" rtl="0" eaLnBrk="1" latinLnBrk="0" hangingPunct="1">
                        <a:spcBef>
                          <a:spcPct val="0"/>
                        </a:spcBef>
                        <a:buNone/>
                      </a:pPr>
                      <a:endParaRPr lang="en-US" sz="1000" b="1" kern="1200" dirty="0">
                        <a:solidFill>
                          <a:schemeClr val="lt1"/>
                        </a:solidFill>
                        <a:latin typeface="Arial Nova" panose="020B0504020202020204" pitchFamily="34" charset="0"/>
                        <a:ea typeface="+mn-ea"/>
                        <a:cs typeface="+mn-cs"/>
                      </a:endParaRPr>
                    </a:p>
                  </a:txBody>
                  <a:tcPr marL="110836" marR="110836" marT="40341" marB="40341">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3E52"/>
                    </a:solidFill>
                  </a:tcPr>
                </a:tc>
                <a:extLst>
                  <a:ext uri="{0D108BD9-81ED-4DB2-BD59-A6C34878D82A}">
                    <a16:rowId xmlns:a16="http://schemas.microsoft.com/office/drawing/2014/main" val="10000"/>
                  </a:ext>
                </a:extLst>
              </a:tr>
            </a:tbl>
          </a:graphicData>
        </a:graphic>
      </p:graphicFrame>
      <p:sp>
        <p:nvSpPr>
          <p:cNvPr id="15" name="Title">
            <a:extLst>
              <a:ext uri="{FF2B5EF4-FFF2-40B4-BE49-F238E27FC236}">
                <a16:creationId xmlns:a16="http://schemas.microsoft.com/office/drawing/2014/main" id="{3356B20D-810B-468C-BD70-85B909FADA64}"/>
              </a:ext>
            </a:extLst>
          </p:cNvPr>
          <p:cNvSpPr>
            <a:spLocks noGrp="1"/>
          </p:cNvSpPr>
          <p:nvPr>
            <p:ph type="title"/>
          </p:nvPr>
        </p:nvSpPr>
        <p:spPr>
          <a:xfrm>
            <a:off x="613180" y="265953"/>
            <a:ext cx="2130552" cy="338328"/>
          </a:xfrm>
        </p:spPr>
        <p:txBody>
          <a:bodyPr/>
          <a:lstStyle>
            <a:lvl1pPr algn="ctr">
              <a:defRPr lang="en-US" sz="1000" b="0" kern="1200" spc="300" baseline="0" dirty="0" smtClean="0">
                <a:solidFill>
                  <a:schemeClr val="lt1"/>
                </a:solidFill>
                <a:latin typeface="Arial Nova" panose="020B0504020202020204" pitchFamily="34" charset="0"/>
                <a:ea typeface="+mn-ea"/>
                <a:cs typeface="+mn-cs"/>
              </a:defRPr>
            </a:lvl1pPr>
          </a:lstStyle>
          <a:p>
            <a:r>
              <a:rPr lang="en-US" dirty="0"/>
              <a:t>Click to edit Master title style</a:t>
            </a:r>
          </a:p>
        </p:txBody>
      </p:sp>
      <p:sp>
        <p:nvSpPr>
          <p:cNvPr id="16" name="Footer">
            <a:extLst>
              <a:ext uri="{FF2B5EF4-FFF2-40B4-BE49-F238E27FC236}">
                <a16:creationId xmlns:a16="http://schemas.microsoft.com/office/drawing/2014/main" id="{71F133B6-84FE-433C-B4EC-FE10E2ABC431}"/>
              </a:ext>
            </a:extLst>
          </p:cNvPr>
          <p:cNvSpPr>
            <a:spLocks noGrp="1"/>
          </p:cNvSpPr>
          <p:nvPr>
            <p:ph type="ftr" sz="quarter" idx="3"/>
          </p:nvPr>
        </p:nvSpPr>
        <p:spPr>
          <a:xfrm>
            <a:off x="613180" y="6299200"/>
            <a:ext cx="9496589" cy="448459"/>
          </a:xfrm>
          <a:prstGeom prst="rect">
            <a:avLst/>
          </a:prstGeom>
        </p:spPr>
        <p:txBody>
          <a:bodyPr anchor="ctr"/>
          <a:lstStyle>
            <a:lvl1pPr>
              <a:defRPr sz="1000"/>
            </a:lvl1pPr>
          </a:lstStyle>
          <a:p>
            <a:endParaRPr lang="en-US" sz="1000" dirty="0">
              <a:latin typeface="Arial Nova Light" panose="020B0304020202020204" pitchFamily="34" charset="0"/>
            </a:endParaRPr>
          </a:p>
        </p:txBody>
      </p:sp>
      <p:pic>
        <p:nvPicPr>
          <p:cNvPr id="17" name="Pyxis Logo" descr="Logo&#10;&#10;Description automatically generated with medium confidence">
            <a:extLst>
              <a:ext uri="{FF2B5EF4-FFF2-40B4-BE49-F238E27FC236}">
                <a16:creationId xmlns:a16="http://schemas.microsoft.com/office/drawing/2014/main" id="{1AEB687C-82BE-4803-9E4D-922E9F9A2B1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47630" y="6294407"/>
            <a:ext cx="1231190" cy="482627"/>
          </a:xfrm>
          <a:prstGeom prst="rect">
            <a:avLst/>
          </a:prstGeom>
        </p:spPr>
      </p:pic>
    </p:spTree>
    <p:extLst>
      <p:ext uri="{BB962C8B-B14F-4D97-AF65-F5344CB8AC3E}">
        <p14:creationId xmlns:p14="http://schemas.microsoft.com/office/powerpoint/2010/main" val="9489490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Content_Stacked">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7FC679A1-DCEE-4E22-9383-BF339A2AF466}"/>
              </a:ext>
            </a:extLst>
          </p:cNvPr>
          <p:cNvSpPr>
            <a:spLocks noGrp="1"/>
          </p:cNvSpPr>
          <p:nvPr>
            <p:ph type="sldNum" sz="quarter" idx="14"/>
          </p:nvPr>
        </p:nvSpPr>
        <p:spPr/>
        <p:txBody>
          <a:bodyPr/>
          <a:lstStyle/>
          <a:p>
            <a:fld id="{81D60167-4931-47E6-BA6A-407CBD079E47}" type="slidenum">
              <a:rPr lang="en-US" smtClean="0"/>
              <a:pPr/>
              <a:t>‹#›</a:t>
            </a:fld>
            <a:endParaRPr lang="en-US" sz="800" dirty="0"/>
          </a:p>
        </p:txBody>
      </p:sp>
      <p:sp>
        <p:nvSpPr>
          <p:cNvPr id="14" name="Footer">
            <a:extLst>
              <a:ext uri="{FF2B5EF4-FFF2-40B4-BE49-F238E27FC236}">
                <a16:creationId xmlns:a16="http://schemas.microsoft.com/office/drawing/2014/main" id="{D016FC35-AA20-46C1-B560-DEE40842974F}"/>
              </a:ext>
            </a:extLst>
          </p:cNvPr>
          <p:cNvSpPr>
            <a:spLocks noGrp="1"/>
          </p:cNvSpPr>
          <p:nvPr>
            <p:ph type="ftr" sz="quarter" idx="13"/>
          </p:nvPr>
        </p:nvSpPr>
        <p:spPr/>
        <p:txBody>
          <a:bodyPr/>
          <a:lstStyle/>
          <a:p>
            <a:endParaRPr lang="en-US" sz="1000" dirty="0">
              <a:latin typeface="Arial Nova Light" panose="020B0304020202020204" pitchFamily="34" charset="0"/>
            </a:endParaRPr>
          </a:p>
        </p:txBody>
      </p:sp>
      <p:pic>
        <p:nvPicPr>
          <p:cNvPr id="6" name="Pyxis Logo" descr="Logo&#10;&#10;Description automatically generated with medium confidence">
            <a:extLst>
              <a:ext uri="{FF2B5EF4-FFF2-40B4-BE49-F238E27FC236}">
                <a16:creationId xmlns:a16="http://schemas.microsoft.com/office/drawing/2014/main" id="{FE8D027C-9374-4239-95AA-C364012DE54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47630" y="6294407"/>
            <a:ext cx="1231190" cy="482627"/>
          </a:xfrm>
          <a:prstGeom prst="rect">
            <a:avLst/>
          </a:prstGeom>
        </p:spPr>
      </p:pic>
      <p:sp>
        <p:nvSpPr>
          <p:cNvPr id="8" name="Bottom Content">
            <a:extLst>
              <a:ext uri="{FF2B5EF4-FFF2-40B4-BE49-F238E27FC236}">
                <a16:creationId xmlns:a16="http://schemas.microsoft.com/office/drawing/2014/main" id="{6C93F598-5D8E-4DB9-91C7-F99E11805959}"/>
              </a:ext>
            </a:extLst>
          </p:cNvPr>
          <p:cNvSpPr>
            <a:spLocks noGrp="1"/>
          </p:cNvSpPr>
          <p:nvPr>
            <p:ph sz="quarter" idx="15"/>
          </p:nvPr>
        </p:nvSpPr>
        <p:spPr>
          <a:xfrm>
            <a:off x="614363" y="4663045"/>
            <a:ext cx="10963275" cy="14749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op Content">
            <a:extLst>
              <a:ext uri="{FF2B5EF4-FFF2-40B4-BE49-F238E27FC236}">
                <a16:creationId xmlns:a16="http://schemas.microsoft.com/office/drawing/2014/main" id="{8FDA390F-A9B7-46FC-8568-E7F6D8173948}"/>
              </a:ext>
            </a:extLst>
          </p:cNvPr>
          <p:cNvSpPr>
            <a:spLocks noGrp="1"/>
          </p:cNvSpPr>
          <p:nvPr>
            <p:ph sz="quarter" idx="12"/>
          </p:nvPr>
        </p:nvSpPr>
        <p:spPr>
          <a:xfrm>
            <a:off x="614363" y="762001"/>
            <a:ext cx="10963275" cy="37433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aphicFrame>
        <p:nvGraphicFramePr>
          <p:cNvPr id="10" name="Title Block">
            <a:extLst>
              <a:ext uri="{FF2B5EF4-FFF2-40B4-BE49-F238E27FC236}">
                <a16:creationId xmlns:a16="http://schemas.microsoft.com/office/drawing/2014/main" id="{EFE7C7A8-354D-470F-9D18-A916EBB9C343}"/>
              </a:ext>
            </a:extLst>
          </p:cNvPr>
          <p:cNvGraphicFramePr>
            <a:graphicFrameLocks noGrp="1"/>
          </p:cNvGraphicFramePr>
          <p:nvPr userDrawn="1">
            <p:extLst>
              <p:ext uri="{D42A27DB-BD31-4B8C-83A1-F6EECF244321}">
                <p14:modId xmlns:p14="http://schemas.microsoft.com/office/powerpoint/2010/main" val="2946721992"/>
              </p:ext>
            </p:extLst>
          </p:nvPr>
        </p:nvGraphicFramePr>
        <p:xfrm>
          <a:off x="613180" y="265953"/>
          <a:ext cx="2130552" cy="338328"/>
        </p:xfrm>
        <a:graphic>
          <a:graphicData uri="http://schemas.openxmlformats.org/drawingml/2006/table">
            <a:tbl>
              <a:tblPr firstRow="1" bandRow="1">
                <a:effectLst/>
                <a:tableStyleId>{5C22544A-7EE6-4342-B048-85BDC9FD1C3A}</a:tableStyleId>
              </a:tblPr>
              <a:tblGrid>
                <a:gridCol w="2130552">
                  <a:extLst>
                    <a:ext uri="{9D8B030D-6E8A-4147-A177-3AD203B41FA5}">
                      <a16:colId xmlns:a16="http://schemas.microsoft.com/office/drawing/2014/main" val="20000"/>
                    </a:ext>
                  </a:extLst>
                </a:gridCol>
              </a:tblGrid>
              <a:tr h="338328">
                <a:tc>
                  <a:txBody>
                    <a:bodyPr/>
                    <a:lstStyle/>
                    <a:p>
                      <a:pPr algn="l" defTabSz="457200" rtl="0" eaLnBrk="1" latinLnBrk="0" hangingPunct="1">
                        <a:spcBef>
                          <a:spcPct val="0"/>
                        </a:spcBef>
                        <a:buNone/>
                      </a:pPr>
                      <a:endParaRPr lang="en-US" sz="1000" b="1" kern="1200" dirty="0">
                        <a:solidFill>
                          <a:schemeClr val="lt1"/>
                        </a:solidFill>
                        <a:latin typeface="Arial Nova" panose="020B0504020202020204" pitchFamily="34" charset="0"/>
                        <a:ea typeface="+mn-ea"/>
                        <a:cs typeface="+mn-cs"/>
                      </a:endParaRPr>
                    </a:p>
                  </a:txBody>
                  <a:tcPr marL="110836" marR="110836" marT="40341" marB="40341">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3E52"/>
                    </a:solidFill>
                  </a:tcPr>
                </a:tc>
                <a:extLst>
                  <a:ext uri="{0D108BD9-81ED-4DB2-BD59-A6C34878D82A}">
                    <a16:rowId xmlns:a16="http://schemas.microsoft.com/office/drawing/2014/main" val="10000"/>
                  </a:ext>
                </a:extLst>
              </a:tr>
            </a:tbl>
          </a:graphicData>
        </a:graphic>
      </p:graphicFrame>
      <p:sp>
        <p:nvSpPr>
          <p:cNvPr id="12" name="Title">
            <a:extLst>
              <a:ext uri="{FF2B5EF4-FFF2-40B4-BE49-F238E27FC236}">
                <a16:creationId xmlns:a16="http://schemas.microsoft.com/office/drawing/2014/main" id="{22E7379A-BDD0-4F0D-92C1-9F8A5FE12AB8}"/>
              </a:ext>
            </a:extLst>
          </p:cNvPr>
          <p:cNvSpPr>
            <a:spLocks noGrp="1"/>
          </p:cNvSpPr>
          <p:nvPr>
            <p:ph type="title"/>
          </p:nvPr>
        </p:nvSpPr>
        <p:spPr>
          <a:xfrm>
            <a:off x="613180" y="265953"/>
            <a:ext cx="2130552" cy="338328"/>
          </a:xfrm>
        </p:spPr>
        <p:txBody>
          <a:bodyPr/>
          <a:lstStyle>
            <a:lvl1pPr algn="ctr">
              <a:defRPr lang="en-US" sz="1000" b="0" kern="1200" spc="300" baseline="0" dirty="0" smtClean="0">
                <a:solidFill>
                  <a:schemeClr val="lt1"/>
                </a:solidFill>
                <a:latin typeface="Arial Nova" panose="020B0504020202020204" pitchFamily="34" charset="0"/>
                <a:ea typeface="+mn-ea"/>
                <a:cs typeface="+mn-cs"/>
              </a:defRPr>
            </a:lvl1pPr>
          </a:lstStyle>
          <a:p>
            <a:r>
              <a:rPr lang="en-US" dirty="0"/>
              <a:t>Click to edit Master title style</a:t>
            </a:r>
          </a:p>
        </p:txBody>
      </p:sp>
    </p:spTree>
    <p:extLst>
      <p:ext uri="{BB962C8B-B14F-4D97-AF65-F5344CB8AC3E}">
        <p14:creationId xmlns:p14="http://schemas.microsoft.com/office/powerpoint/2010/main" val="102830776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tackedContent_3070">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7FC679A1-DCEE-4E22-9383-BF339A2AF466}"/>
              </a:ext>
            </a:extLst>
          </p:cNvPr>
          <p:cNvSpPr>
            <a:spLocks noGrp="1"/>
          </p:cNvSpPr>
          <p:nvPr>
            <p:ph type="sldNum" sz="quarter" idx="14"/>
          </p:nvPr>
        </p:nvSpPr>
        <p:spPr/>
        <p:txBody>
          <a:bodyPr/>
          <a:lstStyle/>
          <a:p>
            <a:fld id="{81D60167-4931-47E6-BA6A-407CBD079E47}" type="slidenum">
              <a:rPr lang="en-US" smtClean="0"/>
              <a:pPr/>
              <a:t>‹#›</a:t>
            </a:fld>
            <a:endParaRPr lang="en-US" sz="800" dirty="0"/>
          </a:p>
        </p:txBody>
      </p:sp>
      <p:sp>
        <p:nvSpPr>
          <p:cNvPr id="14" name="Footer">
            <a:extLst>
              <a:ext uri="{FF2B5EF4-FFF2-40B4-BE49-F238E27FC236}">
                <a16:creationId xmlns:a16="http://schemas.microsoft.com/office/drawing/2014/main" id="{D016FC35-AA20-46C1-B560-DEE40842974F}"/>
              </a:ext>
            </a:extLst>
          </p:cNvPr>
          <p:cNvSpPr>
            <a:spLocks noGrp="1"/>
          </p:cNvSpPr>
          <p:nvPr>
            <p:ph type="ftr" sz="quarter" idx="13"/>
          </p:nvPr>
        </p:nvSpPr>
        <p:spPr/>
        <p:txBody>
          <a:bodyPr/>
          <a:lstStyle/>
          <a:p>
            <a:endParaRPr lang="en-US" sz="1000" dirty="0">
              <a:latin typeface="Arial Nova Light" panose="020B0304020202020204" pitchFamily="34" charset="0"/>
            </a:endParaRPr>
          </a:p>
        </p:txBody>
      </p:sp>
      <p:pic>
        <p:nvPicPr>
          <p:cNvPr id="6" name="Pyxis Logo" descr="Logo&#10;&#10;Description automatically generated with medium confidence">
            <a:extLst>
              <a:ext uri="{FF2B5EF4-FFF2-40B4-BE49-F238E27FC236}">
                <a16:creationId xmlns:a16="http://schemas.microsoft.com/office/drawing/2014/main" id="{FE8D027C-9374-4239-95AA-C364012DE54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47630" y="6294407"/>
            <a:ext cx="1231190" cy="482627"/>
          </a:xfrm>
          <a:prstGeom prst="rect">
            <a:avLst/>
          </a:prstGeom>
        </p:spPr>
      </p:pic>
      <p:sp>
        <p:nvSpPr>
          <p:cNvPr id="9" name="Top Content">
            <a:extLst>
              <a:ext uri="{FF2B5EF4-FFF2-40B4-BE49-F238E27FC236}">
                <a16:creationId xmlns:a16="http://schemas.microsoft.com/office/drawing/2014/main" id="{8FDA390F-A9B7-46FC-8568-E7F6D8173948}"/>
              </a:ext>
            </a:extLst>
          </p:cNvPr>
          <p:cNvSpPr>
            <a:spLocks noGrp="1"/>
          </p:cNvSpPr>
          <p:nvPr>
            <p:ph sz="quarter" idx="12"/>
          </p:nvPr>
        </p:nvSpPr>
        <p:spPr>
          <a:xfrm>
            <a:off x="614363" y="977055"/>
            <a:ext cx="10963275" cy="1600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Bottom Content">
            <a:extLst>
              <a:ext uri="{FF2B5EF4-FFF2-40B4-BE49-F238E27FC236}">
                <a16:creationId xmlns:a16="http://schemas.microsoft.com/office/drawing/2014/main" id="{6C93F598-5D8E-4DB9-91C7-F99E11805959}"/>
              </a:ext>
            </a:extLst>
          </p:cNvPr>
          <p:cNvSpPr>
            <a:spLocks noGrp="1"/>
          </p:cNvSpPr>
          <p:nvPr>
            <p:ph sz="quarter" idx="15"/>
          </p:nvPr>
        </p:nvSpPr>
        <p:spPr>
          <a:xfrm>
            <a:off x="614363" y="2778579"/>
            <a:ext cx="10963275" cy="33832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aphicFrame>
        <p:nvGraphicFramePr>
          <p:cNvPr id="10" name="Title Block">
            <a:extLst>
              <a:ext uri="{FF2B5EF4-FFF2-40B4-BE49-F238E27FC236}">
                <a16:creationId xmlns:a16="http://schemas.microsoft.com/office/drawing/2014/main" id="{EFE7C7A8-354D-470F-9D18-A916EBB9C343}"/>
              </a:ext>
            </a:extLst>
          </p:cNvPr>
          <p:cNvGraphicFramePr>
            <a:graphicFrameLocks noGrp="1"/>
          </p:cNvGraphicFramePr>
          <p:nvPr userDrawn="1">
            <p:extLst>
              <p:ext uri="{D42A27DB-BD31-4B8C-83A1-F6EECF244321}">
                <p14:modId xmlns:p14="http://schemas.microsoft.com/office/powerpoint/2010/main" val="860364149"/>
              </p:ext>
            </p:extLst>
          </p:nvPr>
        </p:nvGraphicFramePr>
        <p:xfrm>
          <a:off x="613180" y="265953"/>
          <a:ext cx="2130552" cy="338328"/>
        </p:xfrm>
        <a:graphic>
          <a:graphicData uri="http://schemas.openxmlformats.org/drawingml/2006/table">
            <a:tbl>
              <a:tblPr firstRow="1" bandRow="1">
                <a:effectLst/>
                <a:tableStyleId>{5C22544A-7EE6-4342-B048-85BDC9FD1C3A}</a:tableStyleId>
              </a:tblPr>
              <a:tblGrid>
                <a:gridCol w="2130552">
                  <a:extLst>
                    <a:ext uri="{9D8B030D-6E8A-4147-A177-3AD203B41FA5}">
                      <a16:colId xmlns:a16="http://schemas.microsoft.com/office/drawing/2014/main" val="20000"/>
                    </a:ext>
                  </a:extLst>
                </a:gridCol>
              </a:tblGrid>
              <a:tr h="338328">
                <a:tc>
                  <a:txBody>
                    <a:bodyPr/>
                    <a:lstStyle/>
                    <a:p>
                      <a:pPr algn="l" defTabSz="457200" rtl="0" eaLnBrk="1" latinLnBrk="0" hangingPunct="1">
                        <a:spcBef>
                          <a:spcPct val="0"/>
                        </a:spcBef>
                        <a:buNone/>
                      </a:pPr>
                      <a:endParaRPr lang="en-US" sz="1000" b="1" kern="1200" dirty="0">
                        <a:solidFill>
                          <a:schemeClr val="lt1"/>
                        </a:solidFill>
                        <a:latin typeface="Arial Nova" panose="020B0504020202020204" pitchFamily="34" charset="0"/>
                        <a:ea typeface="+mn-ea"/>
                        <a:cs typeface="+mn-cs"/>
                      </a:endParaRPr>
                    </a:p>
                  </a:txBody>
                  <a:tcPr marL="110836" marR="110836" marT="40341" marB="40341">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3E52"/>
                    </a:solidFill>
                  </a:tcPr>
                </a:tc>
                <a:extLst>
                  <a:ext uri="{0D108BD9-81ED-4DB2-BD59-A6C34878D82A}">
                    <a16:rowId xmlns:a16="http://schemas.microsoft.com/office/drawing/2014/main" val="10000"/>
                  </a:ext>
                </a:extLst>
              </a:tr>
            </a:tbl>
          </a:graphicData>
        </a:graphic>
      </p:graphicFrame>
      <p:sp>
        <p:nvSpPr>
          <p:cNvPr id="12" name="Title">
            <a:extLst>
              <a:ext uri="{FF2B5EF4-FFF2-40B4-BE49-F238E27FC236}">
                <a16:creationId xmlns:a16="http://schemas.microsoft.com/office/drawing/2014/main" id="{22E7379A-BDD0-4F0D-92C1-9F8A5FE12AB8}"/>
              </a:ext>
            </a:extLst>
          </p:cNvPr>
          <p:cNvSpPr>
            <a:spLocks noGrp="1"/>
          </p:cNvSpPr>
          <p:nvPr>
            <p:ph type="title"/>
          </p:nvPr>
        </p:nvSpPr>
        <p:spPr>
          <a:xfrm>
            <a:off x="613180" y="265953"/>
            <a:ext cx="2130552" cy="338328"/>
          </a:xfrm>
        </p:spPr>
        <p:txBody>
          <a:bodyPr/>
          <a:lstStyle>
            <a:lvl1pPr algn="ctr">
              <a:defRPr lang="en-US" sz="1000" b="0" kern="1200" spc="300" baseline="0" dirty="0" smtClean="0">
                <a:solidFill>
                  <a:schemeClr val="lt1"/>
                </a:solidFill>
                <a:latin typeface="Arial Nova" panose="020B0504020202020204" pitchFamily="34" charset="0"/>
                <a:ea typeface="+mn-ea"/>
                <a:cs typeface="+mn-cs"/>
              </a:defRPr>
            </a:lvl1pPr>
          </a:lstStyle>
          <a:p>
            <a:r>
              <a:rPr lang="en-US" dirty="0"/>
              <a:t>Click to edit Master title style</a:t>
            </a:r>
          </a:p>
        </p:txBody>
      </p:sp>
    </p:spTree>
    <p:extLst>
      <p:ext uri="{BB962C8B-B14F-4D97-AF65-F5344CB8AC3E}">
        <p14:creationId xmlns:p14="http://schemas.microsoft.com/office/powerpoint/2010/main" val="41313352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tackedContent_3070_Labels">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7FC679A1-DCEE-4E22-9383-BF339A2AF466}"/>
              </a:ext>
            </a:extLst>
          </p:cNvPr>
          <p:cNvSpPr>
            <a:spLocks noGrp="1"/>
          </p:cNvSpPr>
          <p:nvPr>
            <p:ph type="sldNum" sz="quarter" idx="14"/>
          </p:nvPr>
        </p:nvSpPr>
        <p:spPr/>
        <p:txBody>
          <a:bodyPr/>
          <a:lstStyle/>
          <a:p>
            <a:fld id="{81D60167-4931-47E6-BA6A-407CBD079E47}" type="slidenum">
              <a:rPr lang="en-US" smtClean="0"/>
              <a:pPr/>
              <a:t>‹#›</a:t>
            </a:fld>
            <a:endParaRPr lang="en-US" sz="800" dirty="0"/>
          </a:p>
        </p:txBody>
      </p:sp>
      <p:sp>
        <p:nvSpPr>
          <p:cNvPr id="9" name="Top Content">
            <a:extLst>
              <a:ext uri="{FF2B5EF4-FFF2-40B4-BE49-F238E27FC236}">
                <a16:creationId xmlns:a16="http://schemas.microsoft.com/office/drawing/2014/main" id="{8FDA390F-A9B7-46FC-8568-E7F6D8173948}"/>
              </a:ext>
            </a:extLst>
          </p:cNvPr>
          <p:cNvSpPr>
            <a:spLocks noGrp="1"/>
          </p:cNvSpPr>
          <p:nvPr>
            <p:ph sz="quarter" idx="12"/>
          </p:nvPr>
        </p:nvSpPr>
        <p:spPr>
          <a:xfrm>
            <a:off x="614363" y="1581912"/>
            <a:ext cx="10963275" cy="146304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Footer">
            <a:extLst>
              <a:ext uri="{FF2B5EF4-FFF2-40B4-BE49-F238E27FC236}">
                <a16:creationId xmlns:a16="http://schemas.microsoft.com/office/drawing/2014/main" id="{D016FC35-AA20-46C1-B560-DEE40842974F}"/>
              </a:ext>
            </a:extLst>
          </p:cNvPr>
          <p:cNvSpPr>
            <a:spLocks noGrp="1"/>
          </p:cNvSpPr>
          <p:nvPr>
            <p:ph type="ftr" sz="quarter" idx="13"/>
          </p:nvPr>
        </p:nvSpPr>
        <p:spPr/>
        <p:txBody>
          <a:bodyPr/>
          <a:lstStyle/>
          <a:p>
            <a:endParaRPr lang="en-US" sz="1000" dirty="0">
              <a:latin typeface="Arial Nova Light" panose="020B0304020202020204" pitchFamily="34" charset="0"/>
            </a:endParaRPr>
          </a:p>
        </p:txBody>
      </p:sp>
      <p:pic>
        <p:nvPicPr>
          <p:cNvPr id="6" name="Pyxis Logo" descr="Logo&#10;&#10;Description automatically generated with medium confidence">
            <a:extLst>
              <a:ext uri="{FF2B5EF4-FFF2-40B4-BE49-F238E27FC236}">
                <a16:creationId xmlns:a16="http://schemas.microsoft.com/office/drawing/2014/main" id="{FE8D027C-9374-4239-95AA-C364012DE54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47630" y="6294407"/>
            <a:ext cx="1231190" cy="482627"/>
          </a:xfrm>
          <a:prstGeom prst="rect">
            <a:avLst/>
          </a:prstGeom>
        </p:spPr>
      </p:pic>
      <p:sp>
        <p:nvSpPr>
          <p:cNvPr id="8" name="Bottom Content">
            <a:extLst>
              <a:ext uri="{FF2B5EF4-FFF2-40B4-BE49-F238E27FC236}">
                <a16:creationId xmlns:a16="http://schemas.microsoft.com/office/drawing/2014/main" id="{6C93F598-5D8E-4DB9-91C7-F99E11805959}"/>
              </a:ext>
            </a:extLst>
          </p:cNvPr>
          <p:cNvSpPr>
            <a:spLocks noGrp="1"/>
          </p:cNvSpPr>
          <p:nvPr>
            <p:ph sz="quarter" idx="15"/>
          </p:nvPr>
        </p:nvSpPr>
        <p:spPr>
          <a:xfrm>
            <a:off x="614363" y="3697223"/>
            <a:ext cx="10963275" cy="227495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7" name="Bottom Underline">
            <a:extLst>
              <a:ext uri="{FF2B5EF4-FFF2-40B4-BE49-F238E27FC236}">
                <a16:creationId xmlns:a16="http://schemas.microsoft.com/office/drawing/2014/main" id="{A6C0C861-AD3F-4CFB-8B9D-58B5E4441250}"/>
              </a:ext>
            </a:extLst>
          </p:cNvPr>
          <p:cNvCxnSpPr>
            <a:cxnSpLocks/>
          </p:cNvCxnSpPr>
          <p:nvPr userDrawn="1"/>
        </p:nvCxnSpPr>
        <p:spPr>
          <a:xfrm>
            <a:off x="606830" y="3671380"/>
            <a:ext cx="1447800" cy="0"/>
          </a:xfrm>
          <a:prstGeom prst="line">
            <a:avLst/>
          </a:prstGeom>
          <a:ln w="12700">
            <a:solidFill>
              <a:srgbClr val="F2A900"/>
            </a:solidFill>
          </a:ln>
          <a:effectLst/>
        </p:spPr>
        <p:style>
          <a:lnRef idx="2">
            <a:schemeClr val="accent1"/>
          </a:lnRef>
          <a:fillRef idx="0">
            <a:schemeClr val="accent1"/>
          </a:fillRef>
          <a:effectRef idx="1">
            <a:schemeClr val="accent1"/>
          </a:effectRef>
          <a:fontRef idx="minor">
            <a:schemeClr val="tx1"/>
          </a:fontRef>
        </p:style>
      </p:cxnSp>
      <p:sp>
        <p:nvSpPr>
          <p:cNvPr id="3" name="Top Title">
            <a:extLst>
              <a:ext uri="{FF2B5EF4-FFF2-40B4-BE49-F238E27FC236}">
                <a16:creationId xmlns:a16="http://schemas.microsoft.com/office/drawing/2014/main" id="{D2CFF516-6B1D-472C-A1FF-887925896125}"/>
              </a:ext>
            </a:extLst>
          </p:cNvPr>
          <p:cNvSpPr>
            <a:spLocks noGrp="1"/>
          </p:cNvSpPr>
          <p:nvPr>
            <p:ph type="body" sz="quarter" idx="18"/>
          </p:nvPr>
        </p:nvSpPr>
        <p:spPr>
          <a:xfrm>
            <a:off x="523515" y="1191281"/>
            <a:ext cx="2254250" cy="234950"/>
          </a:xfrm>
        </p:spPr>
        <p:txBody>
          <a:bodyPr>
            <a:noAutofit/>
          </a:bodyPr>
          <a:lstStyle>
            <a:lvl1pPr marL="0" indent="0">
              <a:buNone/>
              <a:defRPr sz="1200">
                <a:latin typeface="+mj-lt"/>
              </a:defRPr>
            </a:lvl1pPr>
            <a:lvl2pPr marL="457200" indent="0">
              <a:buNone/>
              <a:defRPr sz="1200">
                <a:latin typeface="+mj-lt"/>
              </a:defRPr>
            </a:lvl2pPr>
            <a:lvl3pPr marL="914400" indent="0">
              <a:buNone/>
              <a:defRPr sz="1200">
                <a:latin typeface="+mj-lt"/>
              </a:defRPr>
            </a:lvl3pPr>
            <a:lvl4pPr marL="1371600" indent="0">
              <a:buNone/>
              <a:defRPr sz="1200">
                <a:latin typeface="+mj-lt"/>
              </a:defRPr>
            </a:lvl4pPr>
            <a:lvl5pPr marL="1828800" indent="0">
              <a:buNone/>
              <a:defRPr sz="1200">
                <a:latin typeface="+mj-lt"/>
              </a:defRPr>
            </a:lvl5pPr>
          </a:lstStyle>
          <a:p>
            <a:pPr lvl="0"/>
            <a:r>
              <a:rPr lang="en-US" dirty="0"/>
              <a:t>Click to edit Master text styles</a:t>
            </a:r>
          </a:p>
        </p:txBody>
      </p:sp>
      <p:graphicFrame>
        <p:nvGraphicFramePr>
          <p:cNvPr id="10" name="Title Block">
            <a:extLst>
              <a:ext uri="{FF2B5EF4-FFF2-40B4-BE49-F238E27FC236}">
                <a16:creationId xmlns:a16="http://schemas.microsoft.com/office/drawing/2014/main" id="{EFE7C7A8-354D-470F-9D18-A916EBB9C343}"/>
              </a:ext>
            </a:extLst>
          </p:cNvPr>
          <p:cNvGraphicFramePr>
            <a:graphicFrameLocks noGrp="1"/>
          </p:cNvGraphicFramePr>
          <p:nvPr userDrawn="1">
            <p:extLst>
              <p:ext uri="{D42A27DB-BD31-4B8C-83A1-F6EECF244321}">
                <p14:modId xmlns:p14="http://schemas.microsoft.com/office/powerpoint/2010/main" val="2232444261"/>
              </p:ext>
            </p:extLst>
          </p:nvPr>
        </p:nvGraphicFramePr>
        <p:xfrm>
          <a:off x="613180" y="265953"/>
          <a:ext cx="2130552" cy="338328"/>
        </p:xfrm>
        <a:graphic>
          <a:graphicData uri="http://schemas.openxmlformats.org/drawingml/2006/table">
            <a:tbl>
              <a:tblPr firstRow="1" bandRow="1">
                <a:effectLst/>
                <a:tableStyleId>{5C22544A-7EE6-4342-B048-85BDC9FD1C3A}</a:tableStyleId>
              </a:tblPr>
              <a:tblGrid>
                <a:gridCol w="2130552">
                  <a:extLst>
                    <a:ext uri="{9D8B030D-6E8A-4147-A177-3AD203B41FA5}">
                      <a16:colId xmlns:a16="http://schemas.microsoft.com/office/drawing/2014/main" val="20000"/>
                    </a:ext>
                  </a:extLst>
                </a:gridCol>
              </a:tblGrid>
              <a:tr h="338328">
                <a:tc>
                  <a:txBody>
                    <a:bodyPr/>
                    <a:lstStyle/>
                    <a:p>
                      <a:pPr algn="l" defTabSz="457200" rtl="0" eaLnBrk="1" latinLnBrk="0" hangingPunct="1">
                        <a:spcBef>
                          <a:spcPct val="0"/>
                        </a:spcBef>
                        <a:buNone/>
                      </a:pPr>
                      <a:endParaRPr lang="en-US" sz="1000" b="1" kern="1200" dirty="0">
                        <a:solidFill>
                          <a:schemeClr val="lt1"/>
                        </a:solidFill>
                        <a:latin typeface="Arial Nova" panose="020B0504020202020204" pitchFamily="34" charset="0"/>
                        <a:ea typeface="+mn-ea"/>
                        <a:cs typeface="+mn-cs"/>
                      </a:endParaRPr>
                    </a:p>
                  </a:txBody>
                  <a:tcPr marL="110836" marR="110836" marT="40341" marB="40341">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3E52"/>
                    </a:solidFill>
                  </a:tcPr>
                </a:tc>
                <a:extLst>
                  <a:ext uri="{0D108BD9-81ED-4DB2-BD59-A6C34878D82A}">
                    <a16:rowId xmlns:a16="http://schemas.microsoft.com/office/drawing/2014/main" val="10000"/>
                  </a:ext>
                </a:extLst>
              </a:tr>
            </a:tbl>
          </a:graphicData>
        </a:graphic>
      </p:graphicFrame>
      <p:cxnSp>
        <p:nvCxnSpPr>
          <p:cNvPr id="19" name="Top Underline">
            <a:extLst>
              <a:ext uri="{FF2B5EF4-FFF2-40B4-BE49-F238E27FC236}">
                <a16:creationId xmlns:a16="http://schemas.microsoft.com/office/drawing/2014/main" id="{7B12C251-E77B-4E04-B0F9-A0E8EB5E6102}"/>
              </a:ext>
            </a:extLst>
          </p:cNvPr>
          <p:cNvCxnSpPr>
            <a:cxnSpLocks/>
          </p:cNvCxnSpPr>
          <p:nvPr userDrawn="1"/>
        </p:nvCxnSpPr>
        <p:spPr>
          <a:xfrm>
            <a:off x="613180" y="1455857"/>
            <a:ext cx="1447800" cy="0"/>
          </a:xfrm>
          <a:prstGeom prst="line">
            <a:avLst/>
          </a:prstGeom>
          <a:ln w="12700">
            <a:solidFill>
              <a:srgbClr val="F2A900"/>
            </a:solidFill>
          </a:ln>
          <a:effectLst/>
        </p:spPr>
        <p:style>
          <a:lnRef idx="2">
            <a:schemeClr val="accent1"/>
          </a:lnRef>
          <a:fillRef idx="0">
            <a:schemeClr val="accent1"/>
          </a:fillRef>
          <a:effectRef idx="1">
            <a:schemeClr val="accent1"/>
          </a:effectRef>
          <a:fontRef idx="minor">
            <a:schemeClr val="tx1"/>
          </a:fontRef>
        </p:style>
      </p:cxnSp>
      <p:sp>
        <p:nvSpPr>
          <p:cNvPr id="12" name="Title">
            <a:extLst>
              <a:ext uri="{FF2B5EF4-FFF2-40B4-BE49-F238E27FC236}">
                <a16:creationId xmlns:a16="http://schemas.microsoft.com/office/drawing/2014/main" id="{22E7379A-BDD0-4F0D-92C1-9F8A5FE12AB8}"/>
              </a:ext>
            </a:extLst>
          </p:cNvPr>
          <p:cNvSpPr>
            <a:spLocks noGrp="1"/>
          </p:cNvSpPr>
          <p:nvPr>
            <p:ph type="title"/>
          </p:nvPr>
        </p:nvSpPr>
        <p:spPr>
          <a:xfrm>
            <a:off x="613180" y="265953"/>
            <a:ext cx="2130552" cy="338328"/>
          </a:xfrm>
        </p:spPr>
        <p:txBody>
          <a:bodyPr/>
          <a:lstStyle>
            <a:lvl1pPr algn="ctr">
              <a:defRPr lang="en-US" sz="1000" b="0" kern="1200" spc="300" baseline="0" dirty="0" smtClean="0">
                <a:solidFill>
                  <a:schemeClr val="lt1"/>
                </a:solidFill>
                <a:latin typeface="Arial Nova" panose="020B0504020202020204" pitchFamily="34" charset="0"/>
                <a:ea typeface="+mn-ea"/>
                <a:cs typeface="+mn-cs"/>
              </a:defRPr>
            </a:lvl1pPr>
          </a:lstStyle>
          <a:p>
            <a:r>
              <a:rPr lang="en-US" dirty="0"/>
              <a:t>Click to edit Master title style</a:t>
            </a:r>
          </a:p>
        </p:txBody>
      </p:sp>
      <p:sp>
        <p:nvSpPr>
          <p:cNvPr id="16" name="Bottom Title">
            <a:extLst>
              <a:ext uri="{FF2B5EF4-FFF2-40B4-BE49-F238E27FC236}">
                <a16:creationId xmlns:a16="http://schemas.microsoft.com/office/drawing/2014/main" id="{AD0CC9ED-B1CC-4611-8F3A-8E951AED6EF9}"/>
              </a:ext>
            </a:extLst>
          </p:cNvPr>
          <p:cNvSpPr>
            <a:spLocks noGrp="1"/>
          </p:cNvSpPr>
          <p:nvPr>
            <p:ph type="body" sz="quarter" idx="19"/>
          </p:nvPr>
        </p:nvSpPr>
        <p:spPr>
          <a:xfrm>
            <a:off x="517930" y="3399282"/>
            <a:ext cx="2254250" cy="254146"/>
          </a:xfrm>
        </p:spPr>
        <p:txBody>
          <a:bodyPr>
            <a:noAutofit/>
          </a:bodyPr>
          <a:lstStyle>
            <a:lvl1pPr marL="0" indent="0">
              <a:buNone/>
              <a:defRPr sz="1200">
                <a:latin typeface="+mj-lt"/>
              </a:defRPr>
            </a:lvl1pPr>
            <a:lvl2pPr marL="457200" indent="0">
              <a:buNone/>
              <a:defRPr sz="1200">
                <a:latin typeface="+mj-lt"/>
              </a:defRPr>
            </a:lvl2pPr>
            <a:lvl3pPr marL="914400" indent="0">
              <a:buNone/>
              <a:defRPr sz="1200">
                <a:latin typeface="+mj-lt"/>
              </a:defRPr>
            </a:lvl3pPr>
            <a:lvl4pPr marL="1371600" indent="0">
              <a:buNone/>
              <a:defRPr sz="1200">
                <a:latin typeface="+mj-lt"/>
              </a:defRPr>
            </a:lvl4pPr>
            <a:lvl5pPr marL="1828800" indent="0">
              <a:buNone/>
              <a:defRPr sz="1200">
                <a:latin typeface="+mj-lt"/>
              </a:defRPr>
            </a:lvl5pPr>
          </a:lstStyle>
          <a:p>
            <a:pPr lvl="0"/>
            <a:r>
              <a:rPr lang="en-US" dirty="0"/>
              <a:t>Click to edit Master text styles</a:t>
            </a:r>
          </a:p>
        </p:txBody>
      </p:sp>
    </p:spTree>
    <p:extLst>
      <p:ext uri="{BB962C8B-B14F-4D97-AF65-F5344CB8AC3E}">
        <p14:creationId xmlns:p14="http://schemas.microsoft.com/office/powerpoint/2010/main" val="332547383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9" name="Slide Number">
            <a:extLst>
              <a:ext uri="{FF2B5EF4-FFF2-40B4-BE49-F238E27FC236}">
                <a16:creationId xmlns:a16="http://schemas.microsoft.com/office/drawing/2014/main" id="{6A76DFC2-0164-4B1C-A848-DA11EB8C9C36}"/>
              </a:ext>
            </a:extLst>
          </p:cNvPr>
          <p:cNvSpPr>
            <a:spLocks noGrp="1"/>
          </p:cNvSpPr>
          <p:nvPr>
            <p:ph type="sldNum" sz="quarter" idx="16"/>
          </p:nvPr>
        </p:nvSpPr>
        <p:spPr>
          <a:xfrm>
            <a:off x="11697301" y="6382534"/>
            <a:ext cx="365760" cy="365125"/>
          </a:xfrm>
        </p:spPr>
        <p:txBody>
          <a:bodyPr/>
          <a:lstStyle/>
          <a:p>
            <a:fld id="{81D60167-4931-47E6-BA6A-407CBD079E47}" type="slidenum">
              <a:rPr lang="en-US" smtClean="0"/>
              <a:pPr/>
              <a:t>‹#›</a:t>
            </a:fld>
            <a:endParaRPr lang="en-US" sz="800" dirty="0"/>
          </a:p>
        </p:txBody>
      </p:sp>
      <p:sp>
        <p:nvSpPr>
          <p:cNvPr id="8" name="Right Content">
            <a:extLst>
              <a:ext uri="{FF2B5EF4-FFF2-40B4-BE49-F238E27FC236}">
                <a16:creationId xmlns:a16="http://schemas.microsoft.com/office/drawing/2014/main" id="{F5E5D409-5B88-4C6D-9A30-C06CEC28EE81}"/>
              </a:ext>
            </a:extLst>
          </p:cNvPr>
          <p:cNvSpPr>
            <a:spLocks noGrp="1"/>
          </p:cNvSpPr>
          <p:nvPr>
            <p:ph sz="quarter" idx="13"/>
          </p:nvPr>
        </p:nvSpPr>
        <p:spPr>
          <a:xfrm>
            <a:off x="6187440" y="1589500"/>
            <a:ext cx="5394960" cy="457552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ight Content Header">
            <a:extLst>
              <a:ext uri="{FF2B5EF4-FFF2-40B4-BE49-F238E27FC236}">
                <a16:creationId xmlns:a16="http://schemas.microsoft.com/office/drawing/2014/main" id="{EE0B237C-6A2E-43BF-9B83-2BAA24CE0827}"/>
              </a:ext>
            </a:extLst>
          </p:cNvPr>
          <p:cNvSpPr>
            <a:spLocks noGrp="1"/>
          </p:cNvSpPr>
          <p:nvPr>
            <p:ph type="body" sz="quarter" idx="15"/>
          </p:nvPr>
        </p:nvSpPr>
        <p:spPr>
          <a:xfrm>
            <a:off x="6187440" y="777475"/>
            <a:ext cx="5391150" cy="665162"/>
          </a:xfrm>
        </p:spPr>
        <p:txBody>
          <a:bodyPr anchor="ctr"/>
          <a:lstStyle>
            <a:lvl1pPr>
              <a:buNone/>
              <a:defRPr b="1"/>
            </a:lvl1pPr>
          </a:lstStyle>
          <a:p>
            <a:pPr lvl="0"/>
            <a:r>
              <a:rPr lang="en-US" dirty="0"/>
              <a:t>Click to edit Master text</a:t>
            </a:r>
          </a:p>
        </p:txBody>
      </p:sp>
      <p:sp>
        <p:nvSpPr>
          <p:cNvPr id="9" name="Left Content">
            <a:extLst>
              <a:ext uri="{FF2B5EF4-FFF2-40B4-BE49-F238E27FC236}">
                <a16:creationId xmlns:a16="http://schemas.microsoft.com/office/drawing/2014/main" id="{8FDA390F-A9B7-46FC-8568-E7F6D8173948}"/>
              </a:ext>
            </a:extLst>
          </p:cNvPr>
          <p:cNvSpPr>
            <a:spLocks noGrp="1"/>
          </p:cNvSpPr>
          <p:nvPr>
            <p:ph sz="quarter" idx="12"/>
          </p:nvPr>
        </p:nvSpPr>
        <p:spPr>
          <a:xfrm>
            <a:off x="619125" y="1589501"/>
            <a:ext cx="5394960" cy="45755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Left Content Header">
            <a:extLst>
              <a:ext uri="{FF2B5EF4-FFF2-40B4-BE49-F238E27FC236}">
                <a16:creationId xmlns:a16="http://schemas.microsoft.com/office/drawing/2014/main" id="{58544C91-03D2-4435-BC5E-3117D893B5B6}"/>
              </a:ext>
            </a:extLst>
          </p:cNvPr>
          <p:cNvSpPr>
            <a:spLocks noGrp="1"/>
          </p:cNvSpPr>
          <p:nvPr>
            <p:ph type="body" sz="quarter" idx="14"/>
          </p:nvPr>
        </p:nvSpPr>
        <p:spPr>
          <a:xfrm>
            <a:off x="612775" y="788988"/>
            <a:ext cx="5391150" cy="665162"/>
          </a:xfrm>
        </p:spPr>
        <p:txBody>
          <a:bodyPr anchor="ctr"/>
          <a:lstStyle>
            <a:lvl1pPr>
              <a:buNone/>
              <a:defRPr b="1" u="none">
                <a:effectLst/>
              </a:defRPr>
            </a:lvl1pPr>
            <a:lvl2pPr>
              <a:buNone/>
              <a:defRPr b="1" u="sng"/>
            </a:lvl2pPr>
            <a:lvl3pPr>
              <a:buNone/>
              <a:defRPr b="1" u="sng"/>
            </a:lvl3pPr>
            <a:lvl4pPr>
              <a:buNone/>
              <a:defRPr b="1" u="sng"/>
            </a:lvl4pPr>
            <a:lvl5pPr>
              <a:buNone/>
              <a:defRPr b="1" u="sng"/>
            </a:lvl5pPr>
          </a:lstStyle>
          <a:p>
            <a:pPr lvl="0"/>
            <a:r>
              <a:rPr lang="en-US" dirty="0"/>
              <a:t>Click to edit Master text</a:t>
            </a:r>
          </a:p>
        </p:txBody>
      </p:sp>
      <p:graphicFrame>
        <p:nvGraphicFramePr>
          <p:cNvPr id="15" name="Title Block">
            <a:extLst>
              <a:ext uri="{FF2B5EF4-FFF2-40B4-BE49-F238E27FC236}">
                <a16:creationId xmlns:a16="http://schemas.microsoft.com/office/drawing/2014/main" id="{EA62B910-6F86-4DD0-9845-EDFED03023A3}"/>
              </a:ext>
            </a:extLst>
          </p:cNvPr>
          <p:cNvGraphicFramePr>
            <a:graphicFrameLocks noGrp="1"/>
          </p:cNvGraphicFramePr>
          <p:nvPr userDrawn="1">
            <p:extLst>
              <p:ext uri="{D42A27DB-BD31-4B8C-83A1-F6EECF244321}">
                <p14:modId xmlns:p14="http://schemas.microsoft.com/office/powerpoint/2010/main" val="3191318615"/>
              </p:ext>
            </p:extLst>
          </p:nvPr>
        </p:nvGraphicFramePr>
        <p:xfrm>
          <a:off x="613180" y="265953"/>
          <a:ext cx="2130552" cy="338328"/>
        </p:xfrm>
        <a:graphic>
          <a:graphicData uri="http://schemas.openxmlformats.org/drawingml/2006/table">
            <a:tbl>
              <a:tblPr firstRow="1" bandRow="1">
                <a:effectLst/>
                <a:tableStyleId>{5C22544A-7EE6-4342-B048-85BDC9FD1C3A}</a:tableStyleId>
              </a:tblPr>
              <a:tblGrid>
                <a:gridCol w="2130552">
                  <a:extLst>
                    <a:ext uri="{9D8B030D-6E8A-4147-A177-3AD203B41FA5}">
                      <a16:colId xmlns:a16="http://schemas.microsoft.com/office/drawing/2014/main" val="20000"/>
                    </a:ext>
                  </a:extLst>
                </a:gridCol>
              </a:tblGrid>
              <a:tr h="338328">
                <a:tc>
                  <a:txBody>
                    <a:bodyPr/>
                    <a:lstStyle/>
                    <a:p>
                      <a:pPr algn="l" defTabSz="457200" rtl="0" eaLnBrk="1" latinLnBrk="0" hangingPunct="1">
                        <a:spcBef>
                          <a:spcPct val="0"/>
                        </a:spcBef>
                        <a:buNone/>
                      </a:pPr>
                      <a:endParaRPr lang="en-US" sz="1000" b="1" kern="1200" dirty="0">
                        <a:solidFill>
                          <a:schemeClr val="lt1"/>
                        </a:solidFill>
                        <a:latin typeface="Arial Nova" panose="020B0504020202020204" pitchFamily="34" charset="0"/>
                        <a:ea typeface="+mn-ea"/>
                        <a:cs typeface="+mn-cs"/>
                      </a:endParaRPr>
                    </a:p>
                  </a:txBody>
                  <a:tcPr marL="110836" marR="110836" marT="40341" marB="40341">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3E52"/>
                    </a:solidFill>
                  </a:tcPr>
                </a:tc>
                <a:extLst>
                  <a:ext uri="{0D108BD9-81ED-4DB2-BD59-A6C34878D82A}">
                    <a16:rowId xmlns:a16="http://schemas.microsoft.com/office/drawing/2014/main" val="10000"/>
                  </a:ext>
                </a:extLst>
              </a:tr>
            </a:tbl>
          </a:graphicData>
        </a:graphic>
      </p:graphicFrame>
      <p:sp>
        <p:nvSpPr>
          <p:cNvPr id="16" name="Title">
            <a:extLst>
              <a:ext uri="{FF2B5EF4-FFF2-40B4-BE49-F238E27FC236}">
                <a16:creationId xmlns:a16="http://schemas.microsoft.com/office/drawing/2014/main" id="{0C4A559E-6E16-4531-869F-87488821D799}"/>
              </a:ext>
            </a:extLst>
          </p:cNvPr>
          <p:cNvSpPr>
            <a:spLocks noGrp="1"/>
          </p:cNvSpPr>
          <p:nvPr>
            <p:ph type="title"/>
          </p:nvPr>
        </p:nvSpPr>
        <p:spPr>
          <a:xfrm>
            <a:off x="613180" y="265953"/>
            <a:ext cx="2130552" cy="338328"/>
          </a:xfrm>
        </p:spPr>
        <p:txBody>
          <a:bodyPr/>
          <a:lstStyle>
            <a:lvl1pPr algn="ctr">
              <a:defRPr lang="en-US" sz="1000" b="0" kern="1200" spc="300" baseline="0" dirty="0" smtClean="0">
                <a:solidFill>
                  <a:schemeClr val="lt1"/>
                </a:solidFill>
                <a:latin typeface="Arial Nova" panose="020B0504020202020204" pitchFamily="34" charset="0"/>
                <a:ea typeface="+mn-ea"/>
                <a:cs typeface="+mn-cs"/>
              </a:defRPr>
            </a:lvl1pPr>
          </a:lstStyle>
          <a:p>
            <a:r>
              <a:rPr lang="en-US" dirty="0"/>
              <a:t>Click to edit Master title style</a:t>
            </a:r>
          </a:p>
        </p:txBody>
      </p:sp>
      <p:sp>
        <p:nvSpPr>
          <p:cNvPr id="17" name="Footer">
            <a:extLst>
              <a:ext uri="{FF2B5EF4-FFF2-40B4-BE49-F238E27FC236}">
                <a16:creationId xmlns:a16="http://schemas.microsoft.com/office/drawing/2014/main" id="{8C40C12A-55AB-4E99-A569-E3B821635AEF}"/>
              </a:ext>
            </a:extLst>
          </p:cNvPr>
          <p:cNvSpPr>
            <a:spLocks noGrp="1"/>
          </p:cNvSpPr>
          <p:nvPr>
            <p:ph type="ftr" sz="quarter" idx="3"/>
          </p:nvPr>
        </p:nvSpPr>
        <p:spPr>
          <a:xfrm>
            <a:off x="613180" y="6299200"/>
            <a:ext cx="9496589" cy="448459"/>
          </a:xfrm>
          <a:prstGeom prst="rect">
            <a:avLst/>
          </a:prstGeom>
        </p:spPr>
        <p:txBody>
          <a:bodyPr anchor="ctr"/>
          <a:lstStyle>
            <a:lvl1pPr>
              <a:defRPr sz="1000"/>
            </a:lvl1pPr>
          </a:lstStyle>
          <a:p>
            <a:endParaRPr lang="en-US" sz="1000" dirty="0">
              <a:latin typeface="Arial Nova Light" panose="020B0304020202020204" pitchFamily="34" charset="0"/>
            </a:endParaRPr>
          </a:p>
        </p:txBody>
      </p:sp>
      <p:pic>
        <p:nvPicPr>
          <p:cNvPr id="18" name="Pyxis Logo" descr="Logo&#10;&#10;Description automatically generated with medium confidence">
            <a:extLst>
              <a:ext uri="{FF2B5EF4-FFF2-40B4-BE49-F238E27FC236}">
                <a16:creationId xmlns:a16="http://schemas.microsoft.com/office/drawing/2014/main" id="{6AB2B477-DB44-4768-952A-6147D00C0C7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47630" y="6294407"/>
            <a:ext cx="1231190" cy="482627"/>
          </a:xfrm>
          <a:prstGeom prst="rect">
            <a:avLst/>
          </a:prstGeom>
        </p:spPr>
      </p:pic>
    </p:spTree>
    <p:extLst>
      <p:ext uri="{BB962C8B-B14F-4D97-AF65-F5344CB8AC3E}">
        <p14:creationId xmlns:p14="http://schemas.microsoft.com/office/powerpoint/2010/main" val="1367741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Picture">
    <p:spTree>
      <p:nvGrpSpPr>
        <p:cNvPr id="1" name=""/>
        <p:cNvGrpSpPr/>
        <p:nvPr/>
      </p:nvGrpSpPr>
      <p:grpSpPr>
        <a:xfrm>
          <a:off x="0" y="0"/>
          <a:ext cx="0" cy="0"/>
          <a:chOff x="0" y="0"/>
          <a:chExt cx="0" cy="0"/>
        </a:xfrm>
      </p:grpSpPr>
      <p:sp>
        <p:nvSpPr>
          <p:cNvPr id="12" name="Slide Number">
            <a:extLst>
              <a:ext uri="{FF2B5EF4-FFF2-40B4-BE49-F238E27FC236}">
                <a16:creationId xmlns:a16="http://schemas.microsoft.com/office/drawing/2014/main" id="{888C22DD-05D8-498E-9EB6-6D6DB12115E4}"/>
              </a:ext>
            </a:extLst>
          </p:cNvPr>
          <p:cNvSpPr>
            <a:spLocks noGrp="1"/>
          </p:cNvSpPr>
          <p:nvPr>
            <p:ph type="sldNum" sz="quarter" idx="14"/>
          </p:nvPr>
        </p:nvSpPr>
        <p:spPr>
          <a:xfrm>
            <a:off x="11697301" y="6382534"/>
            <a:ext cx="365760" cy="365125"/>
          </a:xfrm>
        </p:spPr>
        <p:txBody>
          <a:bodyPr/>
          <a:lstStyle/>
          <a:p>
            <a:fld id="{81D60167-4931-47E6-BA6A-407CBD079E47}" type="slidenum">
              <a:rPr lang="en-US" smtClean="0"/>
              <a:pPr/>
              <a:t>‹#›</a:t>
            </a:fld>
            <a:endParaRPr lang="en-US" sz="800" dirty="0"/>
          </a:p>
        </p:txBody>
      </p:sp>
      <p:pic>
        <p:nvPicPr>
          <p:cNvPr id="20" name="Berkadia Logo" hidden="1">
            <a:extLst>
              <a:ext uri="{FF2B5EF4-FFF2-40B4-BE49-F238E27FC236}">
                <a16:creationId xmlns:a16="http://schemas.microsoft.com/office/drawing/2014/main" id="{A71A7CAC-CB56-4463-B787-B95A0AA077F1}"/>
              </a:ext>
            </a:extLst>
          </p:cNvPr>
          <p:cNvPicPr>
            <a:picLocks noChangeAspect="1"/>
          </p:cNvPicPr>
          <p:nvPr userDrawn="1"/>
        </p:nvPicPr>
        <p:blipFill>
          <a:blip r:embed="rId2"/>
          <a:stretch>
            <a:fillRect/>
          </a:stretch>
        </p:blipFill>
        <p:spPr>
          <a:xfrm>
            <a:off x="616823" y="708330"/>
            <a:ext cx="2427122" cy="527899"/>
          </a:xfrm>
          <a:prstGeom prst="rect">
            <a:avLst/>
          </a:prstGeom>
        </p:spPr>
      </p:pic>
      <p:sp>
        <p:nvSpPr>
          <p:cNvPr id="24" name="Picture">
            <a:extLst>
              <a:ext uri="{FF2B5EF4-FFF2-40B4-BE49-F238E27FC236}">
                <a16:creationId xmlns:a16="http://schemas.microsoft.com/office/drawing/2014/main" id="{72559A9E-4301-4194-A1AD-E93D121F8A34}"/>
              </a:ext>
            </a:extLst>
          </p:cNvPr>
          <p:cNvSpPr>
            <a:spLocks noGrp="1"/>
          </p:cNvSpPr>
          <p:nvPr>
            <p:ph type="pic" sz="quarter" idx="13"/>
          </p:nvPr>
        </p:nvSpPr>
        <p:spPr>
          <a:xfrm>
            <a:off x="5689601" y="761999"/>
            <a:ext cx="5892800" cy="5376042"/>
          </a:xfrm>
        </p:spPr>
        <p:txBody>
          <a:bodyPr/>
          <a:lstStyle>
            <a:lvl1pPr>
              <a:buNone/>
              <a:defRPr/>
            </a:lvl1pPr>
          </a:lstStyle>
          <a:p>
            <a:endParaRPr lang="en-US" dirty="0"/>
          </a:p>
        </p:txBody>
      </p:sp>
      <p:sp>
        <p:nvSpPr>
          <p:cNvPr id="5" name="Title Block">
            <a:extLst>
              <a:ext uri="{FF2B5EF4-FFF2-40B4-BE49-F238E27FC236}">
                <a16:creationId xmlns:a16="http://schemas.microsoft.com/office/drawing/2014/main" id="{20002185-52A6-4F92-8FBB-654C84F16673}"/>
              </a:ext>
            </a:extLst>
          </p:cNvPr>
          <p:cNvSpPr/>
          <p:nvPr userDrawn="1"/>
        </p:nvSpPr>
        <p:spPr>
          <a:xfrm>
            <a:off x="2742" y="-2987"/>
            <a:ext cx="45719" cy="3429000"/>
          </a:xfrm>
          <a:prstGeom prst="rect">
            <a:avLst/>
          </a:prstGeom>
          <a:solidFill>
            <a:schemeClr val="tx2"/>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Left Content">
            <a:extLst>
              <a:ext uri="{FF2B5EF4-FFF2-40B4-BE49-F238E27FC236}">
                <a16:creationId xmlns:a16="http://schemas.microsoft.com/office/drawing/2014/main" id="{F8B728D5-80EE-46E0-B93D-4069622A4337}"/>
              </a:ext>
            </a:extLst>
          </p:cNvPr>
          <p:cNvSpPr>
            <a:spLocks noGrp="1"/>
          </p:cNvSpPr>
          <p:nvPr>
            <p:ph sz="quarter" idx="16"/>
          </p:nvPr>
        </p:nvSpPr>
        <p:spPr>
          <a:xfrm>
            <a:off x="619125" y="2480777"/>
            <a:ext cx="4798299" cy="365726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a:extLst>
              <a:ext uri="{FF2B5EF4-FFF2-40B4-BE49-F238E27FC236}">
                <a16:creationId xmlns:a16="http://schemas.microsoft.com/office/drawing/2014/main" id="{B3522276-9539-40A9-8378-9EADECAF42C4}"/>
              </a:ext>
            </a:extLst>
          </p:cNvPr>
          <p:cNvSpPr>
            <a:spLocks noGrp="1"/>
          </p:cNvSpPr>
          <p:nvPr>
            <p:ph type="ftr" sz="quarter" idx="3"/>
          </p:nvPr>
        </p:nvSpPr>
        <p:spPr>
          <a:xfrm>
            <a:off x="613180" y="6299200"/>
            <a:ext cx="9496589" cy="448459"/>
          </a:xfrm>
          <a:prstGeom prst="rect">
            <a:avLst/>
          </a:prstGeom>
        </p:spPr>
        <p:txBody>
          <a:bodyPr anchor="ctr"/>
          <a:lstStyle>
            <a:lvl1pPr>
              <a:defRPr sz="1000"/>
            </a:lvl1pPr>
          </a:lstStyle>
          <a:p>
            <a:endParaRPr lang="en-US" sz="1000" dirty="0">
              <a:latin typeface="Arial Nova Light" panose="020B0304020202020204" pitchFamily="34" charset="0"/>
            </a:endParaRPr>
          </a:p>
        </p:txBody>
      </p:sp>
      <p:pic>
        <p:nvPicPr>
          <p:cNvPr id="15" name="Pyxis Logo" descr="Logo&#10;&#10;Description automatically generated with medium confidence">
            <a:extLst>
              <a:ext uri="{FF2B5EF4-FFF2-40B4-BE49-F238E27FC236}">
                <a16:creationId xmlns:a16="http://schemas.microsoft.com/office/drawing/2014/main" id="{7E4F8DD1-7B80-4E1D-BAD6-1490035FC80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9599" y="761999"/>
            <a:ext cx="2051984" cy="804378"/>
          </a:xfrm>
          <a:prstGeom prst="rect">
            <a:avLst/>
          </a:prstGeom>
        </p:spPr>
      </p:pic>
    </p:spTree>
    <p:extLst>
      <p:ext uri="{BB962C8B-B14F-4D97-AF65-F5344CB8AC3E}">
        <p14:creationId xmlns:p14="http://schemas.microsoft.com/office/powerpoint/2010/main" val="26017749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rmsDefinitions">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FF74059A-0246-432B-8D9C-4577CA2DC557}"/>
              </a:ext>
            </a:extLst>
          </p:cNvPr>
          <p:cNvSpPr>
            <a:spLocks noGrp="1"/>
          </p:cNvSpPr>
          <p:nvPr>
            <p:ph type="sldNum" sz="quarter" idx="14"/>
          </p:nvPr>
        </p:nvSpPr>
        <p:spPr>
          <a:xfrm>
            <a:off x="11697301" y="6382534"/>
            <a:ext cx="365760" cy="365125"/>
          </a:xfrm>
        </p:spPr>
        <p:txBody>
          <a:bodyPr/>
          <a:lstStyle/>
          <a:p>
            <a:fld id="{81D60167-4931-47E6-BA6A-407CBD079E47}" type="slidenum">
              <a:rPr lang="en-US" smtClean="0"/>
              <a:pPr/>
              <a:t>‹#›</a:t>
            </a:fld>
            <a:endParaRPr lang="en-US" sz="800" dirty="0"/>
          </a:p>
        </p:txBody>
      </p:sp>
      <p:sp>
        <p:nvSpPr>
          <p:cNvPr id="9" name="Text">
            <a:extLst>
              <a:ext uri="{FF2B5EF4-FFF2-40B4-BE49-F238E27FC236}">
                <a16:creationId xmlns:a16="http://schemas.microsoft.com/office/drawing/2014/main" id="{572E8A93-0990-45BC-9734-11B997AFF572}"/>
              </a:ext>
            </a:extLst>
          </p:cNvPr>
          <p:cNvSpPr>
            <a:spLocks noGrp="1"/>
          </p:cNvSpPr>
          <p:nvPr>
            <p:ph type="body" sz="quarter" idx="13"/>
          </p:nvPr>
        </p:nvSpPr>
        <p:spPr>
          <a:xfrm>
            <a:off x="614363" y="1118194"/>
            <a:ext cx="10963275" cy="5051600"/>
          </a:xfrm>
        </p:spPr>
        <p:txBody>
          <a:bodyPr/>
          <a:lstStyle>
            <a:lvl1pPr marL="0" indent="0">
              <a:spcBef>
                <a:spcPts val="0"/>
              </a:spcBef>
              <a:spcAft>
                <a:spcPts val="400"/>
              </a:spcAft>
              <a:buFontTx/>
              <a:buNone/>
              <a:defRPr sz="1200">
                <a:solidFill>
                  <a:srgbClr val="AC9766"/>
                </a:solidFill>
                <a:latin typeface="Arial Nova Light" panose="020B0304020202020204" pitchFamily="34" charset="0"/>
              </a:defRPr>
            </a:lvl1pPr>
            <a:lvl2pPr marL="338328" indent="-219456">
              <a:spcBef>
                <a:spcPts val="0"/>
              </a:spcBef>
              <a:spcAft>
                <a:spcPts val="400"/>
              </a:spcAft>
              <a:defRPr sz="1200">
                <a:solidFill>
                  <a:srgbClr val="55565A"/>
                </a:solidFill>
                <a:latin typeface="Arial Nova Light" panose="020B0304020202020204" pitchFamily="34" charset="0"/>
              </a:defRPr>
            </a:lvl2pPr>
            <a:lvl3pPr marL="795528" indent="-219456">
              <a:spcBef>
                <a:spcPts val="0"/>
              </a:spcBef>
              <a:spcAft>
                <a:spcPts val="400"/>
              </a:spcAft>
              <a:defRPr sz="1200">
                <a:solidFill>
                  <a:srgbClr val="55565A"/>
                </a:solidFill>
                <a:latin typeface="Arial Nova Light" panose="020B0304020202020204" pitchFamily="34" charset="0"/>
              </a:defRPr>
            </a:lvl3pPr>
            <a:lvl4pPr marL="1252728" indent="-219456">
              <a:spcBef>
                <a:spcPts val="0"/>
              </a:spcBef>
              <a:spcAft>
                <a:spcPts val="400"/>
              </a:spcAft>
              <a:defRPr sz="1200">
                <a:solidFill>
                  <a:srgbClr val="55565A"/>
                </a:solidFill>
                <a:latin typeface="Arial Nova Light" panose="020B0304020202020204" pitchFamily="34" charset="0"/>
              </a:defRPr>
            </a:lvl4pPr>
            <a:lvl5pPr marL="1709928" indent="-219456">
              <a:spcBef>
                <a:spcPts val="0"/>
              </a:spcBef>
              <a:spcAft>
                <a:spcPts val="400"/>
              </a:spcAft>
              <a:defRPr sz="1200">
                <a:solidFill>
                  <a:srgbClr val="55565A"/>
                </a:solidFill>
                <a:latin typeface="Arial Nova Light" panose="020B03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a:extLst>
              <a:ext uri="{FF2B5EF4-FFF2-40B4-BE49-F238E27FC236}">
                <a16:creationId xmlns:a16="http://schemas.microsoft.com/office/drawing/2014/main" id="{52600951-B89C-42FC-8414-B0B0C5CE8F2E}"/>
              </a:ext>
            </a:extLst>
          </p:cNvPr>
          <p:cNvSpPr>
            <a:spLocks noGrp="1"/>
          </p:cNvSpPr>
          <p:nvPr>
            <p:ph type="title"/>
          </p:nvPr>
        </p:nvSpPr>
        <p:spPr>
          <a:xfrm>
            <a:off x="614363" y="365126"/>
            <a:ext cx="10963275" cy="510774"/>
          </a:xfrm>
        </p:spPr>
        <p:txBody>
          <a:bodyPr>
            <a:normAutofit/>
          </a:bodyPr>
          <a:lstStyle>
            <a:lvl1pPr algn="l">
              <a:defRPr sz="2800"/>
            </a:lvl1pPr>
          </a:lstStyle>
          <a:p>
            <a:r>
              <a:rPr lang="en-US" dirty="0"/>
              <a:t>Click to edit Master title style</a:t>
            </a:r>
          </a:p>
        </p:txBody>
      </p:sp>
      <p:pic>
        <p:nvPicPr>
          <p:cNvPr id="6" name="Pyxis Logo" descr="Logo&#10;&#10;Description automatically generated with medium confidence">
            <a:extLst>
              <a:ext uri="{FF2B5EF4-FFF2-40B4-BE49-F238E27FC236}">
                <a16:creationId xmlns:a16="http://schemas.microsoft.com/office/drawing/2014/main" id="{AFEDB608-7CA4-433F-B724-736106378B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47630" y="6294407"/>
            <a:ext cx="1231190" cy="482627"/>
          </a:xfrm>
          <a:prstGeom prst="rect">
            <a:avLst/>
          </a:prstGeom>
        </p:spPr>
      </p:pic>
    </p:spTree>
    <p:extLst>
      <p:ext uri="{BB962C8B-B14F-4D97-AF65-F5344CB8AC3E}">
        <p14:creationId xmlns:p14="http://schemas.microsoft.com/office/powerpoint/2010/main" val="34634661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alAnalysis">
    <p:spTree>
      <p:nvGrpSpPr>
        <p:cNvPr id="1" name=""/>
        <p:cNvGrpSpPr/>
        <p:nvPr/>
      </p:nvGrpSpPr>
      <p:grpSpPr>
        <a:xfrm>
          <a:off x="0" y="0"/>
          <a:ext cx="0" cy="0"/>
          <a:chOff x="0" y="0"/>
          <a:chExt cx="0" cy="0"/>
        </a:xfrm>
      </p:grpSpPr>
      <p:sp>
        <p:nvSpPr>
          <p:cNvPr id="8" name="Gray Rectangle">
            <a:extLst>
              <a:ext uri="{FF2B5EF4-FFF2-40B4-BE49-F238E27FC236}">
                <a16:creationId xmlns:a16="http://schemas.microsoft.com/office/drawing/2014/main" id="{42F0A905-096B-4EDE-915E-A8834EA7030C}"/>
              </a:ext>
            </a:extLst>
          </p:cNvPr>
          <p:cNvSpPr/>
          <p:nvPr userDrawn="1"/>
        </p:nvSpPr>
        <p:spPr>
          <a:xfrm>
            <a:off x="8388611" y="-5551"/>
            <a:ext cx="3442315" cy="5943592"/>
          </a:xfrm>
          <a:prstGeom prst="rect">
            <a:avLst/>
          </a:prstGeom>
          <a:solidFill>
            <a:srgbClr val="F7F7F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Title - Market Strategy - Opportunistic">
            <a:extLst>
              <a:ext uri="{FF2B5EF4-FFF2-40B4-BE49-F238E27FC236}">
                <a16:creationId xmlns:a16="http://schemas.microsoft.com/office/drawing/2014/main" id="{C182CAD4-50F0-462B-A1AC-EC29823BB946}"/>
              </a:ext>
            </a:extLst>
          </p:cNvPr>
          <p:cNvSpPr/>
          <p:nvPr userDrawn="1"/>
        </p:nvSpPr>
        <p:spPr>
          <a:xfrm>
            <a:off x="9799373" y="4377806"/>
            <a:ext cx="1528816" cy="456087"/>
          </a:xfrm>
          <a:prstGeom prst="rect">
            <a:avLst/>
          </a:prstGeom>
        </p:spPr>
        <p:txBody>
          <a:bodyPr wrap="none">
            <a:spAutoFit/>
          </a:bodyPr>
          <a:lstStyle/>
          <a:p>
            <a:pPr>
              <a:lnSpc>
                <a:spcPct val="150000"/>
              </a:lnSpc>
            </a:pPr>
            <a:r>
              <a:rPr lang="en-US" dirty="0">
                <a:latin typeface="Arial Nova Light" panose="020B0304020202020204" pitchFamily="34" charset="0"/>
                <a:cs typeface="Arial Nova Light" panose="020B0304020202020204" pitchFamily="34" charset="0"/>
              </a:rPr>
              <a:t>Opportunistic</a:t>
            </a:r>
            <a:endParaRPr lang="en-US" sz="3200" dirty="0">
              <a:latin typeface="Arial Nova Light" panose="020B0304020202020204" pitchFamily="34" charset="0"/>
              <a:cs typeface="Arial Nova Light" panose="020B0304020202020204" pitchFamily="34" charset="0"/>
            </a:endParaRPr>
          </a:p>
        </p:txBody>
      </p:sp>
      <p:sp>
        <p:nvSpPr>
          <p:cNvPr id="65" name="Picture - Market Strategy - Opportunistic">
            <a:extLst>
              <a:ext uri="{FF2B5EF4-FFF2-40B4-BE49-F238E27FC236}">
                <a16:creationId xmlns:a16="http://schemas.microsoft.com/office/drawing/2014/main" id="{10D4FE4E-80DE-4AC5-965B-80772BDCF4A0}"/>
              </a:ext>
            </a:extLst>
          </p:cNvPr>
          <p:cNvSpPr>
            <a:spLocks noGrp="1"/>
          </p:cNvSpPr>
          <p:nvPr>
            <p:ph type="pic" sz="quarter" idx="30"/>
          </p:nvPr>
        </p:nvSpPr>
        <p:spPr>
          <a:xfrm>
            <a:off x="9047215" y="4303217"/>
            <a:ext cx="657503" cy="656393"/>
          </a:xfrm>
        </p:spPr>
        <p:txBody>
          <a:bodyPr>
            <a:normAutofit/>
          </a:bodyPr>
          <a:lstStyle>
            <a:lvl1pPr marL="0" indent="0">
              <a:buNone/>
              <a:defRPr sz="800"/>
            </a:lvl1pPr>
          </a:lstStyle>
          <a:p>
            <a:endParaRPr lang="en-US" dirty="0"/>
          </a:p>
        </p:txBody>
      </p:sp>
      <p:sp>
        <p:nvSpPr>
          <p:cNvPr id="26" name="Title - Market Strategy - Resilient">
            <a:extLst>
              <a:ext uri="{FF2B5EF4-FFF2-40B4-BE49-F238E27FC236}">
                <a16:creationId xmlns:a16="http://schemas.microsoft.com/office/drawing/2014/main" id="{FD2C5F53-C43E-4AAE-8423-F9C53C0C679B}"/>
              </a:ext>
            </a:extLst>
          </p:cNvPr>
          <p:cNvSpPr/>
          <p:nvPr userDrawn="1"/>
        </p:nvSpPr>
        <p:spPr>
          <a:xfrm>
            <a:off x="9799373" y="3556991"/>
            <a:ext cx="1010598" cy="456087"/>
          </a:xfrm>
          <a:prstGeom prst="rect">
            <a:avLst/>
          </a:prstGeom>
        </p:spPr>
        <p:txBody>
          <a:bodyPr wrap="none">
            <a:spAutoFit/>
          </a:bodyPr>
          <a:lstStyle/>
          <a:p>
            <a:pPr>
              <a:lnSpc>
                <a:spcPct val="150000"/>
              </a:lnSpc>
            </a:pPr>
            <a:r>
              <a:rPr lang="en-US" dirty="0">
                <a:latin typeface="Arial Nova Light" panose="020B0304020202020204" pitchFamily="34" charset="0"/>
                <a:cs typeface="Arial Nova Light" panose="020B0304020202020204" pitchFamily="34" charset="0"/>
              </a:rPr>
              <a:t>Resilient</a:t>
            </a:r>
            <a:endParaRPr lang="en-US" sz="3200" dirty="0">
              <a:latin typeface="Arial Nova Light" panose="020B0304020202020204" pitchFamily="34" charset="0"/>
              <a:cs typeface="Arial Nova Light" panose="020B0304020202020204" pitchFamily="34" charset="0"/>
            </a:endParaRPr>
          </a:p>
        </p:txBody>
      </p:sp>
      <p:sp>
        <p:nvSpPr>
          <p:cNvPr id="64" name="Picture - Market Strategy - Resilient">
            <a:extLst>
              <a:ext uri="{FF2B5EF4-FFF2-40B4-BE49-F238E27FC236}">
                <a16:creationId xmlns:a16="http://schemas.microsoft.com/office/drawing/2014/main" id="{0EAD9983-5D85-47D3-856C-F5357D74DA54}"/>
              </a:ext>
            </a:extLst>
          </p:cNvPr>
          <p:cNvSpPr>
            <a:spLocks noGrp="1"/>
          </p:cNvSpPr>
          <p:nvPr>
            <p:ph type="pic" sz="quarter" idx="29"/>
          </p:nvPr>
        </p:nvSpPr>
        <p:spPr>
          <a:xfrm>
            <a:off x="9040151" y="3480605"/>
            <a:ext cx="657503" cy="656393"/>
          </a:xfrm>
        </p:spPr>
        <p:txBody>
          <a:bodyPr>
            <a:normAutofit/>
          </a:bodyPr>
          <a:lstStyle>
            <a:lvl1pPr marL="0" indent="0">
              <a:buNone/>
              <a:defRPr sz="800"/>
            </a:lvl1pPr>
          </a:lstStyle>
          <a:p>
            <a:endParaRPr lang="en-US" dirty="0"/>
          </a:p>
        </p:txBody>
      </p:sp>
      <p:sp>
        <p:nvSpPr>
          <p:cNvPr id="25" name="Title - Market Strategy - Emerging">
            <a:extLst>
              <a:ext uri="{FF2B5EF4-FFF2-40B4-BE49-F238E27FC236}">
                <a16:creationId xmlns:a16="http://schemas.microsoft.com/office/drawing/2014/main" id="{6F0151BC-1BBB-46EC-86A5-991A650FB9EF}"/>
              </a:ext>
            </a:extLst>
          </p:cNvPr>
          <p:cNvSpPr/>
          <p:nvPr userDrawn="1"/>
        </p:nvSpPr>
        <p:spPr>
          <a:xfrm>
            <a:off x="9791422" y="2738202"/>
            <a:ext cx="1123384" cy="456087"/>
          </a:xfrm>
          <a:prstGeom prst="rect">
            <a:avLst/>
          </a:prstGeom>
        </p:spPr>
        <p:txBody>
          <a:bodyPr wrap="none">
            <a:spAutoFit/>
          </a:bodyPr>
          <a:lstStyle/>
          <a:p>
            <a:pPr>
              <a:lnSpc>
                <a:spcPct val="150000"/>
              </a:lnSpc>
            </a:pPr>
            <a:r>
              <a:rPr lang="en-US" dirty="0">
                <a:latin typeface="Arial Nova Light" panose="020B0304020202020204" pitchFamily="34" charset="0"/>
                <a:cs typeface="Arial Nova Light" panose="020B0304020202020204" pitchFamily="34" charset="0"/>
              </a:rPr>
              <a:t>Emerging</a:t>
            </a:r>
            <a:endParaRPr lang="en-US" sz="3200" dirty="0">
              <a:latin typeface="Arial Nova Light" panose="020B0304020202020204" pitchFamily="34" charset="0"/>
              <a:cs typeface="Arial Nova Light" panose="020B0304020202020204" pitchFamily="34" charset="0"/>
            </a:endParaRPr>
          </a:p>
        </p:txBody>
      </p:sp>
      <p:sp>
        <p:nvSpPr>
          <p:cNvPr id="63" name="Picture - Market Strategy - Emerging">
            <a:extLst>
              <a:ext uri="{FF2B5EF4-FFF2-40B4-BE49-F238E27FC236}">
                <a16:creationId xmlns:a16="http://schemas.microsoft.com/office/drawing/2014/main" id="{6264908A-F406-4DFD-A16D-8C88359A8264}"/>
              </a:ext>
            </a:extLst>
          </p:cNvPr>
          <p:cNvSpPr>
            <a:spLocks noGrp="1"/>
          </p:cNvSpPr>
          <p:nvPr>
            <p:ph type="pic" sz="quarter" idx="28"/>
          </p:nvPr>
        </p:nvSpPr>
        <p:spPr>
          <a:xfrm>
            <a:off x="9032982" y="2663930"/>
            <a:ext cx="657503" cy="656393"/>
          </a:xfrm>
        </p:spPr>
        <p:txBody>
          <a:bodyPr>
            <a:normAutofit/>
          </a:bodyPr>
          <a:lstStyle>
            <a:lvl1pPr marL="0" indent="0">
              <a:buNone/>
              <a:defRPr sz="800"/>
            </a:lvl1pPr>
          </a:lstStyle>
          <a:p>
            <a:endParaRPr lang="en-US" dirty="0"/>
          </a:p>
        </p:txBody>
      </p:sp>
      <p:sp>
        <p:nvSpPr>
          <p:cNvPr id="24" name="Title - Market Strategy - Primary/Core">
            <a:extLst>
              <a:ext uri="{FF2B5EF4-FFF2-40B4-BE49-F238E27FC236}">
                <a16:creationId xmlns:a16="http://schemas.microsoft.com/office/drawing/2014/main" id="{EFB2F6BC-2F35-454C-812F-3D753805224F}"/>
              </a:ext>
            </a:extLst>
          </p:cNvPr>
          <p:cNvSpPr/>
          <p:nvPr userDrawn="1"/>
        </p:nvSpPr>
        <p:spPr>
          <a:xfrm>
            <a:off x="9799373" y="1989386"/>
            <a:ext cx="1484445" cy="369332"/>
          </a:xfrm>
          <a:prstGeom prst="rect">
            <a:avLst/>
          </a:prstGeom>
        </p:spPr>
        <p:txBody>
          <a:bodyPr wrap="none">
            <a:spAutoFit/>
          </a:bodyPr>
          <a:lstStyle/>
          <a:p>
            <a:r>
              <a:rPr lang="en-US" dirty="0">
                <a:latin typeface="Arial Nova Light" panose="020B0304020202020204" pitchFamily="34" charset="0"/>
                <a:cs typeface="Arial Nova Light" panose="020B0304020202020204" pitchFamily="34" charset="0"/>
              </a:rPr>
              <a:t>Primary/Core</a:t>
            </a:r>
            <a:endParaRPr lang="en-US" baseline="30000" dirty="0">
              <a:latin typeface="Arial Nova Light" panose="020B0304020202020204" pitchFamily="34" charset="0"/>
              <a:cs typeface="Arial Nova Light" panose="020B0304020202020204" pitchFamily="34" charset="0"/>
            </a:endParaRPr>
          </a:p>
        </p:txBody>
      </p:sp>
      <p:sp>
        <p:nvSpPr>
          <p:cNvPr id="62" name="Picture - Market Strategy - Primary/Core">
            <a:extLst>
              <a:ext uri="{FF2B5EF4-FFF2-40B4-BE49-F238E27FC236}">
                <a16:creationId xmlns:a16="http://schemas.microsoft.com/office/drawing/2014/main" id="{9D7816ED-AF9E-4359-86B8-6EEF3BE07764}"/>
              </a:ext>
            </a:extLst>
          </p:cNvPr>
          <p:cNvSpPr>
            <a:spLocks noGrp="1"/>
          </p:cNvSpPr>
          <p:nvPr>
            <p:ph type="pic" sz="quarter" idx="27"/>
          </p:nvPr>
        </p:nvSpPr>
        <p:spPr>
          <a:xfrm>
            <a:off x="9032982" y="1841039"/>
            <a:ext cx="657503" cy="656393"/>
          </a:xfrm>
        </p:spPr>
        <p:txBody>
          <a:bodyPr>
            <a:normAutofit/>
          </a:bodyPr>
          <a:lstStyle>
            <a:lvl1pPr marL="0" indent="0">
              <a:buNone/>
              <a:defRPr sz="800"/>
            </a:lvl1pPr>
          </a:lstStyle>
          <a:p>
            <a:endParaRPr lang="en-US" dirty="0"/>
          </a:p>
        </p:txBody>
      </p:sp>
      <p:cxnSp>
        <p:nvCxnSpPr>
          <p:cNvPr id="29" name="Title Header Line - Market Strategy">
            <a:extLst>
              <a:ext uri="{FF2B5EF4-FFF2-40B4-BE49-F238E27FC236}">
                <a16:creationId xmlns:a16="http://schemas.microsoft.com/office/drawing/2014/main" id="{6136E7DC-E13B-4FC4-9C97-39D94433B996}"/>
              </a:ext>
            </a:extLst>
          </p:cNvPr>
          <p:cNvCxnSpPr>
            <a:cxnSpLocks/>
          </p:cNvCxnSpPr>
          <p:nvPr userDrawn="1"/>
        </p:nvCxnSpPr>
        <p:spPr>
          <a:xfrm>
            <a:off x="9057110" y="1396948"/>
            <a:ext cx="1967278" cy="0"/>
          </a:xfrm>
          <a:prstGeom prst="line">
            <a:avLst/>
          </a:prstGeom>
          <a:ln w="25400">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28" name="Title Header - Market Strategy">
            <a:extLst>
              <a:ext uri="{FF2B5EF4-FFF2-40B4-BE49-F238E27FC236}">
                <a16:creationId xmlns:a16="http://schemas.microsoft.com/office/drawing/2014/main" id="{5CE4684F-0C35-4179-AB64-20073D0A0D56}"/>
              </a:ext>
            </a:extLst>
          </p:cNvPr>
          <p:cNvSpPr/>
          <p:nvPr userDrawn="1"/>
        </p:nvSpPr>
        <p:spPr>
          <a:xfrm>
            <a:off x="8958591" y="901266"/>
            <a:ext cx="2160656" cy="430887"/>
          </a:xfrm>
          <a:prstGeom prst="rect">
            <a:avLst/>
          </a:prstGeom>
          <a:noFill/>
          <a:ln w="15875">
            <a:noFill/>
          </a:ln>
        </p:spPr>
        <p:txBody>
          <a:bodyPr wrap="none" lIns="91440" tIns="91440" rIns="91440" bIns="91440">
            <a:spAutoFit/>
          </a:bodyPr>
          <a:lstStyle/>
          <a:p>
            <a:r>
              <a:rPr lang="en-US" sz="1600" spc="300" dirty="0">
                <a:solidFill>
                  <a:schemeClr val="tx2"/>
                </a:solidFill>
                <a:latin typeface="Arial Nova Light" panose="020B0304020202020204" pitchFamily="34" charset="0"/>
                <a:cs typeface="Arial Nova Light" panose="020B0304020202020204" pitchFamily="34" charset="0"/>
              </a:rPr>
              <a:t>Market Strategy</a:t>
            </a:r>
            <a:endParaRPr lang="en-US" sz="1200" spc="300" dirty="0">
              <a:solidFill>
                <a:schemeClr val="tx2"/>
              </a:solidFill>
              <a:latin typeface="Arial Nova Light" panose="020B0304020202020204" pitchFamily="34" charset="0"/>
              <a:cs typeface="Arial Nova Light" panose="020B0304020202020204" pitchFamily="34" charset="0"/>
            </a:endParaRPr>
          </a:p>
        </p:txBody>
      </p:sp>
      <p:sp>
        <p:nvSpPr>
          <p:cNvPr id="34" name="Title - Property Strategy - Affordable">
            <a:extLst>
              <a:ext uri="{FF2B5EF4-FFF2-40B4-BE49-F238E27FC236}">
                <a16:creationId xmlns:a16="http://schemas.microsoft.com/office/drawing/2014/main" id="{7C427CFB-ADA9-4DCE-A5E0-A06B6216F3AB}"/>
              </a:ext>
            </a:extLst>
          </p:cNvPr>
          <p:cNvSpPr/>
          <p:nvPr userDrawn="1"/>
        </p:nvSpPr>
        <p:spPr>
          <a:xfrm>
            <a:off x="6231131" y="5263623"/>
            <a:ext cx="1194879" cy="456087"/>
          </a:xfrm>
          <a:prstGeom prst="rect">
            <a:avLst/>
          </a:prstGeom>
        </p:spPr>
        <p:txBody>
          <a:bodyPr wrap="none">
            <a:spAutoFit/>
          </a:bodyPr>
          <a:lstStyle/>
          <a:p>
            <a:pPr>
              <a:lnSpc>
                <a:spcPct val="150000"/>
              </a:lnSpc>
            </a:pPr>
            <a:r>
              <a:rPr lang="en-US" dirty="0">
                <a:latin typeface="Arial Nova Light" panose="020B0304020202020204" pitchFamily="34" charset="0"/>
                <a:cs typeface="Arial Nova Light" panose="020B0304020202020204" pitchFamily="34" charset="0"/>
              </a:rPr>
              <a:t>Affordable</a:t>
            </a:r>
            <a:endParaRPr lang="en-US" sz="3200" dirty="0">
              <a:latin typeface="Arial Nova Light" panose="020B0304020202020204" pitchFamily="34" charset="0"/>
              <a:cs typeface="Arial Nova Light" panose="020B0304020202020204" pitchFamily="34" charset="0"/>
            </a:endParaRPr>
          </a:p>
        </p:txBody>
      </p:sp>
      <p:sp>
        <p:nvSpPr>
          <p:cNvPr id="61" name="Picture - Property Strategy - Affordable">
            <a:extLst>
              <a:ext uri="{FF2B5EF4-FFF2-40B4-BE49-F238E27FC236}">
                <a16:creationId xmlns:a16="http://schemas.microsoft.com/office/drawing/2014/main" id="{EAA57EBD-8784-4529-AFE7-259B1F6B6148}"/>
              </a:ext>
            </a:extLst>
          </p:cNvPr>
          <p:cNvSpPr>
            <a:spLocks noGrp="1"/>
          </p:cNvSpPr>
          <p:nvPr>
            <p:ph type="pic" sz="quarter" idx="26"/>
          </p:nvPr>
        </p:nvSpPr>
        <p:spPr>
          <a:xfrm>
            <a:off x="5471414" y="5184845"/>
            <a:ext cx="657503" cy="656393"/>
          </a:xfrm>
        </p:spPr>
        <p:txBody>
          <a:bodyPr>
            <a:normAutofit/>
          </a:bodyPr>
          <a:lstStyle>
            <a:lvl1pPr marL="0" indent="0">
              <a:buNone/>
              <a:defRPr sz="800"/>
            </a:lvl1pPr>
          </a:lstStyle>
          <a:p>
            <a:endParaRPr lang="en-US" dirty="0"/>
          </a:p>
        </p:txBody>
      </p:sp>
      <p:sp>
        <p:nvSpPr>
          <p:cNvPr id="32" name="Title - Property Strategy - Distressed">
            <a:extLst>
              <a:ext uri="{FF2B5EF4-FFF2-40B4-BE49-F238E27FC236}">
                <a16:creationId xmlns:a16="http://schemas.microsoft.com/office/drawing/2014/main" id="{1B60B599-A884-47DD-8B79-C0C190669912}"/>
              </a:ext>
            </a:extLst>
          </p:cNvPr>
          <p:cNvSpPr/>
          <p:nvPr userDrawn="1"/>
        </p:nvSpPr>
        <p:spPr>
          <a:xfrm>
            <a:off x="6225904" y="4425028"/>
            <a:ext cx="1237390" cy="456087"/>
          </a:xfrm>
          <a:prstGeom prst="rect">
            <a:avLst/>
          </a:prstGeom>
        </p:spPr>
        <p:txBody>
          <a:bodyPr wrap="none">
            <a:spAutoFit/>
          </a:bodyPr>
          <a:lstStyle/>
          <a:p>
            <a:pPr>
              <a:lnSpc>
                <a:spcPct val="150000"/>
              </a:lnSpc>
            </a:pPr>
            <a:r>
              <a:rPr lang="en-US" dirty="0">
                <a:latin typeface="Arial Nova Light" panose="020B0304020202020204" pitchFamily="34" charset="0"/>
                <a:cs typeface="Arial Nova Light" panose="020B0304020202020204" pitchFamily="34" charset="0"/>
              </a:rPr>
              <a:t>Distressed</a:t>
            </a:r>
            <a:endParaRPr lang="en-US" sz="3200" dirty="0">
              <a:latin typeface="Arial Nova Light" panose="020B0304020202020204" pitchFamily="34" charset="0"/>
              <a:cs typeface="Arial Nova Light" panose="020B0304020202020204" pitchFamily="34" charset="0"/>
            </a:endParaRPr>
          </a:p>
        </p:txBody>
      </p:sp>
      <p:sp>
        <p:nvSpPr>
          <p:cNvPr id="60" name="Picture - Property Strategy - Distressed">
            <a:extLst>
              <a:ext uri="{FF2B5EF4-FFF2-40B4-BE49-F238E27FC236}">
                <a16:creationId xmlns:a16="http://schemas.microsoft.com/office/drawing/2014/main" id="{3EFDA0B7-0B08-4780-B2EC-93BE11F9CC66}"/>
              </a:ext>
            </a:extLst>
          </p:cNvPr>
          <p:cNvSpPr>
            <a:spLocks noGrp="1"/>
          </p:cNvSpPr>
          <p:nvPr>
            <p:ph type="pic" sz="quarter" idx="25"/>
          </p:nvPr>
        </p:nvSpPr>
        <p:spPr>
          <a:xfrm>
            <a:off x="5468744" y="4346250"/>
            <a:ext cx="657503" cy="656393"/>
          </a:xfrm>
        </p:spPr>
        <p:txBody>
          <a:bodyPr>
            <a:normAutofit/>
          </a:bodyPr>
          <a:lstStyle>
            <a:lvl1pPr marL="0" indent="0">
              <a:buNone/>
              <a:defRPr sz="800"/>
            </a:lvl1pPr>
          </a:lstStyle>
          <a:p>
            <a:endParaRPr lang="en-US" dirty="0"/>
          </a:p>
        </p:txBody>
      </p:sp>
      <p:sp>
        <p:nvSpPr>
          <p:cNvPr id="23" name="Title - Property Strategy - Value-Add">
            <a:extLst>
              <a:ext uri="{FF2B5EF4-FFF2-40B4-BE49-F238E27FC236}">
                <a16:creationId xmlns:a16="http://schemas.microsoft.com/office/drawing/2014/main" id="{F9B5BDCF-5508-4CB4-AD33-8ACE840E4A08}"/>
              </a:ext>
            </a:extLst>
          </p:cNvPr>
          <p:cNvSpPr/>
          <p:nvPr userDrawn="1"/>
        </p:nvSpPr>
        <p:spPr>
          <a:xfrm>
            <a:off x="6225904" y="3586813"/>
            <a:ext cx="1215076" cy="456087"/>
          </a:xfrm>
          <a:prstGeom prst="rect">
            <a:avLst/>
          </a:prstGeom>
        </p:spPr>
        <p:txBody>
          <a:bodyPr wrap="none">
            <a:spAutoFit/>
          </a:bodyPr>
          <a:lstStyle/>
          <a:p>
            <a:pPr>
              <a:lnSpc>
                <a:spcPct val="150000"/>
              </a:lnSpc>
            </a:pPr>
            <a:r>
              <a:rPr lang="en-US" dirty="0">
                <a:latin typeface="Arial Nova Light" panose="020B0304020202020204" pitchFamily="34" charset="0"/>
                <a:cs typeface="Arial Nova Light" panose="020B0304020202020204" pitchFamily="34" charset="0"/>
              </a:rPr>
              <a:t>Value-Add</a:t>
            </a:r>
            <a:endParaRPr lang="en-US" sz="3200" dirty="0">
              <a:latin typeface="Arial Nova Light" panose="020B0304020202020204" pitchFamily="34" charset="0"/>
              <a:cs typeface="Arial Nova Light" panose="020B0304020202020204" pitchFamily="34" charset="0"/>
            </a:endParaRPr>
          </a:p>
        </p:txBody>
      </p:sp>
      <p:sp>
        <p:nvSpPr>
          <p:cNvPr id="59" name="Picture - Property Strategy - Value-Add">
            <a:extLst>
              <a:ext uri="{FF2B5EF4-FFF2-40B4-BE49-F238E27FC236}">
                <a16:creationId xmlns:a16="http://schemas.microsoft.com/office/drawing/2014/main" id="{FD2A5833-541E-43DE-B99D-4841F50104AE}"/>
              </a:ext>
            </a:extLst>
          </p:cNvPr>
          <p:cNvSpPr>
            <a:spLocks noGrp="1"/>
          </p:cNvSpPr>
          <p:nvPr>
            <p:ph type="pic" sz="quarter" idx="24"/>
          </p:nvPr>
        </p:nvSpPr>
        <p:spPr>
          <a:xfrm>
            <a:off x="5467349" y="3513280"/>
            <a:ext cx="657503" cy="656393"/>
          </a:xfrm>
        </p:spPr>
        <p:txBody>
          <a:bodyPr>
            <a:normAutofit/>
          </a:bodyPr>
          <a:lstStyle>
            <a:lvl1pPr marL="0" indent="0">
              <a:buNone/>
              <a:defRPr sz="800"/>
            </a:lvl1pPr>
          </a:lstStyle>
          <a:p>
            <a:endParaRPr lang="en-US" dirty="0"/>
          </a:p>
        </p:txBody>
      </p:sp>
      <p:sp>
        <p:nvSpPr>
          <p:cNvPr id="22" name="Title - Property Strategy - Organic Growth">
            <a:extLst>
              <a:ext uri="{FF2B5EF4-FFF2-40B4-BE49-F238E27FC236}">
                <a16:creationId xmlns:a16="http://schemas.microsoft.com/office/drawing/2014/main" id="{3C92E4FC-F0EE-4428-AB28-44D6522DC174}"/>
              </a:ext>
            </a:extLst>
          </p:cNvPr>
          <p:cNvSpPr/>
          <p:nvPr userDrawn="1"/>
        </p:nvSpPr>
        <p:spPr>
          <a:xfrm>
            <a:off x="6225904" y="2749801"/>
            <a:ext cx="1766959" cy="456087"/>
          </a:xfrm>
          <a:prstGeom prst="rect">
            <a:avLst/>
          </a:prstGeom>
        </p:spPr>
        <p:txBody>
          <a:bodyPr wrap="none">
            <a:spAutoFit/>
          </a:bodyPr>
          <a:lstStyle/>
          <a:p>
            <a:pPr>
              <a:lnSpc>
                <a:spcPct val="150000"/>
              </a:lnSpc>
            </a:pPr>
            <a:r>
              <a:rPr lang="en-US" dirty="0">
                <a:latin typeface="Arial Nova Light" panose="020B0304020202020204" pitchFamily="34" charset="0"/>
                <a:cs typeface="Arial Nova Light" panose="020B0304020202020204" pitchFamily="34" charset="0"/>
              </a:rPr>
              <a:t>Organic Growth</a:t>
            </a:r>
            <a:endParaRPr lang="en-US" sz="3200" dirty="0">
              <a:latin typeface="Arial Nova Light" panose="020B0304020202020204" pitchFamily="34" charset="0"/>
              <a:cs typeface="Arial Nova Light" panose="020B0304020202020204" pitchFamily="34" charset="0"/>
            </a:endParaRPr>
          </a:p>
        </p:txBody>
      </p:sp>
      <p:sp>
        <p:nvSpPr>
          <p:cNvPr id="58" name="Picture - Property Strategy - Organic Growth">
            <a:extLst>
              <a:ext uri="{FF2B5EF4-FFF2-40B4-BE49-F238E27FC236}">
                <a16:creationId xmlns:a16="http://schemas.microsoft.com/office/drawing/2014/main" id="{9067EFE7-495E-4098-BF16-3DDC426FAF3F}"/>
              </a:ext>
            </a:extLst>
          </p:cNvPr>
          <p:cNvSpPr>
            <a:spLocks noGrp="1"/>
          </p:cNvSpPr>
          <p:nvPr>
            <p:ph type="pic" sz="quarter" idx="23"/>
          </p:nvPr>
        </p:nvSpPr>
        <p:spPr>
          <a:xfrm>
            <a:off x="5467349" y="2667009"/>
            <a:ext cx="657503" cy="656393"/>
          </a:xfrm>
        </p:spPr>
        <p:txBody>
          <a:bodyPr>
            <a:normAutofit/>
          </a:bodyPr>
          <a:lstStyle>
            <a:lvl1pPr marL="0" indent="0">
              <a:buNone/>
              <a:defRPr sz="800"/>
            </a:lvl1pPr>
          </a:lstStyle>
          <a:p>
            <a:endParaRPr lang="en-US" dirty="0"/>
          </a:p>
        </p:txBody>
      </p:sp>
      <p:sp>
        <p:nvSpPr>
          <p:cNvPr id="19" name="Title - Property Strategy - New Construction">
            <a:extLst>
              <a:ext uri="{FF2B5EF4-FFF2-40B4-BE49-F238E27FC236}">
                <a16:creationId xmlns:a16="http://schemas.microsoft.com/office/drawing/2014/main" id="{9755C3FB-FA3F-4D1A-8CED-CCA525B9427C}"/>
              </a:ext>
            </a:extLst>
          </p:cNvPr>
          <p:cNvSpPr/>
          <p:nvPr userDrawn="1"/>
        </p:nvSpPr>
        <p:spPr>
          <a:xfrm>
            <a:off x="6216710" y="1989386"/>
            <a:ext cx="1954125" cy="369332"/>
          </a:xfrm>
          <a:prstGeom prst="rect">
            <a:avLst/>
          </a:prstGeom>
        </p:spPr>
        <p:txBody>
          <a:bodyPr wrap="none">
            <a:spAutoFit/>
          </a:bodyPr>
          <a:lstStyle/>
          <a:p>
            <a:r>
              <a:rPr lang="en-US" dirty="0">
                <a:latin typeface="Arial Nova Light" panose="020B0304020202020204" pitchFamily="34" charset="0"/>
                <a:cs typeface="Arial Nova Light" panose="020B0304020202020204" pitchFamily="34" charset="0"/>
              </a:rPr>
              <a:t>New Construction</a:t>
            </a:r>
          </a:p>
        </p:txBody>
      </p:sp>
      <p:sp>
        <p:nvSpPr>
          <p:cNvPr id="5" name="Picture - Property Strategy - New Construction">
            <a:extLst>
              <a:ext uri="{FF2B5EF4-FFF2-40B4-BE49-F238E27FC236}">
                <a16:creationId xmlns:a16="http://schemas.microsoft.com/office/drawing/2014/main" id="{ECEE9901-042B-49D5-BD4D-1E1218DD26C4}"/>
              </a:ext>
            </a:extLst>
          </p:cNvPr>
          <p:cNvSpPr>
            <a:spLocks noGrp="1"/>
          </p:cNvSpPr>
          <p:nvPr>
            <p:ph type="pic" sz="quarter" idx="22"/>
          </p:nvPr>
        </p:nvSpPr>
        <p:spPr>
          <a:xfrm>
            <a:off x="5467349" y="1822459"/>
            <a:ext cx="657503" cy="656393"/>
          </a:xfrm>
        </p:spPr>
        <p:txBody>
          <a:bodyPr>
            <a:normAutofit/>
          </a:bodyPr>
          <a:lstStyle>
            <a:lvl1pPr marL="0" indent="0">
              <a:buNone/>
              <a:defRPr sz="800"/>
            </a:lvl1pPr>
          </a:lstStyle>
          <a:p>
            <a:endParaRPr lang="en-US" dirty="0"/>
          </a:p>
        </p:txBody>
      </p:sp>
      <p:cxnSp>
        <p:nvCxnSpPr>
          <p:cNvPr id="27" name="Title Header Line - Property Strategy">
            <a:extLst>
              <a:ext uri="{FF2B5EF4-FFF2-40B4-BE49-F238E27FC236}">
                <a16:creationId xmlns:a16="http://schemas.microsoft.com/office/drawing/2014/main" id="{34680A8C-15E7-4B19-9925-3BD7CA65F588}"/>
              </a:ext>
            </a:extLst>
          </p:cNvPr>
          <p:cNvCxnSpPr>
            <a:cxnSpLocks/>
          </p:cNvCxnSpPr>
          <p:nvPr userDrawn="1"/>
        </p:nvCxnSpPr>
        <p:spPr>
          <a:xfrm>
            <a:off x="5490139" y="1376320"/>
            <a:ext cx="2139386" cy="0"/>
          </a:xfrm>
          <a:prstGeom prst="line">
            <a:avLst/>
          </a:prstGeom>
          <a:ln w="25400">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3" name="Title Header - Property Strategy">
            <a:extLst>
              <a:ext uri="{FF2B5EF4-FFF2-40B4-BE49-F238E27FC236}">
                <a16:creationId xmlns:a16="http://schemas.microsoft.com/office/drawing/2014/main" id="{43AD5068-3718-42AC-803F-802C7A0CD9AA}"/>
              </a:ext>
            </a:extLst>
          </p:cNvPr>
          <p:cNvSpPr/>
          <p:nvPr userDrawn="1"/>
        </p:nvSpPr>
        <p:spPr>
          <a:xfrm>
            <a:off x="5391620" y="880638"/>
            <a:ext cx="2375515" cy="430887"/>
          </a:xfrm>
          <a:prstGeom prst="rect">
            <a:avLst/>
          </a:prstGeom>
          <a:noFill/>
          <a:ln w="15875">
            <a:noFill/>
          </a:ln>
        </p:spPr>
        <p:txBody>
          <a:bodyPr wrap="square" lIns="91440" tIns="91440" rIns="91440" bIns="91440">
            <a:spAutoFit/>
          </a:bodyPr>
          <a:lstStyle/>
          <a:p>
            <a:r>
              <a:rPr lang="en-US" sz="1600" spc="300" dirty="0">
                <a:solidFill>
                  <a:schemeClr val="tx2"/>
                </a:solidFill>
                <a:latin typeface="Arial Nova Light" panose="020B0304020202020204" pitchFamily="34" charset="0"/>
                <a:cs typeface="Arial Nova Light" panose="020B0304020202020204" pitchFamily="34" charset="0"/>
              </a:rPr>
              <a:t>Property Strategy</a:t>
            </a:r>
            <a:endParaRPr lang="en-US" sz="1200" spc="300" dirty="0">
              <a:solidFill>
                <a:schemeClr val="tx2"/>
              </a:solidFill>
              <a:latin typeface="Arial Nova Light" panose="020B0304020202020204" pitchFamily="34" charset="0"/>
              <a:cs typeface="Arial Nova Light" panose="020B0304020202020204" pitchFamily="34" charset="0"/>
            </a:endParaRPr>
          </a:p>
        </p:txBody>
      </p:sp>
      <p:sp>
        <p:nvSpPr>
          <p:cNvPr id="50" name="Title - Area Characteristics - Low Renter Wallet Share">
            <a:extLst>
              <a:ext uri="{FF2B5EF4-FFF2-40B4-BE49-F238E27FC236}">
                <a16:creationId xmlns:a16="http://schemas.microsoft.com/office/drawing/2014/main" id="{34EC4755-18C6-4413-8CDF-4648A42E5C65}"/>
              </a:ext>
            </a:extLst>
          </p:cNvPr>
          <p:cNvSpPr/>
          <p:nvPr userDrawn="1"/>
        </p:nvSpPr>
        <p:spPr>
          <a:xfrm>
            <a:off x="1730669" y="5372371"/>
            <a:ext cx="2057230" cy="307777"/>
          </a:xfrm>
          <a:prstGeom prst="rect">
            <a:avLst/>
          </a:prstGeom>
        </p:spPr>
        <p:txBody>
          <a:bodyPr wrap="none">
            <a:spAutoFit/>
          </a:bodyPr>
          <a:lstStyle/>
          <a:p>
            <a:r>
              <a:rPr lang="en-US" sz="1400" dirty="0">
                <a:latin typeface="Arial Nova Light" panose="020B0304020202020204" pitchFamily="34" charset="0"/>
                <a:cs typeface="Arial Nova Light" panose="020B0304020202020204" pitchFamily="34" charset="0"/>
              </a:rPr>
              <a:t>Low Renter Wallet Share</a:t>
            </a:r>
          </a:p>
        </p:txBody>
      </p:sp>
      <p:sp>
        <p:nvSpPr>
          <p:cNvPr id="57" name="Picture - Area Characteristics - Low Renter Wallet Share">
            <a:extLst>
              <a:ext uri="{FF2B5EF4-FFF2-40B4-BE49-F238E27FC236}">
                <a16:creationId xmlns:a16="http://schemas.microsoft.com/office/drawing/2014/main" id="{473910A3-735A-467C-A9BB-6A8E042DA3DD}"/>
              </a:ext>
            </a:extLst>
          </p:cNvPr>
          <p:cNvSpPr>
            <a:spLocks noGrp="1"/>
          </p:cNvSpPr>
          <p:nvPr>
            <p:ph type="pic" sz="quarter" idx="21"/>
          </p:nvPr>
        </p:nvSpPr>
        <p:spPr>
          <a:xfrm>
            <a:off x="1109578" y="5459592"/>
            <a:ext cx="640080" cy="137160"/>
          </a:xfrm>
        </p:spPr>
        <p:txBody>
          <a:bodyPr>
            <a:normAutofit/>
          </a:bodyPr>
          <a:lstStyle>
            <a:lvl1pPr marL="0" indent="0">
              <a:buNone/>
              <a:defRPr sz="800"/>
            </a:lvl1pPr>
          </a:lstStyle>
          <a:p>
            <a:endParaRPr lang="en-US" dirty="0"/>
          </a:p>
        </p:txBody>
      </p:sp>
      <p:sp>
        <p:nvSpPr>
          <p:cNvPr id="48" name="Title - Area Characteristics - Luxury Demand">
            <a:extLst>
              <a:ext uri="{FF2B5EF4-FFF2-40B4-BE49-F238E27FC236}">
                <a16:creationId xmlns:a16="http://schemas.microsoft.com/office/drawing/2014/main" id="{678950A9-FFE6-479E-92A5-30533B4DD446}"/>
              </a:ext>
            </a:extLst>
          </p:cNvPr>
          <p:cNvSpPr/>
          <p:nvPr userDrawn="1"/>
        </p:nvSpPr>
        <p:spPr>
          <a:xfrm>
            <a:off x="1724122" y="4912291"/>
            <a:ext cx="1402948" cy="307777"/>
          </a:xfrm>
          <a:prstGeom prst="rect">
            <a:avLst/>
          </a:prstGeom>
        </p:spPr>
        <p:txBody>
          <a:bodyPr wrap="none">
            <a:spAutoFit/>
          </a:bodyPr>
          <a:lstStyle/>
          <a:p>
            <a:r>
              <a:rPr lang="en-US" sz="1400" dirty="0">
                <a:latin typeface="Arial Nova Light" panose="020B0304020202020204" pitchFamily="34" charset="0"/>
                <a:cs typeface="Arial Nova Light" panose="020B0304020202020204" pitchFamily="34" charset="0"/>
              </a:rPr>
              <a:t>Luxury Demand</a:t>
            </a:r>
          </a:p>
        </p:txBody>
      </p:sp>
      <p:sp>
        <p:nvSpPr>
          <p:cNvPr id="56" name="Picture - Area Characteristics - Luxury Demand">
            <a:extLst>
              <a:ext uri="{FF2B5EF4-FFF2-40B4-BE49-F238E27FC236}">
                <a16:creationId xmlns:a16="http://schemas.microsoft.com/office/drawing/2014/main" id="{6686F8AD-FF46-4C85-8A16-F40212E2B846}"/>
              </a:ext>
            </a:extLst>
          </p:cNvPr>
          <p:cNvSpPr>
            <a:spLocks noGrp="1"/>
          </p:cNvSpPr>
          <p:nvPr>
            <p:ph type="pic" sz="quarter" idx="20"/>
          </p:nvPr>
        </p:nvSpPr>
        <p:spPr>
          <a:xfrm>
            <a:off x="1104247" y="4991386"/>
            <a:ext cx="640080" cy="137160"/>
          </a:xfrm>
        </p:spPr>
        <p:txBody>
          <a:bodyPr>
            <a:normAutofit/>
          </a:bodyPr>
          <a:lstStyle>
            <a:lvl1pPr marL="0" indent="0">
              <a:buNone/>
              <a:defRPr sz="800"/>
            </a:lvl1pPr>
          </a:lstStyle>
          <a:p>
            <a:endParaRPr lang="en-US" dirty="0"/>
          </a:p>
        </p:txBody>
      </p:sp>
      <p:sp>
        <p:nvSpPr>
          <p:cNvPr id="46" name="Title- Area Characteristics - Location Demand">
            <a:extLst>
              <a:ext uri="{FF2B5EF4-FFF2-40B4-BE49-F238E27FC236}">
                <a16:creationId xmlns:a16="http://schemas.microsoft.com/office/drawing/2014/main" id="{1EBB4E8D-FC6E-49B1-9D1D-5C30EB5D2460}"/>
              </a:ext>
            </a:extLst>
          </p:cNvPr>
          <p:cNvSpPr/>
          <p:nvPr userDrawn="1"/>
        </p:nvSpPr>
        <p:spPr>
          <a:xfrm>
            <a:off x="1725142" y="4448202"/>
            <a:ext cx="1543436" cy="307777"/>
          </a:xfrm>
          <a:prstGeom prst="rect">
            <a:avLst/>
          </a:prstGeom>
        </p:spPr>
        <p:txBody>
          <a:bodyPr wrap="none">
            <a:spAutoFit/>
          </a:bodyPr>
          <a:lstStyle/>
          <a:p>
            <a:r>
              <a:rPr lang="en-US" sz="1400" dirty="0">
                <a:latin typeface="Arial Nova Light" panose="020B0304020202020204" pitchFamily="34" charset="0"/>
                <a:cs typeface="Arial Nova Light" panose="020B0304020202020204" pitchFamily="34" charset="0"/>
              </a:rPr>
              <a:t>Location Demand</a:t>
            </a:r>
          </a:p>
        </p:txBody>
      </p:sp>
      <p:sp>
        <p:nvSpPr>
          <p:cNvPr id="55" name="Picture - Area Characteristics - Location Demand">
            <a:extLst>
              <a:ext uri="{FF2B5EF4-FFF2-40B4-BE49-F238E27FC236}">
                <a16:creationId xmlns:a16="http://schemas.microsoft.com/office/drawing/2014/main" id="{25E786D9-AF8B-4A32-B3A7-8AC200F1C8FB}"/>
              </a:ext>
            </a:extLst>
          </p:cNvPr>
          <p:cNvSpPr>
            <a:spLocks noGrp="1"/>
          </p:cNvSpPr>
          <p:nvPr>
            <p:ph type="pic" sz="quarter" idx="19"/>
          </p:nvPr>
        </p:nvSpPr>
        <p:spPr>
          <a:xfrm>
            <a:off x="1104247" y="4529116"/>
            <a:ext cx="640080" cy="137160"/>
          </a:xfrm>
        </p:spPr>
        <p:txBody>
          <a:bodyPr>
            <a:normAutofit/>
          </a:bodyPr>
          <a:lstStyle>
            <a:lvl1pPr marL="0" indent="0">
              <a:buNone/>
              <a:defRPr sz="800"/>
            </a:lvl1pPr>
          </a:lstStyle>
          <a:p>
            <a:endParaRPr lang="en-US" dirty="0"/>
          </a:p>
        </p:txBody>
      </p:sp>
      <p:sp>
        <p:nvSpPr>
          <p:cNvPr id="45" name="Title Header - Area Characteristics">
            <a:extLst>
              <a:ext uri="{FF2B5EF4-FFF2-40B4-BE49-F238E27FC236}">
                <a16:creationId xmlns:a16="http://schemas.microsoft.com/office/drawing/2014/main" id="{357BA203-697E-47A2-8DCB-DCE00445F4CB}"/>
              </a:ext>
            </a:extLst>
          </p:cNvPr>
          <p:cNvSpPr/>
          <p:nvPr userDrawn="1"/>
        </p:nvSpPr>
        <p:spPr>
          <a:xfrm>
            <a:off x="1017455" y="3956162"/>
            <a:ext cx="2745757" cy="276999"/>
          </a:xfrm>
          <a:prstGeom prst="rect">
            <a:avLst/>
          </a:prstGeom>
        </p:spPr>
        <p:txBody>
          <a:bodyPr wrap="square">
            <a:spAutoFit/>
          </a:bodyPr>
          <a:lstStyle/>
          <a:p>
            <a:pPr>
              <a:spcAft>
                <a:spcPts val="400"/>
              </a:spcAft>
            </a:pPr>
            <a:r>
              <a:rPr lang="en-US" sz="1200" spc="300" dirty="0">
                <a:solidFill>
                  <a:schemeClr val="tx2"/>
                </a:solidFill>
                <a:latin typeface="Arial Nova" panose="020B0504020202020204" pitchFamily="34" charset="0"/>
              </a:rPr>
              <a:t>Area Characteristics</a:t>
            </a:r>
            <a:endParaRPr lang="en-US" sz="800" spc="300" dirty="0">
              <a:solidFill>
                <a:schemeClr val="tx2"/>
              </a:solidFill>
              <a:latin typeface="Arial Nova" panose="020B0504020202020204" pitchFamily="34" charset="0"/>
            </a:endParaRPr>
          </a:p>
        </p:txBody>
      </p:sp>
      <p:sp>
        <p:nvSpPr>
          <p:cNvPr id="43" name="Title - Property Performance - Expenses Above Comps">
            <a:extLst>
              <a:ext uri="{FF2B5EF4-FFF2-40B4-BE49-F238E27FC236}">
                <a16:creationId xmlns:a16="http://schemas.microsoft.com/office/drawing/2014/main" id="{96328911-535C-4890-85DF-E0C46BB0939F}"/>
              </a:ext>
            </a:extLst>
          </p:cNvPr>
          <p:cNvSpPr/>
          <p:nvPr userDrawn="1"/>
        </p:nvSpPr>
        <p:spPr>
          <a:xfrm>
            <a:off x="1731740" y="3292505"/>
            <a:ext cx="2060821" cy="307777"/>
          </a:xfrm>
          <a:prstGeom prst="rect">
            <a:avLst/>
          </a:prstGeom>
        </p:spPr>
        <p:txBody>
          <a:bodyPr wrap="none">
            <a:spAutoFit/>
          </a:bodyPr>
          <a:lstStyle/>
          <a:p>
            <a:r>
              <a:rPr lang="en-US" sz="1400" dirty="0">
                <a:latin typeface="Arial Nova Light" panose="020B0304020202020204" pitchFamily="34" charset="0"/>
                <a:cs typeface="Arial Nova Light" panose="020B0304020202020204" pitchFamily="34" charset="0"/>
              </a:rPr>
              <a:t>Expenses Above Comps</a:t>
            </a:r>
          </a:p>
        </p:txBody>
      </p:sp>
      <p:sp>
        <p:nvSpPr>
          <p:cNvPr id="54" name="Picture - Property Performance - Expenses Above Comps">
            <a:extLst>
              <a:ext uri="{FF2B5EF4-FFF2-40B4-BE49-F238E27FC236}">
                <a16:creationId xmlns:a16="http://schemas.microsoft.com/office/drawing/2014/main" id="{351DCE45-2E89-4093-9854-53B05FBA86E5}"/>
              </a:ext>
            </a:extLst>
          </p:cNvPr>
          <p:cNvSpPr>
            <a:spLocks noGrp="1"/>
          </p:cNvSpPr>
          <p:nvPr>
            <p:ph type="pic" sz="quarter" idx="18"/>
          </p:nvPr>
        </p:nvSpPr>
        <p:spPr>
          <a:xfrm>
            <a:off x="1105251" y="3383160"/>
            <a:ext cx="640080" cy="137160"/>
          </a:xfrm>
        </p:spPr>
        <p:txBody>
          <a:bodyPr>
            <a:normAutofit/>
          </a:bodyPr>
          <a:lstStyle>
            <a:lvl1pPr marL="0" indent="0">
              <a:buNone/>
              <a:defRPr sz="800"/>
            </a:lvl1pPr>
          </a:lstStyle>
          <a:p>
            <a:endParaRPr lang="en-US" dirty="0"/>
          </a:p>
        </p:txBody>
      </p:sp>
      <p:sp>
        <p:nvSpPr>
          <p:cNvPr id="41" name="Title - Property Performance - Low Volatility">
            <a:extLst>
              <a:ext uri="{FF2B5EF4-FFF2-40B4-BE49-F238E27FC236}">
                <a16:creationId xmlns:a16="http://schemas.microsoft.com/office/drawing/2014/main" id="{DF254BE2-5DA7-454B-9271-F6B6076FD86A}"/>
              </a:ext>
            </a:extLst>
          </p:cNvPr>
          <p:cNvSpPr/>
          <p:nvPr userDrawn="1"/>
        </p:nvSpPr>
        <p:spPr>
          <a:xfrm>
            <a:off x="1730669" y="2827585"/>
            <a:ext cx="1168461" cy="307777"/>
          </a:xfrm>
          <a:prstGeom prst="rect">
            <a:avLst/>
          </a:prstGeom>
        </p:spPr>
        <p:txBody>
          <a:bodyPr wrap="none">
            <a:spAutoFit/>
          </a:bodyPr>
          <a:lstStyle/>
          <a:p>
            <a:r>
              <a:rPr lang="en-US" sz="1400" dirty="0">
                <a:latin typeface="Arial Nova Light" panose="020B0304020202020204" pitchFamily="34" charset="0"/>
                <a:cs typeface="Arial Nova Light" panose="020B0304020202020204" pitchFamily="34" charset="0"/>
              </a:rPr>
              <a:t>Low Volatility</a:t>
            </a:r>
          </a:p>
        </p:txBody>
      </p:sp>
      <p:sp>
        <p:nvSpPr>
          <p:cNvPr id="53" name="Picture - Property Performance - Low Volatility">
            <a:extLst>
              <a:ext uri="{FF2B5EF4-FFF2-40B4-BE49-F238E27FC236}">
                <a16:creationId xmlns:a16="http://schemas.microsoft.com/office/drawing/2014/main" id="{CF21FD25-5F8B-4FAF-A9BC-0A5E0135EE89}"/>
              </a:ext>
            </a:extLst>
          </p:cNvPr>
          <p:cNvSpPr>
            <a:spLocks noGrp="1"/>
          </p:cNvSpPr>
          <p:nvPr>
            <p:ph type="pic" sz="quarter" idx="17"/>
          </p:nvPr>
        </p:nvSpPr>
        <p:spPr>
          <a:xfrm>
            <a:off x="1105251" y="2920890"/>
            <a:ext cx="640080" cy="137160"/>
          </a:xfrm>
        </p:spPr>
        <p:txBody>
          <a:bodyPr vert="horz" lIns="91440" tIns="45720" rIns="91440" bIns="45720" rtlCol="0">
            <a:normAutofit/>
          </a:bodyPr>
          <a:lstStyle>
            <a:lvl1pPr>
              <a:defRPr lang="en-US" sz="800" dirty="0"/>
            </a:lvl1pPr>
          </a:lstStyle>
          <a:p>
            <a:pPr marL="0" lvl="0" indent="0">
              <a:buNone/>
            </a:pPr>
            <a:endParaRPr lang="en-US" dirty="0"/>
          </a:p>
        </p:txBody>
      </p:sp>
      <p:sp>
        <p:nvSpPr>
          <p:cNvPr id="39" name="Title - Property Performance - Occupancy Above Market">
            <a:extLst>
              <a:ext uri="{FF2B5EF4-FFF2-40B4-BE49-F238E27FC236}">
                <a16:creationId xmlns:a16="http://schemas.microsoft.com/office/drawing/2014/main" id="{B0B2A03F-D91D-4806-8CEE-120F017D8340}"/>
              </a:ext>
            </a:extLst>
          </p:cNvPr>
          <p:cNvSpPr/>
          <p:nvPr userDrawn="1"/>
        </p:nvSpPr>
        <p:spPr>
          <a:xfrm>
            <a:off x="1724122" y="2367505"/>
            <a:ext cx="2184124" cy="307777"/>
          </a:xfrm>
          <a:prstGeom prst="rect">
            <a:avLst/>
          </a:prstGeom>
        </p:spPr>
        <p:txBody>
          <a:bodyPr wrap="none">
            <a:spAutoFit/>
          </a:bodyPr>
          <a:lstStyle/>
          <a:p>
            <a:r>
              <a:rPr lang="en-US" sz="1400" dirty="0">
                <a:latin typeface="Arial Nova Light" panose="020B0304020202020204" pitchFamily="34" charset="0"/>
                <a:cs typeface="Arial Nova Light" panose="020B0304020202020204" pitchFamily="34" charset="0"/>
              </a:rPr>
              <a:t>Occupancy Above Market</a:t>
            </a:r>
          </a:p>
        </p:txBody>
      </p:sp>
      <p:sp>
        <p:nvSpPr>
          <p:cNvPr id="52" name="Picture - Property Performance - Occupancy Above Market">
            <a:extLst>
              <a:ext uri="{FF2B5EF4-FFF2-40B4-BE49-F238E27FC236}">
                <a16:creationId xmlns:a16="http://schemas.microsoft.com/office/drawing/2014/main" id="{161A387E-4EA6-4313-9AAA-73F83FFC4332}"/>
              </a:ext>
            </a:extLst>
          </p:cNvPr>
          <p:cNvSpPr>
            <a:spLocks noGrp="1"/>
          </p:cNvSpPr>
          <p:nvPr>
            <p:ph type="pic" sz="quarter" idx="16"/>
          </p:nvPr>
        </p:nvSpPr>
        <p:spPr>
          <a:xfrm>
            <a:off x="1109578" y="2449479"/>
            <a:ext cx="640080" cy="137160"/>
          </a:xfrm>
        </p:spPr>
        <p:txBody>
          <a:bodyPr>
            <a:normAutofit/>
          </a:bodyPr>
          <a:lstStyle>
            <a:lvl1pPr marL="0" indent="0">
              <a:buNone/>
              <a:defRPr sz="800"/>
            </a:lvl1pPr>
          </a:lstStyle>
          <a:p>
            <a:endParaRPr lang="en-US" dirty="0"/>
          </a:p>
        </p:txBody>
      </p:sp>
      <p:sp>
        <p:nvSpPr>
          <p:cNvPr id="37" name="Title - Property Performance - Rent Below Comps">
            <a:extLst>
              <a:ext uri="{FF2B5EF4-FFF2-40B4-BE49-F238E27FC236}">
                <a16:creationId xmlns:a16="http://schemas.microsoft.com/office/drawing/2014/main" id="{68E54D55-07F9-44A3-80F0-1E6C0F687D3C}"/>
              </a:ext>
            </a:extLst>
          </p:cNvPr>
          <p:cNvSpPr/>
          <p:nvPr userDrawn="1"/>
        </p:nvSpPr>
        <p:spPr>
          <a:xfrm>
            <a:off x="1725142" y="1888027"/>
            <a:ext cx="1651349" cy="307777"/>
          </a:xfrm>
          <a:prstGeom prst="rect">
            <a:avLst/>
          </a:prstGeom>
        </p:spPr>
        <p:txBody>
          <a:bodyPr wrap="none">
            <a:spAutoFit/>
          </a:bodyPr>
          <a:lstStyle/>
          <a:p>
            <a:r>
              <a:rPr lang="en-US" sz="1400" dirty="0">
                <a:latin typeface="Arial Nova Light" panose="020B0304020202020204" pitchFamily="34" charset="0"/>
                <a:cs typeface="Arial Nova Light" panose="020B0304020202020204" pitchFamily="34" charset="0"/>
              </a:rPr>
              <a:t>Rent Below Comps</a:t>
            </a:r>
          </a:p>
        </p:txBody>
      </p:sp>
      <p:sp>
        <p:nvSpPr>
          <p:cNvPr id="3" name="Picture - Property Performance - Rent Below Comps">
            <a:extLst>
              <a:ext uri="{FF2B5EF4-FFF2-40B4-BE49-F238E27FC236}">
                <a16:creationId xmlns:a16="http://schemas.microsoft.com/office/drawing/2014/main" id="{0F2A8A10-EDCB-4F2F-A30A-FC7735C9BFB2}"/>
              </a:ext>
            </a:extLst>
          </p:cNvPr>
          <p:cNvSpPr>
            <a:spLocks noGrp="1"/>
          </p:cNvSpPr>
          <p:nvPr>
            <p:ph type="pic" sz="quarter" idx="15"/>
          </p:nvPr>
        </p:nvSpPr>
        <p:spPr>
          <a:xfrm>
            <a:off x="1104247" y="1975455"/>
            <a:ext cx="640080" cy="137160"/>
          </a:xfrm>
        </p:spPr>
        <p:txBody>
          <a:bodyPr>
            <a:normAutofit/>
          </a:bodyPr>
          <a:lstStyle>
            <a:lvl1pPr marL="0" indent="0">
              <a:buNone/>
              <a:defRPr sz="800"/>
            </a:lvl1pPr>
          </a:lstStyle>
          <a:p>
            <a:endParaRPr lang="en-US" dirty="0"/>
          </a:p>
        </p:txBody>
      </p:sp>
      <p:sp>
        <p:nvSpPr>
          <p:cNvPr id="11" name="Title Header - Property Performance">
            <a:extLst>
              <a:ext uri="{FF2B5EF4-FFF2-40B4-BE49-F238E27FC236}">
                <a16:creationId xmlns:a16="http://schemas.microsoft.com/office/drawing/2014/main" id="{00702A26-BB95-46DE-9042-B54541883BE4}"/>
              </a:ext>
            </a:extLst>
          </p:cNvPr>
          <p:cNvSpPr/>
          <p:nvPr userDrawn="1"/>
        </p:nvSpPr>
        <p:spPr>
          <a:xfrm>
            <a:off x="1004820" y="1411376"/>
            <a:ext cx="2745757" cy="276999"/>
          </a:xfrm>
          <a:prstGeom prst="rect">
            <a:avLst/>
          </a:prstGeom>
        </p:spPr>
        <p:txBody>
          <a:bodyPr wrap="square">
            <a:spAutoFit/>
          </a:bodyPr>
          <a:lstStyle/>
          <a:p>
            <a:pPr algn="l">
              <a:spcAft>
                <a:spcPts val="0"/>
              </a:spcAft>
            </a:pPr>
            <a:r>
              <a:rPr lang="en-US" sz="1200" spc="300" dirty="0">
                <a:solidFill>
                  <a:schemeClr val="tx2"/>
                </a:solidFill>
                <a:latin typeface="Arial Nova" panose="020B0504020202020204" pitchFamily="34" charset="0"/>
              </a:rPr>
              <a:t>Property Performance</a:t>
            </a:r>
            <a:endParaRPr lang="en-US" sz="800" spc="300" dirty="0">
              <a:solidFill>
                <a:schemeClr val="tx2"/>
              </a:solidFill>
              <a:latin typeface="Arial Nova" panose="020B0504020202020204" pitchFamily="34" charset="0"/>
            </a:endParaRPr>
          </a:p>
        </p:txBody>
      </p:sp>
      <p:sp>
        <p:nvSpPr>
          <p:cNvPr id="15" name="Slide Number">
            <a:extLst>
              <a:ext uri="{FF2B5EF4-FFF2-40B4-BE49-F238E27FC236}">
                <a16:creationId xmlns:a16="http://schemas.microsoft.com/office/drawing/2014/main" id="{7FC679A1-DCEE-4E22-9383-BF339A2AF466}"/>
              </a:ext>
            </a:extLst>
          </p:cNvPr>
          <p:cNvSpPr>
            <a:spLocks noGrp="1"/>
          </p:cNvSpPr>
          <p:nvPr>
            <p:ph type="sldNum" sz="quarter" idx="14"/>
          </p:nvPr>
        </p:nvSpPr>
        <p:spPr/>
        <p:txBody>
          <a:bodyPr/>
          <a:lstStyle/>
          <a:p>
            <a:fld id="{81D60167-4931-47E6-BA6A-407CBD079E47}" type="slidenum">
              <a:rPr lang="en-US" smtClean="0"/>
              <a:pPr/>
              <a:t>‹#›</a:t>
            </a:fld>
            <a:endParaRPr lang="en-US" sz="800" dirty="0"/>
          </a:p>
        </p:txBody>
      </p:sp>
      <p:sp>
        <p:nvSpPr>
          <p:cNvPr id="14" name="Footer">
            <a:extLst>
              <a:ext uri="{FF2B5EF4-FFF2-40B4-BE49-F238E27FC236}">
                <a16:creationId xmlns:a16="http://schemas.microsoft.com/office/drawing/2014/main" id="{D016FC35-AA20-46C1-B560-DEE40842974F}"/>
              </a:ext>
            </a:extLst>
          </p:cNvPr>
          <p:cNvSpPr>
            <a:spLocks noGrp="1"/>
          </p:cNvSpPr>
          <p:nvPr>
            <p:ph type="ftr" sz="quarter" idx="13"/>
          </p:nvPr>
        </p:nvSpPr>
        <p:spPr/>
        <p:txBody>
          <a:bodyPr/>
          <a:lstStyle/>
          <a:p>
            <a:endParaRPr lang="en-US" sz="1000" dirty="0">
              <a:latin typeface="Arial Nova Light" panose="020B0304020202020204" pitchFamily="34" charset="0"/>
            </a:endParaRPr>
          </a:p>
        </p:txBody>
      </p:sp>
      <p:pic>
        <p:nvPicPr>
          <p:cNvPr id="6" name="Pyxis Logo" descr="Logo&#10;&#10;Description automatically generated with medium confidence">
            <a:extLst>
              <a:ext uri="{FF2B5EF4-FFF2-40B4-BE49-F238E27FC236}">
                <a16:creationId xmlns:a16="http://schemas.microsoft.com/office/drawing/2014/main" id="{FE8D027C-9374-4239-95AA-C364012DE54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47630" y="6294407"/>
            <a:ext cx="1231190" cy="482627"/>
          </a:xfrm>
          <a:prstGeom prst="rect">
            <a:avLst/>
          </a:prstGeom>
        </p:spPr>
      </p:pic>
      <p:graphicFrame>
        <p:nvGraphicFramePr>
          <p:cNvPr id="10" name="Title Block">
            <a:extLst>
              <a:ext uri="{FF2B5EF4-FFF2-40B4-BE49-F238E27FC236}">
                <a16:creationId xmlns:a16="http://schemas.microsoft.com/office/drawing/2014/main" id="{EFE7C7A8-354D-470F-9D18-A916EBB9C343}"/>
              </a:ext>
            </a:extLst>
          </p:cNvPr>
          <p:cNvGraphicFramePr>
            <a:graphicFrameLocks noGrp="1"/>
          </p:cNvGraphicFramePr>
          <p:nvPr userDrawn="1">
            <p:extLst>
              <p:ext uri="{D42A27DB-BD31-4B8C-83A1-F6EECF244321}">
                <p14:modId xmlns:p14="http://schemas.microsoft.com/office/powerpoint/2010/main" val="924203004"/>
              </p:ext>
            </p:extLst>
          </p:nvPr>
        </p:nvGraphicFramePr>
        <p:xfrm>
          <a:off x="613180" y="265953"/>
          <a:ext cx="2130552" cy="338328"/>
        </p:xfrm>
        <a:graphic>
          <a:graphicData uri="http://schemas.openxmlformats.org/drawingml/2006/table">
            <a:tbl>
              <a:tblPr firstRow="1" bandRow="1">
                <a:effectLst/>
                <a:tableStyleId>{5C22544A-7EE6-4342-B048-85BDC9FD1C3A}</a:tableStyleId>
              </a:tblPr>
              <a:tblGrid>
                <a:gridCol w="2130552">
                  <a:extLst>
                    <a:ext uri="{9D8B030D-6E8A-4147-A177-3AD203B41FA5}">
                      <a16:colId xmlns:a16="http://schemas.microsoft.com/office/drawing/2014/main" val="20000"/>
                    </a:ext>
                  </a:extLst>
                </a:gridCol>
              </a:tblGrid>
              <a:tr h="338328">
                <a:tc>
                  <a:txBody>
                    <a:bodyPr/>
                    <a:lstStyle/>
                    <a:p>
                      <a:pPr algn="l" defTabSz="457200" rtl="0" eaLnBrk="1" latinLnBrk="0" hangingPunct="1">
                        <a:spcBef>
                          <a:spcPct val="0"/>
                        </a:spcBef>
                        <a:buNone/>
                      </a:pPr>
                      <a:endParaRPr lang="en-US" sz="1000" b="1" kern="1200" dirty="0">
                        <a:solidFill>
                          <a:schemeClr val="lt1"/>
                        </a:solidFill>
                        <a:latin typeface="Arial Nova" panose="020B0504020202020204" pitchFamily="34" charset="0"/>
                        <a:ea typeface="+mn-ea"/>
                        <a:cs typeface="+mn-cs"/>
                      </a:endParaRPr>
                    </a:p>
                  </a:txBody>
                  <a:tcPr marL="110836" marR="110836" marT="40341" marB="40341">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3E52"/>
                    </a:solidFill>
                  </a:tcPr>
                </a:tc>
                <a:extLst>
                  <a:ext uri="{0D108BD9-81ED-4DB2-BD59-A6C34878D82A}">
                    <a16:rowId xmlns:a16="http://schemas.microsoft.com/office/drawing/2014/main" val="10000"/>
                  </a:ext>
                </a:extLst>
              </a:tr>
            </a:tbl>
          </a:graphicData>
        </a:graphic>
      </p:graphicFrame>
      <p:sp>
        <p:nvSpPr>
          <p:cNvPr id="12" name="Title">
            <a:extLst>
              <a:ext uri="{FF2B5EF4-FFF2-40B4-BE49-F238E27FC236}">
                <a16:creationId xmlns:a16="http://schemas.microsoft.com/office/drawing/2014/main" id="{22E7379A-BDD0-4F0D-92C1-9F8A5FE12AB8}"/>
              </a:ext>
            </a:extLst>
          </p:cNvPr>
          <p:cNvSpPr>
            <a:spLocks noGrp="1"/>
          </p:cNvSpPr>
          <p:nvPr>
            <p:ph type="title"/>
          </p:nvPr>
        </p:nvSpPr>
        <p:spPr>
          <a:xfrm>
            <a:off x="613180" y="281332"/>
            <a:ext cx="2130552" cy="307571"/>
          </a:xfrm>
        </p:spPr>
        <p:txBody>
          <a:bodyPr/>
          <a:lstStyle>
            <a:lvl1pPr algn="ctr">
              <a:defRPr lang="en-US" sz="1000" b="0" kern="1200" spc="300" baseline="0" dirty="0" smtClean="0">
                <a:solidFill>
                  <a:schemeClr val="lt1"/>
                </a:solidFill>
                <a:latin typeface="Arial Nova" panose="020B0504020202020204" pitchFamily="34" charset="0"/>
                <a:ea typeface="+mn-ea"/>
                <a:cs typeface="+mn-cs"/>
              </a:defRPr>
            </a:lvl1pPr>
          </a:lstStyle>
          <a:p>
            <a:r>
              <a:rPr lang="en-US" dirty="0"/>
              <a:t>Click to edit Master title style</a:t>
            </a:r>
          </a:p>
        </p:txBody>
      </p:sp>
    </p:spTree>
    <p:extLst>
      <p:ext uri="{BB962C8B-B14F-4D97-AF65-F5344CB8AC3E}">
        <p14:creationId xmlns:p14="http://schemas.microsoft.com/office/powerpoint/2010/main" val="113232470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lideBrea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Opacity Grid">
            <a:extLst>
              <a:ext uri="{FF2B5EF4-FFF2-40B4-BE49-F238E27FC236}">
                <a16:creationId xmlns:a16="http://schemas.microsoft.com/office/drawing/2014/main" id="{73DCDA92-ECD3-4F69-A3FD-FB17A50B6F1E}"/>
              </a:ext>
            </a:extLst>
          </p:cNvPr>
          <p:cNvSpPr/>
          <p:nvPr userDrawn="1"/>
        </p:nvSpPr>
        <p:spPr>
          <a:xfrm rot="5400000">
            <a:off x="1790700" y="-1790700"/>
            <a:ext cx="6858000" cy="10439400"/>
          </a:xfrm>
          <a:prstGeom prst="rect">
            <a:avLst/>
          </a:prstGeom>
          <a:gradFill flip="none" rotWithShape="1">
            <a:gsLst>
              <a:gs pos="0">
                <a:schemeClr val="accent1">
                  <a:lumMod val="67000"/>
                </a:schemeClr>
              </a:gs>
              <a:gs pos="98000">
                <a:srgbClr val="003E52">
                  <a:alpha val="0"/>
                </a:srgbClr>
              </a:gs>
            </a:gsLst>
            <a:lin ang="162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6" name="Gold Box">
            <a:extLst>
              <a:ext uri="{FF2B5EF4-FFF2-40B4-BE49-F238E27FC236}">
                <a16:creationId xmlns:a16="http://schemas.microsoft.com/office/drawing/2014/main" id="{718B8A60-0734-4818-9D67-EA3FF8D66C6E}"/>
              </a:ext>
            </a:extLst>
          </p:cNvPr>
          <p:cNvGrpSpPr/>
          <p:nvPr userDrawn="1"/>
        </p:nvGrpSpPr>
        <p:grpSpPr>
          <a:xfrm rot="10800000">
            <a:off x="990600" y="2031205"/>
            <a:ext cx="2795588" cy="2795589"/>
            <a:chOff x="838200" y="457199"/>
            <a:chExt cx="10058400" cy="5638803"/>
          </a:xfrm>
        </p:grpSpPr>
        <p:cxnSp>
          <p:nvCxnSpPr>
            <p:cNvPr id="7" name="Straight Connector 6">
              <a:extLst>
                <a:ext uri="{FF2B5EF4-FFF2-40B4-BE49-F238E27FC236}">
                  <a16:creationId xmlns:a16="http://schemas.microsoft.com/office/drawing/2014/main" id="{23EF490F-0DE3-4135-A228-07966D7DDBEC}"/>
                </a:ext>
              </a:extLst>
            </p:cNvPr>
            <p:cNvCxnSpPr>
              <a:cxnSpLocks/>
            </p:cNvCxnSpPr>
            <p:nvPr/>
          </p:nvCxnSpPr>
          <p:spPr>
            <a:xfrm rot="10800000" flipV="1">
              <a:off x="838200" y="457199"/>
              <a:ext cx="0" cy="1484147"/>
            </a:xfrm>
            <a:prstGeom prst="line">
              <a:avLst/>
            </a:prstGeom>
            <a:ln w="76200" cap="sq">
              <a:solidFill>
                <a:srgbClr val="F2A900"/>
              </a:solidFill>
              <a:miter lim="800000"/>
            </a:ln>
            <a:effectLst/>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FE30990F-268C-4FF7-87A5-874EFDB3ED62}"/>
                </a:ext>
              </a:extLst>
            </p:cNvPr>
            <p:cNvCxnSpPr>
              <a:cxnSpLocks/>
            </p:cNvCxnSpPr>
            <p:nvPr/>
          </p:nvCxnSpPr>
          <p:spPr>
            <a:xfrm>
              <a:off x="838200" y="457200"/>
              <a:ext cx="10058400" cy="0"/>
            </a:xfrm>
            <a:prstGeom prst="line">
              <a:avLst/>
            </a:prstGeom>
            <a:ln w="76200" cap="sq">
              <a:solidFill>
                <a:srgbClr val="F2A900"/>
              </a:solidFill>
              <a:miter lim="800000"/>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188F50C1-6399-48E3-B380-1BEF6B30B65A}"/>
                </a:ext>
              </a:extLst>
            </p:cNvPr>
            <p:cNvCxnSpPr/>
            <p:nvPr/>
          </p:nvCxnSpPr>
          <p:spPr>
            <a:xfrm>
              <a:off x="10896600" y="457200"/>
              <a:ext cx="0" cy="5638800"/>
            </a:xfrm>
            <a:prstGeom prst="line">
              <a:avLst/>
            </a:prstGeom>
            <a:ln w="76200" cap="sq">
              <a:solidFill>
                <a:srgbClr val="F2A900"/>
              </a:solidFill>
              <a:miter lim="800000"/>
            </a:ln>
            <a:effectLst/>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5591AE9F-C992-4685-8FFE-F14487DE0215}"/>
                </a:ext>
              </a:extLst>
            </p:cNvPr>
            <p:cNvCxnSpPr/>
            <p:nvPr/>
          </p:nvCxnSpPr>
          <p:spPr>
            <a:xfrm flipH="1">
              <a:off x="838200" y="6096000"/>
              <a:ext cx="10058400" cy="0"/>
            </a:xfrm>
            <a:prstGeom prst="line">
              <a:avLst/>
            </a:prstGeom>
            <a:ln w="76200" cap="sq">
              <a:solidFill>
                <a:srgbClr val="F2A900"/>
              </a:solidFill>
              <a:miter lim="800000"/>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09E284EC-0857-4780-BA7F-789494B92D08}"/>
                </a:ext>
              </a:extLst>
            </p:cNvPr>
            <p:cNvCxnSpPr>
              <a:cxnSpLocks/>
            </p:cNvCxnSpPr>
            <p:nvPr/>
          </p:nvCxnSpPr>
          <p:spPr>
            <a:xfrm rot="10800000">
              <a:off x="838200" y="4506184"/>
              <a:ext cx="0" cy="1589818"/>
            </a:xfrm>
            <a:prstGeom prst="line">
              <a:avLst/>
            </a:prstGeom>
            <a:ln w="76200" cap="sq">
              <a:solidFill>
                <a:srgbClr val="F2A900"/>
              </a:solidFill>
              <a:miter lim="800000"/>
            </a:ln>
            <a:effectLst/>
          </p:spPr>
          <p:style>
            <a:lnRef idx="2">
              <a:schemeClr val="accent1"/>
            </a:lnRef>
            <a:fillRef idx="0">
              <a:schemeClr val="accent1"/>
            </a:fillRef>
            <a:effectRef idx="1">
              <a:schemeClr val="accent1"/>
            </a:effectRef>
            <a:fontRef idx="minor">
              <a:schemeClr val="tx1"/>
            </a:fontRef>
          </p:style>
        </p:cxnSp>
      </p:grpSp>
      <p:sp>
        <p:nvSpPr>
          <p:cNvPr id="3" name="Slide Number">
            <a:extLst>
              <a:ext uri="{FF2B5EF4-FFF2-40B4-BE49-F238E27FC236}">
                <a16:creationId xmlns:a16="http://schemas.microsoft.com/office/drawing/2014/main" id="{AB42D63C-DE6D-419F-99FD-1F97A417236A}"/>
              </a:ext>
            </a:extLst>
          </p:cNvPr>
          <p:cNvSpPr>
            <a:spLocks noGrp="1"/>
          </p:cNvSpPr>
          <p:nvPr>
            <p:ph type="sldNum" sz="quarter" idx="10"/>
          </p:nvPr>
        </p:nvSpPr>
        <p:spPr/>
        <p:txBody>
          <a:bodyPr/>
          <a:lstStyle/>
          <a:p>
            <a:fld id="{81D60167-4931-47E6-BA6A-407CBD079E47}" type="slidenum">
              <a:rPr lang="en-US" smtClean="0"/>
              <a:pPr/>
              <a:t>‹#›</a:t>
            </a:fld>
            <a:endParaRPr lang="en-US" sz="800" dirty="0"/>
          </a:p>
        </p:txBody>
      </p:sp>
      <p:sp>
        <p:nvSpPr>
          <p:cNvPr id="4" name="Footer">
            <a:extLst>
              <a:ext uri="{FF2B5EF4-FFF2-40B4-BE49-F238E27FC236}">
                <a16:creationId xmlns:a16="http://schemas.microsoft.com/office/drawing/2014/main" id="{A6F09F43-39A9-4626-A3C6-43CB442E0A8E}"/>
              </a:ext>
            </a:extLst>
          </p:cNvPr>
          <p:cNvSpPr>
            <a:spLocks noGrp="1"/>
          </p:cNvSpPr>
          <p:nvPr>
            <p:ph type="ftr" sz="quarter" idx="11"/>
          </p:nvPr>
        </p:nvSpPr>
        <p:spPr/>
        <p:txBody>
          <a:bodyPr/>
          <a:lstStyle/>
          <a:p>
            <a:endParaRPr lang="en-US" sz="1000" dirty="0">
              <a:latin typeface="Arial Nova Light" panose="020B0304020202020204" pitchFamily="34" charset="0"/>
            </a:endParaRPr>
          </a:p>
        </p:txBody>
      </p:sp>
      <p:sp>
        <p:nvSpPr>
          <p:cNvPr id="22" name="Title">
            <a:extLst>
              <a:ext uri="{FF2B5EF4-FFF2-40B4-BE49-F238E27FC236}">
                <a16:creationId xmlns:a16="http://schemas.microsoft.com/office/drawing/2014/main" id="{09ECD62B-5481-4096-978B-D423402FB0DD}"/>
              </a:ext>
            </a:extLst>
          </p:cNvPr>
          <p:cNvSpPr>
            <a:spLocks noGrp="1"/>
          </p:cNvSpPr>
          <p:nvPr>
            <p:ph type="body" sz="quarter" idx="12"/>
          </p:nvPr>
        </p:nvSpPr>
        <p:spPr>
          <a:xfrm>
            <a:off x="1512888" y="2938463"/>
            <a:ext cx="9193212" cy="1152525"/>
          </a:xfrm>
        </p:spPr>
        <p:txBody>
          <a:bodyPr>
            <a:noAutofit/>
          </a:bodyPr>
          <a:lstStyle>
            <a:lvl1pPr marL="0" indent="0">
              <a:buNone/>
              <a:defRPr sz="6600" cap="all" baseline="0">
                <a:solidFill>
                  <a:schemeClr val="bg1"/>
                </a:solidFill>
                <a:latin typeface="Franklin Gothic Demi Cond" panose="020B0706030402020204" pitchFamily="34" charset="0"/>
              </a:defRPr>
            </a:lvl1pPr>
            <a:lvl2pPr marL="457200" indent="0">
              <a:buNone/>
              <a:defRPr sz="6600" cap="small" baseline="0">
                <a:solidFill>
                  <a:schemeClr val="bg1"/>
                </a:solidFill>
                <a:latin typeface="Franklin Gothic Demi Cond" panose="020B0706030402020204" pitchFamily="34" charset="0"/>
              </a:defRPr>
            </a:lvl2pPr>
            <a:lvl3pPr marL="914400" indent="0">
              <a:buNone/>
              <a:defRPr sz="6600" cap="small" baseline="0">
                <a:solidFill>
                  <a:schemeClr val="bg1"/>
                </a:solidFill>
                <a:latin typeface="Franklin Gothic Demi Cond" panose="020B0706030402020204" pitchFamily="34" charset="0"/>
              </a:defRPr>
            </a:lvl3pPr>
            <a:lvl4pPr marL="1371600" indent="0">
              <a:buNone/>
              <a:defRPr sz="6600" cap="small" baseline="0">
                <a:solidFill>
                  <a:schemeClr val="bg1"/>
                </a:solidFill>
                <a:latin typeface="Franklin Gothic Demi Cond" panose="020B0706030402020204" pitchFamily="34" charset="0"/>
              </a:defRPr>
            </a:lvl4pPr>
            <a:lvl5pPr marL="1828800" indent="0">
              <a:buNone/>
              <a:defRPr sz="6600" cap="small" baseline="0">
                <a:solidFill>
                  <a:schemeClr val="bg1"/>
                </a:solidFill>
                <a:latin typeface="Franklin Gothic Demi Cond" panose="020B07060304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21486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Content_Footer2">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7FC679A1-DCEE-4E22-9383-BF339A2AF466}"/>
              </a:ext>
            </a:extLst>
          </p:cNvPr>
          <p:cNvSpPr>
            <a:spLocks noGrp="1"/>
          </p:cNvSpPr>
          <p:nvPr>
            <p:ph type="sldNum" sz="quarter" idx="14"/>
          </p:nvPr>
        </p:nvSpPr>
        <p:spPr/>
        <p:txBody>
          <a:bodyPr/>
          <a:lstStyle/>
          <a:p>
            <a:fld id="{81D60167-4931-47E6-BA6A-407CBD079E47}" type="slidenum">
              <a:rPr lang="en-US" smtClean="0"/>
              <a:pPr/>
              <a:t>‹#›</a:t>
            </a:fld>
            <a:endParaRPr lang="en-US" sz="800" dirty="0"/>
          </a:p>
        </p:txBody>
      </p:sp>
      <p:sp>
        <p:nvSpPr>
          <p:cNvPr id="14" name="Footer">
            <a:extLst>
              <a:ext uri="{FF2B5EF4-FFF2-40B4-BE49-F238E27FC236}">
                <a16:creationId xmlns:a16="http://schemas.microsoft.com/office/drawing/2014/main" id="{D016FC35-AA20-46C1-B560-DEE40842974F}"/>
              </a:ext>
            </a:extLst>
          </p:cNvPr>
          <p:cNvSpPr>
            <a:spLocks noGrp="1"/>
          </p:cNvSpPr>
          <p:nvPr>
            <p:ph type="ftr" sz="quarter" idx="13"/>
          </p:nvPr>
        </p:nvSpPr>
        <p:spPr/>
        <p:txBody>
          <a:bodyPr anchor="b"/>
          <a:lstStyle/>
          <a:p>
            <a:endParaRPr lang="en-US" sz="1000" dirty="0">
              <a:latin typeface="Arial Nova Light" panose="020B0304020202020204" pitchFamily="34" charset="0"/>
            </a:endParaRPr>
          </a:p>
        </p:txBody>
      </p:sp>
      <p:pic>
        <p:nvPicPr>
          <p:cNvPr id="6" name="Pyxis Logo" descr="Logo&#10;&#10;Description automatically generated with medium confidence">
            <a:extLst>
              <a:ext uri="{FF2B5EF4-FFF2-40B4-BE49-F238E27FC236}">
                <a16:creationId xmlns:a16="http://schemas.microsoft.com/office/drawing/2014/main" id="{FE8D027C-9374-4239-95AA-C364012DE54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47630" y="6294407"/>
            <a:ext cx="1231190" cy="482627"/>
          </a:xfrm>
          <a:prstGeom prst="rect">
            <a:avLst/>
          </a:prstGeom>
        </p:spPr>
      </p:pic>
      <p:sp>
        <p:nvSpPr>
          <p:cNvPr id="9" name="Content">
            <a:extLst>
              <a:ext uri="{FF2B5EF4-FFF2-40B4-BE49-F238E27FC236}">
                <a16:creationId xmlns:a16="http://schemas.microsoft.com/office/drawing/2014/main" id="{8FDA390F-A9B7-46FC-8568-E7F6D8173948}"/>
              </a:ext>
            </a:extLst>
          </p:cNvPr>
          <p:cNvSpPr>
            <a:spLocks noGrp="1"/>
          </p:cNvSpPr>
          <p:nvPr>
            <p:ph sz="quarter" idx="12"/>
          </p:nvPr>
        </p:nvSpPr>
        <p:spPr>
          <a:xfrm>
            <a:off x="614362" y="1124712"/>
            <a:ext cx="10972800" cy="5029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aphicFrame>
        <p:nvGraphicFramePr>
          <p:cNvPr id="10" name="Title Block">
            <a:extLst>
              <a:ext uri="{FF2B5EF4-FFF2-40B4-BE49-F238E27FC236}">
                <a16:creationId xmlns:a16="http://schemas.microsoft.com/office/drawing/2014/main" id="{EFE7C7A8-354D-470F-9D18-A916EBB9C343}"/>
              </a:ext>
            </a:extLst>
          </p:cNvPr>
          <p:cNvGraphicFramePr>
            <a:graphicFrameLocks noGrp="1"/>
          </p:cNvGraphicFramePr>
          <p:nvPr userDrawn="1">
            <p:extLst>
              <p:ext uri="{D42A27DB-BD31-4B8C-83A1-F6EECF244321}">
                <p14:modId xmlns:p14="http://schemas.microsoft.com/office/powerpoint/2010/main" val="4137322136"/>
              </p:ext>
            </p:extLst>
          </p:nvPr>
        </p:nvGraphicFramePr>
        <p:xfrm>
          <a:off x="613180" y="265953"/>
          <a:ext cx="2130552" cy="338328"/>
        </p:xfrm>
        <a:graphic>
          <a:graphicData uri="http://schemas.openxmlformats.org/drawingml/2006/table">
            <a:tbl>
              <a:tblPr firstRow="1" bandRow="1">
                <a:effectLst/>
                <a:tableStyleId>{5C22544A-7EE6-4342-B048-85BDC9FD1C3A}</a:tableStyleId>
              </a:tblPr>
              <a:tblGrid>
                <a:gridCol w="2130552">
                  <a:extLst>
                    <a:ext uri="{9D8B030D-6E8A-4147-A177-3AD203B41FA5}">
                      <a16:colId xmlns:a16="http://schemas.microsoft.com/office/drawing/2014/main" val="20000"/>
                    </a:ext>
                  </a:extLst>
                </a:gridCol>
              </a:tblGrid>
              <a:tr h="338328">
                <a:tc>
                  <a:txBody>
                    <a:bodyPr/>
                    <a:lstStyle/>
                    <a:p>
                      <a:pPr algn="l" defTabSz="457200" rtl="0" eaLnBrk="1" latinLnBrk="0" hangingPunct="1">
                        <a:spcBef>
                          <a:spcPct val="0"/>
                        </a:spcBef>
                        <a:buNone/>
                      </a:pPr>
                      <a:endParaRPr lang="en-US" sz="1000" b="1" kern="1200" dirty="0">
                        <a:solidFill>
                          <a:schemeClr val="lt1"/>
                        </a:solidFill>
                        <a:latin typeface="Arial Nova" panose="020B0504020202020204" pitchFamily="34" charset="0"/>
                        <a:ea typeface="+mn-ea"/>
                        <a:cs typeface="+mn-cs"/>
                      </a:endParaRPr>
                    </a:p>
                  </a:txBody>
                  <a:tcPr marL="110836" marR="110836" marT="40341" marB="40341">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3E52"/>
                    </a:solidFill>
                  </a:tcPr>
                </a:tc>
                <a:extLst>
                  <a:ext uri="{0D108BD9-81ED-4DB2-BD59-A6C34878D82A}">
                    <a16:rowId xmlns:a16="http://schemas.microsoft.com/office/drawing/2014/main" val="10000"/>
                  </a:ext>
                </a:extLst>
              </a:tr>
            </a:tbl>
          </a:graphicData>
        </a:graphic>
      </p:graphicFrame>
      <p:sp>
        <p:nvSpPr>
          <p:cNvPr id="12" name="Title">
            <a:extLst>
              <a:ext uri="{FF2B5EF4-FFF2-40B4-BE49-F238E27FC236}">
                <a16:creationId xmlns:a16="http://schemas.microsoft.com/office/drawing/2014/main" id="{22E7379A-BDD0-4F0D-92C1-9F8A5FE12AB8}"/>
              </a:ext>
            </a:extLst>
          </p:cNvPr>
          <p:cNvSpPr>
            <a:spLocks noGrp="1"/>
          </p:cNvSpPr>
          <p:nvPr>
            <p:ph type="title"/>
          </p:nvPr>
        </p:nvSpPr>
        <p:spPr>
          <a:xfrm>
            <a:off x="613180" y="265953"/>
            <a:ext cx="2130552" cy="338328"/>
          </a:xfrm>
        </p:spPr>
        <p:txBody>
          <a:bodyPr/>
          <a:lstStyle>
            <a:lvl1pPr algn="ctr">
              <a:defRPr lang="en-US" sz="1000" b="0" kern="1200" spc="300" baseline="0" dirty="0" smtClean="0">
                <a:solidFill>
                  <a:schemeClr val="lt1"/>
                </a:solidFill>
                <a:latin typeface="Arial Nova" panose="020B0504020202020204" pitchFamily="34" charset="0"/>
                <a:ea typeface="+mn-ea"/>
                <a:cs typeface="+mn-cs"/>
              </a:defRPr>
            </a:lvl1pPr>
          </a:lstStyle>
          <a:p>
            <a:r>
              <a:rPr lang="en-US" dirty="0"/>
              <a:t>Click to edit Master title style</a:t>
            </a:r>
          </a:p>
        </p:txBody>
      </p:sp>
    </p:spTree>
    <p:extLst>
      <p:ext uri="{BB962C8B-B14F-4D97-AF65-F5344CB8AC3E}">
        <p14:creationId xmlns:p14="http://schemas.microsoft.com/office/powerpoint/2010/main" val="14308075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ClosingSlide">
    <p:bg>
      <p:bgRef idx="1001">
        <a:schemeClr val="bg2"/>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AAC7701-C1D7-42CF-9E93-9469658C6C04}"/>
              </a:ext>
            </a:extLst>
          </p:cNvPr>
          <p:cNvPicPr>
            <a:picLocks noChangeAspect="1"/>
          </p:cNvPicPr>
          <p:nvPr userDrawn="1"/>
        </p:nvPicPr>
        <p:blipFill>
          <a:blip r:embed="rId2"/>
          <a:stretch>
            <a:fillRect/>
          </a:stretch>
        </p:blipFill>
        <p:spPr>
          <a:xfrm>
            <a:off x="5414658" y="5952672"/>
            <a:ext cx="1362684" cy="295727"/>
          </a:xfrm>
          <a:prstGeom prst="rect">
            <a:avLst/>
          </a:prstGeom>
        </p:spPr>
      </p:pic>
      <p:sp>
        <p:nvSpPr>
          <p:cNvPr id="3" name="Slide Number">
            <a:extLst>
              <a:ext uri="{FF2B5EF4-FFF2-40B4-BE49-F238E27FC236}">
                <a16:creationId xmlns:a16="http://schemas.microsoft.com/office/drawing/2014/main" id="{79EB8F9A-95F9-90C9-9D82-6F31490F3FD4}"/>
              </a:ext>
            </a:extLst>
          </p:cNvPr>
          <p:cNvSpPr txBox="1">
            <a:spLocks/>
          </p:cNvSpPr>
          <p:nvPr userDrawn="1"/>
        </p:nvSpPr>
        <p:spPr>
          <a:xfrm>
            <a:off x="11697301" y="6382534"/>
            <a:ext cx="365760" cy="365125"/>
          </a:xfrm>
          <a:prstGeom prst="rect">
            <a:avLst/>
          </a:prstGeom>
        </p:spPr>
        <p:txBody>
          <a:bodyPr vert="horz" lIns="91440" tIns="45720" rIns="91440" bIns="45720" rtlCol="0" anchor="ctr"/>
          <a:lstStyle>
            <a:defPPr>
              <a:defRPr lang="en-US"/>
            </a:defPPr>
            <a:lvl1pPr marL="0" algn="r" defTabSz="914400" rtl="0" eaLnBrk="1" latinLnBrk="0" hangingPunct="1">
              <a:defRPr sz="800" kern="1200">
                <a:solidFill>
                  <a:schemeClr val="tx1">
                    <a:tint val="75000"/>
                  </a:schemeClr>
                </a:solidFill>
                <a:latin typeface="Gotham Medium"/>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81D60167-4931-47E6-BA6A-407CBD079E47}" type="slidenum">
              <a:rPr kumimoji="0" lang="en-US" sz="800" b="0" i="0" u="none" strike="noStrike" kern="1200" cap="none" spc="0" normalizeH="0" baseline="0" noProof="0" smtClean="0">
                <a:ln>
                  <a:noFill/>
                </a:ln>
                <a:solidFill>
                  <a:srgbClr val="55565A">
                    <a:tint val="75000"/>
                  </a:srgbClr>
                </a:solidFill>
                <a:effectLst/>
                <a:uLnTx/>
                <a:uFillTx/>
                <a:latin typeface="Gotham Medium"/>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rgbClr val="55565A">
                  <a:tint val="75000"/>
                </a:srgbClr>
              </a:solidFill>
              <a:effectLst/>
              <a:uLnTx/>
              <a:uFillTx/>
              <a:latin typeface="Gotham Medium"/>
              <a:ea typeface="+mn-ea"/>
              <a:cs typeface="+mn-cs"/>
            </a:endParaRPr>
          </a:p>
        </p:txBody>
      </p:sp>
    </p:spTree>
    <p:extLst>
      <p:ext uri="{BB962C8B-B14F-4D97-AF65-F5344CB8AC3E}">
        <p14:creationId xmlns:p14="http://schemas.microsoft.com/office/powerpoint/2010/main" val="3922145437"/>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losingSlideSlogan">
    <p:bg>
      <p:bgPr>
        <a:solidFill>
          <a:srgbClr val="003E52"/>
        </a:solidFill>
        <a:effectLst/>
      </p:bgPr>
    </p:bg>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DE1D0B8C-B190-420F-812C-CA9D80A30D1E}"/>
              </a:ext>
            </a:extLst>
          </p:cNvPr>
          <p:cNvSpPr>
            <a:spLocks noGrp="1"/>
          </p:cNvSpPr>
          <p:nvPr>
            <p:ph type="sldNum" sz="quarter" idx="14"/>
          </p:nvPr>
        </p:nvSpPr>
        <p:spPr>
          <a:xfrm>
            <a:off x="11697301" y="6382534"/>
            <a:ext cx="365760" cy="365125"/>
          </a:xfrm>
        </p:spPr>
        <p:txBody>
          <a:bodyPr/>
          <a:lstStyle/>
          <a:p>
            <a:fld id="{81D60167-4931-47E6-BA6A-407CBD079E47}" type="slidenum">
              <a:rPr lang="en-US" smtClean="0"/>
              <a:pPr/>
              <a:t>‹#›</a:t>
            </a:fld>
            <a:endParaRPr lang="en-US" sz="800" dirty="0"/>
          </a:p>
        </p:txBody>
      </p:sp>
      <p:pic>
        <p:nvPicPr>
          <p:cNvPr id="6" name="Berkadia Text Logo" descr="Berkadia_byline_KO_RGB.eps"/>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707115" y="6363077"/>
            <a:ext cx="3657600" cy="101600"/>
          </a:xfrm>
          <a:prstGeom prst="rect">
            <a:avLst/>
          </a:prstGeom>
        </p:spPr>
      </p:pic>
      <p:pic>
        <p:nvPicPr>
          <p:cNvPr id="5" name="Berkadia Value" descr="valueofcertainty.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2256973" y="2853278"/>
            <a:ext cx="7678057" cy="1144152"/>
          </a:xfrm>
          <a:prstGeom prst="rect">
            <a:avLst/>
          </a:prstGeom>
        </p:spPr>
      </p:pic>
    </p:spTree>
    <p:extLst>
      <p:ext uri="{BB962C8B-B14F-4D97-AF65-F5344CB8AC3E}">
        <p14:creationId xmlns:p14="http://schemas.microsoft.com/office/powerpoint/2010/main" val="1716840281"/>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Content_ReducedSize">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7FC679A1-DCEE-4E22-9383-BF339A2AF466}"/>
              </a:ext>
            </a:extLst>
          </p:cNvPr>
          <p:cNvSpPr>
            <a:spLocks noGrp="1"/>
          </p:cNvSpPr>
          <p:nvPr>
            <p:ph type="sldNum" sz="quarter" idx="14"/>
          </p:nvPr>
        </p:nvSpPr>
        <p:spPr/>
        <p:txBody>
          <a:bodyPr/>
          <a:lstStyle/>
          <a:p>
            <a:fld id="{81D60167-4931-47E6-BA6A-407CBD079E47}" type="slidenum">
              <a:rPr lang="en-US" smtClean="0"/>
              <a:pPr/>
              <a:t>‹#›</a:t>
            </a:fld>
            <a:endParaRPr lang="en-US" sz="800" dirty="0"/>
          </a:p>
        </p:txBody>
      </p:sp>
      <p:sp>
        <p:nvSpPr>
          <p:cNvPr id="14" name="Footer">
            <a:extLst>
              <a:ext uri="{FF2B5EF4-FFF2-40B4-BE49-F238E27FC236}">
                <a16:creationId xmlns:a16="http://schemas.microsoft.com/office/drawing/2014/main" id="{D016FC35-AA20-46C1-B560-DEE40842974F}"/>
              </a:ext>
            </a:extLst>
          </p:cNvPr>
          <p:cNvSpPr>
            <a:spLocks noGrp="1"/>
          </p:cNvSpPr>
          <p:nvPr>
            <p:ph type="ftr" sz="quarter" idx="13"/>
          </p:nvPr>
        </p:nvSpPr>
        <p:spPr/>
        <p:txBody>
          <a:bodyPr/>
          <a:lstStyle/>
          <a:p>
            <a:endParaRPr lang="en-US" sz="1000" dirty="0">
              <a:latin typeface="Arial Nova Light" panose="020B0304020202020204" pitchFamily="34" charset="0"/>
            </a:endParaRPr>
          </a:p>
        </p:txBody>
      </p:sp>
      <p:pic>
        <p:nvPicPr>
          <p:cNvPr id="6" name="Pyxis Logo" descr="Logo&#10;&#10;Description automatically generated with medium confidence">
            <a:extLst>
              <a:ext uri="{FF2B5EF4-FFF2-40B4-BE49-F238E27FC236}">
                <a16:creationId xmlns:a16="http://schemas.microsoft.com/office/drawing/2014/main" id="{FE8D027C-9374-4239-95AA-C364012DE54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47630" y="6294407"/>
            <a:ext cx="1231190" cy="482627"/>
          </a:xfrm>
          <a:prstGeom prst="rect">
            <a:avLst/>
          </a:prstGeom>
        </p:spPr>
      </p:pic>
      <p:sp>
        <p:nvSpPr>
          <p:cNvPr id="9" name="Content">
            <a:extLst>
              <a:ext uri="{FF2B5EF4-FFF2-40B4-BE49-F238E27FC236}">
                <a16:creationId xmlns:a16="http://schemas.microsoft.com/office/drawing/2014/main" id="{8FDA390F-A9B7-46FC-8568-E7F6D8173948}"/>
              </a:ext>
            </a:extLst>
          </p:cNvPr>
          <p:cNvSpPr>
            <a:spLocks noGrp="1"/>
          </p:cNvSpPr>
          <p:nvPr>
            <p:ph sz="quarter" idx="12"/>
          </p:nvPr>
        </p:nvSpPr>
        <p:spPr>
          <a:xfrm>
            <a:off x="1295400" y="1344168"/>
            <a:ext cx="9601200" cy="45720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aphicFrame>
        <p:nvGraphicFramePr>
          <p:cNvPr id="10" name="Title Block">
            <a:extLst>
              <a:ext uri="{FF2B5EF4-FFF2-40B4-BE49-F238E27FC236}">
                <a16:creationId xmlns:a16="http://schemas.microsoft.com/office/drawing/2014/main" id="{EFE7C7A8-354D-470F-9D18-A916EBB9C343}"/>
              </a:ext>
            </a:extLst>
          </p:cNvPr>
          <p:cNvGraphicFramePr>
            <a:graphicFrameLocks noGrp="1"/>
          </p:cNvGraphicFramePr>
          <p:nvPr userDrawn="1">
            <p:extLst>
              <p:ext uri="{D42A27DB-BD31-4B8C-83A1-F6EECF244321}">
                <p14:modId xmlns:p14="http://schemas.microsoft.com/office/powerpoint/2010/main" val="3835686630"/>
              </p:ext>
            </p:extLst>
          </p:nvPr>
        </p:nvGraphicFramePr>
        <p:xfrm>
          <a:off x="613180" y="265953"/>
          <a:ext cx="2130552" cy="338328"/>
        </p:xfrm>
        <a:graphic>
          <a:graphicData uri="http://schemas.openxmlformats.org/drawingml/2006/table">
            <a:tbl>
              <a:tblPr firstRow="1" bandRow="1">
                <a:effectLst/>
                <a:tableStyleId>{5C22544A-7EE6-4342-B048-85BDC9FD1C3A}</a:tableStyleId>
              </a:tblPr>
              <a:tblGrid>
                <a:gridCol w="2130552">
                  <a:extLst>
                    <a:ext uri="{9D8B030D-6E8A-4147-A177-3AD203B41FA5}">
                      <a16:colId xmlns:a16="http://schemas.microsoft.com/office/drawing/2014/main" val="20000"/>
                    </a:ext>
                  </a:extLst>
                </a:gridCol>
              </a:tblGrid>
              <a:tr h="338328">
                <a:tc>
                  <a:txBody>
                    <a:bodyPr/>
                    <a:lstStyle/>
                    <a:p>
                      <a:pPr algn="l" defTabSz="457200" rtl="0" eaLnBrk="1" latinLnBrk="0" hangingPunct="1">
                        <a:spcBef>
                          <a:spcPct val="0"/>
                        </a:spcBef>
                        <a:buNone/>
                      </a:pPr>
                      <a:endParaRPr lang="en-US" sz="1000" b="1" kern="1200" dirty="0">
                        <a:solidFill>
                          <a:schemeClr val="lt1"/>
                        </a:solidFill>
                        <a:latin typeface="Arial Nova" panose="020B0504020202020204" pitchFamily="34" charset="0"/>
                        <a:ea typeface="+mn-ea"/>
                        <a:cs typeface="+mn-cs"/>
                      </a:endParaRPr>
                    </a:p>
                  </a:txBody>
                  <a:tcPr marL="110836" marR="110836" marT="40341" marB="40341">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3E52"/>
                    </a:solidFill>
                  </a:tcPr>
                </a:tc>
                <a:extLst>
                  <a:ext uri="{0D108BD9-81ED-4DB2-BD59-A6C34878D82A}">
                    <a16:rowId xmlns:a16="http://schemas.microsoft.com/office/drawing/2014/main" val="10000"/>
                  </a:ext>
                </a:extLst>
              </a:tr>
            </a:tbl>
          </a:graphicData>
        </a:graphic>
      </p:graphicFrame>
      <p:sp>
        <p:nvSpPr>
          <p:cNvPr id="12" name="Title">
            <a:extLst>
              <a:ext uri="{FF2B5EF4-FFF2-40B4-BE49-F238E27FC236}">
                <a16:creationId xmlns:a16="http://schemas.microsoft.com/office/drawing/2014/main" id="{22E7379A-BDD0-4F0D-92C1-9F8A5FE12AB8}"/>
              </a:ext>
            </a:extLst>
          </p:cNvPr>
          <p:cNvSpPr>
            <a:spLocks noGrp="1"/>
          </p:cNvSpPr>
          <p:nvPr>
            <p:ph type="title"/>
          </p:nvPr>
        </p:nvSpPr>
        <p:spPr>
          <a:xfrm>
            <a:off x="613180" y="265953"/>
            <a:ext cx="2130552" cy="338328"/>
          </a:xfrm>
        </p:spPr>
        <p:txBody>
          <a:bodyPr/>
          <a:lstStyle>
            <a:lvl1pPr algn="ctr">
              <a:defRPr lang="en-US" sz="1000" b="0" kern="1200" spc="300" baseline="0" dirty="0" smtClean="0">
                <a:solidFill>
                  <a:schemeClr val="lt1"/>
                </a:solidFill>
                <a:latin typeface="Arial Nova" panose="020B0504020202020204" pitchFamily="34" charset="0"/>
                <a:ea typeface="+mn-ea"/>
                <a:cs typeface="+mn-cs"/>
              </a:defRPr>
            </a:lvl1pPr>
          </a:lstStyle>
          <a:p>
            <a:r>
              <a:rPr lang="en-US" dirty="0"/>
              <a:t>Click to edit Master title style</a:t>
            </a:r>
          </a:p>
        </p:txBody>
      </p:sp>
    </p:spTree>
    <p:extLst>
      <p:ext uri="{BB962C8B-B14F-4D97-AF65-F5344CB8AC3E}">
        <p14:creationId xmlns:p14="http://schemas.microsoft.com/office/powerpoint/2010/main" val="4584138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Content">
    <p:spTree>
      <p:nvGrpSpPr>
        <p:cNvPr id="1" name=""/>
        <p:cNvGrpSpPr/>
        <p:nvPr/>
      </p:nvGrpSpPr>
      <p:grpSpPr>
        <a:xfrm>
          <a:off x="0" y="0"/>
          <a:ext cx="0" cy="0"/>
          <a:chOff x="0" y="0"/>
          <a:chExt cx="0" cy="0"/>
        </a:xfrm>
      </p:grpSpPr>
      <p:sp>
        <p:nvSpPr>
          <p:cNvPr id="20" name="Slide Number">
            <a:extLst>
              <a:ext uri="{FF2B5EF4-FFF2-40B4-BE49-F238E27FC236}">
                <a16:creationId xmlns:a16="http://schemas.microsoft.com/office/drawing/2014/main" id="{650A1732-5115-409D-BC45-4A430180FB92}"/>
              </a:ext>
            </a:extLst>
          </p:cNvPr>
          <p:cNvSpPr>
            <a:spLocks noGrp="1"/>
          </p:cNvSpPr>
          <p:nvPr>
            <p:ph type="sldNum" sz="quarter" idx="14"/>
          </p:nvPr>
        </p:nvSpPr>
        <p:spPr>
          <a:xfrm>
            <a:off x="11697301" y="6382534"/>
            <a:ext cx="365760" cy="365125"/>
          </a:xfrm>
        </p:spPr>
        <p:txBody>
          <a:bodyPr/>
          <a:lstStyle/>
          <a:p>
            <a:fld id="{81D60167-4931-47E6-BA6A-407CBD079E47}" type="slidenum">
              <a:rPr lang="en-US" smtClean="0"/>
              <a:pPr/>
              <a:t>‹#›</a:t>
            </a:fld>
            <a:endParaRPr lang="en-US" sz="800" dirty="0"/>
          </a:p>
        </p:txBody>
      </p:sp>
      <p:sp>
        <p:nvSpPr>
          <p:cNvPr id="8" name="Right Content">
            <a:extLst>
              <a:ext uri="{FF2B5EF4-FFF2-40B4-BE49-F238E27FC236}">
                <a16:creationId xmlns:a16="http://schemas.microsoft.com/office/drawing/2014/main" id="{F5E5D409-5B88-4C6D-9A30-C06CEC28EE81}"/>
              </a:ext>
            </a:extLst>
          </p:cNvPr>
          <p:cNvSpPr>
            <a:spLocks noGrp="1"/>
          </p:cNvSpPr>
          <p:nvPr>
            <p:ph sz="quarter" idx="13"/>
          </p:nvPr>
        </p:nvSpPr>
        <p:spPr>
          <a:xfrm>
            <a:off x="6177917" y="1124712"/>
            <a:ext cx="5394960" cy="5029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Left Content">
            <a:extLst>
              <a:ext uri="{FF2B5EF4-FFF2-40B4-BE49-F238E27FC236}">
                <a16:creationId xmlns:a16="http://schemas.microsoft.com/office/drawing/2014/main" id="{8FDA390F-A9B7-46FC-8568-E7F6D8173948}"/>
              </a:ext>
            </a:extLst>
          </p:cNvPr>
          <p:cNvSpPr>
            <a:spLocks noGrp="1"/>
          </p:cNvSpPr>
          <p:nvPr>
            <p:ph sz="quarter" idx="12"/>
          </p:nvPr>
        </p:nvSpPr>
        <p:spPr>
          <a:xfrm>
            <a:off x="619125" y="1124712"/>
            <a:ext cx="5394960" cy="5029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aphicFrame>
        <p:nvGraphicFramePr>
          <p:cNvPr id="15" name="Title Block">
            <a:extLst>
              <a:ext uri="{FF2B5EF4-FFF2-40B4-BE49-F238E27FC236}">
                <a16:creationId xmlns:a16="http://schemas.microsoft.com/office/drawing/2014/main" id="{25E01B6A-AD7B-4B20-A2C1-FDB9E55071F7}"/>
              </a:ext>
            </a:extLst>
          </p:cNvPr>
          <p:cNvGraphicFramePr>
            <a:graphicFrameLocks noGrp="1"/>
          </p:cNvGraphicFramePr>
          <p:nvPr userDrawn="1">
            <p:extLst>
              <p:ext uri="{D42A27DB-BD31-4B8C-83A1-F6EECF244321}">
                <p14:modId xmlns:p14="http://schemas.microsoft.com/office/powerpoint/2010/main" val="3191318615"/>
              </p:ext>
            </p:extLst>
          </p:nvPr>
        </p:nvGraphicFramePr>
        <p:xfrm>
          <a:off x="613180" y="265953"/>
          <a:ext cx="2130552" cy="338328"/>
        </p:xfrm>
        <a:graphic>
          <a:graphicData uri="http://schemas.openxmlformats.org/drawingml/2006/table">
            <a:tbl>
              <a:tblPr firstRow="1" bandRow="1">
                <a:effectLst/>
                <a:tableStyleId>{5C22544A-7EE6-4342-B048-85BDC9FD1C3A}</a:tableStyleId>
              </a:tblPr>
              <a:tblGrid>
                <a:gridCol w="2130552">
                  <a:extLst>
                    <a:ext uri="{9D8B030D-6E8A-4147-A177-3AD203B41FA5}">
                      <a16:colId xmlns:a16="http://schemas.microsoft.com/office/drawing/2014/main" val="20000"/>
                    </a:ext>
                  </a:extLst>
                </a:gridCol>
              </a:tblGrid>
              <a:tr h="338328">
                <a:tc>
                  <a:txBody>
                    <a:bodyPr/>
                    <a:lstStyle/>
                    <a:p>
                      <a:pPr algn="l" defTabSz="457200" rtl="0" eaLnBrk="1" latinLnBrk="0" hangingPunct="1">
                        <a:spcBef>
                          <a:spcPct val="0"/>
                        </a:spcBef>
                        <a:buNone/>
                      </a:pPr>
                      <a:endParaRPr lang="en-US" sz="1000" b="1" kern="1200" dirty="0">
                        <a:solidFill>
                          <a:schemeClr val="lt1"/>
                        </a:solidFill>
                        <a:latin typeface="Arial Nova" panose="020B0504020202020204" pitchFamily="34" charset="0"/>
                        <a:ea typeface="+mn-ea"/>
                        <a:cs typeface="+mn-cs"/>
                      </a:endParaRPr>
                    </a:p>
                  </a:txBody>
                  <a:tcPr marL="110836" marR="110836" marT="40341" marB="40341">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3E52"/>
                    </a:solidFill>
                  </a:tcPr>
                </a:tc>
                <a:extLst>
                  <a:ext uri="{0D108BD9-81ED-4DB2-BD59-A6C34878D82A}">
                    <a16:rowId xmlns:a16="http://schemas.microsoft.com/office/drawing/2014/main" val="10000"/>
                  </a:ext>
                </a:extLst>
              </a:tr>
            </a:tbl>
          </a:graphicData>
        </a:graphic>
      </p:graphicFrame>
      <p:sp>
        <p:nvSpPr>
          <p:cNvPr id="16" name="Title">
            <a:extLst>
              <a:ext uri="{FF2B5EF4-FFF2-40B4-BE49-F238E27FC236}">
                <a16:creationId xmlns:a16="http://schemas.microsoft.com/office/drawing/2014/main" id="{084D6C5B-D297-4AB5-982D-6926BFBEAC37}"/>
              </a:ext>
            </a:extLst>
          </p:cNvPr>
          <p:cNvSpPr>
            <a:spLocks noGrp="1"/>
          </p:cNvSpPr>
          <p:nvPr>
            <p:ph type="title"/>
          </p:nvPr>
        </p:nvSpPr>
        <p:spPr>
          <a:xfrm>
            <a:off x="613180" y="265953"/>
            <a:ext cx="2130552" cy="338328"/>
          </a:xfrm>
        </p:spPr>
        <p:txBody>
          <a:bodyPr/>
          <a:lstStyle>
            <a:lvl1pPr algn="ctr">
              <a:defRPr lang="en-US" sz="1000" b="0" kern="1200" spc="300" baseline="0" dirty="0" smtClean="0">
                <a:solidFill>
                  <a:schemeClr val="lt1"/>
                </a:solidFill>
                <a:latin typeface="Arial Nova" panose="020B0504020202020204" pitchFamily="34" charset="0"/>
                <a:ea typeface="+mn-ea"/>
                <a:cs typeface="+mn-cs"/>
              </a:defRPr>
            </a:lvl1pPr>
          </a:lstStyle>
          <a:p>
            <a:r>
              <a:rPr lang="en-US" dirty="0"/>
              <a:t>Click to edit Master title style</a:t>
            </a:r>
          </a:p>
        </p:txBody>
      </p:sp>
      <p:sp>
        <p:nvSpPr>
          <p:cNvPr id="17" name="Footer">
            <a:extLst>
              <a:ext uri="{FF2B5EF4-FFF2-40B4-BE49-F238E27FC236}">
                <a16:creationId xmlns:a16="http://schemas.microsoft.com/office/drawing/2014/main" id="{6E72F769-371A-484C-8AC4-35A35DE4ED94}"/>
              </a:ext>
            </a:extLst>
          </p:cNvPr>
          <p:cNvSpPr>
            <a:spLocks noGrp="1"/>
          </p:cNvSpPr>
          <p:nvPr>
            <p:ph type="ftr" sz="quarter" idx="3"/>
          </p:nvPr>
        </p:nvSpPr>
        <p:spPr>
          <a:xfrm>
            <a:off x="613180" y="6299200"/>
            <a:ext cx="9496589" cy="448459"/>
          </a:xfrm>
          <a:prstGeom prst="rect">
            <a:avLst/>
          </a:prstGeom>
        </p:spPr>
        <p:txBody>
          <a:bodyPr anchor="ctr"/>
          <a:lstStyle>
            <a:lvl1pPr>
              <a:defRPr sz="1000"/>
            </a:lvl1pPr>
          </a:lstStyle>
          <a:p>
            <a:endParaRPr lang="en-US" sz="1000" dirty="0">
              <a:latin typeface="Arial Nova Light" panose="020B0304020202020204" pitchFamily="34" charset="0"/>
            </a:endParaRPr>
          </a:p>
        </p:txBody>
      </p:sp>
      <p:pic>
        <p:nvPicPr>
          <p:cNvPr id="18" name="Pyxis Logo" descr="Logo&#10;&#10;Description automatically generated with medium confidence">
            <a:extLst>
              <a:ext uri="{FF2B5EF4-FFF2-40B4-BE49-F238E27FC236}">
                <a16:creationId xmlns:a16="http://schemas.microsoft.com/office/drawing/2014/main" id="{7CA69721-5C7E-494E-BBC0-A2C979A8ED1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47630" y="6294407"/>
            <a:ext cx="1231190" cy="482627"/>
          </a:xfrm>
          <a:prstGeom prst="rect">
            <a:avLst/>
          </a:prstGeom>
        </p:spPr>
      </p:pic>
    </p:spTree>
    <p:extLst>
      <p:ext uri="{BB962C8B-B14F-4D97-AF65-F5344CB8AC3E}">
        <p14:creationId xmlns:p14="http://schemas.microsoft.com/office/powerpoint/2010/main" val="2226760047"/>
      </p:ext>
    </p:extLst>
  </p:cSld>
  <p:clrMapOvr>
    <a:masterClrMapping/>
  </p:clrMapOvr>
  <p:extLst>
    <p:ext uri="{DCECCB84-F9BA-43D5-87BE-67443E8EF086}">
      <p15:sldGuideLst xmlns:p15="http://schemas.microsoft.com/office/powerpoint/2012/main">
        <p15:guide id="1" orient="horz" pos="3888"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Content_UnevenHeight">
    <p:spTree>
      <p:nvGrpSpPr>
        <p:cNvPr id="1" name=""/>
        <p:cNvGrpSpPr/>
        <p:nvPr/>
      </p:nvGrpSpPr>
      <p:grpSpPr>
        <a:xfrm>
          <a:off x="0" y="0"/>
          <a:ext cx="0" cy="0"/>
          <a:chOff x="0" y="0"/>
          <a:chExt cx="0" cy="0"/>
        </a:xfrm>
      </p:grpSpPr>
      <p:sp>
        <p:nvSpPr>
          <p:cNvPr id="20" name="Slide Number">
            <a:extLst>
              <a:ext uri="{FF2B5EF4-FFF2-40B4-BE49-F238E27FC236}">
                <a16:creationId xmlns:a16="http://schemas.microsoft.com/office/drawing/2014/main" id="{650A1732-5115-409D-BC45-4A430180FB92}"/>
              </a:ext>
            </a:extLst>
          </p:cNvPr>
          <p:cNvSpPr>
            <a:spLocks noGrp="1"/>
          </p:cNvSpPr>
          <p:nvPr>
            <p:ph type="sldNum" sz="quarter" idx="14"/>
          </p:nvPr>
        </p:nvSpPr>
        <p:spPr>
          <a:xfrm>
            <a:off x="11697301" y="6382534"/>
            <a:ext cx="365760" cy="365125"/>
          </a:xfrm>
        </p:spPr>
        <p:txBody>
          <a:bodyPr/>
          <a:lstStyle/>
          <a:p>
            <a:fld id="{81D60167-4931-47E6-BA6A-407CBD079E47}" type="slidenum">
              <a:rPr lang="en-US" smtClean="0"/>
              <a:pPr/>
              <a:t>‹#›</a:t>
            </a:fld>
            <a:endParaRPr lang="en-US" sz="800" dirty="0"/>
          </a:p>
        </p:txBody>
      </p:sp>
      <p:sp>
        <p:nvSpPr>
          <p:cNvPr id="8" name="Right Content">
            <a:extLst>
              <a:ext uri="{FF2B5EF4-FFF2-40B4-BE49-F238E27FC236}">
                <a16:creationId xmlns:a16="http://schemas.microsoft.com/office/drawing/2014/main" id="{F5E5D409-5B88-4C6D-9A30-C06CEC28EE81}"/>
              </a:ext>
            </a:extLst>
          </p:cNvPr>
          <p:cNvSpPr>
            <a:spLocks noGrp="1"/>
          </p:cNvSpPr>
          <p:nvPr>
            <p:ph sz="quarter" idx="13"/>
          </p:nvPr>
        </p:nvSpPr>
        <p:spPr>
          <a:xfrm>
            <a:off x="6177917" y="1124712"/>
            <a:ext cx="5394960" cy="5029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Left Content">
            <a:extLst>
              <a:ext uri="{FF2B5EF4-FFF2-40B4-BE49-F238E27FC236}">
                <a16:creationId xmlns:a16="http://schemas.microsoft.com/office/drawing/2014/main" id="{8FDA390F-A9B7-46FC-8568-E7F6D8173948}"/>
              </a:ext>
            </a:extLst>
          </p:cNvPr>
          <p:cNvSpPr>
            <a:spLocks noGrp="1"/>
          </p:cNvSpPr>
          <p:nvPr>
            <p:ph sz="quarter" idx="12"/>
          </p:nvPr>
        </p:nvSpPr>
        <p:spPr>
          <a:xfrm>
            <a:off x="619125" y="1581912"/>
            <a:ext cx="5394960" cy="45720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aphicFrame>
        <p:nvGraphicFramePr>
          <p:cNvPr id="15" name="Title Block">
            <a:extLst>
              <a:ext uri="{FF2B5EF4-FFF2-40B4-BE49-F238E27FC236}">
                <a16:creationId xmlns:a16="http://schemas.microsoft.com/office/drawing/2014/main" id="{25E01B6A-AD7B-4B20-A2C1-FDB9E55071F7}"/>
              </a:ext>
            </a:extLst>
          </p:cNvPr>
          <p:cNvGraphicFramePr>
            <a:graphicFrameLocks noGrp="1"/>
          </p:cNvGraphicFramePr>
          <p:nvPr userDrawn="1">
            <p:extLst>
              <p:ext uri="{D42A27DB-BD31-4B8C-83A1-F6EECF244321}">
                <p14:modId xmlns:p14="http://schemas.microsoft.com/office/powerpoint/2010/main" val="1168904797"/>
              </p:ext>
            </p:extLst>
          </p:nvPr>
        </p:nvGraphicFramePr>
        <p:xfrm>
          <a:off x="613180" y="265953"/>
          <a:ext cx="2130552" cy="338328"/>
        </p:xfrm>
        <a:graphic>
          <a:graphicData uri="http://schemas.openxmlformats.org/drawingml/2006/table">
            <a:tbl>
              <a:tblPr firstRow="1" bandRow="1">
                <a:effectLst/>
                <a:tableStyleId>{5C22544A-7EE6-4342-B048-85BDC9FD1C3A}</a:tableStyleId>
              </a:tblPr>
              <a:tblGrid>
                <a:gridCol w="2130552">
                  <a:extLst>
                    <a:ext uri="{9D8B030D-6E8A-4147-A177-3AD203B41FA5}">
                      <a16:colId xmlns:a16="http://schemas.microsoft.com/office/drawing/2014/main" val="20000"/>
                    </a:ext>
                  </a:extLst>
                </a:gridCol>
              </a:tblGrid>
              <a:tr h="338328">
                <a:tc>
                  <a:txBody>
                    <a:bodyPr/>
                    <a:lstStyle/>
                    <a:p>
                      <a:pPr algn="l" defTabSz="457200" rtl="0" eaLnBrk="1" latinLnBrk="0" hangingPunct="1">
                        <a:spcBef>
                          <a:spcPct val="0"/>
                        </a:spcBef>
                        <a:buNone/>
                      </a:pPr>
                      <a:endParaRPr lang="en-US" sz="1000" b="1" kern="1200" dirty="0">
                        <a:solidFill>
                          <a:schemeClr val="lt1"/>
                        </a:solidFill>
                        <a:latin typeface="Arial Nova" panose="020B0504020202020204" pitchFamily="34" charset="0"/>
                        <a:ea typeface="+mn-ea"/>
                        <a:cs typeface="+mn-cs"/>
                      </a:endParaRPr>
                    </a:p>
                  </a:txBody>
                  <a:tcPr marL="110836" marR="110836" marT="40341" marB="40341">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3E52"/>
                    </a:solidFill>
                  </a:tcPr>
                </a:tc>
                <a:extLst>
                  <a:ext uri="{0D108BD9-81ED-4DB2-BD59-A6C34878D82A}">
                    <a16:rowId xmlns:a16="http://schemas.microsoft.com/office/drawing/2014/main" val="10000"/>
                  </a:ext>
                </a:extLst>
              </a:tr>
            </a:tbl>
          </a:graphicData>
        </a:graphic>
      </p:graphicFrame>
      <p:sp>
        <p:nvSpPr>
          <p:cNvPr id="16" name="Title">
            <a:extLst>
              <a:ext uri="{FF2B5EF4-FFF2-40B4-BE49-F238E27FC236}">
                <a16:creationId xmlns:a16="http://schemas.microsoft.com/office/drawing/2014/main" id="{084D6C5B-D297-4AB5-982D-6926BFBEAC37}"/>
              </a:ext>
            </a:extLst>
          </p:cNvPr>
          <p:cNvSpPr>
            <a:spLocks noGrp="1"/>
          </p:cNvSpPr>
          <p:nvPr>
            <p:ph type="title"/>
          </p:nvPr>
        </p:nvSpPr>
        <p:spPr>
          <a:xfrm>
            <a:off x="613180" y="265953"/>
            <a:ext cx="2130552" cy="338328"/>
          </a:xfrm>
        </p:spPr>
        <p:txBody>
          <a:bodyPr/>
          <a:lstStyle>
            <a:lvl1pPr algn="ctr">
              <a:defRPr lang="en-US" sz="1000" b="0" kern="1200" spc="300" baseline="0" dirty="0" smtClean="0">
                <a:solidFill>
                  <a:schemeClr val="lt1"/>
                </a:solidFill>
                <a:latin typeface="Arial Nova" panose="020B0504020202020204" pitchFamily="34" charset="0"/>
                <a:ea typeface="+mn-ea"/>
                <a:cs typeface="+mn-cs"/>
              </a:defRPr>
            </a:lvl1pPr>
          </a:lstStyle>
          <a:p>
            <a:r>
              <a:rPr lang="en-US" dirty="0"/>
              <a:t>Click to edit Master title style</a:t>
            </a:r>
          </a:p>
        </p:txBody>
      </p:sp>
      <p:sp>
        <p:nvSpPr>
          <p:cNvPr id="17" name="Footer">
            <a:extLst>
              <a:ext uri="{FF2B5EF4-FFF2-40B4-BE49-F238E27FC236}">
                <a16:creationId xmlns:a16="http://schemas.microsoft.com/office/drawing/2014/main" id="{6E72F769-371A-484C-8AC4-35A35DE4ED94}"/>
              </a:ext>
            </a:extLst>
          </p:cNvPr>
          <p:cNvSpPr>
            <a:spLocks noGrp="1"/>
          </p:cNvSpPr>
          <p:nvPr>
            <p:ph type="ftr" sz="quarter" idx="3"/>
          </p:nvPr>
        </p:nvSpPr>
        <p:spPr>
          <a:xfrm>
            <a:off x="613180" y="6299200"/>
            <a:ext cx="9496589" cy="448459"/>
          </a:xfrm>
          <a:prstGeom prst="rect">
            <a:avLst/>
          </a:prstGeom>
        </p:spPr>
        <p:txBody>
          <a:bodyPr anchor="ctr"/>
          <a:lstStyle>
            <a:lvl1pPr>
              <a:defRPr sz="1000"/>
            </a:lvl1pPr>
          </a:lstStyle>
          <a:p>
            <a:endParaRPr lang="en-US" sz="1000" dirty="0">
              <a:latin typeface="Arial Nova Light" panose="020B0304020202020204" pitchFamily="34" charset="0"/>
            </a:endParaRPr>
          </a:p>
        </p:txBody>
      </p:sp>
      <p:pic>
        <p:nvPicPr>
          <p:cNvPr id="18" name="Pyxis Logo" descr="Logo&#10;&#10;Description automatically generated with medium confidence">
            <a:extLst>
              <a:ext uri="{FF2B5EF4-FFF2-40B4-BE49-F238E27FC236}">
                <a16:creationId xmlns:a16="http://schemas.microsoft.com/office/drawing/2014/main" id="{7CA69721-5C7E-494E-BBC0-A2C979A8ED1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47630" y="6294407"/>
            <a:ext cx="1231190" cy="482627"/>
          </a:xfrm>
          <a:prstGeom prst="rect">
            <a:avLst/>
          </a:prstGeom>
        </p:spPr>
      </p:pic>
    </p:spTree>
    <p:extLst>
      <p:ext uri="{BB962C8B-B14F-4D97-AF65-F5344CB8AC3E}">
        <p14:creationId xmlns:p14="http://schemas.microsoft.com/office/powerpoint/2010/main" val="3791960319"/>
      </p:ext>
    </p:extLst>
  </p:cSld>
  <p:clrMapOvr>
    <a:masterClrMapping/>
  </p:clrMapOvr>
  <p:extLst>
    <p:ext uri="{DCECCB84-F9BA-43D5-87BE-67443E8EF086}">
      <p15:sldGuideLst xmlns:p15="http://schemas.microsoft.com/office/powerpoint/2012/main">
        <p15:guide id="1" orient="horz" pos="3888"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Content_UnevenHeight2">
    <p:spTree>
      <p:nvGrpSpPr>
        <p:cNvPr id="1" name=""/>
        <p:cNvGrpSpPr/>
        <p:nvPr/>
      </p:nvGrpSpPr>
      <p:grpSpPr>
        <a:xfrm>
          <a:off x="0" y="0"/>
          <a:ext cx="0" cy="0"/>
          <a:chOff x="0" y="0"/>
          <a:chExt cx="0" cy="0"/>
        </a:xfrm>
      </p:grpSpPr>
      <p:sp>
        <p:nvSpPr>
          <p:cNvPr id="20" name="Slide Number">
            <a:extLst>
              <a:ext uri="{FF2B5EF4-FFF2-40B4-BE49-F238E27FC236}">
                <a16:creationId xmlns:a16="http://schemas.microsoft.com/office/drawing/2014/main" id="{650A1732-5115-409D-BC45-4A430180FB92}"/>
              </a:ext>
            </a:extLst>
          </p:cNvPr>
          <p:cNvSpPr>
            <a:spLocks noGrp="1"/>
          </p:cNvSpPr>
          <p:nvPr>
            <p:ph type="sldNum" sz="quarter" idx="14"/>
          </p:nvPr>
        </p:nvSpPr>
        <p:spPr>
          <a:xfrm>
            <a:off x="11697301" y="6382534"/>
            <a:ext cx="365760" cy="365125"/>
          </a:xfrm>
        </p:spPr>
        <p:txBody>
          <a:bodyPr/>
          <a:lstStyle/>
          <a:p>
            <a:fld id="{81D60167-4931-47E6-BA6A-407CBD079E47}" type="slidenum">
              <a:rPr lang="en-US" smtClean="0"/>
              <a:pPr/>
              <a:t>‹#›</a:t>
            </a:fld>
            <a:endParaRPr lang="en-US" sz="800" dirty="0"/>
          </a:p>
        </p:txBody>
      </p:sp>
      <p:sp>
        <p:nvSpPr>
          <p:cNvPr id="8" name="Right Content">
            <a:extLst>
              <a:ext uri="{FF2B5EF4-FFF2-40B4-BE49-F238E27FC236}">
                <a16:creationId xmlns:a16="http://schemas.microsoft.com/office/drawing/2014/main" id="{F5E5D409-5B88-4C6D-9A30-C06CEC28EE81}"/>
              </a:ext>
            </a:extLst>
          </p:cNvPr>
          <p:cNvSpPr>
            <a:spLocks noGrp="1"/>
          </p:cNvSpPr>
          <p:nvPr>
            <p:ph sz="quarter" idx="13"/>
          </p:nvPr>
        </p:nvSpPr>
        <p:spPr>
          <a:xfrm>
            <a:off x="6177917" y="1124712"/>
            <a:ext cx="5394960" cy="5029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Left Content">
            <a:extLst>
              <a:ext uri="{FF2B5EF4-FFF2-40B4-BE49-F238E27FC236}">
                <a16:creationId xmlns:a16="http://schemas.microsoft.com/office/drawing/2014/main" id="{8FDA390F-A9B7-46FC-8568-E7F6D8173948}"/>
              </a:ext>
            </a:extLst>
          </p:cNvPr>
          <p:cNvSpPr>
            <a:spLocks noGrp="1"/>
          </p:cNvSpPr>
          <p:nvPr>
            <p:ph sz="quarter" idx="12"/>
          </p:nvPr>
        </p:nvSpPr>
        <p:spPr>
          <a:xfrm>
            <a:off x="619124" y="2953512"/>
            <a:ext cx="5394960" cy="3200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aphicFrame>
        <p:nvGraphicFramePr>
          <p:cNvPr id="15" name="Title Block">
            <a:extLst>
              <a:ext uri="{FF2B5EF4-FFF2-40B4-BE49-F238E27FC236}">
                <a16:creationId xmlns:a16="http://schemas.microsoft.com/office/drawing/2014/main" id="{25E01B6A-AD7B-4B20-A2C1-FDB9E55071F7}"/>
              </a:ext>
            </a:extLst>
          </p:cNvPr>
          <p:cNvGraphicFramePr>
            <a:graphicFrameLocks noGrp="1"/>
          </p:cNvGraphicFramePr>
          <p:nvPr userDrawn="1">
            <p:extLst>
              <p:ext uri="{D42A27DB-BD31-4B8C-83A1-F6EECF244321}">
                <p14:modId xmlns:p14="http://schemas.microsoft.com/office/powerpoint/2010/main" val="1168904797"/>
              </p:ext>
            </p:extLst>
          </p:nvPr>
        </p:nvGraphicFramePr>
        <p:xfrm>
          <a:off x="613180" y="265953"/>
          <a:ext cx="2130552" cy="338328"/>
        </p:xfrm>
        <a:graphic>
          <a:graphicData uri="http://schemas.openxmlformats.org/drawingml/2006/table">
            <a:tbl>
              <a:tblPr firstRow="1" bandRow="1">
                <a:effectLst/>
                <a:tableStyleId>{5C22544A-7EE6-4342-B048-85BDC9FD1C3A}</a:tableStyleId>
              </a:tblPr>
              <a:tblGrid>
                <a:gridCol w="2130552">
                  <a:extLst>
                    <a:ext uri="{9D8B030D-6E8A-4147-A177-3AD203B41FA5}">
                      <a16:colId xmlns:a16="http://schemas.microsoft.com/office/drawing/2014/main" val="20000"/>
                    </a:ext>
                  </a:extLst>
                </a:gridCol>
              </a:tblGrid>
              <a:tr h="338328">
                <a:tc>
                  <a:txBody>
                    <a:bodyPr/>
                    <a:lstStyle/>
                    <a:p>
                      <a:pPr algn="l" defTabSz="457200" rtl="0" eaLnBrk="1" latinLnBrk="0" hangingPunct="1">
                        <a:spcBef>
                          <a:spcPct val="0"/>
                        </a:spcBef>
                        <a:buNone/>
                      </a:pPr>
                      <a:endParaRPr lang="en-US" sz="1000" b="1" kern="1200" dirty="0">
                        <a:solidFill>
                          <a:schemeClr val="lt1"/>
                        </a:solidFill>
                        <a:latin typeface="Arial Nova" panose="020B0504020202020204" pitchFamily="34" charset="0"/>
                        <a:ea typeface="+mn-ea"/>
                        <a:cs typeface="+mn-cs"/>
                      </a:endParaRPr>
                    </a:p>
                  </a:txBody>
                  <a:tcPr marL="110836" marR="110836" marT="40341" marB="40341">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3E52"/>
                    </a:solidFill>
                  </a:tcPr>
                </a:tc>
                <a:extLst>
                  <a:ext uri="{0D108BD9-81ED-4DB2-BD59-A6C34878D82A}">
                    <a16:rowId xmlns:a16="http://schemas.microsoft.com/office/drawing/2014/main" val="10000"/>
                  </a:ext>
                </a:extLst>
              </a:tr>
            </a:tbl>
          </a:graphicData>
        </a:graphic>
      </p:graphicFrame>
      <p:sp>
        <p:nvSpPr>
          <p:cNvPr id="16" name="Title">
            <a:extLst>
              <a:ext uri="{FF2B5EF4-FFF2-40B4-BE49-F238E27FC236}">
                <a16:creationId xmlns:a16="http://schemas.microsoft.com/office/drawing/2014/main" id="{084D6C5B-D297-4AB5-982D-6926BFBEAC37}"/>
              </a:ext>
            </a:extLst>
          </p:cNvPr>
          <p:cNvSpPr>
            <a:spLocks noGrp="1"/>
          </p:cNvSpPr>
          <p:nvPr>
            <p:ph type="title"/>
          </p:nvPr>
        </p:nvSpPr>
        <p:spPr>
          <a:xfrm>
            <a:off x="613180" y="265953"/>
            <a:ext cx="2130552" cy="338328"/>
          </a:xfrm>
        </p:spPr>
        <p:txBody>
          <a:bodyPr/>
          <a:lstStyle>
            <a:lvl1pPr algn="ctr">
              <a:defRPr lang="en-US" sz="1000" b="0" kern="1200" spc="300" baseline="0" dirty="0" smtClean="0">
                <a:solidFill>
                  <a:schemeClr val="lt1"/>
                </a:solidFill>
                <a:latin typeface="Arial Nova" panose="020B0504020202020204" pitchFamily="34" charset="0"/>
                <a:ea typeface="+mn-ea"/>
                <a:cs typeface="+mn-cs"/>
              </a:defRPr>
            </a:lvl1pPr>
          </a:lstStyle>
          <a:p>
            <a:r>
              <a:rPr lang="en-US" dirty="0"/>
              <a:t>Click to edit Master title style</a:t>
            </a:r>
          </a:p>
        </p:txBody>
      </p:sp>
      <p:sp>
        <p:nvSpPr>
          <p:cNvPr id="17" name="Footer">
            <a:extLst>
              <a:ext uri="{FF2B5EF4-FFF2-40B4-BE49-F238E27FC236}">
                <a16:creationId xmlns:a16="http://schemas.microsoft.com/office/drawing/2014/main" id="{6E72F769-371A-484C-8AC4-35A35DE4ED94}"/>
              </a:ext>
            </a:extLst>
          </p:cNvPr>
          <p:cNvSpPr>
            <a:spLocks noGrp="1"/>
          </p:cNvSpPr>
          <p:nvPr>
            <p:ph type="ftr" sz="quarter" idx="3"/>
          </p:nvPr>
        </p:nvSpPr>
        <p:spPr>
          <a:xfrm>
            <a:off x="613180" y="6299200"/>
            <a:ext cx="9496589" cy="448459"/>
          </a:xfrm>
          <a:prstGeom prst="rect">
            <a:avLst/>
          </a:prstGeom>
        </p:spPr>
        <p:txBody>
          <a:bodyPr anchor="ctr"/>
          <a:lstStyle>
            <a:lvl1pPr>
              <a:defRPr sz="1000"/>
            </a:lvl1pPr>
          </a:lstStyle>
          <a:p>
            <a:endParaRPr lang="en-US" sz="1000" dirty="0">
              <a:latin typeface="Arial Nova Light" panose="020B0304020202020204" pitchFamily="34" charset="0"/>
            </a:endParaRPr>
          </a:p>
        </p:txBody>
      </p:sp>
      <p:pic>
        <p:nvPicPr>
          <p:cNvPr id="18" name="Pyxis Logo" descr="Logo&#10;&#10;Description automatically generated with medium confidence">
            <a:extLst>
              <a:ext uri="{FF2B5EF4-FFF2-40B4-BE49-F238E27FC236}">
                <a16:creationId xmlns:a16="http://schemas.microsoft.com/office/drawing/2014/main" id="{7CA69721-5C7E-494E-BBC0-A2C979A8ED1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47630" y="6294407"/>
            <a:ext cx="1231190" cy="482627"/>
          </a:xfrm>
          <a:prstGeom prst="rect">
            <a:avLst/>
          </a:prstGeom>
        </p:spPr>
      </p:pic>
    </p:spTree>
    <p:extLst>
      <p:ext uri="{BB962C8B-B14F-4D97-AF65-F5344CB8AC3E}">
        <p14:creationId xmlns:p14="http://schemas.microsoft.com/office/powerpoint/2010/main" val="3219015715"/>
      </p:ext>
    </p:extLst>
  </p:cSld>
  <p:clrMapOvr>
    <a:masterClrMapping/>
  </p:clrMapOvr>
  <p:extLst>
    <p:ext uri="{DCECCB84-F9BA-43D5-87BE-67443E8EF086}">
      <p15:sldGuideLst xmlns:p15="http://schemas.microsoft.com/office/powerpoint/2012/main">
        <p15:guide id="1" orient="horz" pos="3888">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Content_4060">
    <p:spTree>
      <p:nvGrpSpPr>
        <p:cNvPr id="1" name=""/>
        <p:cNvGrpSpPr/>
        <p:nvPr/>
      </p:nvGrpSpPr>
      <p:grpSpPr>
        <a:xfrm>
          <a:off x="0" y="0"/>
          <a:ext cx="0" cy="0"/>
          <a:chOff x="0" y="0"/>
          <a:chExt cx="0" cy="0"/>
        </a:xfrm>
      </p:grpSpPr>
      <p:sp>
        <p:nvSpPr>
          <p:cNvPr id="18" name="Slide Number">
            <a:extLst>
              <a:ext uri="{FF2B5EF4-FFF2-40B4-BE49-F238E27FC236}">
                <a16:creationId xmlns:a16="http://schemas.microsoft.com/office/drawing/2014/main" id="{8F1004E8-E057-4727-AF24-128C37AC906E}"/>
              </a:ext>
            </a:extLst>
          </p:cNvPr>
          <p:cNvSpPr>
            <a:spLocks noGrp="1"/>
          </p:cNvSpPr>
          <p:nvPr>
            <p:ph type="sldNum" sz="quarter" idx="14"/>
          </p:nvPr>
        </p:nvSpPr>
        <p:spPr>
          <a:xfrm>
            <a:off x="11697301" y="6382534"/>
            <a:ext cx="365760" cy="365125"/>
          </a:xfrm>
        </p:spPr>
        <p:txBody>
          <a:bodyPr/>
          <a:lstStyle/>
          <a:p>
            <a:fld id="{81D60167-4931-47E6-BA6A-407CBD079E47}" type="slidenum">
              <a:rPr lang="en-US" smtClean="0"/>
              <a:pPr/>
              <a:t>‹#›</a:t>
            </a:fld>
            <a:endParaRPr lang="en-US" sz="800" dirty="0"/>
          </a:p>
        </p:txBody>
      </p:sp>
      <p:sp>
        <p:nvSpPr>
          <p:cNvPr id="8" name="Right Content">
            <a:extLst>
              <a:ext uri="{FF2B5EF4-FFF2-40B4-BE49-F238E27FC236}">
                <a16:creationId xmlns:a16="http://schemas.microsoft.com/office/drawing/2014/main" id="{F5E5D409-5B88-4C6D-9A30-C06CEC28EE81}"/>
              </a:ext>
            </a:extLst>
          </p:cNvPr>
          <p:cNvSpPr>
            <a:spLocks noGrp="1"/>
          </p:cNvSpPr>
          <p:nvPr>
            <p:ph sz="quarter" idx="13"/>
          </p:nvPr>
        </p:nvSpPr>
        <p:spPr>
          <a:xfrm>
            <a:off x="5259976" y="1124712"/>
            <a:ext cx="6328029" cy="5029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Left Content">
            <a:extLst>
              <a:ext uri="{FF2B5EF4-FFF2-40B4-BE49-F238E27FC236}">
                <a16:creationId xmlns:a16="http://schemas.microsoft.com/office/drawing/2014/main" id="{8FDA390F-A9B7-46FC-8568-E7F6D8173948}"/>
              </a:ext>
            </a:extLst>
          </p:cNvPr>
          <p:cNvSpPr>
            <a:spLocks noGrp="1"/>
          </p:cNvSpPr>
          <p:nvPr>
            <p:ph sz="quarter" idx="12"/>
          </p:nvPr>
        </p:nvSpPr>
        <p:spPr>
          <a:xfrm>
            <a:off x="619125" y="1119804"/>
            <a:ext cx="4448175" cy="5029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aphicFrame>
        <p:nvGraphicFramePr>
          <p:cNvPr id="14" name="Title Block">
            <a:extLst>
              <a:ext uri="{FF2B5EF4-FFF2-40B4-BE49-F238E27FC236}">
                <a16:creationId xmlns:a16="http://schemas.microsoft.com/office/drawing/2014/main" id="{7D08AA6F-7841-4860-8BBE-6A6188D75064}"/>
              </a:ext>
            </a:extLst>
          </p:cNvPr>
          <p:cNvGraphicFramePr>
            <a:graphicFrameLocks noGrp="1"/>
          </p:cNvGraphicFramePr>
          <p:nvPr userDrawn="1">
            <p:extLst>
              <p:ext uri="{D42A27DB-BD31-4B8C-83A1-F6EECF244321}">
                <p14:modId xmlns:p14="http://schemas.microsoft.com/office/powerpoint/2010/main" val="3191318615"/>
              </p:ext>
            </p:extLst>
          </p:nvPr>
        </p:nvGraphicFramePr>
        <p:xfrm>
          <a:off x="613180" y="265953"/>
          <a:ext cx="2130552" cy="338328"/>
        </p:xfrm>
        <a:graphic>
          <a:graphicData uri="http://schemas.openxmlformats.org/drawingml/2006/table">
            <a:tbl>
              <a:tblPr firstRow="1" bandRow="1">
                <a:effectLst/>
                <a:tableStyleId>{5C22544A-7EE6-4342-B048-85BDC9FD1C3A}</a:tableStyleId>
              </a:tblPr>
              <a:tblGrid>
                <a:gridCol w="2130552">
                  <a:extLst>
                    <a:ext uri="{9D8B030D-6E8A-4147-A177-3AD203B41FA5}">
                      <a16:colId xmlns:a16="http://schemas.microsoft.com/office/drawing/2014/main" val="20000"/>
                    </a:ext>
                  </a:extLst>
                </a:gridCol>
              </a:tblGrid>
              <a:tr h="338328">
                <a:tc>
                  <a:txBody>
                    <a:bodyPr/>
                    <a:lstStyle/>
                    <a:p>
                      <a:pPr algn="l" defTabSz="457200" rtl="0" eaLnBrk="1" latinLnBrk="0" hangingPunct="1">
                        <a:spcBef>
                          <a:spcPct val="0"/>
                        </a:spcBef>
                        <a:buNone/>
                      </a:pPr>
                      <a:endParaRPr lang="en-US" sz="1000" b="1" kern="1200" dirty="0">
                        <a:solidFill>
                          <a:schemeClr val="lt1"/>
                        </a:solidFill>
                        <a:latin typeface="Arial Nova" panose="020B0504020202020204" pitchFamily="34" charset="0"/>
                        <a:ea typeface="+mn-ea"/>
                        <a:cs typeface="+mn-cs"/>
                      </a:endParaRPr>
                    </a:p>
                  </a:txBody>
                  <a:tcPr marL="110836" marR="110836" marT="40341" marB="40341">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3E52"/>
                    </a:solidFill>
                  </a:tcPr>
                </a:tc>
                <a:extLst>
                  <a:ext uri="{0D108BD9-81ED-4DB2-BD59-A6C34878D82A}">
                    <a16:rowId xmlns:a16="http://schemas.microsoft.com/office/drawing/2014/main" val="10000"/>
                  </a:ext>
                </a:extLst>
              </a:tr>
            </a:tbl>
          </a:graphicData>
        </a:graphic>
      </p:graphicFrame>
      <p:sp>
        <p:nvSpPr>
          <p:cNvPr id="15" name="Title">
            <a:extLst>
              <a:ext uri="{FF2B5EF4-FFF2-40B4-BE49-F238E27FC236}">
                <a16:creationId xmlns:a16="http://schemas.microsoft.com/office/drawing/2014/main" id="{05DEB00B-5F4F-4B2F-BDD7-BC7B3FFE76AF}"/>
              </a:ext>
            </a:extLst>
          </p:cNvPr>
          <p:cNvSpPr>
            <a:spLocks noGrp="1"/>
          </p:cNvSpPr>
          <p:nvPr>
            <p:ph type="title"/>
          </p:nvPr>
        </p:nvSpPr>
        <p:spPr>
          <a:xfrm>
            <a:off x="613180" y="265953"/>
            <a:ext cx="2130552" cy="338328"/>
          </a:xfrm>
        </p:spPr>
        <p:txBody>
          <a:bodyPr/>
          <a:lstStyle>
            <a:lvl1pPr algn="ctr">
              <a:defRPr lang="en-US" sz="1000" b="0" kern="1200" spc="300" baseline="0" dirty="0" smtClean="0">
                <a:solidFill>
                  <a:schemeClr val="lt1"/>
                </a:solidFill>
                <a:latin typeface="Arial Nova" panose="020B0504020202020204" pitchFamily="34" charset="0"/>
                <a:ea typeface="+mn-ea"/>
                <a:cs typeface="+mn-cs"/>
              </a:defRPr>
            </a:lvl1pPr>
          </a:lstStyle>
          <a:p>
            <a:r>
              <a:rPr lang="en-US" dirty="0"/>
              <a:t>Click to edit Master title style</a:t>
            </a:r>
          </a:p>
        </p:txBody>
      </p:sp>
      <p:sp>
        <p:nvSpPr>
          <p:cNvPr id="16" name="Footer">
            <a:extLst>
              <a:ext uri="{FF2B5EF4-FFF2-40B4-BE49-F238E27FC236}">
                <a16:creationId xmlns:a16="http://schemas.microsoft.com/office/drawing/2014/main" id="{BF058F80-7F24-45C2-A96A-7E3DBC1262E8}"/>
              </a:ext>
            </a:extLst>
          </p:cNvPr>
          <p:cNvSpPr>
            <a:spLocks noGrp="1"/>
          </p:cNvSpPr>
          <p:nvPr>
            <p:ph type="ftr" sz="quarter" idx="3"/>
          </p:nvPr>
        </p:nvSpPr>
        <p:spPr>
          <a:xfrm>
            <a:off x="613180" y="6299200"/>
            <a:ext cx="9496589" cy="448459"/>
          </a:xfrm>
          <a:prstGeom prst="rect">
            <a:avLst/>
          </a:prstGeom>
        </p:spPr>
        <p:txBody>
          <a:bodyPr anchor="ctr"/>
          <a:lstStyle>
            <a:lvl1pPr>
              <a:defRPr sz="1000"/>
            </a:lvl1pPr>
          </a:lstStyle>
          <a:p>
            <a:endParaRPr lang="en-US" sz="1000" dirty="0">
              <a:latin typeface="Arial Nova Light" panose="020B0304020202020204" pitchFamily="34" charset="0"/>
            </a:endParaRPr>
          </a:p>
        </p:txBody>
      </p:sp>
      <p:pic>
        <p:nvPicPr>
          <p:cNvPr id="17" name="Pyxis Logo" descr="Logo&#10;&#10;Description automatically generated with medium confidence">
            <a:extLst>
              <a:ext uri="{FF2B5EF4-FFF2-40B4-BE49-F238E27FC236}">
                <a16:creationId xmlns:a16="http://schemas.microsoft.com/office/drawing/2014/main" id="{57E8A111-E351-448B-AABF-AE972DE983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47630" y="6294407"/>
            <a:ext cx="1231190" cy="482627"/>
          </a:xfrm>
          <a:prstGeom prst="rect">
            <a:avLst/>
          </a:prstGeom>
        </p:spPr>
      </p:pic>
    </p:spTree>
    <p:extLst>
      <p:ext uri="{BB962C8B-B14F-4D97-AF65-F5344CB8AC3E}">
        <p14:creationId xmlns:p14="http://schemas.microsoft.com/office/powerpoint/2010/main" val="4181126736"/>
      </p:ext>
    </p:extLst>
  </p:cSld>
  <p:clrMapOvr>
    <a:masterClrMapping/>
  </p:clrMapOvr>
  <p:extLst>
    <p:ext uri="{DCECCB84-F9BA-43D5-87BE-67443E8EF086}">
      <p15:sldGuideLst xmlns:p15="http://schemas.microsoft.com/office/powerpoint/2012/main">
        <p15:guide id="1" orient="horz" pos="3888"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Content_4060_UnevenHeight">
    <p:spTree>
      <p:nvGrpSpPr>
        <p:cNvPr id="1" name=""/>
        <p:cNvGrpSpPr/>
        <p:nvPr/>
      </p:nvGrpSpPr>
      <p:grpSpPr>
        <a:xfrm>
          <a:off x="0" y="0"/>
          <a:ext cx="0" cy="0"/>
          <a:chOff x="0" y="0"/>
          <a:chExt cx="0" cy="0"/>
        </a:xfrm>
      </p:grpSpPr>
      <p:sp>
        <p:nvSpPr>
          <p:cNvPr id="18" name="Slide Number">
            <a:extLst>
              <a:ext uri="{FF2B5EF4-FFF2-40B4-BE49-F238E27FC236}">
                <a16:creationId xmlns:a16="http://schemas.microsoft.com/office/drawing/2014/main" id="{8F1004E8-E057-4727-AF24-128C37AC906E}"/>
              </a:ext>
            </a:extLst>
          </p:cNvPr>
          <p:cNvSpPr>
            <a:spLocks noGrp="1"/>
          </p:cNvSpPr>
          <p:nvPr>
            <p:ph type="sldNum" sz="quarter" idx="14"/>
          </p:nvPr>
        </p:nvSpPr>
        <p:spPr>
          <a:xfrm>
            <a:off x="11697301" y="6382534"/>
            <a:ext cx="365760" cy="365125"/>
          </a:xfrm>
        </p:spPr>
        <p:txBody>
          <a:bodyPr/>
          <a:lstStyle/>
          <a:p>
            <a:fld id="{81D60167-4931-47E6-BA6A-407CBD079E47}" type="slidenum">
              <a:rPr lang="en-US" smtClean="0"/>
              <a:pPr/>
              <a:t>‹#›</a:t>
            </a:fld>
            <a:endParaRPr lang="en-US" sz="800" dirty="0"/>
          </a:p>
        </p:txBody>
      </p:sp>
      <p:sp>
        <p:nvSpPr>
          <p:cNvPr id="8" name="Right Content">
            <a:extLst>
              <a:ext uri="{FF2B5EF4-FFF2-40B4-BE49-F238E27FC236}">
                <a16:creationId xmlns:a16="http://schemas.microsoft.com/office/drawing/2014/main" id="{F5E5D409-5B88-4C6D-9A30-C06CEC28EE81}"/>
              </a:ext>
            </a:extLst>
          </p:cNvPr>
          <p:cNvSpPr>
            <a:spLocks noGrp="1"/>
          </p:cNvSpPr>
          <p:nvPr>
            <p:ph sz="quarter" idx="13"/>
          </p:nvPr>
        </p:nvSpPr>
        <p:spPr>
          <a:xfrm>
            <a:off x="5254370" y="1124712"/>
            <a:ext cx="6328029" cy="5029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Left Content">
            <a:extLst>
              <a:ext uri="{FF2B5EF4-FFF2-40B4-BE49-F238E27FC236}">
                <a16:creationId xmlns:a16="http://schemas.microsoft.com/office/drawing/2014/main" id="{8FDA390F-A9B7-46FC-8568-E7F6D8173948}"/>
              </a:ext>
            </a:extLst>
          </p:cNvPr>
          <p:cNvSpPr>
            <a:spLocks noGrp="1"/>
          </p:cNvSpPr>
          <p:nvPr>
            <p:ph sz="quarter" idx="12"/>
          </p:nvPr>
        </p:nvSpPr>
        <p:spPr>
          <a:xfrm>
            <a:off x="619125" y="1581912"/>
            <a:ext cx="4448175" cy="45720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aphicFrame>
        <p:nvGraphicFramePr>
          <p:cNvPr id="14" name="Title Block">
            <a:extLst>
              <a:ext uri="{FF2B5EF4-FFF2-40B4-BE49-F238E27FC236}">
                <a16:creationId xmlns:a16="http://schemas.microsoft.com/office/drawing/2014/main" id="{7D08AA6F-7841-4860-8BBE-6A6188D75064}"/>
              </a:ext>
            </a:extLst>
          </p:cNvPr>
          <p:cNvGraphicFramePr>
            <a:graphicFrameLocks noGrp="1"/>
          </p:cNvGraphicFramePr>
          <p:nvPr userDrawn="1">
            <p:extLst>
              <p:ext uri="{D42A27DB-BD31-4B8C-83A1-F6EECF244321}">
                <p14:modId xmlns:p14="http://schemas.microsoft.com/office/powerpoint/2010/main" val="571304717"/>
              </p:ext>
            </p:extLst>
          </p:nvPr>
        </p:nvGraphicFramePr>
        <p:xfrm>
          <a:off x="613180" y="265953"/>
          <a:ext cx="2130552" cy="338328"/>
        </p:xfrm>
        <a:graphic>
          <a:graphicData uri="http://schemas.openxmlformats.org/drawingml/2006/table">
            <a:tbl>
              <a:tblPr firstRow="1" bandRow="1">
                <a:effectLst/>
                <a:tableStyleId>{5C22544A-7EE6-4342-B048-85BDC9FD1C3A}</a:tableStyleId>
              </a:tblPr>
              <a:tblGrid>
                <a:gridCol w="2130552">
                  <a:extLst>
                    <a:ext uri="{9D8B030D-6E8A-4147-A177-3AD203B41FA5}">
                      <a16:colId xmlns:a16="http://schemas.microsoft.com/office/drawing/2014/main" val="20000"/>
                    </a:ext>
                  </a:extLst>
                </a:gridCol>
              </a:tblGrid>
              <a:tr h="338328">
                <a:tc>
                  <a:txBody>
                    <a:bodyPr/>
                    <a:lstStyle/>
                    <a:p>
                      <a:pPr algn="l" defTabSz="457200" rtl="0" eaLnBrk="1" latinLnBrk="0" hangingPunct="1">
                        <a:spcBef>
                          <a:spcPct val="0"/>
                        </a:spcBef>
                        <a:buNone/>
                      </a:pPr>
                      <a:endParaRPr lang="en-US" sz="1000" b="1" kern="1200" dirty="0">
                        <a:solidFill>
                          <a:schemeClr val="lt1"/>
                        </a:solidFill>
                        <a:latin typeface="Arial Nova" panose="020B0504020202020204" pitchFamily="34" charset="0"/>
                        <a:ea typeface="+mn-ea"/>
                        <a:cs typeface="+mn-cs"/>
                      </a:endParaRPr>
                    </a:p>
                  </a:txBody>
                  <a:tcPr marL="110836" marR="110836" marT="40341" marB="40341">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3E52"/>
                    </a:solidFill>
                  </a:tcPr>
                </a:tc>
                <a:extLst>
                  <a:ext uri="{0D108BD9-81ED-4DB2-BD59-A6C34878D82A}">
                    <a16:rowId xmlns:a16="http://schemas.microsoft.com/office/drawing/2014/main" val="10000"/>
                  </a:ext>
                </a:extLst>
              </a:tr>
            </a:tbl>
          </a:graphicData>
        </a:graphic>
      </p:graphicFrame>
      <p:sp>
        <p:nvSpPr>
          <p:cNvPr id="15" name="Title">
            <a:extLst>
              <a:ext uri="{FF2B5EF4-FFF2-40B4-BE49-F238E27FC236}">
                <a16:creationId xmlns:a16="http://schemas.microsoft.com/office/drawing/2014/main" id="{05DEB00B-5F4F-4B2F-BDD7-BC7B3FFE76AF}"/>
              </a:ext>
            </a:extLst>
          </p:cNvPr>
          <p:cNvSpPr>
            <a:spLocks noGrp="1"/>
          </p:cNvSpPr>
          <p:nvPr>
            <p:ph type="title"/>
          </p:nvPr>
        </p:nvSpPr>
        <p:spPr>
          <a:xfrm>
            <a:off x="613180" y="265953"/>
            <a:ext cx="2130552" cy="338328"/>
          </a:xfrm>
        </p:spPr>
        <p:txBody>
          <a:bodyPr/>
          <a:lstStyle>
            <a:lvl1pPr algn="ctr">
              <a:defRPr lang="en-US" sz="1000" b="0" kern="1200" spc="300" baseline="0" dirty="0" smtClean="0">
                <a:solidFill>
                  <a:schemeClr val="lt1"/>
                </a:solidFill>
                <a:latin typeface="Arial Nova" panose="020B0504020202020204" pitchFamily="34" charset="0"/>
                <a:ea typeface="+mn-ea"/>
                <a:cs typeface="+mn-cs"/>
              </a:defRPr>
            </a:lvl1pPr>
          </a:lstStyle>
          <a:p>
            <a:r>
              <a:rPr lang="en-US" dirty="0"/>
              <a:t>Click to edit Master title style</a:t>
            </a:r>
          </a:p>
        </p:txBody>
      </p:sp>
      <p:sp>
        <p:nvSpPr>
          <p:cNvPr id="16" name="Footer">
            <a:extLst>
              <a:ext uri="{FF2B5EF4-FFF2-40B4-BE49-F238E27FC236}">
                <a16:creationId xmlns:a16="http://schemas.microsoft.com/office/drawing/2014/main" id="{BF058F80-7F24-45C2-A96A-7E3DBC1262E8}"/>
              </a:ext>
            </a:extLst>
          </p:cNvPr>
          <p:cNvSpPr>
            <a:spLocks noGrp="1"/>
          </p:cNvSpPr>
          <p:nvPr>
            <p:ph type="ftr" sz="quarter" idx="3"/>
          </p:nvPr>
        </p:nvSpPr>
        <p:spPr>
          <a:xfrm>
            <a:off x="613180" y="6299200"/>
            <a:ext cx="9496589" cy="448459"/>
          </a:xfrm>
          <a:prstGeom prst="rect">
            <a:avLst/>
          </a:prstGeom>
        </p:spPr>
        <p:txBody>
          <a:bodyPr anchor="ctr"/>
          <a:lstStyle>
            <a:lvl1pPr>
              <a:defRPr sz="1000"/>
            </a:lvl1pPr>
          </a:lstStyle>
          <a:p>
            <a:endParaRPr lang="en-US" sz="1000" dirty="0">
              <a:latin typeface="Arial Nova Light" panose="020B0304020202020204" pitchFamily="34" charset="0"/>
            </a:endParaRPr>
          </a:p>
        </p:txBody>
      </p:sp>
      <p:pic>
        <p:nvPicPr>
          <p:cNvPr id="17" name="Pyxis Logo" descr="Logo&#10;&#10;Description automatically generated with medium confidence">
            <a:extLst>
              <a:ext uri="{FF2B5EF4-FFF2-40B4-BE49-F238E27FC236}">
                <a16:creationId xmlns:a16="http://schemas.microsoft.com/office/drawing/2014/main" id="{57E8A111-E351-448B-AABF-AE972DE983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47630" y="6294407"/>
            <a:ext cx="1231190" cy="482627"/>
          </a:xfrm>
          <a:prstGeom prst="rect">
            <a:avLst/>
          </a:prstGeom>
        </p:spPr>
      </p:pic>
    </p:spTree>
    <p:extLst>
      <p:ext uri="{BB962C8B-B14F-4D97-AF65-F5344CB8AC3E}">
        <p14:creationId xmlns:p14="http://schemas.microsoft.com/office/powerpoint/2010/main" val="2028434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Content_3070">
    <p:spTree>
      <p:nvGrpSpPr>
        <p:cNvPr id="1" name=""/>
        <p:cNvGrpSpPr/>
        <p:nvPr/>
      </p:nvGrpSpPr>
      <p:grpSpPr>
        <a:xfrm>
          <a:off x="0" y="0"/>
          <a:ext cx="0" cy="0"/>
          <a:chOff x="0" y="0"/>
          <a:chExt cx="0" cy="0"/>
        </a:xfrm>
      </p:grpSpPr>
      <p:sp>
        <p:nvSpPr>
          <p:cNvPr id="18" name="Slide Number">
            <a:extLst>
              <a:ext uri="{FF2B5EF4-FFF2-40B4-BE49-F238E27FC236}">
                <a16:creationId xmlns:a16="http://schemas.microsoft.com/office/drawing/2014/main" id="{8F1004E8-E057-4727-AF24-128C37AC906E}"/>
              </a:ext>
            </a:extLst>
          </p:cNvPr>
          <p:cNvSpPr>
            <a:spLocks noGrp="1"/>
          </p:cNvSpPr>
          <p:nvPr>
            <p:ph type="sldNum" sz="quarter" idx="14"/>
          </p:nvPr>
        </p:nvSpPr>
        <p:spPr>
          <a:xfrm>
            <a:off x="11697301" y="6382534"/>
            <a:ext cx="365760" cy="365125"/>
          </a:xfrm>
        </p:spPr>
        <p:txBody>
          <a:bodyPr/>
          <a:lstStyle/>
          <a:p>
            <a:fld id="{81D60167-4931-47E6-BA6A-407CBD079E47}" type="slidenum">
              <a:rPr lang="en-US" smtClean="0"/>
              <a:pPr/>
              <a:t>‹#›</a:t>
            </a:fld>
            <a:endParaRPr lang="en-US" sz="800" dirty="0"/>
          </a:p>
        </p:txBody>
      </p:sp>
      <p:sp>
        <p:nvSpPr>
          <p:cNvPr id="8" name="Right Content">
            <a:extLst>
              <a:ext uri="{FF2B5EF4-FFF2-40B4-BE49-F238E27FC236}">
                <a16:creationId xmlns:a16="http://schemas.microsoft.com/office/drawing/2014/main" id="{F5E5D409-5B88-4C6D-9A30-C06CEC28EE81}"/>
              </a:ext>
            </a:extLst>
          </p:cNvPr>
          <p:cNvSpPr>
            <a:spLocks noGrp="1"/>
          </p:cNvSpPr>
          <p:nvPr>
            <p:ph sz="quarter" idx="13"/>
          </p:nvPr>
        </p:nvSpPr>
        <p:spPr>
          <a:xfrm>
            <a:off x="4142232" y="1124712"/>
            <a:ext cx="7430643" cy="5029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Left Content">
            <a:extLst>
              <a:ext uri="{FF2B5EF4-FFF2-40B4-BE49-F238E27FC236}">
                <a16:creationId xmlns:a16="http://schemas.microsoft.com/office/drawing/2014/main" id="{8FDA390F-A9B7-46FC-8568-E7F6D8173948}"/>
              </a:ext>
            </a:extLst>
          </p:cNvPr>
          <p:cNvSpPr>
            <a:spLocks noGrp="1"/>
          </p:cNvSpPr>
          <p:nvPr>
            <p:ph sz="quarter" idx="12"/>
          </p:nvPr>
        </p:nvSpPr>
        <p:spPr>
          <a:xfrm>
            <a:off x="619125" y="1119804"/>
            <a:ext cx="3291840" cy="5029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aphicFrame>
        <p:nvGraphicFramePr>
          <p:cNvPr id="14" name="Title Block">
            <a:extLst>
              <a:ext uri="{FF2B5EF4-FFF2-40B4-BE49-F238E27FC236}">
                <a16:creationId xmlns:a16="http://schemas.microsoft.com/office/drawing/2014/main" id="{7D08AA6F-7841-4860-8BBE-6A6188D75064}"/>
              </a:ext>
            </a:extLst>
          </p:cNvPr>
          <p:cNvGraphicFramePr>
            <a:graphicFrameLocks noGrp="1"/>
          </p:cNvGraphicFramePr>
          <p:nvPr userDrawn="1">
            <p:extLst>
              <p:ext uri="{D42A27DB-BD31-4B8C-83A1-F6EECF244321}">
                <p14:modId xmlns:p14="http://schemas.microsoft.com/office/powerpoint/2010/main" val="3745447431"/>
              </p:ext>
            </p:extLst>
          </p:nvPr>
        </p:nvGraphicFramePr>
        <p:xfrm>
          <a:off x="613180" y="265953"/>
          <a:ext cx="2130552" cy="338328"/>
        </p:xfrm>
        <a:graphic>
          <a:graphicData uri="http://schemas.openxmlformats.org/drawingml/2006/table">
            <a:tbl>
              <a:tblPr firstRow="1" bandRow="1">
                <a:effectLst/>
                <a:tableStyleId>{5C22544A-7EE6-4342-B048-85BDC9FD1C3A}</a:tableStyleId>
              </a:tblPr>
              <a:tblGrid>
                <a:gridCol w="2130552">
                  <a:extLst>
                    <a:ext uri="{9D8B030D-6E8A-4147-A177-3AD203B41FA5}">
                      <a16:colId xmlns:a16="http://schemas.microsoft.com/office/drawing/2014/main" val="20000"/>
                    </a:ext>
                  </a:extLst>
                </a:gridCol>
              </a:tblGrid>
              <a:tr h="338328">
                <a:tc>
                  <a:txBody>
                    <a:bodyPr/>
                    <a:lstStyle/>
                    <a:p>
                      <a:pPr algn="l" defTabSz="457200" rtl="0" eaLnBrk="1" latinLnBrk="0" hangingPunct="1">
                        <a:spcBef>
                          <a:spcPct val="0"/>
                        </a:spcBef>
                        <a:buNone/>
                      </a:pPr>
                      <a:endParaRPr lang="en-US" sz="1000" b="1" kern="1200" dirty="0">
                        <a:solidFill>
                          <a:schemeClr val="lt1"/>
                        </a:solidFill>
                        <a:latin typeface="Arial Nova" panose="020B0504020202020204" pitchFamily="34" charset="0"/>
                        <a:ea typeface="+mn-ea"/>
                        <a:cs typeface="+mn-cs"/>
                      </a:endParaRPr>
                    </a:p>
                  </a:txBody>
                  <a:tcPr marL="110836" marR="110836" marT="40341" marB="40341">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003E52"/>
                    </a:solidFill>
                  </a:tcPr>
                </a:tc>
                <a:extLst>
                  <a:ext uri="{0D108BD9-81ED-4DB2-BD59-A6C34878D82A}">
                    <a16:rowId xmlns:a16="http://schemas.microsoft.com/office/drawing/2014/main" val="10000"/>
                  </a:ext>
                </a:extLst>
              </a:tr>
            </a:tbl>
          </a:graphicData>
        </a:graphic>
      </p:graphicFrame>
      <p:sp>
        <p:nvSpPr>
          <p:cNvPr id="15" name="Title">
            <a:extLst>
              <a:ext uri="{FF2B5EF4-FFF2-40B4-BE49-F238E27FC236}">
                <a16:creationId xmlns:a16="http://schemas.microsoft.com/office/drawing/2014/main" id="{05DEB00B-5F4F-4B2F-BDD7-BC7B3FFE76AF}"/>
              </a:ext>
            </a:extLst>
          </p:cNvPr>
          <p:cNvSpPr>
            <a:spLocks noGrp="1"/>
          </p:cNvSpPr>
          <p:nvPr>
            <p:ph type="title"/>
          </p:nvPr>
        </p:nvSpPr>
        <p:spPr>
          <a:xfrm>
            <a:off x="613180" y="265953"/>
            <a:ext cx="2130552" cy="338328"/>
          </a:xfrm>
        </p:spPr>
        <p:txBody>
          <a:bodyPr/>
          <a:lstStyle>
            <a:lvl1pPr algn="ctr">
              <a:defRPr lang="en-US" sz="1000" b="0" kern="1200" spc="300" baseline="0" dirty="0" smtClean="0">
                <a:solidFill>
                  <a:schemeClr val="lt1"/>
                </a:solidFill>
                <a:latin typeface="Arial Nova" panose="020B0504020202020204" pitchFamily="34" charset="0"/>
                <a:ea typeface="+mn-ea"/>
                <a:cs typeface="+mn-cs"/>
              </a:defRPr>
            </a:lvl1pPr>
          </a:lstStyle>
          <a:p>
            <a:r>
              <a:rPr lang="en-US" dirty="0"/>
              <a:t>Click to edit Master title style</a:t>
            </a:r>
          </a:p>
        </p:txBody>
      </p:sp>
      <p:sp>
        <p:nvSpPr>
          <p:cNvPr id="16" name="Footer">
            <a:extLst>
              <a:ext uri="{FF2B5EF4-FFF2-40B4-BE49-F238E27FC236}">
                <a16:creationId xmlns:a16="http://schemas.microsoft.com/office/drawing/2014/main" id="{BF058F80-7F24-45C2-A96A-7E3DBC1262E8}"/>
              </a:ext>
            </a:extLst>
          </p:cNvPr>
          <p:cNvSpPr>
            <a:spLocks noGrp="1"/>
          </p:cNvSpPr>
          <p:nvPr>
            <p:ph type="ftr" sz="quarter" idx="3"/>
          </p:nvPr>
        </p:nvSpPr>
        <p:spPr>
          <a:xfrm>
            <a:off x="613180" y="6299200"/>
            <a:ext cx="9496589" cy="448459"/>
          </a:xfrm>
          <a:prstGeom prst="rect">
            <a:avLst/>
          </a:prstGeom>
        </p:spPr>
        <p:txBody>
          <a:bodyPr anchor="ctr"/>
          <a:lstStyle>
            <a:lvl1pPr>
              <a:defRPr sz="1000"/>
            </a:lvl1pPr>
          </a:lstStyle>
          <a:p>
            <a:endParaRPr lang="en-US" sz="1000" dirty="0">
              <a:latin typeface="Arial Nova Light" panose="020B0304020202020204" pitchFamily="34" charset="0"/>
            </a:endParaRPr>
          </a:p>
        </p:txBody>
      </p:sp>
      <p:pic>
        <p:nvPicPr>
          <p:cNvPr id="17" name="Pyxis Logo" descr="Logo&#10;&#10;Description automatically generated with medium confidence">
            <a:extLst>
              <a:ext uri="{FF2B5EF4-FFF2-40B4-BE49-F238E27FC236}">
                <a16:creationId xmlns:a16="http://schemas.microsoft.com/office/drawing/2014/main" id="{57E8A111-E351-448B-AABF-AE972DE983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47630" y="6294407"/>
            <a:ext cx="1231190" cy="482627"/>
          </a:xfrm>
          <a:prstGeom prst="rect">
            <a:avLst/>
          </a:prstGeom>
        </p:spPr>
      </p:pic>
    </p:spTree>
    <p:extLst>
      <p:ext uri="{BB962C8B-B14F-4D97-AF65-F5344CB8AC3E}">
        <p14:creationId xmlns:p14="http://schemas.microsoft.com/office/powerpoint/2010/main" val="3743994762"/>
      </p:ext>
    </p:extLst>
  </p:cSld>
  <p:clrMapOvr>
    <a:masterClrMapping/>
  </p:clrMapOvr>
  <p:extLst>
    <p:ext uri="{DCECCB84-F9BA-43D5-87BE-67443E8EF086}">
      <p15:sldGuideLst xmlns:p15="http://schemas.microsoft.com/office/powerpoint/2012/main">
        <p15:guide id="1" orient="horz" pos="3888"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Number">
            <a:extLst>
              <a:ext uri="{FF2B5EF4-FFF2-40B4-BE49-F238E27FC236}">
                <a16:creationId xmlns:a16="http://schemas.microsoft.com/office/drawing/2014/main" id="{18FF6EBF-7B84-4B24-A1D0-11B8526D6BC5}"/>
              </a:ext>
            </a:extLst>
          </p:cNvPr>
          <p:cNvSpPr>
            <a:spLocks noGrp="1"/>
          </p:cNvSpPr>
          <p:nvPr>
            <p:ph type="sldNum" sz="quarter" idx="4"/>
          </p:nvPr>
        </p:nvSpPr>
        <p:spPr>
          <a:xfrm>
            <a:off x="11697301" y="6382534"/>
            <a:ext cx="365760" cy="365125"/>
          </a:xfrm>
          <a:prstGeom prst="rect">
            <a:avLst/>
          </a:prstGeom>
        </p:spPr>
        <p:txBody>
          <a:bodyPr vert="horz" lIns="91440" tIns="45720" rIns="91440" bIns="45720" rtlCol="0" anchor="ctr"/>
          <a:lstStyle>
            <a:lvl1pPr algn="r">
              <a:defRPr sz="800">
                <a:solidFill>
                  <a:schemeClr val="tx1">
                    <a:tint val="75000"/>
                  </a:schemeClr>
                </a:solidFill>
                <a:latin typeface="Gotham Medium"/>
              </a:defRPr>
            </a:lvl1pPr>
          </a:lstStyle>
          <a:p>
            <a:fld id="{81D60167-4931-47E6-BA6A-407CBD079E47}" type="slidenum">
              <a:rPr lang="en-US" smtClean="0"/>
              <a:pPr/>
              <a:t>‹#›</a:t>
            </a:fld>
            <a:endParaRPr lang="en-US" sz="800" dirty="0"/>
          </a:p>
        </p:txBody>
      </p:sp>
      <p:sp>
        <p:nvSpPr>
          <p:cNvPr id="7" name="Footer">
            <a:extLst>
              <a:ext uri="{FF2B5EF4-FFF2-40B4-BE49-F238E27FC236}">
                <a16:creationId xmlns:a16="http://schemas.microsoft.com/office/drawing/2014/main" id="{CEB1618D-E12E-4EF8-9E2A-8336EDAFCB69}"/>
              </a:ext>
            </a:extLst>
          </p:cNvPr>
          <p:cNvSpPr>
            <a:spLocks noGrp="1"/>
          </p:cNvSpPr>
          <p:nvPr>
            <p:ph type="ftr" sz="quarter" idx="3"/>
          </p:nvPr>
        </p:nvSpPr>
        <p:spPr>
          <a:xfrm>
            <a:off x="613180" y="6299200"/>
            <a:ext cx="9496589" cy="448459"/>
          </a:xfrm>
          <a:prstGeom prst="rect">
            <a:avLst/>
          </a:prstGeom>
        </p:spPr>
        <p:txBody>
          <a:bodyPr anchor="ctr"/>
          <a:lstStyle>
            <a:lvl1pPr>
              <a:defRPr sz="1000"/>
            </a:lvl1pPr>
          </a:lstStyle>
          <a:p>
            <a:endParaRPr lang="en-US" sz="1000" dirty="0">
              <a:latin typeface="Arial Nova Light" panose="020B0304020202020204" pitchFamily="34" charset="0"/>
            </a:endParaRPr>
          </a:p>
        </p:txBody>
      </p:sp>
      <p:pic>
        <p:nvPicPr>
          <p:cNvPr id="9" name="Pyxis Logo" descr="Logo&#10;&#10;Description automatically generated with medium confidence" hidden="1">
            <a:extLst>
              <a:ext uri="{FF2B5EF4-FFF2-40B4-BE49-F238E27FC236}">
                <a16:creationId xmlns:a16="http://schemas.microsoft.com/office/drawing/2014/main" id="{96EEA4C8-F9F5-4DCA-A717-2126604598C9}"/>
              </a:ext>
            </a:extLst>
          </p:cNvPr>
          <p:cNvPicPr>
            <a:picLocks noChangeAspect="1"/>
          </p:cNvPicPr>
          <p:nvPr userDrawn="1"/>
        </p:nvPicPr>
        <p:blipFill>
          <a:blip r:embed="rId23">
            <a:extLst>
              <a:ext uri="{28A0092B-C50C-407E-A947-70E740481C1C}">
                <a14:useLocalDpi xmlns:a14="http://schemas.microsoft.com/office/drawing/2010/main" val="0"/>
              </a:ext>
            </a:extLst>
          </a:blip>
          <a:stretch>
            <a:fillRect/>
          </a:stretch>
        </p:blipFill>
        <p:spPr>
          <a:xfrm>
            <a:off x="10347630" y="6294407"/>
            <a:ext cx="1231190" cy="482627"/>
          </a:xfrm>
          <a:prstGeom prst="rect">
            <a:avLst/>
          </a:prstGeom>
        </p:spPr>
      </p:pic>
      <p:sp>
        <p:nvSpPr>
          <p:cNvPr id="6" name="Text Content">
            <a:extLst>
              <a:ext uri="{FF2B5EF4-FFF2-40B4-BE49-F238E27FC236}">
                <a16:creationId xmlns:a16="http://schemas.microsoft.com/office/drawing/2014/main" id="{398CDBE2-D952-40FA-A408-77905435C92D}"/>
              </a:ext>
            </a:extLst>
          </p:cNvPr>
          <p:cNvSpPr>
            <a:spLocks noGrp="1"/>
          </p:cNvSpPr>
          <p:nvPr>
            <p:ph type="body" idx="1"/>
          </p:nvPr>
        </p:nvSpPr>
        <p:spPr>
          <a:xfrm>
            <a:off x="614363" y="1825624"/>
            <a:ext cx="10963275" cy="433387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a:extLst>
              <a:ext uri="{FF2B5EF4-FFF2-40B4-BE49-F238E27FC236}">
                <a16:creationId xmlns:a16="http://schemas.microsoft.com/office/drawing/2014/main" id="{E1D9777D-9C4B-4773-99BA-DA96C9E71524}"/>
              </a:ext>
            </a:extLst>
          </p:cNvPr>
          <p:cNvSpPr>
            <a:spLocks noGrp="1"/>
          </p:cNvSpPr>
          <p:nvPr>
            <p:ph type="title"/>
          </p:nvPr>
        </p:nvSpPr>
        <p:spPr>
          <a:xfrm>
            <a:off x="614363" y="365125"/>
            <a:ext cx="10963275" cy="1325563"/>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757662717"/>
      </p:ext>
    </p:extLst>
  </p:cSld>
  <p:clrMap bg1="lt1" tx1="dk1" bg2="lt2" tx2="dk2" accent1="accent1" accent2="accent2" accent3="accent3" accent4="accent4" accent5="accent5" accent6="accent6" hlink="hlink" folHlink="folHlink"/>
  <p:sldLayoutIdLst>
    <p:sldLayoutId id="2147483667" r:id="rId1"/>
    <p:sldLayoutId id="2147483685" r:id="rId2"/>
    <p:sldLayoutId id="2147483677" r:id="rId3"/>
    <p:sldLayoutId id="2147483668" r:id="rId4"/>
    <p:sldLayoutId id="2147483679" r:id="rId5"/>
    <p:sldLayoutId id="2147483688" r:id="rId6"/>
    <p:sldLayoutId id="2147483674" r:id="rId7"/>
    <p:sldLayoutId id="2147483676" r:id="rId8"/>
    <p:sldLayoutId id="2147483678" r:id="rId9"/>
    <p:sldLayoutId id="2147483684" r:id="rId10"/>
    <p:sldLayoutId id="2147483673" r:id="rId11"/>
    <p:sldLayoutId id="2147483675" r:id="rId12"/>
    <p:sldLayoutId id="2147483682" r:id="rId13"/>
    <p:sldLayoutId id="2147483683" r:id="rId14"/>
    <p:sldLayoutId id="2147483669" r:id="rId15"/>
    <p:sldLayoutId id="2147483671" r:id="rId16"/>
    <p:sldLayoutId id="2147483672" r:id="rId17"/>
    <p:sldLayoutId id="2147483680" r:id="rId18"/>
    <p:sldLayoutId id="2147483681" r:id="rId19"/>
    <p:sldLayoutId id="2147483687" r:id="rId20"/>
    <p:sldLayoutId id="2147483670" r:id="rId21"/>
  </p:sldLayoutIdLst>
  <p:hf hdr="0" ftr="0" dt="0"/>
  <p:txStyles>
    <p:titleStyle>
      <a:lvl1pPr algn="ctr" defTabSz="457200" rtl="0" eaLnBrk="1" latinLnBrk="0" hangingPunct="1">
        <a:spcBef>
          <a:spcPct val="0"/>
        </a:spcBef>
        <a:buNone/>
        <a:defRPr sz="6600" kern="1200">
          <a:solidFill>
            <a:schemeClr val="tx1"/>
          </a:solidFill>
          <a:latin typeface="Arial Nova Light" panose="020B0304020202020204" pitchFamily="34" charset="0"/>
          <a:ea typeface="+mj-ea"/>
          <a:cs typeface="+mj-cs"/>
        </a:defRPr>
      </a:lvl1pPr>
    </p:titleStyle>
    <p:bodyStyle>
      <a:lvl1pPr marL="457200" indent="-457200" algn="l" defTabSz="457200" rtl="0" eaLnBrk="1" latinLnBrk="0" hangingPunct="1">
        <a:spcBef>
          <a:spcPct val="20000"/>
        </a:spcBef>
        <a:buClr>
          <a:srgbClr val="AC9766"/>
        </a:buClr>
        <a:buFont typeface="Arial" panose="020B0604020202020204" pitchFamily="34" charset="0"/>
        <a:buChar char="•"/>
        <a:defRPr sz="3200" kern="1200">
          <a:solidFill>
            <a:srgbClr val="003E52"/>
          </a:solidFill>
          <a:latin typeface="Arial Nova Light" panose="020B0304020202020204" pitchFamily="34" charset="0"/>
          <a:ea typeface="+mn-ea"/>
          <a:cs typeface="+mn-cs"/>
        </a:defRPr>
      </a:lvl1pPr>
      <a:lvl2pPr marL="914400" indent="-457200" algn="l" defTabSz="457200" rtl="0" eaLnBrk="1" latinLnBrk="0" hangingPunct="1">
        <a:spcBef>
          <a:spcPct val="20000"/>
        </a:spcBef>
        <a:buClr>
          <a:srgbClr val="AC9766"/>
        </a:buClr>
        <a:buFont typeface="Arial" panose="020B0604020202020204" pitchFamily="34" charset="0"/>
        <a:buChar char="•"/>
        <a:defRPr sz="2800" kern="1200">
          <a:solidFill>
            <a:srgbClr val="003E52"/>
          </a:solidFill>
          <a:latin typeface="Arial Nova Light" panose="020B0304020202020204" pitchFamily="34" charset="0"/>
          <a:ea typeface="+mn-ea"/>
          <a:cs typeface="+mn-cs"/>
        </a:defRPr>
      </a:lvl2pPr>
      <a:lvl3pPr marL="1257300" indent="-342900" algn="l" defTabSz="457200" rtl="0" eaLnBrk="1" latinLnBrk="0" hangingPunct="1">
        <a:spcBef>
          <a:spcPct val="20000"/>
        </a:spcBef>
        <a:buClr>
          <a:srgbClr val="AC9766"/>
        </a:buClr>
        <a:buFont typeface="Arial" panose="020B0604020202020204" pitchFamily="34" charset="0"/>
        <a:buChar char="•"/>
        <a:defRPr sz="2400" kern="1200">
          <a:solidFill>
            <a:srgbClr val="003E52"/>
          </a:solidFill>
          <a:latin typeface="Arial Nova Light" panose="020B0304020202020204" pitchFamily="34" charset="0"/>
          <a:ea typeface="+mn-ea"/>
          <a:cs typeface="+mn-cs"/>
        </a:defRPr>
      </a:lvl3pPr>
      <a:lvl4pPr marL="1714500" indent="-342900" algn="l" defTabSz="457200" rtl="0" eaLnBrk="1" latinLnBrk="0" hangingPunct="1">
        <a:spcBef>
          <a:spcPct val="20000"/>
        </a:spcBef>
        <a:buClr>
          <a:srgbClr val="AC9766"/>
        </a:buClr>
        <a:buFont typeface="Arial" panose="020B0604020202020204" pitchFamily="34" charset="0"/>
        <a:buChar char="•"/>
        <a:defRPr sz="2000" kern="1200">
          <a:solidFill>
            <a:srgbClr val="003E52"/>
          </a:solidFill>
          <a:latin typeface="Arial Nova Light" panose="020B0304020202020204" pitchFamily="34" charset="0"/>
          <a:ea typeface="+mn-ea"/>
          <a:cs typeface="+mn-cs"/>
        </a:defRPr>
      </a:lvl4pPr>
      <a:lvl5pPr marL="2171700" indent="-342900" algn="l" defTabSz="457200" rtl="0" eaLnBrk="1" latinLnBrk="0" hangingPunct="1">
        <a:spcBef>
          <a:spcPct val="20000"/>
        </a:spcBef>
        <a:buClr>
          <a:srgbClr val="AC9766"/>
        </a:buClr>
        <a:buFont typeface="Arial" panose="020B0604020202020204" pitchFamily="34" charset="0"/>
        <a:buChar char="•"/>
        <a:defRPr sz="2000" kern="1200">
          <a:solidFill>
            <a:srgbClr val="003E52"/>
          </a:solidFill>
          <a:latin typeface="Arial Nova Light" panose="020B0304020202020204" pitchFamily="34"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6.xml"/>
<Relationship Id="rId2" Type="http://schemas.openxmlformats.org/officeDocument/2006/relationships/image" Target="../media/084a9697a16d710f278db32e26b618da68a36760.png"/>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13.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chart" Target="../charts/chart1ec1c596.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chart" Target="../charts/chart12f588a0f.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9.xml"/>
<Relationship Id="rId2" Type="http://schemas.openxmlformats.org/officeDocument/2006/relationships/chart" Target="../charts/chart13767288e.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18.xml"/>
<Relationship Id="rId2" Type="http://schemas.openxmlformats.org/officeDocument/2006/relationships/image" Target="../media/fee9b49aaf89b3ca35eb56aa52b0bdd49db4f14c.png"/>
<Relationship Id="rId3" Type="http://schemas.openxmlformats.org/officeDocument/2006/relationships/image" Target="../media/ca7487f8930b01f80b1b75dd0d6b83e604e63344.svg"/>
<Relationship Id="rId4" Type="http://schemas.openxmlformats.org/officeDocument/2006/relationships/image" Target="../media/fa081189f6def28d7dac471280e0098d4ed72803.png"/>
<Relationship Id="rId5" Type="http://schemas.openxmlformats.org/officeDocument/2006/relationships/image" Target="../media/d62826030ea4a6c3522ff549cba6e8e93e5563bf.svg"/>
<Relationship Id="rId6" Type="http://schemas.openxmlformats.org/officeDocument/2006/relationships/image" Target="../media/c8c8083d3b739b947ffca397ed86b7de8658b80e.png"/>
<Relationship Id="rId7" Type="http://schemas.openxmlformats.org/officeDocument/2006/relationships/image" Target="../media/9c11c0568a4bc845f876c34d2c837ce5b6011e0f.svg"/>
<Relationship Id="rId8" Type="http://schemas.openxmlformats.org/officeDocument/2006/relationships/image" Target="../media/a0264328957dd2fe42cd3954b9e0f9a108c20c0d.png"/>
<Relationship Id="rId9" Type="http://schemas.openxmlformats.org/officeDocument/2006/relationships/image" Target="../media/87668bd52a1a93b4a2cc53992ea9a2b9dcbfba18.svg"/>
<Relationship Id="rId10" Type="http://schemas.openxmlformats.org/officeDocument/2006/relationships/image" Target="../media/f0d73a4d5870eac223940f7520d3f9af57fb16e0.png"/>
<Relationship Id="rId11" Type="http://schemas.openxmlformats.org/officeDocument/2006/relationships/image" Target="../media/d76f8c8dd80c43f5fb24551c16d03d21aabc312c.svg"/>
<Relationship Id="rId12" Type="http://schemas.openxmlformats.org/officeDocument/2006/relationships/image" Target="../media/ae6b18b5a53e1bdc5965bb46185ca267890d82f9.png"/>
<Relationship Id="rId13" Type="http://schemas.openxmlformats.org/officeDocument/2006/relationships/image" Target="../media/174127682a2ec4c0e3967e5878726f0c0f2f2386.svg"/>
<Relationship Id="rId14" Type="http://schemas.openxmlformats.org/officeDocument/2006/relationships/image" Target="../media/390a45840289078e93c28d6ff123f002a7aef211.png"/>
<Relationship Id="rId15" Type="http://schemas.openxmlformats.org/officeDocument/2006/relationships/image" Target="../media/f16bae9b0bfad23e6d243cbfeedc446790df8a2c.svg"/>
<Relationship Id="rId16" Type="http://schemas.openxmlformats.org/officeDocument/2006/relationships/image" Target="../media/546c029f10864710eef61982483c4b4f8d333174.png"/>
<Relationship Id="rId17" Type="http://schemas.openxmlformats.org/officeDocument/2006/relationships/image" Target="../media/0fa394ad54082fcc279e279d6a4c5f24a92fd717.svg"/>
<Relationship Id="rId18" Type="http://schemas.openxmlformats.org/officeDocument/2006/relationships/image" Target="../media/a5a99c2e5e7b6480572dc440c8af9643bf7a5750.png"/>
<Relationship Id="rId19" Type="http://schemas.openxmlformats.org/officeDocument/2006/relationships/image" Target="../media/2ad9a8949aac6859ec011b703355be93bb67d134.svg"/>
<Relationship Id="rId20" Type="http://schemas.openxmlformats.org/officeDocument/2006/relationships/image" Target="../media/5b1b3de428961aee8f706ba9c36ff80fee01f8a3.png"/>
<Relationship Id="rId21" Type="http://schemas.openxmlformats.org/officeDocument/2006/relationships/image" Target="../media/d684c6d29acb3041117a0f35f8e06b5c44e3d2c1.sv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17.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17.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17.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0.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19.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7bb752a5636fc5b9cade1f2a26f31a993522b17f.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42edb55d570d18cdbe2fd240b0088c2bbb4808a1.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10bd593303a6deec10b02de724af4975c7086d89.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e4bae28968b3a7cf43dc23c9384bad8f3603886b.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19.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10.xml"/>
<Relationship Id="rId2" Type="http://schemas.openxmlformats.org/officeDocument/2006/relationships/image" Target="../media/c8b8ff6caed78ef5856b38ba5e0ca217af925c61.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cNvSpPr>
            <a:spLocks noGrp="1"/>
          </p:cNvSpPr>
          <p:nvPr>
            <p:ph type="ftr" sz="quarter" idx="3"/>
          </p:nvPr>
        </p:nvSpPr>
        <p:spPr>
          <a:xfrm>
            <a:off x="613180" y="6299200"/>
            <a:ext cx="9496589" cy="448459"/>
          </a:xfrm>
        </p:spPr>
        <p:txBody>
          <a:bodyPr/>
          <a:lstStyle/>
          <a:p>
            <a:r>
              <a:rPr/>
              <a:t>July, 2025</a:t>
            </a:r>
          </a:p>
        </p:txBody>
      </p:sp>
      <p:graphicFrame>
        <p:nvGraphicFramePr>
          <p:cNvPr id="3" name="Left Content"/>
          <p:cNvGraphicFramePr>
            <a:graphicFrameLocks noGrp="true"/>
          </p:cNvGraphicFramePr>
          <p:nvPr/>
        </p:nvGraphicFramePr>
        <p:xfrm rot="0">
          <a:off x="619125" y="2480777"/>
          <a:ext cx="4798299" cy="3657264"/>
        </p:xfrm>
        <a:graphic>
          <a:graphicData uri="http://schemas.openxmlformats.org/drawingml/2006/table">
            <a:tbl>
              <a:tblPr/>
              <a:tblGrid>
                <a:gridCol w="1691640"/>
                <a:gridCol w="3017520"/>
              </a:tblGrid>
              <a:tr h="411480">
                <a:tc gridSpan="2">
                  <a:txBody>
                    <a:bodyPr/>
                    <a:lstStyle/>
                    <a:p>
                      <a:pPr algn="l" marL="63500" marR="63500">
                        <a:lnSpc>
                          <a:spcPct val="100000"/>
                        </a:lnSpc>
                        <a:spcBef>
                          <a:spcPts val="500"/>
                        </a:spcBef>
                        <a:spcAft>
                          <a:spcPts val="500"/>
                        </a:spcAft>
                        <a:buNone/>
                      </a:pPr>
                      <a:r>
                        <a:rPr cap="none" sz="1600" i="0" b="0" u="none">
                          <a:solidFill>
                            <a:srgbClr val="003D52">
                              <a:alpha val="100000"/>
                            </a:srgbClr>
                          </a:solidFill>
                          <a:latin typeface="Arial Nova"/>
                          <a:cs typeface="Arial Nova"/>
                          <a:ea typeface="Arial Nova"/>
                          <a:sym typeface="Arial Nova"/>
                        </a:rPr>
                        <a:t>Frank, The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F6F6F6">
                          <a:alpha val="100000"/>
                        </a:srgbClr>
                      </a:solid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600" i="0" b="0" u="none">
                          <a:solidFill>
                            <a:srgbClr val="003D52">
                              <a:alpha val="100000"/>
                            </a:srgbClr>
                          </a:solidFill>
                          <a:latin typeface="Arial Nova"/>
                          <a:cs typeface="Arial Nova"/>
                          <a:ea typeface="Arial Nova"/>
                          <a:sym typeface="Arial Nova"/>
                        </a:rPr>
                        <a:t>Frank, The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F6F6F6">
                          <a:alpha val="100000"/>
                        </a:srgbClr>
                      </a:solidFill>
                      <a:prstDash val="solid"/>
                    </a:lnB>
                    <a:solidFill>
                      <a:srgbClr val="FFFFFF">
                        <a:alpha val="0"/>
                      </a:srgbClr>
                    </a:solidFill>
                  </a:tcPr>
                </a:tc>
              </a:tr>
              <a:tr h="320040">
                <a:tc>
                  <a:txBody>
                    <a:bodyPr/>
                    <a:lstStyle/>
                    <a:p>
                      <a:pPr algn="l" marL="63500" marR="63500">
                        <a:lnSpc>
                          <a:spcPct val="100000"/>
                        </a:lnSpc>
                        <a:spcBef>
                          <a:spcPts val="500"/>
                        </a:spcBef>
                        <a:spcAft>
                          <a:spcPts val="500"/>
                        </a:spcAft>
                        <a:buNone/>
                      </a:pPr>
                      <a:r>
                        <a:rPr cap="none" sz="1200" i="0" b="0" u="none">
                          <a:solidFill>
                            <a:srgbClr val="003D52">
                              <a:alpha val="100000"/>
                            </a:srgbClr>
                          </a:solidFill>
                          <a:latin typeface="Arial Nova"/>
                          <a:cs typeface="Arial Nova"/>
                          <a:ea typeface="Arial Nova"/>
                          <a:sym typeface="Arial Nova"/>
                        </a:rPr>
                        <a:t>Address:</a:t>
                      </a:r>
                    </a:p>
                  </a:txBody>
                  <a:tcPr anchor="ctr" marB="63500" marT="63500" marR="0" marL="0">
                    <a:lnL algn="ctr" cmpd="sng" cap="flat" w="0">
                      <a:noFill/>
                      <a:prstDash val="solid"/>
                    </a:lnL>
                    <a:lnR algn="ctr" cmpd="sng" cap="flat" w="0">
                      <a:noFill/>
                      <a:prstDash val="solid"/>
                    </a:lnR>
                    <a:lnT algn="ctr" cmpd="sng" cap="flat" w="19050">
                      <a:solidFill>
                        <a:srgbClr val="F6F6F6">
                          <a:alpha val="100000"/>
                        </a:srgbClr>
                      </a:solid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200" i="0" b="0" u="none">
                          <a:solidFill>
                            <a:srgbClr val="55565A">
                              <a:alpha val="100000"/>
                            </a:srgbClr>
                          </a:solidFill>
                          <a:latin typeface="Arial Nova Light"/>
                          <a:cs typeface="Arial Nova Light"/>
                          <a:ea typeface="Arial Nova Light"/>
                          <a:sym typeface="Arial Nova Light"/>
                        </a:rPr>
                        <a:t>205 20th St N</a:t>
                      </a:r>
                    </a:p>
                  </a:txBody>
                  <a:tcPr anchor="ctr" marB="63500" marT="63500" marR="0" marL="0">
                    <a:lnL algn="ctr" cmpd="sng" cap="flat" w="0">
                      <a:noFill/>
                      <a:prstDash val="solid"/>
                    </a:lnL>
                    <a:lnR algn="ctr" cmpd="sng" cap="flat" w="0">
                      <a:noFill/>
                      <a:prstDash val="solid"/>
                    </a:lnR>
                    <a:lnT algn="ctr" cmpd="sng" cap="flat" w="19050">
                      <a:solidFill>
                        <a:srgbClr val="F6F6F6">
                          <a:alpha val="100000"/>
                        </a:srgbClr>
                      </a:solidFill>
                      <a:prstDash val="solid"/>
                    </a:lnT>
                    <a:lnB algn="ctr" cmpd="sng" cap="flat" w="0">
                      <a:noFill/>
                      <a:prstDash val="solid"/>
                    </a:lnB>
                    <a:solidFill>
                      <a:srgbClr val="FFFFFF">
                        <a:alpha val="0"/>
                      </a:srgbClr>
                    </a:solidFill>
                  </a:tcPr>
                </a:tc>
              </a:tr>
              <a:tr h="320040">
                <a:tc>
                  <a:txBody>
                    <a:bodyPr/>
                    <a:lstStyle/>
                    <a:p>
                      <a:pPr algn="l" marL="63500" marR="63500">
                        <a:lnSpc>
                          <a:spcPct val="100000"/>
                        </a:lnSpc>
                        <a:spcBef>
                          <a:spcPts val="500"/>
                        </a:spcBef>
                        <a:spcAft>
                          <a:spcPts val="500"/>
                        </a:spcAft>
                        <a:buNone/>
                      </a:pPr>
                      <a:r>
                        <a:rPr cap="none" sz="1200" i="0" b="0" u="none">
                          <a:solidFill>
                            <a:srgbClr val="003D52">
                              <a:alpha val="100000"/>
                            </a:srgbClr>
                          </a:solidFill>
                          <a:latin typeface="Arial Nova"/>
                          <a:cs typeface="Arial Nova"/>
                          <a:ea typeface="Arial Nova"/>
                          <a:sym typeface="Arial Nova"/>
                        </a:rPr>
                        <a:t>City, State, Zip:</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200" i="0" b="0" u="none">
                          <a:solidFill>
                            <a:srgbClr val="55565A">
                              <a:alpha val="100000"/>
                            </a:srgbClr>
                          </a:solidFill>
                          <a:latin typeface="Arial Nova Light"/>
                          <a:cs typeface="Arial Nova Light"/>
                          <a:ea typeface="Arial Nova Light"/>
                          <a:sym typeface="Arial Nova Light"/>
                        </a:rPr>
                        <a:t>Birmingham, AL 35203</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20040">
                <a:tc>
                  <a:txBody>
                    <a:bodyPr/>
                    <a:lstStyle/>
                    <a:p>
                      <a:pPr algn="l" marL="63500" marR="63500">
                        <a:lnSpc>
                          <a:spcPct val="100000"/>
                        </a:lnSpc>
                        <a:spcBef>
                          <a:spcPts val="500"/>
                        </a:spcBef>
                        <a:spcAft>
                          <a:spcPts val="500"/>
                        </a:spcAft>
                        <a:buNone/>
                      </a:pPr>
                      <a:r>
                        <a:rPr cap="none" sz="1200" i="0" b="0" u="none">
                          <a:solidFill>
                            <a:srgbClr val="003D52">
                              <a:alpha val="100000"/>
                            </a:srgbClr>
                          </a:solidFill>
                          <a:latin typeface="Arial Nova"/>
                          <a:cs typeface="Arial Nova"/>
                          <a:ea typeface="Arial Nova"/>
                          <a:sym typeface="Arial Nova"/>
                        </a:rPr>
                        <a:t>Number Units:</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200" i="0" b="0" u="none">
                          <a:solidFill>
                            <a:srgbClr val="55565A">
                              <a:alpha val="100000"/>
                            </a:srgbClr>
                          </a:solidFill>
                          <a:latin typeface="Arial Nova Light"/>
                          <a:cs typeface="Arial Nova Light"/>
                          <a:ea typeface="Arial Nova Light"/>
                          <a:sym typeface="Arial Nova Light"/>
                        </a:rPr>
                        <a:t>180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20040">
                <a:tc>
                  <a:txBody>
                    <a:bodyPr/>
                    <a:lstStyle/>
                    <a:p>
                      <a:pPr algn="l" marL="63500" marR="63500">
                        <a:lnSpc>
                          <a:spcPct val="100000"/>
                        </a:lnSpc>
                        <a:spcBef>
                          <a:spcPts val="500"/>
                        </a:spcBef>
                        <a:spcAft>
                          <a:spcPts val="500"/>
                        </a:spcAft>
                        <a:buNone/>
                      </a:pPr>
                      <a:r>
                        <a:rPr cap="none" sz="1200" i="0" b="0" u="none">
                          <a:solidFill>
                            <a:srgbClr val="003D52">
                              <a:alpha val="100000"/>
                            </a:srgbClr>
                          </a:solidFill>
                          <a:latin typeface="Arial Nova"/>
                          <a:cs typeface="Arial Nova"/>
                          <a:ea typeface="Arial Nova"/>
                          <a:sym typeface="Arial Nova"/>
                        </a:rPr>
                        <a:t>Year Built/Ren.:</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200" i="0" b="0" u="none">
                          <a:solidFill>
                            <a:srgbClr val="55565A">
                              <a:alpha val="100000"/>
                            </a:srgbClr>
                          </a:solidFill>
                          <a:latin typeface="Arial Nova Light"/>
                          <a:cs typeface="Arial Nova Light"/>
                          <a:ea typeface="Arial Nova Light"/>
                          <a:sym typeface="Arial Nova Light"/>
                        </a:rPr>
                        <a:t>2023</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20040">
                <a:tc>
                  <a:txBody>
                    <a:bodyPr/>
                    <a:lstStyle/>
                    <a:p>
                      <a:pPr algn="l" marL="63500" marR="63500">
                        <a:lnSpc>
                          <a:spcPct val="100000"/>
                        </a:lnSpc>
                        <a:spcBef>
                          <a:spcPts val="500"/>
                        </a:spcBef>
                        <a:spcAft>
                          <a:spcPts val="500"/>
                        </a:spcAft>
                        <a:buNone/>
                      </a:pPr>
                      <a:r>
                        <a:rPr cap="none" sz="1200" i="0" b="0" u="none">
                          <a:solidFill>
                            <a:srgbClr val="003D52">
                              <a:alpha val="100000"/>
                            </a:srgbClr>
                          </a:solidFill>
                          <a:latin typeface="Arial Nova"/>
                          <a:cs typeface="Arial Nova"/>
                          <a:ea typeface="Arial Nova"/>
                          <a:sym typeface="Arial Nova"/>
                        </a:rPr>
                        <a:t>Type: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200" i="0" b="0" u="none">
                          <a:solidFill>
                            <a:srgbClr val="55565A">
                              <a:alpha val="100000"/>
                            </a:srgbClr>
                          </a:solidFill>
                          <a:latin typeface="Arial Nova Light"/>
                          <a:cs typeface="Arial Nova Light"/>
                          <a:ea typeface="Arial Nova Light"/>
                          <a:sym typeface="Arial Nova Light"/>
                        </a:rPr>
                        <a:t>Highrise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20040">
                <a:tc>
                  <a:txBody>
                    <a:bodyPr/>
                    <a:lstStyle/>
                    <a:p>
                      <a:pPr algn="l" marL="63500" marR="63500">
                        <a:lnSpc>
                          <a:spcPct val="100000"/>
                        </a:lnSpc>
                        <a:spcBef>
                          <a:spcPts val="500"/>
                        </a:spcBef>
                        <a:spcAft>
                          <a:spcPts val="500"/>
                        </a:spcAft>
                        <a:buNone/>
                      </a:pPr>
                      <a:r>
                        <a:rPr cap="none" sz="1200" i="0" b="0" u="none">
                          <a:solidFill>
                            <a:srgbClr val="003D52">
                              <a:alpha val="100000"/>
                            </a:srgbClr>
                          </a:solidFill>
                          <a:latin typeface="Arial Nova"/>
                          <a:cs typeface="Arial Nova"/>
                          <a:ea typeface="Arial Nova"/>
                          <a:sym typeface="Arial Nova"/>
                        </a:rPr>
                        <a:t>Special Purpose: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200" i="0" b="0" u="none">
                          <a:solidFill>
                            <a:srgbClr val="55565A">
                              <a:alpha val="100000"/>
                            </a:srgbClr>
                          </a:solidFill>
                          <a:latin typeface="Arial Nova Light"/>
                          <a:cs typeface="Arial Nova Light"/>
                          <a:ea typeface="Arial Nova Light"/>
                          <a:sym typeface="Arial Nova Light"/>
                        </a:rPr>
                        <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20040">
                <a:tc>
                  <a:txBody>
                    <a:bodyPr/>
                    <a:lstStyle/>
                    <a:p>
                      <a:pPr algn="l" marL="63500" marR="63500">
                        <a:lnSpc>
                          <a:spcPct val="100000"/>
                        </a:lnSpc>
                        <a:spcBef>
                          <a:spcPts val="500"/>
                        </a:spcBef>
                        <a:spcAft>
                          <a:spcPts val="500"/>
                        </a:spcAft>
                        <a:buNone/>
                      </a:pPr>
                      <a:r>
                        <a:rPr cap="none" sz="1200" i="0" b="0" u="none">
                          <a:solidFill>
                            <a:srgbClr val="003D52">
                              <a:alpha val="100000"/>
                            </a:srgbClr>
                          </a:solidFill>
                          <a:latin typeface="Arial Nova"/>
                          <a:cs typeface="Arial Nova"/>
                          <a:ea typeface="Arial Nova"/>
                          <a:sym typeface="Arial Nova"/>
                        </a:rPr>
                        <a:t>Amenity Class:</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200" i="0" b="0" u="none">
                          <a:solidFill>
                            <a:srgbClr val="55565A">
                              <a:alpha val="100000"/>
                            </a:srgbClr>
                          </a:solidFill>
                          <a:latin typeface="Arial Nova Light"/>
                          <a:cs typeface="Arial Nova Light"/>
                          <a:ea typeface="Arial Nova Light"/>
                          <a:sym typeface="Arial Nova Light"/>
                        </a:rPr>
                        <a:t>Above Average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20040">
                <a:tc>
                  <a:txBody>
                    <a:bodyPr/>
                    <a:lstStyle/>
                    <a:p>
                      <a:pPr algn="l" marL="63500" marR="63500">
                        <a:lnSpc>
                          <a:spcPct val="100000"/>
                        </a:lnSpc>
                        <a:spcBef>
                          <a:spcPts val="500"/>
                        </a:spcBef>
                        <a:spcAft>
                          <a:spcPts val="500"/>
                        </a:spcAft>
                        <a:buNone/>
                      </a:pPr>
                      <a:r>
                        <a:rPr cap="none" sz="1200" i="0" b="0" u="none">
                          <a:solidFill>
                            <a:srgbClr val="003D52">
                              <a:alpha val="100000"/>
                            </a:srgbClr>
                          </a:solidFill>
                          <a:latin typeface="Arial Nova"/>
                          <a:cs typeface="Arial Nova"/>
                          <a:ea typeface="Arial Nova"/>
                          <a:sym typeface="Arial Nova"/>
                        </a:rPr>
                        <a:t>Condition:</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200" i="0" b="0" u="none">
                          <a:solidFill>
                            <a:srgbClr val="55565A">
                              <a:alpha val="100000"/>
                            </a:srgbClr>
                          </a:solidFill>
                          <a:latin typeface="Arial Nova Light"/>
                          <a:cs typeface="Arial Nova Light"/>
                          <a:ea typeface="Arial Nova Light"/>
                          <a:sym typeface="Arial Nova Light"/>
                        </a:rPr>
                        <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20040">
                <a:tc>
                  <a:txBody>
                    <a:bodyPr/>
                    <a:lstStyle/>
                    <a:p>
                      <a:pPr algn="l" marL="63500" marR="63500">
                        <a:lnSpc>
                          <a:spcPct val="100000"/>
                        </a:lnSpc>
                        <a:spcBef>
                          <a:spcPts val="500"/>
                        </a:spcBef>
                        <a:spcAft>
                          <a:spcPts val="500"/>
                        </a:spcAft>
                        <a:buNone/>
                      </a:pPr>
                      <a:r>
                        <a:rPr cap="none" sz="1200" i="0" b="0" u="none">
                          <a:solidFill>
                            <a:srgbClr val="003D52">
                              <a:alpha val="100000"/>
                            </a:srgbClr>
                          </a:solidFill>
                          <a:latin typeface="Arial Nova"/>
                          <a:cs typeface="Arial Nova"/>
                          <a:ea typeface="Arial Nova"/>
                          <a:sym typeface="Arial Nova"/>
                        </a:rPr>
                        <a:t>Market:</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200" i="0" b="0" u="none">
                          <a:solidFill>
                            <a:srgbClr val="55565A">
                              <a:alpha val="100000"/>
                            </a:srgbClr>
                          </a:solidFill>
                          <a:latin typeface="Arial Nova Light"/>
                          <a:cs typeface="Arial Nova Light"/>
                          <a:ea typeface="Arial Nova Light"/>
                          <a:sym typeface="Arial Nova Light"/>
                        </a:rPr>
                        <a:t>Birmingham-Hoover, AL</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20040">
                <a:tc>
                  <a:txBody>
                    <a:bodyPr/>
                    <a:lstStyle/>
                    <a:p>
                      <a:pPr algn="l" marL="63500" marR="63500">
                        <a:lnSpc>
                          <a:spcPct val="100000"/>
                        </a:lnSpc>
                        <a:spcBef>
                          <a:spcPts val="500"/>
                        </a:spcBef>
                        <a:spcAft>
                          <a:spcPts val="500"/>
                        </a:spcAft>
                        <a:buNone/>
                      </a:pPr>
                      <a:r>
                        <a:rPr cap="none" sz="1200" i="0" b="0" u="none">
                          <a:solidFill>
                            <a:srgbClr val="003D52">
                              <a:alpha val="100000"/>
                            </a:srgbClr>
                          </a:solidFill>
                          <a:latin typeface="Arial Nova"/>
                          <a:cs typeface="Arial Nova"/>
                          <a:ea typeface="Arial Nova"/>
                          <a:sym typeface="Arial Nova"/>
                        </a:rPr>
                        <a:t>Submarket:</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200" i="0" b="0" u="none">
                          <a:solidFill>
                            <a:srgbClr val="55565A">
                              <a:alpha val="100000"/>
                            </a:srgbClr>
                          </a:solidFill>
                          <a:latin typeface="Arial Nova Light"/>
                          <a:cs typeface="Arial Nova Light"/>
                          <a:ea typeface="Arial Nova Light"/>
                          <a:sym typeface="Arial Nova Light"/>
                        </a:rPr>
                        <a:t>North</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bl>
          </a:graphicData>
        </a:graphic>
      </p:graphicFrame>
      <p:pic>
        <p:nvPicPr>
          <p:cNvPr id="4" name="Picture" descr=""/>
          <p:cNvPicPr>
            <a:picLocks noGrp="1"/>
          </p:cNvPicPr>
          <p:nvPr>
            <p:ph type="pic" sz="quarter" idx="13"/>
          </p:nvPr>
        </p:nvPicPr>
        <p:blipFill>
          <a:blip cstate="print" r:embed="rId2"/>
          <a:stretch>
            <a:fillRect/>
          </a:stretch>
        </p:blipFill>
        <p:spPr>
          <a:xfrm>
            <a:off x="5689601" y="761999"/>
            <a:ext cx="5892800" cy="537604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613180" y="265953"/>
            <a:ext cx="2130552" cy="338328"/>
          </a:xfrm>
        </p:spPr>
        <p:txBody>
          <a:bodyPr/>
          <a:lstStyle/>
          <a:p>
            <a:r>
              <a:rPr/>
              <a:t>Rental Comps</a:t>
            </a:r>
          </a:p>
        </p:txBody>
      </p:sp>
      <p:sp>
        <p:nvSpPr>
          <p:cNvPr id="3" name="Footer"/>
          <p:cNvSpPr>
            <a:spLocks noGrp="1"/>
          </p:cNvSpPr>
          <p:nvPr>
            <p:ph type="ftr" sz="quarter" idx="13"/>
          </p:nvPr>
        </p:nvSpPr>
        <p:spPr>
          <a:xfrm>
            <a:off x="613180" y="6299200"/>
            <a:ext cx="9496589" cy="448459"/>
          </a:xfrm>
        </p:spPr>
        <p:txBody>
          <a:bodyPr/>
          <a:lstStyle/>
          <a:p>
            <a:r>
              <a:rPr/>
              <a:t>The Equivalent Unit Mix section is calculated using the same unit type ratio as the subject property. Comp averages are weighted by comp similarity. Data sourced from Yardi and Axiometrics, a RealPage Company. Rent data surveyed April 2025</a:t>
            </a:r>
          </a:p>
        </p:txBody>
      </p:sp>
      <p:graphicFrame>
        <p:nvGraphicFramePr>
          <p:cNvPr id="4" name=""/>
          <p:cNvGraphicFramePr>
            <a:graphicFrameLocks noGrp="true"/>
          </p:cNvGraphicFramePr>
          <p:nvPr/>
        </p:nvGraphicFramePr>
        <p:xfrm rot="0">
          <a:off x="7188519" y="614363"/>
          <a:ext cx="10963272" cy="1600200"/>
        </p:xfrm>
        <a:graphic>
          <a:graphicData uri="http://schemas.openxmlformats.org/drawingml/2006/table">
            <a:tbl>
              <a:tblPr/>
              <a:tblGrid>
                <a:gridCol w="914400"/>
                <a:gridCol w="868680"/>
                <a:gridCol w="868680"/>
                <a:gridCol w="868680"/>
                <a:gridCol w="868680"/>
              </a:tblGrid>
              <a:tr h="274320">
                <a:tc>
                  <a:txBody>
                    <a:bodyPr/>
                    <a:lstStyle/>
                    <a:p>
                      <a:pPr algn="ctr" marL="63500" marR="63500">
                        <a:lnSpc>
                          <a:spcPct val="100000"/>
                        </a:lnSpc>
                        <a:spcBef>
                          <a:spcPts val="100"/>
                        </a:spcBef>
                        <a:spcAft>
                          <a:spcPts val="100"/>
                        </a:spcAft>
                        <a:buNone/>
                      </a:pPr>
                      <a:r>
                        <a:rPr cap="none" sz="1100" i="0" b="0" u="none">
                          <a:solidFill>
                            <a:srgbClr val="003D52">
                              <a:alpha val="100000"/>
                            </a:srgbClr>
                          </a:solidFill>
                          <a:latin typeface="Arial Nova"/>
                          <a:cs typeface="Arial Nova"/>
                          <a:ea typeface="Arial Nova"/>
                          <a:sym typeface="Arial Nova"/>
                        </a:rPr>
                        <a:t> </a:t>
                      </a:r>
                    </a:p>
                  </a:txBody>
                  <a:tcPr anchor="ctr" marB="12700" marT="127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4">
                  <a:txBody>
                    <a:bodyPr/>
                    <a:lstStyle/>
                    <a:p>
                      <a:pPr algn="ctr" marL="63500" marR="63500">
                        <a:lnSpc>
                          <a:spcPct val="100000"/>
                        </a:lnSpc>
                        <a:spcBef>
                          <a:spcPts val="100"/>
                        </a:spcBef>
                        <a:spcAft>
                          <a:spcPts val="100"/>
                        </a:spcAft>
                        <a:buNone/>
                      </a:pPr>
                      <a:r>
                        <a:rPr cap="none" sz="1100" i="0" b="0" u="none">
                          <a:solidFill>
                            <a:srgbClr val="003D52">
                              <a:alpha val="100000"/>
                            </a:srgbClr>
                          </a:solidFill>
                          <a:latin typeface="Arial Nova"/>
                          <a:cs typeface="Arial Nova"/>
                          <a:ea typeface="Arial Nova"/>
                          <a:sym typeface="Arial Nova"/>
                        </a:rPr>
                        <a:t>Unit Mix</a:t>
                      </a:r>
                    </a:p>
                  </a:txBody>
                  <a:tcPr anchor="ctr" marB="12700" marT="12700" marR="0" marL="0">
                    <a:lnL algn="ctr" cmpd="sng" cap="flat" w="0">
                      <a:noFill/>
                      <a:prstDash val="solid"/>
                    </a:lnL>
                    <a:lnR algn="ctr" cmpd="sng" cap="flat" w="0">
                      <a:noFill/>
                      <a:prstDash val="solid"/>
                    </a:lnR>
                    <a:lnT algn="ctr" cmpd="sng" cap="flat" w="0">
                      <a:noFill/>
                      <a:prstDash val="solid"/>
                    </a:lnT>
                    <a:lnB algn="ctr" cmpd="sng" cap="flat" w="3175">
                      <a:solidFill>
                        <a:srgbClr val="D3D3D3">
                          <a:alpha val="100000"/>
                        </a:srgbClr>
                      </a:solidFill>
                      <a:prstDash val="solid"/>
                    </a:lnB>
                    <a:solidFill>
                      <a:srgbClr val="FFFFFF">
                        <a:alpha val="0"/>
                      </a:srgbClr>
                    </a:solidFill>
                  </a:tcPr>
                </a:tc>
                <a:tc hMerge="true">
                  <a:txBody>
                    <a:bodyPr/>
                    <a:lstStyle/>
                    <a:p>
                      <a:pPr algn="ctr" marL="63500" marR="63500">
                        <a:lnSpc>
                          <a:spcPct val="100000"/>
                        </a:lnSpc>
                        <a:spcBef>
                          <a:spcPts val="100"/>
                        </a:spcBef>
                        <a:spcAft>
                          <a:spcPts val="100"/>
                        </a:spcAft>
                        <a:buNone/>
                      </a:pPr>
                      <a:r>
                        <a:rPr cap="none" sz="1100" i="0" b="0" u="none">
                          <a:solidFill>
                            <a:srgbClr val="003D52">
                              <a:alpha val="100000"/>
                            </a:srgbClr>
                          </a:solidFill>
                          <a:latin typeface="Arial Nova"/>
                          <a:cs typeface="Arial Nova"/>
                          <a:ea typeface="Arial Nova"/>
                          <a:sym typeface="Arial Nova"/>
                        </a:rPr>
                        <a:t>Unit Mix</a:t>
                      </a:r>
                    </a:p>
                  </a:txBody>
                  <a:tcPr anchor="ctr" marB="12700" marT="12700" marR="0" marL="0">
                    <a:lnL algn="ctr" cmpd="sng" cap="flat" w="0">
                      <a:noFill/>
                      <a:prstDash val="solid"/>
                    </a:lnL>
                    <a:lnR algn="ctr" cmpd="sng" cap="flat" w="0">
                      <a:noFill/>
                      <a:prstDash val="solid"/>
                    </a:lnR>
                    <a:lnT algn="ctr" cmpd="sng" cap="flat" w="0">
                      <a:noFill/>
                      <a:prstDash val="solid"/>
                    </a:lnT>
                    <a:lnB algn="ctr" cmpd="sng" cap="flat" w="3175">
                      <a:solidFill>
                        <a:srgbClr val="D3D3D3">
                          <a:alpha val="100000"/>
                        </a:srgbClr>
                      </a:solidFill>
                      <a:prstDash val="solid"/>
                    </a:lnB>
                    <a:solidFill>
                      <a:srgbClr val="FFFFFF">
                        <a:alpha val="0"/>
                      </a:srgbClr>
                    </a:solidFill>
                  </a:tcPr>
                </a:tc>
                <a:tc hMerge="true">
                  <a:txBody>
                    <a:bodyPr/>
                    <a:lstStyle/>
                    <a:p>
                      <a:pPr algn="ctr" marL="63500" marR="63500">
                        <a:lnSpc>
                          <a:spcPct val="100000"/>
                        </a:lnSpc>
                        <a:spcBef>
                          <a:spcPts val="100"/>
                        </a:spcBef>
                        <a:spcAft>
                          <a:spcPts val="100"/>
                        </a:spcAft>
                        <a:buNone/>
                      </a:pPr>
                      <a:r>
                        <a:rPr cap="none" sz="1100" i="0" b="0" u="none">
                          <a:solidFill>
                            <a:srgbClr val="003D52">
                              <a:alpha val="100000"/>
                            </a:srgbClr>
                          </a:solidFill>
                          <a:latin typeface="Arial Nova"/>
                          <a:cs typeface="Arial Nova"/>
                          <a:ea typeface="Arial Nova"/>
                          <a:sym typeface="Arial Nova"/>
                        </a:rPr>
                        <a:t>Unit Mix</a:t>
                      </a:r>
                    </a:p>
                  </a:txBody>
                  <a:tcPr anchor="ctr" marB="12700" marT="12700" marR="0" marL="0">
                    <a:lnL algn="ctr" cmpd="sng" cap="flat" w="0">
                      <a:noFill/>
                      <a:prstDash val="solid"/>
                    </a:lnL>
                    <a:lnR algn="ctr" cmpd="sng" cap="flat" w="0">
                      <a:noFill/>
                      <a:prstDash val="solid"/>
                    </a:lnR>
                    <a:lnT algn="ctr" cmpd="sng" cap="flat" w="0">
                      <a:noFill/>
                      <a:prstDash val="solid"/>
                    </a:lnT>
                    <a:lnB algn="ctr" cmpd="sng" cap="flat" w="3175">
                      <a:solidFill>
                        <a:srgbClr val="D3D3D3">
                          <a:alpha val="100000"/>
                        </a:srgbClr>
                      </a:solidFill>
                      <a:prstDash val="solid"/>
                    </a:lnB>
                    <a:solidFill>
                      <a:srgbClr val="FFFFFF">
                        <a:alpha val="0"/>
                      </a:srgbClr>
                    </a:solidFill>
                  </a:tcPr>
                </a:tc>
                <a:tc hMerge="true">
                  <a:txBody>
                    <a:bodyPr/>
                    <a:lstStyle/>
                    <a:p>
                      <a:pPr algn="ctr" marL="63500" marR="63500">
                        <a:lnSpc>
                          <a:spcPct val="100000"/>
                        </a:lnSpc>
                        <a:spcBef>
                          <a:spcPts val="100"/>
                        </a:spcBef>
                        <a:spcAft>
                          <a:spcPts val="100"/>
                        </a:spcAft>
                        <a:buNone/>
                      </a:pPr>
                      <a:r>
                        <a:rPr cap="none" sz="1100" i="0" b="0" u="none">
                          <a:solidFill>
                            <a:srgbClr val="003D52">
                              <a:alpha val="100000"/>
                            </a:srgbClr>
                          </a:solidFill>
                          <a:latin typeface="Arial Nova"/>
                          <a:cs typeface="Arial Nova"/>
                          <a:ea typeface="Arial Nova"/>
                          <a:sym typeface="Arial Nova"/>
                        </a:rPr>
                        <a:t>Unit Mix</a:t>
                      </a:r>
                    </a:p>
                  </a:txBody>
                  <a:tcPr anchor="ctr" marB="12700" marT="12700" marR="0" marL="0">
                    <a:lnL algn="ctr" cmpd="sng" cap="flat" w="0">
                      <a:noFill/>
                      <a:prstDash val="solid"/>
                    </a:lnL>
                    <a:lnR algn="ctr" cmpd="sng" cap="flat" w="0">
                      <a:noFill/>
                      <a:prstDash val="solid"/>
                    </a:lnR>
                    <a:lnT algn="ctr" cmpd="sng" cap="flat" w="0">
                      <a:noFill/>
                      <a:prstDash val="solid"/>
                    </a:lnT>
                    <a:lnB algn="ctr" cmpd="sng" cap="flat" w="3175">
                      <a:solidFill>
                        <a:srgbClr val="D3D3D3">
                          <a:alpha val="100000"/>
                        </a:srgbClr>
                      </a:solidFill>
                      <a:prstDash val="solid"/>
                    </a:lnB>
                    <a:solidFill>
                      <a:srgbClr val="FFFFFF">
                        <a:alpha val="0"/>
                      </a:srgbClr>
                    </a:solidFill>
                  </a:tcPr>
                </a:tc>
              </a:tr>
              <a:tr h="320040">
                <a:tc>
                  <a:txBody>
                    <a:bodyPr/>
                    <a:lstStyle/>
                    <a:p>
                      <a:pPr algn="ctr" marL="63500" marR="63500">
                        <a:lnSpc>
                          <a:spcPct val="100000"/>
                        </a:lnSpc>
                        <a:spcBef>
                          <a:spcPts val="100"/>
                        </a:spcBef>
                        <a:spcAft>
                          <a:spcPts val="100"/>
                        </a:spcAft>
                        <a:buNone/>
                      </a:pPr>
                      <a:r>
                        <a:rPr cap="none" sz="1100" i="0" b="0" u="none">
                          <a:solidFill>
                            <a:srgbClr val="003D52">
                              <a:alpha val="100000"/>
                            </a:srgbClr>
                          </a:solidFill>
                          <a:latin typeface="Arial Nova"/>
                          <a:cs typeface="Arial Nova"/>
                          <a:ea typeface="Arial Nova"/>
                          <a:sym typeface="Arial Nova"/>
                        </a:rPr>
                        <a:t> </a:t>
                      </a:r>
                    </a:p>
                  </a:txBody>
                  <a:tcPr anchor="ctr" marB="12700" marT="12700" marR="0" marL="0">
                    <a:lnL algn="ctr" cmpd="sng" cap="flat" w="0">
                      <a:noFill/>
                      <a:prstDash val="solid"/>
                    </a:lnL>
                    <a:lnR algn="ctr" cmpd="sng" cap="flat" w="0">
                      <a:noFill/>
                      <a:prstDash val="solid"/>
                    </a:lnR>
                    <a:lnT algn="ctr" cmpd="sng" cap="flat" w="0">
                      <a:no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100"/>
                        </a:spcBef>
                        <a:spcAft>
                          <a:spcPts val="100"/>
                        </a:spcAft>
                        <a:buNone/>
                      </a:pPr>
                      <a:r>
                        <a:rPr cap="none" sz="1100" i="0" b="0" u="none">
                          <a:solidFill>
                            <a:srgbClr val="003D52">
                              <a:alpha val="100000"/>
                            </a:srgbClr>
                          </a:solidFill>
                          <a:latin typeface="Arial Nova"/>
                          <a:cs typeface="Arial Nova"/>
                          <a:ea typeface="Arial Nova"/>
                          <a:sym typeface="Arial Nova"/>
                        </a:rPr>
                        <a:t>Studio</a:t>
                      </a:r>
                    </a:p>
                  </a:txBody>
                  <a:tcPr anchor="ctr" marB="12700" marT="127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100"/>
                        </a:spcBef>
                        <a:spcAft>
                          <a:spcPts val="100"/>
                        </a:spcAft>
                        <a:buNone/>
                      </a:pPr>
                      <a:r>
                        <a:rPr cap="none" sz="1100" i="0" b="0" u="none">
                          <a:solidFill>
                            <a:srgbClr val="003D52">
                              <a:alpha val="100000"/>
                            </a:srgbClr>
                          </a:solidFill>
                          <a:latin typeface="Arial Nova"/>
                          <a:cs typeface="Arial Nova"/>
                          <a:ea typeface="Arial Nova"/>
                          <a:sym typeface="Arial Nova"/>
                        </a:rPr>
                        <a:t>1 BR</a:t>
                      </a:r>
                    </a:p>
                  </a:txBody>
                  <a:tcPr anchor="ctr" marB="12700" marT="127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100"/>
                        </a:spcBef>
                        <a:spcAft>
                          <a:spcPts val="100"/>
                        </a:spcAft>
                        <a:buNone/>
                      </a:pPr>
                      <a:r>
                        <a:rPr cap="none" sz="1100" i="0" b="0" u="none">
                          <a:solidFill>
                            <a:srgbClr val="003D52">
                              <a:alpha val="100000"/>
                            </a:srgbClr>
                          </a:solidFill>
                          <a:latin typeface="Arial Nova"/>
                          <a:cs typeface="Arial Nova"/>
                          <a:ea typeface="Arial Nova"/>
                          <a:sym typeface="Arial Nova"/>
                        </a:rPr>
                        <a:t>2 BR</a:t>
                      </a:r>
                    </a:p>
                  </a:txBody>
                  <a:tcPr anchor="ctr" marB="12700" marT="127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100"/>
                        </a:spcBef>
                        <a:spcAft>
                          <a:spcPts val="100"/>
                        </a:spcAft>
                        <a:buNone/>
                      </a:pPr>
                      <a:r>
                        <a:rPr cap="none" sz="1100" i="0" b="0" u="none">
                          <a:solidFill>
                            <a:srgbClr val="003D52">
                              <a:alpha val="100000"/>
                            </a:srgbClr>
                          </a:solidFill>
                          <a:latin typeface="Arial Nova"/>
                          <a:cs typeface="Arial Nova"/>
                          <a:ea typeface="Arial Nova"/>
                          <a:sym typeface="Arial Nova"/>
                        </a:rPr>
                        <a:t>3+ BR</a:t>
                      </a:r>
                    </a:p>
                  </a:txBody>
                  <a:tcPr anchor="ctr" marB="12700" marT="127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r>
              <a:tr h="301752">
                <a:tc>
                  <a:txBody>
                    <a:bodyPr/>
                    <a:lstStyle/>
                    <a:p>
                      <a:pPr algn="l"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Subject</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21.7%</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78.3%</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0.0%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0.0%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3175">
                      <a:solidFill>
                        <a:srgbClr val="D3D3D3">
                          <a:alpha val="100000"/>
                        </a:srgbClr>
                      </a:solidFill>
                      <a:prstDash val="solid"/>
                    </a:lnB>
                    <a:solidFill>
                      <a:srgbClr val="FFFFFF">
                        <a:alpha val="0"/>
                      </a:srgbClr>
                    </a:solidFill>
                  </a:tcPr>
                </a:tc>
              </a:tr>
              <a:tr h="301752">
                <a:tc>
                  <a:txBody>
                    <a:bodyPr/>
                    <a:lstStyle/>
                    <a:p>
                      <a:pPr algn="l"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Comps</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28.5%</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47.5%</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11.9%</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12.1%</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0">
                      <a:noFill/>
                      <a:prstDash val="solid"/>
                    </a:lnB>
                    <a:solidFill>
                      <a:srgbClr val="FFFFFF">
                        <a:alpha val="0"/>
                      </a:srgbClr>
                    </a:solidFill>
                  </a:tcPr>
                </a:tc>
              </a:tr>
            </a:tbl>
          </a:graphicData>
        </a:graphic>
      </p:graphicFrame>
      <p:graphicFrame>
        <p:nvGraphicFramePr>
          <p:cNvPr id="5" name="Bottom Content"/>
          <p:cNvGraphicFramePr>
            <a:graphicFrameLocks noGrp="true"/>
          </p:cNvGraphicFramePr>
          <p:nvPr/>
        </p:nvGraphicFramePr>
        <p:xfrm rot="0">
          <a:off x="614363" y="2778579"/>
          <a:ext cx="10963275" cy="3383280"/>
        </p:xfrm>
        <a:graphic>
          <a:graphicData uri="http://schemas.openxmlformats.org/drawingml/2006/table">
            <a:tbl>
              <a:tblPr/>
              <a:tblGrid>
                <a:gridCol w="274320"/>
                <a:gridCol w="2080260"/>
                <a:gridCol w="685800"/>
                <a:gridCol w="1097280"/>
                <a:gridCol w="1097280"/>
                <a:gridCol w="502920"/>
                <a:gridCol w="868680"/>
                <a:gridCol w="594360"/>
                <a:gridCol w="594360"/>
                <a:gridCol w="594360"/>
                <a:gridCol w="594360"/>
                <a:gridCol w="640080"/>
                <a:gridCol w="822960"/>
                <a:gridCol w="502920"/>
              </a:tblGrid>
              <a:tr h="274320">
                <a:tc gridSpan="7">
                  <a:txBody>
                    <a:bodyPr/>
                    <a:lstStyle/>
                    <a:p>
                      <a:pPr algn="ctr" marL="63500" marR="63500">
                        <a:lnSpc>
                          <a:spcPct val="100000"/>
                        </a:lnSpc>
                        <a:spcBef>
                          <a:spcPts val="100"/>
                        </a:spcBef>
                        <a:spcAft>
                          <a:spcPts val="100"/>
                        </a:spcAft>
                        <a:buNone/>
                      </a:pPr>
                      <a:r>
                        <a:rPr cap="none" sz="1100" i="0" b="0" u="none">
                          <a:solidFill>
                            <a:srgbClr val="003D52">
                              <a:alpha val="100000"/>
                            </a:srgbClr>
                          </a:solidFill>
                          <a:latin typeface="Arial Nova"/>
                          <a:cs typeface="Arial Nova"/>
                          <a:ea typeface="Arial Nova"/>
                          <a:sym typeface="Arial Nova"/>
                        </a:rPr>
                        <a:t/>
                      </a:r>
                    </a:p>
                  </a:txBody>
                  <a:tcPr anchor="ctr" marB="12700" marT="127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ctr" marL="63500" marR="63500">
                        <a:lnSpc>
                          <a:spcPct val="100000"/>
                        </a:lnSpc>
                        <a:spcBef>
                          <a:spcPts val="100"/>
                        </a:spcBef>
                        <a:spcAft>
                          <a:spcPts val="100"/>
                        </a:spcAft>
                        <a:buNone/>
                      </a:pPr>
                      <a:r>
                        <a:rPr cap="none" sz="1100" i="0" b="0" u="none">
                          <a:solidFill>
                            <a:srgbClr val="003D52">
                              <a:alpha val="100000"/>
                            </a:srgbClr>
                          </a:solidFill>
                          <a:latin typeface="Arial Nova"/>
                          <a:cs typeface="Arial Nova"/>
                          <a:ea typeface="Arial Nova"/>
                          <a:sym typeface="Arial Nova"/>
                        </a:rPr>
                        <a:t/>
                      </a:r>
                    </a:p>
                  </a:txBody>
                  <a:tcPr anchor="ctr" marB="12700" marT="127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ctr" marL="63500" marR="63500">
                        <a:lnSpc>
                          <a:spcPct val="100000"/>
                        </a:lnSpc>
                        <a:spcBef>
                          <a:spcPts val="100"/>
                        </a:spcBef>
                        <a:spcAft>
                          <a:spcPts val="100"/>
                        </a:spcAft>
                        <a:buNone/>
                      </a:pPr>
                      <a:r>
                        <a:rPr cap="none" sz="1100" i="0" b="0" u="none">
                          <a:solidFill>
                            <a:srgbClr val="003D52">
                              <a:alpha val="100000"/>
                            </a:srgbClr>
                          </a:solidFill>
                          <a:latin typeface="Arial Nova"/>
                          <a:cs typeface="Arial Nova"/>
                          <a:ea typeface="Arial Nova"/>
                          <a:sym typeface="Arial Nova"/>
                        </a:rPr>
                        <a:t/>
                      </a:r>
                    </a:p>
                  </a:txBody>
                  <a:tcPr anchor="ctr" marB="12700" marT="127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ctr" marL="63500" marR="63500">
                        <a:lnSpc>
                          <a:spcPct val="100000"/>
                        </a:lnSpc>
                        <a:spcBef>
                          <a:spcPts val="100"/>
                        </a:spcBef>
                        <a:spcAft>
                          <a:spcPts val="100"/>
                        </a:spcAft>
                        <a:buNone/>
                      </a:pPr>
                      <a:r>
                        <a:rPr cap="none" sz="1100" i="0" b="0" u="none">
                          <a:solidFill>
                            <a:srgbClr val="003D52">
                              <a:alpha val="100000"/>
                            </a:srgbClr>
                          </a:solidFill>
                          <a:latin typeface="Arial Nova"/>
                          <a:cs typeface="Arial Nova"/>
                          <a:ea typeface="Arial Nova"/>
                          <a:sym typeface="Arial Nova"/>
                        </a:rPr>
                        <a:t/>
                      </a:r>
                    </a:p>
                  </a:txBody>
                  <a:tcPr anchor="ctr" marB="12700" marT="127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ctr" marL="63500" marR="63500">
                        <a:lnSpc>
                          <a:spcPct val="100000"/>
                        </a:lnSpc>
                        <a:spcBef>
                          <a:spcPts val="100"/>
                        </a:spcBef>
                        <a:spcAft>
                          <a:spcPts val="100"/>
                        </a:spcAft>
                        <a:buNone/>
                      </a:pPr>
                      <a:r>
                        <a:rPr cap="none" sz="1100" i="0" b="0" u="none">
                          <a:solidFill>
                            <a:srgbClr val="003D52">
                              <a:alpha val="100000"/>
                            </a:srgbClr>
                          </a:solidFill>
                          <a:latin typeface="Arial Nova"/>
                          <a:cs typeface="Arial Nova"/>
                          <a:ea typeface="Arial Nova"/>
                          <a:sym typeface="Arial Nova"/>
                        </a:rPr>
                        <a:t/>
                      </a:r>
                    </a:p>
                  </a:txBody>
                  <a:tcPr anchor="ctr" marB="12700" marT="127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ctr" marL="63500" marR="63500">
                        <a:lnSpc>
                          <a:spcPct val="100000"/>
                        </a:lnSpc>
                        <a:spcBef>
                          <a:spcPts val="100"/>
                        </a:spcBef>
                        <a:spcAft>
                          <a:spcPts val="100"/>
                        </a:spcAft>
                        <a:buNone/>
                      </a:pPr>
                      <a:r>
                        <a:rPr cap="none" sz="1100" i="0" b="0" u="none">
                          <a:solidFill>
                            <a:srgbClr val="003D52">
                              <a:alpha val="100000"/>
                            </a:srgbClr>
                          </a:solidFill>
                          <a:latin typeface="Arial Nova"/>
                          <a:cs typeface="Arial Nova"/>
                          <a:ea typeface="Arial Nova"/>
                          <a:sym typeface="Arial Nova"/>
                        </a:rPr>
                        <a:t/>
                      </a:r>
                    </a:p>
                  </a:txBody>
                  <a:tcPr anchor="ctr" marB="12700" marT="127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ctr" marL="63500" marR="63500">
                        <a:lnSpc>
                          <a:spcPct val="100000"/>
                        </a:lnSpc>
                        <a:spcBef>
                          <a:spcPts val="100"/>
                        </a:spcBef>
                        <a:spcAft>
                          <a:spcPts val="100"/>
                        </a:spcAft>
                        <a:buNone/>
                      </a:pPr>
                      <a:r>
                        <a:rPr cap="none" sz="1100" i="0" b="0" u="none">
                          <a:solidFill>
                            <a:srgbClr val="003D52">
                              <a:alpha val="100000"/>
                            </a:srgbClr>
                          </a:solidFill>
                          <a:latin typeface="Arial Nova"/>
                          <a:cs typeface="Arial Nova"/>
                          <a:ea typeface="Arial Nova"/>
                          <a:sym typeface="Arial Nova"/>
                        </a:rPr>
                        <a:t/>
                      </a:r>
                    </a:p>
                  </a:txBody>
                  <a:tcPr anchor="ctr" marB="12700" marT="127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4">
                  <a:txBody>
                    <a:bodyPr/>
                    <a:lstStyle/>
                    <a:p>
                      <a:pPr algn="ctr" marL="63500" marR="63500">
                        <a:lnSpc>
                          <a:spcPct val="100000"/>
                        </a:lnSpc>
                        <a:spcBef>
                          <a:spcPts val="100"/>
                        </a:spcBef>
                        <a:spcAft>
                          <a:spcPts val="100"/>
                        </a:spcAft>
                        <a:buNone/>
                      </a:pPr>
                      <a:r>
                        <a:rPr cap="none" sz="1100" i="0" b="0" u="none">
                          <a:solidFill>
                            <a:srgbClr val="003D52">
                              <a:alpha val="100000"/>
                            </a:srgbClr>
                          </a:solidFill>
                          <a:latin typeface="Arial Nova"/>
                          <a:cs typeface="Arial Nova"/>
                          <a:ea typeface="Arial Nova"/>
                          <a:sym typeface="Arial Nova"/>
                        </a:rPr>
                        <a:t>Effective Rent</a:t>
                      </a:r>
                    </a:p>
                  </a:txBody>
                  <a:tcPr anchor="ctr" marB="12700" marT="12700" marR="0" marL="0">
                    <a:lnL algn="ctr" cmpd="sng" cap="flat" w="0">
                      <a:noFill/>
                      <a:prstDash val="solid"/>
                    </a:lnL>
                    <a:lnR algn="ctr" cmpd="sng" cap="flat" w="6350">
                      <a:solidFill>
                        <a:srgbClr val="4C748E">
                          <a:alpha val="100000"/>
                        </a:srgbClr>
                      </a:solidFill>
                      <a:prstDash val="solid"/>
                    </a:lnR>
                    <a:lnT algn="ctr" cmpd="sng" cap="flat" w="0">
                      <a:noFill/>
                      <a:prstDash val="solid"/>
                    </a:lnT>
                    <a:lnB algn="ctr" cmpd="sng" cap="flat" w="3175">
                      <a:solidFill>
                        <a:srgbClr val="D3D3D3">
                          <a:alpha val="100000"/>
                        </a:srgbClr>
                      </a:solidFill>
                      <a:prstDash val="solid"/>
                    </a:lnB>
                    <a:solidFill>
                      <a:srgbClr val="FFFFFF">
                        <a:alpha val="0"/>
                      </a:srgbClr>
                    </a:solidFill>
                  </a:tcPr>
                </a:tc>
                <a:tc hMerge="true">
                  <a:txBody>
                    <a:bodyPr/>
                    <a:lstStyle/>
                    <a:p>
                      <a:pPr algn="ctr" marL="63500" marR="63500">
                        <a:lnSpc>
                          <a:spcPct val="100000"/>
                        </a:lnSpc>
                        <a:spcBef>
                          <a:spcPts val="100"/>
                        </a:spcBef>
                        <a:spcAft>
                          <a:spcPts val="100"/>
                        </a:spcAft>
                        <a:buNone/>
                      </a:pPr>
                      <a:r>
                        <a:rPr cap="none" sz="1100" i="0" b="0" u="none">
                          <a:solidFill>
                            <a:srgbClr val="003D52">
                              <a:alpha val="100000"/>
                            </a:srgbClr>
                          </a:solidFill>
                          <a:latin typeface="Arial Nova"/>
                          <a:cs typeface="Arial Nova"/>
                          <a:ea typeface="Arial Nova"/>
                          <a:sym typeface="Arial Nova"/>
                        </a:rPr>
                        <a:t>Effective Rent</a:t>
                      </a:r>
                    </a:p>
                  </a:txBody>
                  <a:tcPr anchor="ctr" marB="12700" marT="12700" marR="0" marL="0">
                    <a:lnL algn="ctr" cmpd="sng" cap="flat" w="0">
                      <a:noFill/>
                      <a:prstDash val="solid"/>
                    </a:lnL>
                    <a:lnR algn="ctr" cmpd="sng" cap="flat" w="0">
                      <a:noFill/>
                      <a:prstDash val="solid"/>
                    </a:lnR>
                    <a:lnT algn="ctr" cmpd="sng" cap="flat" w="0">
                      <a:noFill/>
                      <a:prstDash val="solid"/>
                    </a:lnT>
                    <a:lnB algn="ctr" cmpd="sng" cap="flat" w="3175">
                      <a:solidFill>
                        <a:srgbClr val="D3D3D3">
                          <a:alpha val="100000"/>
                        </a:srgbClr>
                      </a:solidFill>
                      <a:prstDash val="solid"/>
                    </a:lnB>
                    <a:solidFill>
                      <a:srgbClr val="FFFFFF">
                        <a:alpha val="0"/>
                      </a:srgbClr>
                    </a:solidFill>
                  </a:tcPr>
                </a:tc>
                <a:tc hMerge="true">
                  <a:txBody>
                    <a:bodyPr/>
                    <a:lstStyle/>
                    <a:p>
                      <a:pPr algn="ctr" marL="63500" marR="63500">
                        <a:lnSpc>
                          <a:spcPct val="100000"/>
                        </a:lnSpc>
                        <a:spcBef>
                          <a:spcPts val="100"/>
                        </a:spcBef>
                        <a:spcAft>
                          <a:spcPts val="100"/>
                        </a:spcAft>
                        <a:buNone/>
                      </a:pPr>
                      <a:r>
                        <a:rPr cap="none" sz="1100" i="0" b="0" u="none">
                          <a:solidFill>
                            <a:srgbClr val="003D52">
                              <a:alpha val="100000"/>
                            </a:srgbClr>
                          </a:solidFill>
                          <a:latin typeface="Arial Nova"/>
                          <a:cs typeface="Arial Nova"/>
                          <a:ea typeface="Arial Nova"/>
                          <a:sym typeface="Arial Nova"/>
                        </a:rPr>
                        <a:t>Effective Rent</a:t>
                      </a:r>
                    </a:p>
                  </a:txBody>
                  <a:tcPr anchor="ctr" marB="12700" marT="12700" marR="0" marL="0">
                    <a:lnL algn="ctr" cmpd="sng" cap="flat" w="0">
                      <a:noFill/>
                      <a:prstDash val="solid"/>
                    </a:lnL>
                    <a:lnR algn="ctr" cmpd="sng" cap="flat" w="0">
                      <a:noFill/>
                      <a:prstDash val="solid"/>
                    </a:lnR>
                    <a:lnT algn="ctr" cmpd="sng" cap="flat" w="0">
                      <a:noFill/>
                      <a:prstDash val="solid"/>
                    </a:lnT>
                    <a:lnB algn="ctr" cmpd="sng" cap="flat" w="3175">
                      <a:solidFill>
                        <a:srgbClr val="D3D3D3">
                          <a:alpha val="100000"/>
                        </a:srgbClr>
                      </a:solidFill>
                      <a:prstDash val="solid"/>
                    </a:lnB>
                    <a:solidFill>
                      <a:srgbClr val="FFFFFF">
                        <a:alpha val="0"/>
                      </a:srgbClr>
                    </a:solidFill>
                  </a:tcPr>
                </a:tc>
                <a:tc hMerge="true">
                  <a:txBody>
                    <a:bodyPr/>
                    <a:lstStyle/>
                    <a:p>
                      <a:pPr algn="ctr" marL="63500" marR="63500">
                        <a:lnSpc>
                          <a:spcPct val="100000"/>
                        </a:lnSpc>
                        <a:spcBef>
                          <a:spcPts val="100"/>
                        </a:spcBef>
                        <a:spcAft>
                          <a:spcPts val="100"/>
                        </a:spcAft>
                        <a:buNone/>
                      </a:pPr>
                      <a:r>
                        <a:rPr cap="none" sz="1100" i="0" b="0" u="none">
                          <a:solidFill>
                            <a:srgbClr val="003D52">
                              <a:alpha val="100000"/>
                            </a:srgbClr>
                          </a:solidFill>
                          <a:latin typeface="Arial Nova"/>
                          <a:cs typeface="Arial Nova"/>
                          <a:ea typeface="Arial Nova"/>
                          <a:sym typeface="Arial Nova"/>
                        </a:rPr>
                        <a:t>Effective Rent</a:t>
                      </a:r>
                    </a:p>
                  </a:txBody>
                  <a:tcPr anchor="ctr" marB="12700" marT="12700" marR="0" marL="0">
                    <a:lnL algn="ctr" cmpd="sng" cap="flat" w="0">
                      <a:noFill/>
                      <a:prstDash val="solid"/>
                    </a:lnL>
                    <a:lnR algn="ctr" cmpd="sng" cap="flat" w="6350">
                      <a:solidFill>
                        <a:srgbClr val="4C748E">
                          <a:alpha val="100000"/>
                        </a:srgbClr>
                      </a:solidFill>
                      <a:prstDash val="solid"/>
                    </a:lnR>
                    <a:lnT algn="ctr" cmpd="sng" cap="flat" w="0">
                      <a:noFill/>
                      <a:prstDash val="solid"/>
                    </a:lnT>
                    <a:lnB algn="ctr" cmpd="sng" cap="flat" w="3175">
                      <a:solidFill>
                        <a:srgbClr val="D3D3D3">
                          <a:alpha val="100000"/>
                        </a:srgbClr>
                      </a:solidFill>
                      <a:prstDash val="solid"/>
                    </a:lnB>
                    <a:solidFill>
                      <a:srgbClr val="FFFFFF">
                        <a:alpha val="0"/>
                      </a:srgbClr>
                    </a:solidFill>
                  </a:tcPr>
                </a:tc>
                <a:tc gridSpan="3">
                  <a:txBody>
                    <a:bodyPr/>
                    <a:lstStyle/>
                    <a:p>
                      <a:pPr algn="ctr" marL="63500" marR="63500">
                        <a:lnSpc>
                          <a:spcPct val="100000"/>
                        </a:lnSpc>
                        <a:spcBef>
                          <a:spcPts val="100"/>
                        </a:spcBef>
                        <a:spcAft>
                          <a:spcPts val="100"/>
                        </a:spcAft>
                        <a:buNone/>
                      </a:pPr>
                      <a:r>
                        <a:rPr cap="none" sz="1100" i="0" b="0" u="none">
                          <a:solidFill>
                            <a:srgbClr val="003D52">
                              <a:alpha val="100000"/>
                            </a:srgbClr>
                          </a:solidFill>
                          <a:latin typeface="Arial Nova"/>
                          <a:cs typeface="Arial Nova"/>
                          <a:ea typeface="Arial Nova"/>
                          <a:sym typeface="Arial Nova"/>
                        </a:rPr>
                        <a:t>Equivalent Unit Mix</a:t>
                      </a:r>
                    </a:p>
                  </a:txBody>
                  <a:tcPr anchor="ctr" marB="12700" marT="12700" marR="0" marL="0">
                    <a:lnL algn="ctr" cmpd="sng" cap="flat" w="6350">
                      <a:solidFill>
                        <a:srgbClr val="4C748E">
                          <a:alpha val="100000"/>
                        </a:srgbClr>
                      </a:solidFill>
                      <a:prstDash val="solid"/>
                    </a:lnL>
                    <a:lnR algn="ctr" cmpd="sng" cap="flat" w="6350">
                      <a:solidFill>
                        <a:srgbClr val="4C748E">
                          <a:alpha val="100000"/>
                        </a:srgbClr>
                      </a:solidFill>
                      <a:prstDash val="solid"/>
                    </a:lnR>
                    <a:lnT algn="ctr" cmpd="sng" cap="flat" w="6350">
                      <a:solidFill>
                        <a:srgbClr val="4C748E">
                          <a:alpha val="100000"/>
                        </a:srgbClr>
                      </a:solidFill>
                      <a:prstDash val="solid"/>
                    </a:lnT>
                    <a:lnB algn="ctr" cmpd="sng" cap="flat" w="3175">
                      <a:solidFill>
                        <a:srgbClr val="D3D3D3">
                          <a:alpha val="100000"/>
                        </a:srgbClr>
                      </a:solidFill>
                      <a:prstDash val="solid"/>
                    </a:lnB>
                    <a:solidFill>
                      <a:srgbClr val="FFFFFF">
                        <a:alpha val="0"/>
                      </a:srgbClr>
                    </a:solidFill>
                  </a:tcPr>
                </a:tc>
                <a:tc hMerge="true">
                  <a:txBody>
                    <a:bodyPr/>
                    <a:lstStyle/>
                    <a:p>
                      <a:pPr algn="ctr" marL="63500" marR="63500">
                        <a:lnSpc>
                          <a:spcPct val="100000"/>
                        </a:lnSpc>
                        <a:spcBef>
                          <a:spcPts val="100"/>
                        </a:spcBef>
                        <a:spcAft>
                          <a:spcPts val="100"/>
                        </a:spcAft>
                        <a:buNone/>
                      </a:pPr>
                      <a:r>
                        <a:rPr cap="none" sz="1100" i="0" b="0" u="none">
                          <a:solidFill>
                            <a:srgbClr val="003D52">
                              <a:alpha val="100000"/>
                            </a:srgbClr>
                          </a:solidFill>
                          <a:latin typeface="Arial Nova"/>
                          <a:cs typeface="Arial Nova"/>
                          <a:ea typeface="Arial Nova"/>
                          <a:sym typeface="Arial Nova"/>
                        </a:rPr>
                        <a:t>Equivalent Unit Mix</a:t>
                      </a:r>
                    </a:p>
                  </a:txBody>
                  <a:tcPr anchor="ctr" marB="12700" marT="12700" marR="0" marL="0">
                    <a:lnL algn="ctr" cmpd="sng" cap="flat" w="0">
                      <a:noFill/>
                      <a:prstDash val="solid"/>
                    </a:lnL>
                    <a:lnR algn="ctr" cmpd="sng" cap="flat" w="0">
                      <a:noFill/>
                      <a:prstDash val="solid"/>
                    </a:lnR>
                    <a:lnT algn="ctr" cmpd="sng" cap="flat" w="6350">
                      <a:solidFill>
                        <a:srgbClr val="4C748E">
                          <a:alpha val="100000"/>
                        </a:srgbClr>
                      </a:solidFill>
                      <a:prstDash val="solid"/>
                    </a:lnT>
                    <a:lnB algn="ctr" cmpd="sng" cap="flat" w="3175">
                      <a:solidFill>
                        <a:srgbClr val="D3D3D3">
                          <a:alpha val="100000"/>
                        </a:srgbClr>
                      </a:solidFill>
                      <a:prstDash val="solid"/>
                    </a:lnB>
                    <a:solidFill>
                      <a:srgbClr val="FFFFFF">
                        <a:alpha val="0"/>
                      </a:srgbClr>
                    </a:solidFill>
                  </a:tcPr>
                </a:tc>
                <a:tc hMerge="true">
                  <a:txBody>
                    <a:bodyPr/>
                    <a:lstStyle/>
                    <a:p>
                      <a:pPr algn="ctr" marL="63500" marR="63500">
                        <a:lnSpc>
                          <a:spcPct val="100000"/>
                        </a:lnSpc>
                        <a:spcBef>
                          <a:spcPts val="100"/>
                        </a:spcBef>
                        <a:spcAft>
                          <a:spcPts val="100"/>
                        </a:spcAft>
                        <a:buNone/>
                      </a:pPr>
                      <a:r>
                        <a:rPr cap="none" sz="1100" i="0" b="0" u="none">
                          <a:solidFill>
                            <a:srgbClr val="003D52">
                              <a:alpha val="100000"/>
                            </a:srgbClr>
                          </a:solidFill>
                          <a:latin typeface="Arial Nova"/>
                          <a:cs typeface="Arial Nova"/>
                          <a:ea typeface="Arial Nova"/>
                          <a:sym typeface="Arial Nova"/>
                        </a:rPr>
                        <a:t>Equivalent Unit Mix</a:t>
                      </a:r>
                    </a:p>
                  </a:txBody>
                  <a:tcPr anchor="ctr" marB="12700" marT="12700" marR="0" marL="0">
                    <a:lnL algn="ctr" cmpd="sng" cap="flat" w="0">
                      <a:noFill/>
                      <a:prstDash val="solid"/>
                    </a:lnL>
                    <a:lnR algn="ctr" cmpd="sng" cap="flat" w="6350">
                      <a:solidFill>
                        <a:srgbClr val="4C748E">
                          <a:alpha val="100000"/>
                        </a:srgbClr>
                      </a:solidFill>
                      <a:prstDash val="solid"/>
                    </a:lnR>
                    <a:lnT algn="ctr" cmpd="sng" cap="flat" w="6350">
                      <a:solidFill>
                        <a:srgbClr val="4C748E">
                          <a:alpha val="100000"/>
                        </a:srgbClr>
                      </a:solidFill>
                      <a:prstDash val="solid"/>
                    </a:lnT>
                    <a:lnB algn="ctr" cmpd="sng" cap="flat" w="3175">
                      <a:solidFill>
                        <a:srgbClr val="D3D3D3">
                          <a:alpha val="100000"/>
                        </a:srgbClr>
                      </a:solidFill>
                      <a:prstDash val="solid"/>
                    </a:lnB>
                    <a:solidFill>
                      <a:srgbClr val="FFFFFF">
                        <a:alpha val="0"/>
                      </a:srgbClr>
                    </a:solidFill>
                  </a:tcPr>
                </a:tc>
              </a:tr>
              <a:tr h="320040">
                <a:tc>
                  <a:txBody>
                    <a:bodyPr/>
                    <a:lstStyle/>
                    <a:p>
                      <a:pPr algn="ctr" marL="63500" marR="63500">
                        <a:lnSpc>
                          <a:spcPct val="100000"/>
                        </a:lnSpc>
                        <a:spcBef>
                          <a:spcPts val="100"/>
                        </a:spcBef>
                        <a:spcAft>
                          <a:spcPts val="100"/>
                        </a:spcAft>
                        <a:buNone/>
                      </a:pPr>
                      <a:r>
                        <a:rPr cap="none" sz="1100" i="0" b="0" u="none">
                          <a:solidFill>
                            <a:srgbClr val="003D52">
                              <a:alpha val="100000"/>
                            </a:srgbClr>
                          </a:solidFill>
                          <a:latin typeface="Arial Nova"/>
                          <a:cs typeface="Arial Nova"/>
                          <a:ea typeface="Arial Nova"/>
                          <a:sym typeface="Arial Nova"/>
                        </a:rPr>
                        <a:t/>
                      </a:r>
                    </a:p>
                  </a:txBody>
                  <a:tcPr anchor="ctr" marB="12700" marT="12700" marR="0" marL="0">
                    <a:lnL algn="ctr" cmpd="sng" cap="flat" w="0">
                      <a:noFill/>
                      <a:prstDash val="solid"/>
                    </a:lnL>
                    <a:lnR algn="ctr" cmpd="sng" cap="flat" w="0">
                      <a:noFill/>
                      <a:prstDash val="solid"/>
                    </a:lnR>
                    <a:lnT algn="ctr" cmpd="sng" cap="flat" w="0">
                      <a:no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100"/>
                        </a:spcBef>
                        <a:spcAft>
                          <a:spcPts val="100"/>
                        </a:spcAft>
                        <a:buNone/>
                      </a:pPr>
                      <a:r>
                        <a:rPr cap="none" sz="1100" i="0" b="0" u="none">
                          <a:solidFill>
                            <a:srgbClr val="003D52">
                              <a:alpha val="100000"/>
                            </a:srgbClr>
                          </a:solidFill>
                          <a:latin typeface="Arial Nova"/>
                          <a:cs typeface="Arial Nova"/>
                          <a:ea typeface="Arial Nova"/>
                          <a:sym typeface="Arial Nova"/>
                        </a:rPr>
                        <a:t>Property Name</a:t>
                      </a:r>
                    </a:p>
                  </a:txBody>
                  <a:tcPr anchor="ctr" marB="12700" marT="12700" marR="0" marL="0">
                    <a:lnL algn="ctr" cmpd="sng" cap="flat" w="0">
                      <a:noFill/>
                      <a:prstDash val="solid"/>
                    </a:lnL>
                    <a:lnR algn="ctr" cmpd="sng" cap="flat" w="0">
                      <a:noFill/>
                      <a:prstDash val="solid"/>
                    </a:lnR>
                    <a:lnT algn="ctr" cmpd="sng" cap="flat" w="0">
                      <a:no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100"/>
                        </a:spcBef>
                        <a:spcAft>
                          <a:spcPts val="100"/>
                        </a:spcAft>
                        <a:buNone/>
                      </a:pPr>
                      <a:r>
                        <a:rPr cap="none" sz="1100" i="0" b="0" u="none">
                          <a:solidFill>
                            <a:srgbClr val="003D52">
                              <a:alpha val="100000"/>
                            </a:srgbClr>
                          </a:solidFill>
                          <a:latin typeface="Arial Nova"/>
                          <a:cs typeface="Arial Nova"/>
                          <a:ea typeface="Arial Nova"/>
                          <a:sym typeface="Arial Nova"/>
                        </a:rPr>
                        <a:t>Distance</a:t>
                      </a:r>
                    </a:p>
                  </a:txBody>
                  <a:tcPr anchor="ctr" marB="12700" marT="12700" marR="0" marL="0">
                    <a:lnL algn="ctr" cmpd="sng" cap="flat" w="0">
                      <a:noFill/>
                      <a:prstDash val="solid"/>
                    </a:lnL>
                    <a:lnR algn="ctr" cmpd="sng" cap="flat" w="0">
                      <a:noFill/>
                      <a:prstDash val="solid"/>
                    </a:lnR>
                    <a:lnT algn="ctr" cmpd="sng" cap="flat" w="0">
                      <a:no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100"/>
                        </a:spcBef>
                        <a:spcAft>
                          <a:spcPts val="100"/>
                        </a:spcAft>
                        <a:buNone/>
                      </a:pPr>
                      <a:r>
                        <a:rPr cap="none" sz="1100" i="0" b="0" u="none">
                          <a:solidFill>
                            <a:srgbClr val="003D52">
                              <a:alpha val="100000"/>
                            </a:srgbClr>
                          </a:solidFill>
                          <a:latin typeface="Arial Nova"/>
                          <a:cs typeface="Arial Nova"/>
                          <a:ea typeface="Arial Nova"/>
                          <a:sym typeface="Arial Nova"/>
                        </a:rPr>
                        <a:t>Amenity Class</a:t>
                      </a:r>
                    </a:p>
                  </a:txBody>
                  <a:tcPr anchor="ctr" marB="12700" marT="12700" marR="0" marL="0">
                    <a:lnL algn="ctr" cmpd="sng" cap="flat" w="0">
                      <a:noFill/>
                      <a:prstDash val="solid"/>
                    </a:lnL>
                    <a:lnR algn="ctr" cmpd="sng" cap="flat" w="0">
                      <a:noFill/>
                      <a:prstDash val="solid"/>
                    </a:lnR>
                    <a:lnT algn="ctr" cmpd="sng" cap="flat" w="0">
                      <a:no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100"/>
                        </a:spcBef>
                        <a:spcAft>
                          <a:spcPts val="100"/>
                        </a:spcAft>
                        <a:buNone/>
                      </a:pPr>
                      <a:r>
                        <a:rPr cap="none" sz="1100" i="0" b="0" u="none">
                          <a:solidFill>
                            <a:srgbClr val="003D52">
                              <a:alpha val="100000"/>
                            </a:srgbClr>
                          </a:solidFill>
                          <a:latin typeface="Arial Nova"/>
                          <a:cs typeface="Arial Nova"/>
                          <a:ea typeface="Arial Nova"/>
                          <a:sym typeface="Arial Nova"/>
                        </a:rPr>
                        <a:t>Year Built/Ren.</a:t>
                      </a:r>
                    </a:p>
                  </a:txBody>
                  <a:tcPr anchor="ctr" marB="12700" marT="12700" marR="0" marL="0">
                    <a:lnL algn="ctr" cmpd="sng" cap="flat" w="0">
                      <a:noFill/>
                      <a:prstDash val="solid"/>
                    </a:lnL>
                    <a:lnR algn="ctr" cmpd="sng" cap="flat" w="0">
                      <a:noFill/>
                      <a:prstDash val="solid"/>
                    </a:lnR>
                    <a:lnT algn="ctr" cmpd="sng" cap="flat" w="0">
                      <a:no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100"/>
                        </a:spcBef>
                        <a:spcAft>
                          <a:spcPts val="100"/>
                        </a:spcAft>
                        <a:buNone/>
                      </a:pPr>
                      <a:r>
                        <a:rPr cap="none" sz="1100" i="0" b="0" u="none">
                          <a:solidFill>
                            <a:srgbClr val="003D52">
                              <a:alpha val="100000"/>
                            </a:srgbClr>
                          </a:solidFill>
                          <a:latin typeface="Arial Nova"/>
                          <a:cs typeface="Arial Nova"/>
                          <a:ea typeface="Arial Nova"/>
                          <a:sym typeface="Arial Nova"/>
                        </a:rPr>
                        <a:t>Units</a:t>
                      </a:r>
                    </a:p>
                  </a:txBody>
                  <a:tcPr anchor="ctr" marB="12700" marT="12700" marR="0" marL="0">
                    <a:lnL algn="ctr" cmpd="sng" cap="flat" w="0">
                      <a:noFill/>
                      <a:prstDash val="solid"/>
                    </a:lnL>
                    <a:lnR algn="ctr" cmpd="sng" cap="flat" w="0">
                      <a:noFill/>
                      <a:prstDash val="solid"/>
                    </a:lnR>
                    <a:lnT algn="ctr" cmpd="sng" cap="flat" w="0">
                      <a:no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100"/>
                        </a:spcBef>
                        <a:spcAft>
                          <a:spcPts val="100"/>
                        </a:spcAft>
                        <a:buNone/>
                      </a:pPr>
                      <a:r>
                        <a:rPr cap="none" sz="1100" i="0" b="0" u="none">
                          <a:solidFill>
                            <a:srgbClr val="003D52">
                              <a:alpha val="100000"/>
                            </a:srgbClr>
                          </a:solidFill>
                          <a:latin typeface="Arial Nova"/>
                          <a:cs typeface="Arial Nova"/>
                          <a:ea typeface="Arial Nova"/>
                          <a:sym typeface="Arial Nova"/>
                        </a:rPr>
                        <a:t>Occupancy</a:t>
                      </a:r>
                    </a:p>
                  </a:txBody>
                  <a:tcPr anchor="ctr" marB="12700" marT="12700" marR="0" marL="0">
                    <a:lnL algn="ctr" cmpd="sng" cap="flat" w="0">
                      <a:noFill/>
                      <a:prstDash val="solid"/>
                    </a:lnL>
                    <a:lnR algn="ctr" cmpd="sng" cap="flat" w="0">
                      <a:noFill/>
                      <a:prstDash val="solid"/>
                    </a:lnR>
                    <a:lnT algn="ctr" cmpd="sng" cap="flat" w="0">
                      <a:no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100"/>
                        </a:spcBef>
                        <a:spcAft>
                          <a:spcPts val="100"/>
                        </a:spcAft>
                        <a:buNone/>
                      </a:pPr>
                      <a:r>
                        <a:rPr cap="none" sz="1100" i="0" b="0" u="none">
                          <a:solidFill>
                            <a:srgbClr val="003D52">
                              <a:alpha val="100000"/>
                            </a:srgbClr>
                          </a:solidFill>
                          <a:latin typeface="Arial Nova"/>
                          <a:cs typeface="Arial Nova"/>
                          <a:ea typeface="Arial Nova"/>
                          <a:sym typeface="Arial Nova"/>
                        </a:rPr>
                        <a:t>Studio</a:t>
                      </a:r>
                    </a:p>
                  </a:txBody>
                  <a:tcPr anchor="ctr" marB="12700" marT="127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100"/>
                        </a:spcBef>
                        <a:spcAft>
                          <a:spcPts val="100"/>
                        </a:spcAft>
                        <a:buNone/>
                      </a:pPr>
                      <a:r>
                        <a:rPr cap="none" sz="1100" i="0" b="0" u="none">
                          <a:solidFill>
                            <a:srgbClr val="003D52">
                              <a:alpha val="100000"/>
                            </a:srgbClr>
                          </a:solidFill>
                          <a:latin typeface="Arial Nova"/>
                          <a:cs typeface="Arial Nova"/>
                          <a:ea typeface="Arial Nova"/>
                          <a:sym typeface="Arial Nova"/>
                        </a:rPr>
                        <a:t>1 BR</a:t>
                      </a:r>
                    </a:p>
                  </a:txBody>
                  <a:tcPr anchor="ctr" marB="12700" marT="127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100"/>
                        </a:spcBef>
                        <a:spcAft>
                          <a:spcPts val="100"/>
                        </a:spcAft>
                        <a:buNone/>
                      </a:pPr>
                      <a:r>
                        <a:rPr cap="none" sz="1100" i="0" b="0" u="none">
                          <a:solidFill>
                            <a:srgbClr val="003D52">
                              <a:alpha val="100000"/>
                            </a:srgbClr>
                          </a:solidFill>
                          <a:latin typeface="Arial Nova"/>
                          <a:cs typeface="Arial Nova"/>
                          <a:ea typeface="Arial Nova"/>
                          <a:sym typeface="Arial Nova"/>
                        </a:rPr>
                        <a:t>2 BR</a:t>
                      </a:r>
                    </a:p>
                  </a:txBody>
                  <a:tcPr anchor="ctr" marB="12700" marT="127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100"/>
                        </a:spcBef>
                        <a:spcAft>
                          <a:spcPts val="100"/>
                        </a:spcAft>
                        <a:buNone/>
                      </a:pPr>
                      <a:r>
                        <a:rPr cap="none" sz="1100" i="0" b="0" u="none">
                          <a:solidFill>
                            <a:srgbClr val="003D52">
                              <a:alpha val="100000"/>
                            </a:srgbClr>
                          </a:solidFill>
                          <a:latin typeface="Arial Nova"/>
                          <a:cs typeface="Arial Nova"/>
                          <a:ea typeface="Arial Nova"/>
                          <a:sym typeface="Arial Nova"/>
                        </a:rPr>
                        <a:t>3+ BR</a:t>
                      </a:r>
                    </a:p>
                  </a:txBody>
                  <a:tcPr anchor="ctr" marB="12700" marT="12700" marR="0" marL="0">
                    <a:lnL algn="ctr" cmpd="sng" cap="flat" w="0">
                      <a:noFill/>
                      <a:prstDash val="solid"/>
                    </a:lnL>
                    <a:lnR algn="ctr" cmpd="sng" cap="flat" w="6350">
                      <a:solidFill>
                        <a:srgbClr val="4C748E">
                          <a:alpha val="100000"/>
                        </a:srgbClr>
                      </a:solid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100"/>
                        </a:spcBef>
                        <a:spcAft>
                          <a:spcPts val="100"/>
                        </a:spcAft>
                        <a:buNone/>
                      </a:pPr>
                      <a:r>
                        <a:rPr cap="none" sz="1100" i="0" b="0" u="none">
                          <a:solidFill>
                            <a:srgbClr val="003D52">
                              <a:alpha val="100000"/>
                            </a:srgbClr>
                          </a:solidFill>
                          <a:latin typeface="Arial Nova"/>
                          <a:cs typeface="Arial Nova"/>
                          <a:ea typeface="Arial Nova"/>
                          <a:sym typeface="Arial Nova"/>
                        </a:rPr>
                        <a:t>Eff Rent</a:t>
                      </a:r>
                    </a:p>
                  </a:txBody>
                  <a:tcPr anchor="ctr" marB="12700" marT="12700" marR="0" marL="0">
                    <a:lnL algn="ctr" cmpd="sng" cap="flat" w="6350">
                      <a:solidFill>
                        <a:srgbClr val="4C748E">
                          <a:alpha val="100000"/>
                        </a:srgbClr>
                      </a:solid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100"/>
                        </a:spcBef>
                        <a:spcAft>
                          <a:spcPts val="100"/>
                        </a:spcAft>
                        <a:buNone/>
                      </a:pPr>
                      <a:r>
                        <a:rPr cap="none" sz="1100" i="0" b="0" u="none">
                          <a:solidFill>
                            <a:srgbClr val="003D52">
                              <a:alpha val="100000"/>
                            </a:srgbClr>
                          </a:solidFill>
                          <a:latin typeface="Arial Nova"/>
                          <a:cs typeface="Arial Nova"/>
                          <a:ea typeface="Arial Nova"/>
                          <a:sym typeface="Arial Nova"/>
                        </a:rPr>
                        <a:t>Rent Sq Ft</a:t>
                      </a:r>
                    </a:p>
                  </a:txBody>
                  <a:tcPr anchor="ctr" marB="12700" marT="127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100"/>
                        </a:spcBef>
                        <a:spcAft>
                          <a:spcPts val="100"/>
                        </a:spcAft>
                        <a:buNone/>
                      </a:pPr>
                      <a:r>
                        <a:rPr cap="none" sz="1100" i="0" b="0" u="none">
                          <a:solidFill>
                            <a:srgbClr val="003D52">
                              <a:alpha val="100000"/>
                            </a:srgbClr>
                          </a:solidFill>
                          <a:latin typeface="Arial Nova"/>
                          <a:cs typeface="Arial Nova"/>
                          <a:ea typeface="Arial Nova"/>
                          <a:sym typeface="Arial Nova"/>
                        </a:rPr>
                        <a:t>Size</a:t>
                      </a:r>
                    </a:p>
                  </a:txBody>
                  <a:tcPr anchor="ctr" marB="12700" marT="12700" marR="0" marL="0">
                    <a:lnL algn="ctr" cmpd="sng" cap="flat" w="0">
                      <a:noFill/>
                      <a:prstDash val="solid"/>
                    </a:lnL>
                    <a:lnR algn="ctr" cmpd="sng" cap="flat" w="6350">
                      <a:solidFill>
                        <a:srgbClr val="4C748E">
                          <a:alpha val="100000"/>
                        </a:srgbClr>
                      </a:solid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r>
              <a:tr h="301752">
                <a:tc>
                  <a:txBody>
                    <a:bodyPr/>
                    <a:lstStyle/>
                    <a:p>
                      <a:pPr algn="r" marL="63500" marR="63500">
                        <a:lnSpc>
                          <a:spcPct val="100000"/>
                        </a:lnSpc>
                        <a:spcBef>
                          <a:spcPts val="500"/>
                        </a:spcBef>
                        <a:spcAft>
                          <a:spcPts val="500"/>
                        </a:spcAft>
                        <a:buNone/>
                      </a:pPr>
                      <a:r>
                        <a:rPr cap="none" sz="1100" i="0" b="1" u="none">
                          <a:solidFill>
                            <a:srgbClr val="003E52">
                              <a:alpha val="100000"/>
                            </a:srgbClr>
                          </a:solidFill>
                          <a:latin typeface="Arial Nova Light"/>
                          <a:cs typeface="Arial Nova Light"/>
                          <a:ea typeface="Arial Nova Light"/>
                          <a:sym typeface="Arial Nova Light"/>
                        </a:rPr>
                        <a:t>★</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3175">
                      <a:solidFill>
                        <a:srgbClr val="D3D3D3">
                          <a:alpha val="100000"/>
                        </a:srgbClr>
                      </a:solidFill>
                      <a:prstDash val="solid"/>
                    </a:lnB>
                    <a:solidFill>
                      <a:srgbClr val="D9E4EB">
                        <a:alpha val="100000"/>
                      </a:srgbClr>
                    </a:solidFill>
                  </a:tcPr>
                </a:tc>
                <a:tc>
                  <a:txBody>
                    <a:bodyPr/>
                    <a:lstStyle/>
                    <a:p>
                      <a:pPr algn="l"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Frank, The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3175">
                      <a:solidFill>
                        <a:srgbClr val="D3D3D3">
                          <a:alpha val="100000"/>
                        </a:srgbClr>
                      </a:solidFill>
                      <a:prstDash val="solid"/>
                    </a:lnB>
                    <a:solidFill>
                      <a:srgbClr val="D9E4EB">
                        <a:alpha val="10000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3175">
                      <a:solidFill>
                        <a:srgbClr val="D3D3D3">
                          <a:alpha val="100000"/>
                        </a:srgbClr>
                      </a:solidFill>
                      <a:prstDash val="solid"/>
                    </a:lnB>
                    <a:solidFill>
                      <a:srgbClr val="D9E4EB">
                        <a:alpha val="100000"/>
                      </a:srgbClr>
                    </a:solidFill>
                  </a:tcPr>
                </a:tc>
                <a:tc>
                  <a:txBody>
                    <a:bodyPr/>
                    <a:lstStyle/>
                    <a:p>
                      <a:pPr algn="l"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Above Average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3175">
                      <a:solidFill>
                        <a:srgbClr val="D3D3D3">
                          <a:alpha val="100000"/>
                        </a:srgbClr>
                      </a:solidFill>
                      <a:prstDash val="solid"/>
                    </a:lnB>
                    <a:solidFill>
                      <a:srgbClr val="D9E4EB">
                        <a:alpha val="100000"/>
                      </a:srgbClr>
                    </a:solidFill>
                  </a:tcPr>
                </a:tc>
                <a:tc>
                  <a:txBody>
                    <a:bodyPr/>
                    <a:lstStyle/>
                    <a:p>
                      <a:pPr algn="l"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2023/2018</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3175">
                      <a:solidFill>
                        <a:srgbClr val="D3D3D3">
                          <a:alpha val="100000"/>
                        </a:srgbClr>
                      </a:solidFill>
                      <a:prstDash val="solid"/>
                    </a:lnB>
                    <a:solidFill>
                      <a:srgbClr val="D9E4EB">
                        <a:alpha val="10000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180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3175">
                      <a:solidFill>
                        <a:srgbClr val="D3D3D3">
                          <a:alpha val="100000"/>
                        </a:srgbClr>
                      </a:solidFill>
                      <a:prstDash val="solid"/>
                    </a:lnB>
                    <a:solidFill>
                      <a:srgbClr val="D9E4EB">
                        <a:alpha val="100000"/>
                      </a:srgbClr>
                    </a:solidFill>
                  </a:tcPr>
                </a:tc>
                <a:tc>
                  <a:txBody>
                    <a:bodyPr/>
                    <a:lstStyle/>
                    <a:p>
                      <a:pPr algn="ct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77.8%</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3175">
                      <a:solidFill>
                        <a:srgbClr val="D3D3D3">
                          <a:alpha val="100000"/>
                        </a:srgbClr>
                      </a:solidFill>
                      <a:prstDash val="solid"/>
                    </a:lnB>
                    <a:solidFill>
                      <a:srgbClr val="D9E4EB">
                        <a:alpha val="10000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$1,095</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3175">
                      <a:solidFill>
                        <a:srgbClr val="D3D3D3">
                          <a:alpha val="100000"/>
                        </a:srgbClr>
                      </a:solidFill>
                      <a:prstDash val="solid"/>
                    </a:lnB>
                    <a:solidFill>
                      <a:srgbClr val="D9E4EB">
                        <a:alpha val="10000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$1,613</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3175">
                      <a:solidFill>
                        <a:srgbClr val="D3D3D3">
                          <a:alpha val="100000"/>
                        </a:srgbClr>
                      </a:solidFill>
                      <a:prstDash val="solid"/>
                    </a:lnB>
                    <a:solidFill>
                      <a:srgbClr val="D9E4EB">
                        <a:alpha val="100000"/>
                      </a:srgbClr>
                    </a:solidFill>
                  </a:tcPr>
                </a:tc>
                <a:tc>
                  <a:txBody>
                    <a:bodyPr/>
                    <a:lstStyle/>
                    <a:p>
                      <a:pPr algn="ct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3175">
                      <a:solidFill>
                        <a:srgbClr val="D3D3D3">
                          <a:alpha val="100000"/>
                        </a:srgbClr>
                      </a:solidFill>
                      <a:prstDash val="solid"/>
                    </a:lnB>
                    <a:solidFill>
                      <a:srgbClr val="D9E4EB">
                        <a:alpha val="100000"/>
                      </a:srgbClr>
                    </a:solidFill>
                  </a:tcPr>
                </a:tc>
                <a:tc>
                  <a:txBody>
                    <a:bodyPr/>
                    <a:lstStyle/>
                    <a:p>
                      <a:pPr algn="ct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a:t>
                      </a:r>
                    </a:p>
                  </a:txBody>
                  <a:tcPr anchor="ctr" marB="63500" marT="63500" marR="0" marL="0">
                    <a:lnL algn="ctr" cmpd="sng" cap="flat" w="0">
                      <a:noFill/>
                      <a:prstDash val="solid"/>
                    </a:lnL>
                    <a:lnR algn="ctr" cmpd="sng" cap="flat" w="6350">
                      <a:solidFill>
                        <a:srgbClr val="4C748E">
                          <a:alpha val="100000"/>
                        </a:srgbClr>
                      </a:solidFill>
                      <a:prstDash val="solid"/>
                    </a:lnR>
                    <a:lnT algn="ctr" cmpd="sng" cap="flat" w="0">
                      <a:noFill/>
                      <a:prstDash val="solid"/>
                    </a:lnT>
                    <a:lnB algn="ctr" cmpd="sng" cap="flat" w="3175">
                      <a:solidFill>
                        <a:srgbClr val="D3D3D3">
                          <a:alpha val="100000"/>
                        </a:srgbClr>
                      </a:solidFill>
                      <a:prstDash val="solid"/>
                    </a:lnB>
                    <a:solidFill>
                      <a:srgbClr val="D9E4EB">
                        <a:alpha val="10000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$1,501</a:t>
                      </a:r>
                    </a:p>
                  </a:txBody>
                  <a:tcPr anchor="ctr" marB="63500" marT="63500" marR="0" marL="0">
                    <a:lnL algn="ctr" cmpd="sng" cap="flat" w="6350">
                      <a:solidFill>
                        <a:srgbClr val="4C748E">
                          <a:alpha val="100000"/>
                        </a:srgbClr>
                      </a:solidFill>
                      <a:prstDash val="solid"/>
                    </a:lnL>
                    <a:lnR algn="ctr" cmpd="sng" cap="flat" w="0">
                      <a:noFill/>
                      <a:prstDash val="solid"/>
                    </a:lnR>
                    <a:lnT algn="ctr" cmpd="sng" cap="flat" w="0">
                      <a:noFill/>
                      <a:prstDash val="solid"/>
                    </a:lnT>
                    <a:lnB algn="ctr" cmpd="sng" cap="flat" w="3175">
                      <a:solidFill>
                        <a:srgbClr val="D3D3D3">
                          <a:alpha val="100000"/>
                        </a:srgbClr>
                      </a:solidFill>
                      <a:prstDash val="solid"/>
                    </a:lnB>
                    <a:solidFill>
                      <a:srgbClr val="D9E4EB">
                        <a:alpha val="10000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$2.62</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3175">
                      <a:solidFill>
                        <a:srgbClr val="D3D3D3">
                          <a:alpha val="100000"/>
                        </a:srgbClr>
                      </a:solidFill>
                      <a:prstDash val="solid"/>
                    </a:lnB>
                    <a:solidFill>
                      <a:srgbClr val="D9E4EB">
                        <a:alpha val="10000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573</a:t>
                      </a:r>
                    </a:p>
                  </a:txBody>
                  <a:tcPr anchor="ctr" marB="63500" marT="63500" marR="0" marL="0">
                    <a:lnL algn="ctr" cmpd="sng" cap="flat" w="0">
                      <a:noFill/>
                      <a:prstDash val="solid"/>
                    </a:lnL>
                    <a:lnR algn="ctr" cmpd="sng" cap="flat" w="6350">
                      <a:solidFill>
                        <a:srgbClr val="4C748E">
                          <a:alpha val="100000"/>
                        </a:srgbClr>
                      </a:solidFill>
                      <a:prstDash val="solid"/>
                    </a:lnR>
                    <a:lnT algn="ctr" cmpd="sng" cap="flat" w="0">
                      <a:noFill/>
                      <a:prstDash val="solid"/>
                    </a:lnT>
                    <a:lnB algn="ctr" cmpd="sng" cap="flat" w="3175">
                      <a:solidFill>
                        <a:srgbClr val="D3D3D3">
                          <a:alpha val="100000"/>
                        </a:srgbClr>
                      </a:solidFill>
                      <a:prstDash val="solid"/>
                    </a:lnB>
                    <a:solidFill>
                      <a:srgbClr val="D9E4EB">
                        <a:alpha val="100000"/>
                      </a:srgbClr>
                    </a:solidFill>
                  </a:tcPr>
                </a:tc>
              </a:tr>
              <a:tr h="301752">
                <a:tc>
                  <a:txBody>
                    <a:bodyPr/>
                    <a:lstStyle/>
                    <a:p>
                      <a:pPr algn="r" marL="63500" marR="63500">
                        <a:lnSpc>
                          <a:spcPct val="100000"/>
                        </a:lnSpc>
                        <a:spcBef>
                          <a:spcPts val="500"/>
                        </a:spcBef>
                        <a:spcAft>
                          <a:spcPts val="500"/>
                        </a:spcAft>
                        <a:buNone/>
                      </a:pPr>
                      <a:r>
                        <a:rPr cap="none" sz="1100" i="0" b="1" u="none">
                          <a:solidFill>
                            <a:srgbClr val="003E52">
                              <a:alpha val="100000"/>
                            </a:srgbClr>
                          </a:solidFill>
                          <a:latin typeface="Arial Nova Light"/>
                          <a:cs typeface="Arial Nova Light"/>
                          <a:ea typeface="Arial Nova Light"/>
                          <a:sym typeface="Arial Nova Light"/>
                        </a:rPr>
                        <a:t>1.</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Lofts at American Life</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0.35 mi</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Above Average</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2020</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140</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87.9%</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$1,018</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$1,003</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$1,450</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a:t>
                      </a:r>
                    </a:p>
                  </a:txBody>
                  <a:tcPr anchor="ctr" marB="63500" marT="63500" marR="0" marL="0">
                    <a:lnL algn="ctr" cmpd="sng" cap="flat" w="0">
                      <a:noFill/>
                      <a:prstDash val="solid"/>
                    </a:lnL>
                    <a:lnR algn="ctr" cmpd="sng" cap="flat" w="6350">
                      <a:solidFill>
                        <a:srgbClr val="4C748E">
                          <a:alpha val="100000"/>
                        </a:srgbClr>
                      </a:solid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$1,006</a:t>
                      </a:r>
                    </a:p>
                  </a:txBody>
                  <a:tcPr anchor="ctr" marB="63500" marT="63500" marR="0" marL="0">
                    <a:lnL algn="ctr" cmpd="sng" cap="flat" w="6350">
                      <a:solidFill>
                        <a:srgbClr val="4C748E">
                          <a:alpha val="100000"/>
                        </a:srgbClr>
                      </a:solid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$2.41</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417</a:t>
                      </a:r>
                    </a:p>
                  </a:txBody>
                  <a:tcPr anchor="ctr" marB="63500" marT="63500" marR="0" marL="0">
                    <a:lnL algn="ctr" cmpd="sng" cap="flat" w="0">
                      <a:noFill/>
                      <a:prstDash val="solid"/>
                    </a:lnL>
                    <a:lnR algn="ctr" cmpd="sng" cap="flat" w="6350">
                      <a:solidFill>
                        <a:srgbClr val="4C748E">
                          <a:alpha val="100000"/>
                        </a:srgbClr>
                      </a:solid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r>
              <a:tr h="301752">
                <a:tc>
                  <a:txBody>
                    <a:bodyPr/>
                    <a:lstStyle/>
                    <a:p>
                      <a:pPr algn="r" marL="63500" marR="63500">
                        <a:lnSpc>
                          <a:spcPct val="100000"/>
                        </a:lnSpc>
                        <a:spcBef>
                          <a:spcPts val="500"/>
                        </a:spcBef>
                        <a:spcAft>
                          <a:spcPts val="500"/>
                        </a:spcAft>
                        <a:buNone/>
                      </a:pPr>
                      <a:r>
                        <a:rPr cap="none" sz="1100" i="0" b="1" u="none">
                          <a:solidFill>
                            <a:srgbClr val="003E52">
                              <a:alpha val="100000"/>
                            </a:srgbClr>
                          </a:solidFill>
                          <a:latin typeface="Arial Nova Light"/>
                          <a:cs typeface="Arial Nova Light"/>
                          <a:ea typeface="Arial Nova Light"/>
                          <a:sym typeface="Arial Nova Light"/>
                        </a:rPr>
                        <a:t>2.</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Market Lofts</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0.23 mi</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Above Average</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2023</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192</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99.5%</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$947</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$982</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$2,421</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a:t>
                      </a:r>
                    </a:p>
                  </a:txBody>
                  <a:tcPr anchor="ctr" marB="63500" marT="63500" marR="0" marL="0">
                    <a:lnL algn="ctr" cmpd="sng" cap="flat" w="0">
                      <a:noFill/>
                      <a:prstDash val="solid"/>
                    </a:lnL>
                    <a:lnR algn="ctr" cmpd="sng" cap="flat" w="6350">
                      <a:solidFill>
                        <a:srgbClr val="4C748E">
                          <a:alpha val="100000"/>
                        </a:srgbClr>
                      </a:solid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$974</a:t>
                      </a:r>
                    </a:p>
                  </a:txBody>
                  <a:tcPr anchor="ctr" marB="63500" marT="63500" marR="0" marL="0">
                    <a:lnL algn="ctr" cmpd="sng" cap="flat" w="6350">
                      <a:solidFill>
                        <a:srgbClr val="4C748E">
                          <a:alpha val="100000"/>
                        </a:srgbClr>
                      </a:solid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$2.09</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466</a:t>
                      </a:r>
                    </a:p>
                  </a:txBody>
                  <a:tcPr anchor="ctr" marB="63500" marT="63500" marR="0" marL="0">
                    <a:lnL algn="ctr" cmpd="sng" cap="flat" w="0">
                      <a:noFill/>
                      <a:prstDash val="solid"/>
                    </a:lnL>
                    <a:lnR algn="ctr" cmpd="sng" cap="flat" w="6350">
                      <a:solidFill>
                        <a:srgbClr val="4C748E">
                          <a:alpha val="100000"/>
                        </a:srgbClr>
                      </a:solid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r>
              <a:tr h="301752">
                <a:tc>
                  <a:txBody>
                    <a:bodyPr/>
                    <a:lstStyle/>
                    <a:p>
                      <a:pPr algn="r" marL="63500" marR="63500">
                        <a:lnSpc>
                          <a:spcPct val="100000"/>
                        </a:lnSpc>
                        <a:spcBef>
                          <a:spcPts val="500"/>
                        </a:spcBef>
                        <a:spcAft>
                          <a:spcPts val="500"/>
                        </a:spcAft>
                        <a:buNone/>
                      </a:pPr>
                      <a:r>
                        <a:rPr cap="none" sz="1100" i="0" b="1" u="none">
                          <a:solidFill>
                            <a:srgbClr val="003E52">
                              <a:alpha val="100000"/>
                            </a:srgbClr>
                          </a:solidFill>
                          <a:latin typeface="Arial Nova Light"/>
                          <a:cs typeface="Arial Nova Light"/>
                          <a:ea typeface="Arial Nova Light"/>
                          <a:sym typeface="Arial Nova Light"/>
                        </a:rPr>
                        <a:t>3.</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Thomas Jefferson Tower</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0.32 mi</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Luxury</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2017</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96</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94.8%</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$1,119</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$1,738</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a:t>
                      </a:r>
                    </a:p>
                  </a:txBody>
                  <a:tcPr anchor="ctr" marB="63500" marT="63500" marR="0" marL="0">
                    <a:lnL algn="ctr" cmpd="sng" cap="flat" w="0">
                      <a:noFill/>
                      <a:prstDash val="solid"/>
                    </a:lnL>
                    <a:lnR algn="ctr" cmpd="sng" cap="flat" w="6350">
                      <a:solidFill>
                        <a:srgbClr val="4C748E">
                          <a:alpha val="100000"/>
                        </a:srgbClr>
                      </a:solid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$1,119</a:t>
                      </a:r>
                    </a:p>
                  </a:txBody>
                  <a:tcPr anchor="ctr" marB="63500" marT="63500" marR="0" marL="0">
                    <a:lnL algn="ctr" cmpd="sng" cap="flat" w="6350">
                      <a:solidFill>
                        <a:srgbClr val="4C748E">
                          <a:alpha val="100000"/>
                        </a:srgbClr>
                      </a:solid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$1.54</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725</a:t>
                      </a:r>
                    </a:p>
                  </a:txBody>
                  <a:tcPr anchor="ctr" marB="63500" marT="63500" marR="0" marL="0">
                    <a:lnL algn="ctr" cmpd="sng" cap="flat" w="0">
                      <a:noFill/>
                      <a:prstDash val="solid"/>
                    </a:lnL>
                    <a:lnR algn="ctr" cmpd="sng" cap="flat" w="6350">
                      <a:solidFill>
                        <a:srgbClr val="4C748E">
                          <a:alpha val="100000"/>
                        </a:srgbClr>
                      </a:solid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r>
              <a:tr h="301752">
                <a:tc>
                  <a:txBody>
                    <a:bodyPr/>
                    <a:lstStyle/>
                    <a:p>
                      <a:pPr algn="r" marL="63500" marR="63500">
                        <a:lnSpc>
                          <a:spcPct val="100000"/>
                        </a:lnSpc>
                        <a:spcBef>
                          <a:spcPts val="500"/>
                        </a:spcBef>
                        <a:spcAft>
                          <a:spcPts val="500"/>
                        </a:spcAft>
                        <a:buNone/>
                      </a:pPr>
                      <a:r>
                        <a:rPr cap="none" sz="1100" i="0" b="1" u="none">
                          <a:solidFill>
                            <a:srgbClr val="003E52">
                              <a:alpha val="100000"/>
                            </a:srgbClr>
                          </a:solidFill>
                          <a:latin typeface="Arial Nova Light"/>
                          <a:cs typeface="Arial Nova Light"/>
                          <a:ea typeface="Arial Nova Light"/>
                          <a:sym typeface="Arial Nova Light"/>
                        </a:rPr>
                        <a:t>4.</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Lumen Above Railroad Park</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0.66 mi</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Luxury</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2021/1944</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200</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$1,214</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$1,315</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$2,065</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$2,864</a:t>
                      </a:r>
                    </a:p>
                  </a:txBody>
                  <a:tcPr anchor="ctr" marB="63500" marT="63500" marR="0" marL="0">
                    <a:lnL algn="ctr" cmpd="sng" cap="flat" w="0">
                      <a:noFill/>
                      <a:prstDash val="solid"/>
                    </a:lnL>
                    <a:lnR algn="ctr" cmpd="sng" cap="flat" w="6350">
                      <a:solidFill>
                        <a:srgbClr val="4C748E">
                          <a:alpha val="100000"/>
                        </a:srgbClr>
                      </a:solid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$1,293</a:t>
                      </a:r>
                    </a:p>
                  </a:txBody>
                  <a:tcPr anchor="ctr" marB="63500" marT="63500" marR="0" marL="0">
                    <a:lnL algn="ctr" cmpd="sng" cap="flat" w="6350">
                      <a:solidFill>
                        <a:srgbClr val="4C748E">
                          <a:alpha val="100000"/>
                        </a:srgbClr>
                      </a:solid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$2.36</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548</a:t>
                      </a:r>
                    </a:p>
                  </a:txBody>
                  <a:tcPr anchor="ctr" marB="63500" marT="63500" marR="0" marL="0">
                    <a:lnL algn="ctr" cmpd="sng" cap="flat" w="0">
                      <a:noFill/>
                      <a:prstDash val="solid"/>
                    </a:lnL>
                    <a:lnR algn="ctr" cmpd="sng" cap="flat" w="6350">
                      <a:solidFill>
                        <a:srgbClr val="4C748E">
                          <a:alpha val="100000"/>
                        </a:srgbClr>
                      </a:solid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r>
              <a:tr h="301752">
                <a:tc>
                  <a:txBody>
                    <a:bodyPr/>
                    <a:lstStyle/>
                    <a:p>
                      <a:pPr algn="r" marL="63500" marR="63500">
                        <a:lnSpc>
                          <a:spcPct val="100000"/>
                        </a:lnSpc>
                        <a:spcBef>
                          <a:spcPts val="500"/>
                        </a:spcBef>
                        <a:spcAft>
                          <a:spcPts val="500"/>
                        </a:spcAft>
                        <a:buNone/>
                      </a:pPr>
                      <a:r>
                        <a:rPr cap="none" sz="1100" i="0" b="1" u="none">
                          <a:solidFill>
                            <a:srgbClr val="003E52">
                              <a:alpha val="100000"/>
                            </a:srgbClr>
                          </a:solidFill>
                          <a:latin typeface="Arial Nova Light"/>
                          <a:cs typeface="Arial Nova Light"/>
                          <a:ea typeface="Arial Nova Light"/>
                          <a:sym typeface="Arial Nova Light"/>
                        </a:rPr>
                        <a:t>5.</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Flats on Fourth</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0.67 mi</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Above Average</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2017</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86</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95.3%</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$1,216</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$1,559</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$2,251</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a:t>
                      </a:r>
                    </a:p>
                  </a:txBody>
                  <a:tcPr anchor="ctr" marB="63500" marT="63500" marR="0" marL="0">
                    <a:lnL algn="ctr" cmpd="sng" cap="flat" w="0">
                      <a:noFill/>
                      <a:prstDash val="solid"/>
                    </a:lnL>
                    <a:lnR algn="ctr" cmpd="sng" cap="flat" w="6350">
                      <a:solidFill>
                        <a:srgbClr val="4C748E">
                          <a:alpha val="100000"/>
                        </a:srgbClr>
                      </a:solid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$1,485</a:t>
                      </a:r>
                    </a:p>
                  </a:txBody>
                  <a:tcPr anchor="ctr" marB="63500" marT="63500" marR="0" marL="0">
                    <a:lnL algn="ctr" cmpd="sng" cap="flat" w="6350">
                      <a:solidFill>
                        <a:srgbClr val="4C748E">
                          <a:alpha val="100000"/>
                        </a:srgbClr>
                      </a:solid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$2.21</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672</a:t>
                      </a:r>
                    </a:p>
                  </a:txBody>
                  <a:tcPr anchor="ctr" marB="63500" marT="63500" marR="0" marL="0">
                    <a:lnL algn="ctr" cmpd="sng" cap="flat" w="0">
                      <a:noFill/>
                      <a:prstDash val="solid"/>
                    </a:lnL>
                    <a:lnR algn="ctr" cmpd="sng" cap="flat" w="6350">
                      <a:solidFill>
                        <a:srgbClr val="4C748E">
                          <a:alpha val="100000"/>
                        </a:srgbClr>
                      </a:solid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r>
              <a:tr h="301752">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Arial Nova"/>
                          <a:cs typeface="Arial Nova"/>
                          <a:ea typeface="Arial Nova"/>
                          <a:sym typeface="Arial Nova"/>
                        </a:rPr>
                        <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Arial Nova"/>
                          <a:cs typeface="Arial Nova"/>
                          <a:ea typeface="Arial Nova"/>
                          <a:sym typeface="Arial Nova"/>
                        </a:rPr>
                        <a:t>Comp Average*</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Nova"/>
                          <a:cs typeface="Arial Nova"/>
                          <a:ea typeface="Arial Nova"/>
                          <a:sym typeface="Arial Nova"/>
                        </a:rPr>
                        <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Arial Nova"/>
                          <a:cs typeface="Arial Nova"/>
                          <a:ea typeface="Arial Nova"/>
                          <a:sym typeface="Arial Nova"/>
                        </a:rPr>
                        <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Arial Nova"/>
                          <a:cs typeface="Arial Nova"/>
                          <a:ea typeface="Arial Nova"/>
                          <a:sym typeface="Arial Nova"/>
                        </a:rPr>
                        <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Nova"/>
                          <a:cs typeface="Arial Nova"/>
                          <a:ea typeface="Arial Nova"/>
                          <a:sym typeface="Arial Nova"/>
                        </a:rPr>
                        <a:t>714</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0">
                      <a:noFill/>
                      <a:prstDash val="solid"/>
                    </a:lnB>
                    <a:solidFill>
                      <a:srgbClr val="FFFFFF">
                        <a:alpha val="0"/>
                      </a:srgbClr>
                    </a:solidFill>
                  </a:tcPr>
                </a:tc>
                <a:tc>
                  <a:txBody>
                    <a:bodyPr/>
                    <a:lstStyle/>
                    <a:p>
                      <a:pPr algn="ctr" marL="63500" marR="63500">
                        <a:lnSpc>
                          <a:spcPct val="100000"/>
                        </a:lnSpc>
                        <a:spcBef>
                          <a:spcPts val="500"/>
                        </a:spcBef>
                        <a:spcAft>
                          <a:spcPts val="500"/>
                        </a:spcAft>
                        <a:buNone/>
                      </a:pPr>
                      <a:r>
                        <a:rPr cap="none" sz="1100" i="0" b="0" u="none">
                          <a:solidFill>
                            <a:srgbClr val="000000">
                              <a:alpha val="100000"/>
                            </a:srgbClr>
                          </a:solidFill>
                          <a:latin typeface="Arial Nova"/>
                          <a:cs typeface="Arial Nova"/>
                          <a:ea typeface="Arial Nova"/>
                          <a:sym typeface="Arial Nova"/>
                        </a:rPr>
                        <a:t>94.8%</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Nova"/>
                          <a:cs typeface="Arial Nova"/>
                          <a:ea typeface="Arial Nova"/>
                          <a:sym typeface="Arial Nova"/>
                        </a:rPr>
                        <a:t>$1,031</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Nova"/>
                          <a:cs typeface="Arial Nova"/>
                          <a:ea typeface="Arial Nova"/>
                          <a:sym typeface="Arial Nova"/>
                        </a:rPr>
                        <a:t>$1,086</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Nova"/>
                          <a:cs typeface="Arial Nova"/>
                          <a:ea typeface="Arial Nova"/>
                          <a:sym typeface="Arial Nova"/>
                        </a:rPr>
                        <a:t>$1,935</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Nova"/>
                          <a:cs typeface="Arial Nova"/>
                          <a:ea typeface="Arial Nova"/>
                          <a:sym typeface="Arial Nova"/>
                        </a:rPr>
                        <a:t>$2,864</a:t>
                      </a:r>
                    </a:p>
                  </a:txBody>
                  <a:tcPr anchor="ctr" marB="63500" marT="63500" marR="0" marL="0">
                    <a:lnL algn="ctr" cmpd="sng" cap="flat" w="0">
                      <a:noFill/>
                      <a:prstDash val="solid"/>
                    </a:lnL>
                    <a:lnR algn="ctr" cmpd="sng" cap="flat" w="6350">
                      <a:solidFill>
                        <a:srgbClr val="4C748E">
                          <a:alpha val="100000"/>
                        </a:srgbClr>
                      </a:solidFill>
                      <a:prstDash val="solid"/>
                    </a:lnR>
                    <a:lnT algn="ctr" cmpd="sng" cap="flat" w="3175">
                      <a:solidFill>
                        <a:srgbClr val="D3D3D3">
                          <a:alpha val="100000"/>
                        </a:srgbClr>
                      </a:solid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Nova"/>
                          <a:cs typeface="Arial Nova"/>
                          <a:ea typeface="Arial Nova"/>
                          <a:sym typeface="Arial Nova"/>
                        </a:rPr>
                        <a:t>$1,076</a:t>
                      </a:r>
                    </a:p>
                  </a:txBody>
                  <a:tcPr anchor="ctr" marB="63500" marT="63500" marR="0" marL="0">
                    <a:lnL algn="ctr" cmpd="sng" cap="flat" w="6350">
                      <a:solidFill>
                        <a:srgbClr val="4C748E">
                          <a:alpha val="100000"/>
                        </a:srgbClr>
                      </a:solidFill>
                      <a:prstDash val="solid"/>
                    </a:lnL>
                    <a:lnR algn="ctr" cmpd="sng" cap="flat" w="0">
                      <a:noFill/>
                      <a:prstDash val="solid"/>
                    </a:lnR>
                    <a:lnT algn="ctr" cmpd="sng" cap="flat" w="3175">
                      <a:solidFill>
                        <a:srgbClr val="D3D3D3">
                          <a:alpha val="100000"/>
                        </a:srgbClr>
                      </a:solidFill>
                      <a:prstDash val="solid"/>
                    </a:lnT>
                    <a:lnB algn="ctr" cmpd="sng" cap="flat" w="6350">
                      <a:solidFill>
                        <a:srgbClr val="4C748E">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Nova"/>
                          <a:cs typeface="Arial Nova"/>
                          <a:ea typeface="Arial Nova"/>
                          <a:sym typeface="Arial Nova"/>
                        </a:rPr>
                        <a:t>$2.17</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6350">
                      <a:solidFill>
                        <a:srgbClr val="4C748E">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Nova"/>
                          <a:cs typeface="Arial Nova"/>
                          <a:ea typeface="Arial Nova"/>
                          <a:sym typeface="Arial Nova"/>
                        </a:rPr>
                        <a:t>506</a:t>
                      </a:r>
                    </a:p>
                  </a:txBody>
                  <a:tcPr anchor="ctr" marB="63500" marT="63500" marR="0" marL="0">
                    <a:lnL algn="ctr" cmpd="sng" cap="flat" w="0">
                      <a:noFill/>
                      <a:prstDash val="solid"/>
                    </a:lnL>
                    <a:lnR algn="ctr" cmpd="sng" cap="flat" w="6350">
                      <a:solidFill>
                        <a:srgbClr val="4C748E">
                          <a:alpha val="100000"/>
                        </a:srgbClr>
                      </a:solidFill>
                      <a:prstDash val="solid"/>
                    </a:lnR>
                    <a:lnT algn="ctr" cmpd="sng" cap="flat" w="3175">
                      <a:solidFill>
                        <a:srgbClr val="D3D3D3">
                          <a:alpha val="100000"/>
                        </a:srgbClr>
                      </a:solidFill>
                      <a:prstDash val="solid"/>
                    </a:lnT>
                    <a:lnB algn="ctr" cmpd="sng" cap="flat" w="6350">
                      <a:solidFill>
                        <a:srgbClr val="4C748E">
                          <a:alpha val="100000"/>
                        </a:srgbClr>
                      </a:solidFill>
                      <a:prstDash val="solid"/>
                    </a:lnB>
                    <a:solidFill>
                      <a:srgbClr val="FFFFFF">
                        <a:alpha val="0"/>
                      </a:srgbClr>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613180" y="265953"/>
            <a:ext cx="2130552" cy="338328"/>
          </a:xfrm>
        </p:spPr>
        <p:txBody>
          <a:bodyPr/>
          <a:lstStyle/>
          <a:p>
            <a:r>
              <a:rPr/>
              <a:t>Rent History</a:t>
            </a:r>
          </a:p>
        </p:txBody>
      </p:sp>
      <p:sp>
        <p:nvSpPr>
          <p:cNvPr id="3" name="Footer"/>
          <p:cNvSpPr>
            <a:spLocks noGrp="1"/>
          </p:cNvSpPr>
          <p:nvPr>
            <p:ph type="ftr" sz="quarter" idx="13"/>
          </p:nvPr>
        </p:nvSpPr>
        <p:spPr>
          <a:xfrm>
            <a:off x="613180" y="6299200"/>
            <a:ext cx="9496589" cy="448459"/>
          </a:xfrm>
        </p:spPr>
        <p:txBody>
          <a:bodyPr/>
          <a:lstStyle/>
          <a:p>
            <a:r>
              <a:rPr/>
              <a:t>Comps based on similar class, vintage, type, size, crime, and HH income. Data sourced from Yardi and Axiometrics, a RealPage Company.</a:t>
            </a:r>
          </a:p>
        </p:txBody>
      </p:sp>
      <p:graphicFrame>
        <p:nvGraphicFramePr>
          <p:cNvPr id="4" name="Content"/>
          <p:cNvGraphicFramePr>
            <a:graphicFrameLocks noGrp="true"/>
          </p:cNvGraphicFramePr>
          <p:nvPr/>
        </p:nvGraphicFramePr>
        <p:xfrm rot="0">
          <a:off x="1295400" y="1344168"/>
          <a:ext cx="9601200" cy="4572000"/>
        </p:xfrm>
        <a:graphic>
          <a:graphicData uri="http://schemas.openxmlformats.org/drawingml/2006/chart">
            <c:chart xmlns:c="http://schemas.openxmlformats.org/drawingml/2006/chart" r:id="rId2"/>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613180" y="265953"/>
            <a:ext cx="2130552" cy="338328"/>
          </a:xfrm>
        </p:spPr>
        <p:txBody>
          <a:bodyPr/>
          <a:lstStyle/>
          <a:p>
            <a:r>
              <a:rPr/>
              <a:t>Occupancy History</a:t>
            </a:r>
          </a:p>
        </p:txBody>
      </p:sp>
      <p:sp>
        <p:nvSpPr>
          <p:cNvPr id="3" name="Footer"/>
          <p:cNvSpPr>
            <a:spLocks noGrp="1"/>
          </p:cNvSpPr>
          <p:nvPr>
            <p:ph type="ftr" sz="quarter" idx="13"/>
          </p:nvPr>
        </p:nvSpPr>
        <p:spPr>
          <a:xfrm>
            <a:off x="613180" y="6299200"/>
            <a:ext cx="9496589" cy="448459"/>
          </a:xfrm>
        </p:spPr>
        <p:txBody>
          <a:bodyPr/>
          <a:lstStyle/>
          <a:p>
            <a:r>
              <a:rPr/>
              <a:t>Comp average occupancy includes operating properties only. Data sourced from Yardi and Axiometrics, a RealPage Company.</a:t>
            </a:r>
          </a:p>
        </p:txBody>
      </p:sp>
      <p:graphicFrame>
        <p:nvGraphicFramePr>
          <p:cNvPr id="4" name="Content"/>
          <p:cNvGraphicFramePr>
            <a:graphicFrameLocks noGrp="true"/>
          </p:cNvGraphicFramePr>
          <p:nvPr/>
        </p:nvGraphicFramePr>
        <p:xfrm rot="0">
          <a:off x="1295400" y="1344168"/>
          <a:ext cx="9601200" cy="4572000"/>
        </p:xfrm>
        <a:graphic>
          <a:graphicData uri="http://schemas.openxmlformats.org/drawingml/2006/chart">
            <c:chart xmlns:c="http://schemas.openxmlformats.org/drawingml/2006/chart" r:id="rId2"/>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613180" y="265953"/>
            <a:ext cx="2130552" cy="338328"/>
          </a:xfrm>
        </p:spPr>
        <p:txBody>
          <a:bodyPr/>
          <a:lstStyle/>
          <a:p>
            <a:r>
              <a:rPr/>
              <a:t>Expense Comps</a:t>
            </a:r>
          </a:p>
        </p:txBody>
      </p:sp>
      <p:sp>
        <p:nvSpPr>
          <p:cNvPr id="3" name="Footer"/>
          <p:cNvSpPr>
            <a:spLocks noGrp="1"/>
          </p:cNvSpPr>
          <p:nvPr>
            <p:ph type="ftr" sz="quarter" idx="3"/>
          </p:nvPr>
        </p:nvSpPr>
        <p:spPr>
          <a:xfrm>
            <a:off x="613180" y="6299200"/>
            <a:ext cx="9496589" cy="448459"/>
          </a:xfrm>
        </p:spPr>
        <p:txBody>
          <a:bodyPr/>
          <a:lstStyle/>
          <a:p>
            <a:r>
              <a:rPr/>
              <a:t>Comps based on similar class, vintage, type, size, crime, and HH income. Data sourced from Trepp.</a:t>
            </a:r>
          </a:p>
        </p:txBody>
      </p:sp>
      <p:graphicFrame>
        <p:nvGraphicFramePr>
          <p:cNvPr id="4" name="Left Content"/>
          <p:cNvGraphicFramePr>
            <a:graphicFrameLocks noGrp="true"/>
          </p:cNvGraphicFramePr>
          <p:nvPr/>
        </p:nvGraphicFramePr>
        <p:xfrm rot="0">
          <a:off x="619125" y="1119804"/>
          <a:ext cx="3291840" cy="5029200"/>
        </p:xfrm>
        <a:graphic>
          <a:graphicData uri="http://schemas.openxmlformats.org/drawingml/2006/table">
            <a:tbl>
              <a:tblPr/>
              <a:tblGrid>
                <a:gridCol w="1097280"/>
                <a:gridCol w="740664"/>
              </a:tblGrid>
              <a:tr h="457200">
                <a:tc>
                  <a:txBody>
                    <a:bodyPr/>
                    <a:lstStyle/>
                    <a:p>
                      <a:pPr algn="ctr" marL="63500" marR="63500">
                        <a:lnSpc>
                          <a:spcPct val="100000"/>
                        </a:lnSpc>
                        <a:spcBef>
                          <a:spcPts val="100"/>
                        </a:spcBef>
                        <a:spcAft>
                          <a:spcPts val="100"/>
                        </a:spcAft>
                        <a:buNone/>
                      </a:pPr>
                      <a:r>
                        <a:rPr cap="none" sz="1100" i="0" b="0" u="none">
                          <a:solidFill>
                            <a:srgbClr val="003D52">
                              <a:alpha val="100000"/>
                            </a:srgbClr>
                          </a:solidFill>
                          <a:latin typeface="Arial Nova"/>
                          <a:cs typeface="Arial Nova"/>
                          <a:ea typeface="Arial Nova"/>
                          <a:sym typeface="Arial Nova"/>
                        </a:rPr>
                        <a:t> </a:t>
                      </a:r>
                    </a:p>
                  </a:txBody>
                  <a:tcPr anchor="ctr" marB="12700" marT="12700" marR="0" marL="0">
                    <a:lnL algn="ctr" cmpd="sng" cap="flat" w="0">
                      <a:noFill/>
                      <a:prstDash val="solid"/>
                    </a:lnL>
                    <a:lnR algn="ctr" cmpd="sng" cap="flat" w="0">
                      <a:noFill/>
                      <a:prstDash val="solid"/>
                    </a:lnR>
                    <a:lnT algn="ctr" cmpd="sng" cap="flat" w="0">
                      <a:no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100"/>
                        </a:spcBef>
                        <a:spcAft>
                          <a:spcPts val="100"/>
                        </a:spcAft>
                        <a:buNone/>
                      </a:pPr>
                      <a:r>
                        <a:rPr cap="none" sz="1100" i="0" b="0" u="none">
                          <a:solidFill>
                            <a:srgbClr val="003D52">
                              <a:alpha val="100000"/>
                            </a:srgbClr>
                          </a:solidFill>
                          <a:latin typeface="Arial Nova"/>
                          <a:cs typeface="Arial Nova"/>
                          <a:ea typeface="Arial Nova"/>
                          <a:sym typeface="Arial Nova"/>
                        </a:rPr>
                        <a:t>Average</a:t>
                      </a:r>
                      <a:br>
                        <a:rPr cap="none" sz="1100" i="0" b="0" u="none">
                          <a:solidFill>
                            <a:srgbClr val="003D52">
                              <a:alpha val="100000"/>
                            </a:srgbClr>
                          </a:solidFill>
                          <a:latin typeface="Arial Nova"/>
                          <a:cs typeface="Arial Nova"/>
                          <a:ea typeface="Arial Nova"/>
                          <a:sym typeface="Arial Nova"/>
                        </a:rPr>
                      </a:br>
                      <a:r>
                        <a:rPr cap="none" sz="1100" i="0" b="0" u="none">
                          <a:solidFill>
                            <a:srgbClr val="003D52">
                              <a:alpha val="100000"/>
                            </a:srgbClr>
                          </a:solidFill>
                          <a:latin typeface="Arial Nova"/>
                          <a:cs typeface="Arial Nova"/>
                          <a:ea typeface="Arial Nova"/>
                          <a:sym typeface="Arial Nova"/>
                        </a:rPr>
                        <a:t>Market</a:t>
                      </a:r>
                    </a:p>
                  </a:txBody>
                  <a:tcPr anchor="ctr" marB="12700" marT="12700" marR="0" marL="0">
                    <a:lnL algn="ctr" cmpd="sng" cap="flat" w="0">
                      <a:noFill/>
                      <a:prstDash val="solid"/>
                    </a:lnL>
                    <a:lnR algn="ctr" cmpd="sng" cap="flat" w="0">
                      <a:noFill/>
                      <a:prstDash val="solid"/>
                    </a:lnR>
                    <a:lnT algn="ctr" cmpd="sng" cap="flat" w="0">
                      <a:noFill/>
                      <a:prstDash val="solid"/>
                    </a:lnT>
                    <a:lnB algn="ctr" cmpd="sng" cap="flat" w="3175">
                      <a:solidFill>
                        <a:srgbClr val="D3D3D3">
                          <a:alpha val="100000"/>
                        </a:srgbClr>
                      </a:solidFill>
                      <a:prstDash val="solid"/>
                    </a:lnB>
                    <a:solidFill>
                      <a:srgbClr val="FFFFFF">
                        <a:alpha val="0"/>
                      </a:srgbClr>
                    </a:solidFill>
                  </a:tcPr>
                </a:tc>
              </a:tr>
              <a:tr h="301752">
                <a:tc>
                  <a:txBody>
                    <a:bodyPr/>
                    <a:lstStyle/>
                    <a:p>
                      <a:pPr algn="l" marL="63500" marR="63500">
                        <a:lnSpc>
                          <a:spcPct val="100000"/>
                        </a:lnSpc>
                        <a:spcBef>
                          <a:spcPts val="500"/>
                        </a:spcBef>
                        <a:spcAft>
                          <a:spcPts val="500"/>
                        </a:spcAft>
                        <a:buNone/>
                      </a:pPr>
                      <a:r>
                        <a:rPr cap="none" sz="1100" i="0" b="0" u="none">
                          <a:solidFill>
                            <a:srgbClr val="003E52">
                              <a:alpha val="100000"/>
                            </a:srgbClr>
                          </a:solidFill>
                          <a:latin typeface="Arial Nova Light"/>
                          <a:cs typeface="Arial Nova Light"/>
                          <a:ea typeface="Arial Nova Light"/>
                          <a:sym typeface="Arial Nova Light"/>
                        </a:rPr>
                        <a:t># of Props</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70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3175">
                      <a:solidFill>
                        <a:srgbClr val="D3D3D3">
                          <a:alpha val="100000"/>
                        </a:srgbClr>
                      </a:solidFill>
                      <a:prstDash val="solid"/>
                    </a:lnB>
                    <a:solidFill>
                      <a:srgbClr val="FFFFFF">
                        <a:alpha val="0"/>
                      </a:srgbClr>
                    </a:solidFill>
                  </a:tcPr>
                </a:tc>
              </a:tr>
              <a:tr h="301752">
                <a:tc>
                  <a:txBody>
                    <a:bodyPr/>
                    <a:lstStyle/>
                    <a:p>
                      <a:pPr algn="l" marL="63500" marR="63500">
                        <a:lnSpc>
                          <a:spcPct val="100000"/>
                        </a:lnSpc>
                        <a:spcBef>
                          <a:spcPts val="500"/>
                        </a:spcBef>
                        <a:spcAft>
                          <a:spcPts val="500"/>
                        </a:spcAft>
                        <a:buNone/>
                      </a:pPr>
                      <a:r>
                        <a:rPr cap="none" sz="1100" i="0" b="0" u="none">
                          <a:solidFill>
                            <a:srgbClr val="003E52">
                              <a:alpha val="100000"/>
                            </a:srgbClr>
                          </a:solidFill>
                          <a:latin typeface="Arial Nova Light"/>
                          <a:cs typeface="Arial Nova Light"/>
                          <a:ea typeface="Arial Nova Light"/>
                          <a:sym typeface="Arial Nova Light"/>
                        </a:rPr>
                        <a:t>OpEx Ratio</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54.1%</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6350">
                      <a:solidFill>
                        <a:srgbClr val="000000">
                          <a:alpha val="100000"/>
                        </a:srgbClr>
                      </a:solidFill>
                      <a:prstDash val="solid"/>
                    </a:lnB>
                    <a:solidFill>
                      <a:srgbClr val="FFFFFF">
                        <a:alpha val="0"/>
                      </a:srgbClr>
                    </a:solidFill>
                  </a:tcPr>
                </a:tc>
              </a:tr>
              <a:tr h="301752">
                <a:tc>
                  <a:txBody>
                    <a:bodyPr/>
                    <a:lstStyle/>
                    <a:p>
                      <a:pPr algn="l" marL="63500" marR="63500">
                        <a:lnSpc>
                          <a:spcPct val="100000"/>
                        </a:lnSpc>
                        <a:spcBef>
                          <a:spcPts val="500"/>
                        </a:spcBef>
                        <a:spcAft>
                          <a:spcPts val="500"/>
                        </a:spcAft>
                        <a:buNone/>
                      </a:pPr>
                      <a:r>
                        <a:rPr cap="none" sz="1100" i="0" b="0" u="none">
                          <a:solidFill>
                            <a:srgbClr val="003E52">
                              <a:alpha val="100000"/>
                            </a:srgbClr>
                          </a:solidFill>
                          <a:latin typeface="Arial Nova Light"/>
                          <a:cs typeface="Arial Nova Light"/>
                          <a:ea typeface="Arial Nova Light"/>
                          <a:sym typeface="Arial Nova Light"/>
                        </a:rPr>
                        <a:t>Taxes</a:t>
                      </a:r>
                    </a:p>
                  </a:txBody>
                  <a:tcPr anchor="ctr"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$1,305</a:t>
                      </a:r>
                    </a:p>
                  </a:txBody>
                  <a:tcPr anchor="ctr"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3175">
                      <a:solidFill>
                        <a:srgbClr val="D3D3D3">
                          <a:alpha val="100000"/>
                        </a:srgbClr>
                      </a:solidFill>
                      <a:prstDash val="solid"/>
                    </a:lnB>
                    <a:solidFill>
                      <a:srgbClr val="FFFFFF">
                        <a:alpha val="0"/>
                      </a:srgbClr>
                    </a:solidFill>
                  </a:tcPr>
                </a:tc>
              </a:tr>
              <a:tr h="301752">
                <a:tc>
                  <a:txBody>
                    <a:bodyPr/>
                    <a:lstStyle/>
                    <a:p>
                      <a:pPr algn="l" marL="63500" marR="63500">
                        <a:lnSpc>
                          <a:spcPct val="100000"/>
                        </a:lnSpc>
                        <a:spcBef>
                          <a:spcPts val="500"/>
                        </a:spcBef>
                        <a:spcAft>
                          <a:spcPts val="500"/>
                        </a:spcAft>
                        <a:buNone/>
                      </a:pPr>
                      <a:r>
                        <a:rPr cap="none" sz="1100" i="0" b="0" u="none">
                          <a:solidFill>
                            <a:srgbClr val="003E52">
                              <a:alpha val="100000"/>
                            </a:srgbClr>
                          </a:solidFill>
                          <a:latin typeface="Arial Nova Light"/>
                          <a:cs typeface="Arial Nova Light"/>
                          <a:ea typeface="Arial Nova Light"/>
                          <a:sym typeface="Arial Nova Light"/>
                        </a:rPr>
                        <a:t>Insurance</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$733</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r>
              <a:tr h="301752">
                <a:tc>
                  <a:txBody>
                    <a:bodyPr/>
                    <a:lstStyle/>
                    <a:p>
                      <a:pPr algn="l" marL="63500" marR="63500">
                        <a:lnSpc>
                          <a:spcPct val="100000"/>
                        </a:lnSpc>
                        <a:spcBef>
                          <a:spcPts val="500"/>
                        </a:spcBef>
                        <a:spcAft>
                          <a:spcPts val="500"/>
                        </a:spcAft>
                        <a:buNone/>
                      </a:pPr>
                      <a:r>
                        <a:rPr cap="none" sz="1100" i="0" b="0" u="none">
                          <a:solidFill>
                            <a:srgbClr val="003E52">
                              <a:alpha val="100000"/>
                            </a:srgbClr>
                          </a:solidFill>
                          <a:latin typeface="Arial Nova Light"/>
                          <a:cs typeface="Arial Nova Light"/>
                          <a:ea typeface="Arial Nova Light"/>
                          <a:sym typeface="Arial Nova Light"/>
                        </a:rPr>
                        <a:t>Utilities</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$1,567</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r>
              <a:tr h="301752">
                <a:tc>
                  <a:txBody>
                    <a:bodyPr/>
                    <a:lstStyle/>
                    <a:p>
                      <a:pPr algn="l" marL="63500" marR="63500">
                        <a:lnSpc>
                          <a:spcPct val="100000"/>
                        </a:lnSpc>
                        <a:spcBef>
                          <a:spcPts val="500"/>
                        </a:spcBef>
                        <a:spcAft>
                          <a:spcPts val="500"/>
                        </a:spcAft>
                        <a:buNone/>
                      </a:pPr>
                      <a:r>
                        <a:rPr cap="none" sz="1100" i="0" b="0" u="none">
                          <a:solidFill>
                            <a:srgbClr val="003E52">
                              <a:alpha val="100000"/>
                            </a:srgbClr>
                          </a:solidFill>
                          <a:latin typeface="Arial Nova Light"/>
                          <a:cs typeface="Arial Nova Light"/>
                          <a:ea typeface="Arial Nova Light"/>
                          <a:sym typeface="Arial Nova Light"/>
                        </a:rPr>
                        <a:t>Rep &amp; Maint</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$978</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r>
              <a:tr h="301752">
                <a:tc>
                  <a:txBody>
                    <a:bodyPr/>
                    <a:lstStyle/>
                    <a:p>
                      <a:pPr algn="l" marL="63500" marR="63500">
                        <a:lnSpc>
                          <a:spcPct val="100000"/>
                        </a:lnSpc>
                        <a:spcBef>
                          <a:spcPts val="500"/>
                        </a:spcBef>
                        <a:spcAft>
                          <a:spcPts val="500"/>
                        </a:spcAft>
                        <a:buNone/>
                      </a:pPr>
                      <a:r>
                        <a:rPr cap="none" sz="1100" i="0" b="0" u="none">
                          <a:solidFill>
                            <a:srgbClr val="003E52">
                              <a:alpha val="100000"/>
                            </a:srgbClr>
                          </a:solidFill>
                          <a:latin typeface="Arial Nova Light"/>
                          <a:cs typeface="Arial Nova Light"/>
                          <a:ea typeface="Arial Nova Light"/>
                          <a:sym typeface="Arial Nova Light"/>
                        </a:rPr>
                        <a:t>Mgmt Fees</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$496</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r>
              <a:tr h="301752">
                <a:tc>
                  <a:txBody>
                    <a:bodyPr/>
                    <a:lstStyle/>
                    <a:p>
                      <a:pPr algn="l" marL="63500" marR="63500">
                        <a:lnSpc>
                          <a:spcPct val="100000"/>
                        </a:lnSpc>
                        <a:spcBef>
                          <a:spcPts val="500"/>
                        </a:spcBef>
                        <a:spcAft>
                          <a:spcPts val="500"/>
                        </a:spcAft>
                        <a:buNone/>
                      </a:pPr>
                      <a:r>
                        <a:rPr cap="none" sz="1100" i="0" b="0" u="none">
                          <a:solidFill>
                            <a:srgbClr val="003E52">
                              <a:alpha val="100000"/>
                            </a:srgbClr>
                          </a:solidFill>
                          <a:latin typeface="Arial Nova Light"/>
                          <a:cs typeface="Arial Nova Light"/>
                          <a:ea typeface="Arial Nova Light"/>
                          <a:sym typeface="Arial Nova Light"/>
                        </a:rPr>
                        <a:t>Payroll</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$1,516</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r>
              <a:tr h="301752">
                <a:tc>
                  <a:txBody>
                    <a:bodyPr/>
                    <a:lstStyle/>
                    <a:p>
                      <a:pPr algn="l" marL="63500" marR="63500">
                        <a:lnSpc>
                          <a:spcPct val="100000"/>
                        </a:lnSpc>
                        <a:spcBef>
                          <a:spcPts val="500"/>
                        </a:spcBef>
                        <a:spcAft>
                          <a:spcPts val="500"/>
                        </a:spcAft>
                        <a:buNone/>
                      </a:pPr>
                      <a:r>
                        <a:rPr cap="none" sz="1100" i="0" b="0" u="none">
                          <a:solidFill>
                            <a:srgbClr val="003E52">
                              <a:alpha val="100000"/>
                            </a:srgbClr>
                          </a:solidFill>
                          <a:latin typeface="Arial Nova Light"/>
                          <a:cs typeface="Arial Nova Light"/>
                          <a:ea typeface="Arial Nova Light"/>
                          <a:sym typeface="Arial Nova Light"/>
                        </a:rPr>
                        <a:t>Adv &amp; Mark</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$153</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r>
              <a:tr h="301752">
                <a:tc>
                  <a:txBody>
                    <a:bodyPr/>
                    <a:lstStyle/>
                    <a:p>
                      <a:pPr algn="l" marL="63500" marR="63500">
                        <a:lnSpc>
                          <a:spcPct val="100000"/>
                        </a:lnSpc>
                        <a:spcBef>
                          <a:spcPts val="500"/>
                        </a:spcBef>
                        <a:spcAft>
                          <a:spcPts val="500"/>
                        </a:spcAft>
                        <a:buNone/>
                      </a:pPr>
                      <a:r>
                        <a:rPr cap="none" sz="1100" i="0" b="0" u="none">
                          <a:solidFill>
                            <a:srgbClr val="003E52">
                              <a:alpha val="100000"/>
                            </a:srgbClr>
                          </a:solidFill>
                          <a:latin typeface="Arial Nova Light"/>
                          <a:cs typeface="Arial Nova Light"/>
                          <a:ea typeface="Arial Nova Light"/>
                          <a:sym typeface="Arial Nova Light"/>
                        </a:rPr>
                        <a:t>Prof Fees</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$59</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r>
              <a:tr h="301752">
                <a:tc>
                  <a:txBody>
                    <a:bodyPr/>
                    <a:lstStyle/>
                    <a:p>
                      <a:pPr algn="l" marL="63500" marR="63500">
                        <a:lnSpc>
                          <a:spcPct val="100000"/>
                        </a:lnSpc>
                        <a:spcBef>
                          <a:spcPts val="500"/>
                        </a:spcBef>
                        <a:spcAft>
                          <a:spcPts val="500"/>
                        </a:spcAft>
                        <a:buNone/>
                      </a:pPr>
                      <a:r>
                        <a:rPr cap="none" sz="1100" i="0" b="0" u="none">
                          <a:solidFill>
                            <a:srgbClr val="003E52">
                              <a:alpha val="100000"/>
                            </a:srgbClr>
                          </a:solidFill>
                          <a:latin typeface="Arial Nova Light"/>
                          <a:cs typeface="Arial Nova Light"/>
                          <a:ea typeface="Arial Nova Light"/>
                          <a:sym typeface="Arial Nova Light"/>
                        </a:rPr>
                        <a:t>Gen Admin</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$622</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r>
              <a:tr h="301752">
                <a:tc>
                  <a:txBody>
                    <a:bodyPr/>
                    <a:lstStyle/>
                    <a:p>
                      <a:pPr algn="l" marL="63500" marR="63500">
                        <a:lnSpc>
                          <a:spcPct val="100000"/>
                        </a:lnSpc>
                        <a:spcBef>
                          <a:spcPts val="500"/>
                        </a:spcBef>
                        <a:spcAft>
                          <a:spcPts val="500"/>
                        </a:spcAft>
                        <a:buNone/>
                      </a:pPr>
                      <a:r>
                        <a:rPr cap="none" sz="1100" i="0" b="0" u="none">
                          <a:solidFill>
                            <a:srgbClr val="003E52">
                              <a:alpha val="100000"/>
                            </a:srgbClr>
                          </a:solidFill>
                          <a:latin typeface="Arial Nova Light"/>
                          <a:cs typeface="Arial Nova Light"/>
                          <a:ea typeface="Arial Nova Light"/>
                          <a:sym typeface="Arial Nova Light"/>
                        </a:rPr>
                        <a:t>Ground Rent</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$0</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r>
              <a:tr h="301752">
                <a:tc>
                  <a:txBody>
                    <a:bodyPr/>
                    <a:lstStyle/>
                    <a:p>
                      <a:pPr algn="l" marL="63500" marR="63500">
                        <a:lnSpc>
                          <a:spcPct val="100000"/>
                        </a:lnSpc>
                        <a:spcBef>
                          <a:spcPts val="500"/>
                        </a:spcBef>
                        <a:spcAft>
                          <a:spcPts val="500"/>
                        </a:spcAft>
                        <a:buNone/>
                      </a:pPr>
                      <a:r>
                        <a:rPr cap="none" sz="1100" i="0" b="0" u="none">
                          <a:solidFill>
                            <a:srgbClr val="003E52">
                              <a:alpha val="100000"/>
                            </a:srgbClr>
                          </a:solidFill>
                          <a:latin typeface="Arial Nova Light"/>
                          <a:cs typeface="Arial Nova Light"/>
                          <a:ea typeface="Arial Nova Light"/>
                          <a:sym typeface="Arial Nova Light"/>
                        </a:rPr>
                        <a:t>Other</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6350">
                      <a:solidFill>
                        <a:srgbClr val="000000">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$17</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6350">
                      <a:solidFill>
                        <a:srgbClr val="000000">
                          <a:alpha val="100000"/>
                        </a:srgbClr>
                      </a:solidFill>
                      <a:prstDash val="solid"/>
                    </a:lnB>
                    <a:solidFill>
                      <a:srgbClr val="FFFFFF">
                        <a:alpha val="0"/>
                      </a:srgbClr>
                    </a:solidFill>
                  </a:tcPr>
                </a:tc>
              </a:tr>
              <a:tr h="301752">
                <a:tc>
                  <a:txBody>
                    <a:bodyPr/>
                    <a:lstStyle/>
                    <a:p>
                      <a:pPr algn="l" marL="63500" marR="63500">
                        <a:lnSpc>
                          <a:spcPct val="100000"/>
                        </a:lnSpc>
                        <a:spcBef>
                          <a:spcPts val="500"/>
                        </a:spcBef>
                        <a:spcAft>
                          <a:spcPts val="500"/>
                        </a:spcAft>
                        <a:buNone/>
                      </a:pPr>
                      <a:r>
                        <a:rPr cap="none" sz="1100" i="0" b="0" u="none">
                          <a:solidFill>
                            <a:srgbClr val="003E52">
                              <a:alpha val="100000"/>
                            </a:srgbClr>
                          </a:solidFill>
                          <a:latin typeface="Arial Nova Light"/>
                          <a:cs typeface="Arial Nova Light"/>
                          <a:ea typeface="Arial Nova Light"/>
                          <a:sym typeface="Arial Nova Light"/>
                        </a:rPr>
                        <a:t>Total</a:t>
                      </a:r>
                    </a:p>
                  </a:txBody>
                  <a:tcPr anchor="ctr"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$7,446</a:t>
                      </a:r>
                    </a:p>
                  </a:txBody>
                  <a:tcPr anchor="ctr" marB="63500" marT="63500" marR="0" marL="0">
                    <a:lnL algn="ctr" cmpd="sng" cap="flat" w="0">
                      <a:noFill/>
                      <a:prstDash val="solid"/>
                    </a:lnL>
                    <a:lnR algn="ctr" cmpd="sng" cap="flat" w="0">
                      <a:noFill/>
                      <a:prstDash val="solid"/>
                    </a:lnR>
                    <a:lnT algn="ctr" cmpd="sng" cap="flat" w="6350">
                      <a:solidFill>
                        <a:srgbClr val="000000">
                          <a:alpha val="100000"/>
                        </a:srgbClr>
                      </a:solidFill>
                      <a:prstDash val="solid"/>
                    </a:lnT>
                    <a:lnB algn="ctr" cmpd="sng" cap="flat" w="3175">
                      <a:solidFill>
                        <a:srgbClr val="D3D3D3">
                          <a:alpha val="100000"/>
                        </a:srgbClr>
                      </a:solidFill>
                      <a:prstDash val="solid"/>
                    </a:lnB>
                    <a:solidFill>
                      <a:srgbClr val="FFFFFF">
                        <a:alpha val="0"/>
                      </a:srgbClr>
                    </a:solidFill>
                  </a:tcPr>
                </a:tc>
              </a:tr>
              <a:tr h="301752">
                <a:tc>
                  <a:txBody>
                    <a:bodyPr/>
                    <a:lstStyle/>
                    <a:p>
                      <a:pPr algn="l" marL="63500" marR="63500">
                        <a:lnSpc>
                          <a:spcPct val="100000"/>
                        </a:lnSpc>
                        <a:spcBef>
                          <a:spcPts val="500"/>
                        </a:spcBef>
                        <a:spcAft>
                          <a:spcPts val="500"/>
                        </a:spcAft>
                        <a:buNone/>
                      </a:pPr>
                      <a:r>
                        <a:rPr cap="none" sz="1100" i="0" b="0" u="none">
                          <a:solidFill>
                            <a:srgbClr val="003E52">
                              <a:alpha val="100000"/>
                            </a:srgbClr>
                          </a:solidFill>
                          <a:latin typeface="Arial Nova Light"/>
                          <a:cs typeface="Arial Nova Light"/>
                          <a:ea typeface="Arial Nova Light"/>
                          <a:sym typeface="Arial Nova Light"/>
                        </a:rPr>
                        <a:t>Controllable</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$3,841</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0">
                      <a:noFill/>
                      <a:prstDash val="solid"/>
                    </a:lnB>
                    <a:solidFill>
                      <a:srgbClr val="FFFFFF">
                        <a:alpha val="0"/>
                      </a:srgbClr>
                    </a:solidFill>
                  </a:tcPr>
                </a:tc>
              </a:tr>
            </a:tbl>
          </a:graphicData>
        </a:graphic>
      </p:graphicFrame>
      <p:graphicFrame>
        <p:nvGraphicFramePr>
          <p:cNvPr id="5" name="Right Content"/>
          <p:cNvGraphicFramePr>
            <a:graphicFrameLocks noGrp="true"/>
          </p:cNvGraphicFramePr>
          <p:nvPr/>
        </p:nvGraphicFramePr>
        <p:xfrm rot="0">
          <a:off x="4142232" y="1124712"/>
          <a:ext cx="7430643" cy="5029200"/>
        </p:xfrm>
        <a:graphic>
          <a:graphicData uri="http://schemas.openxmlformats.org/drawingml/2006/chart">
            <c:chart xmlns:c="http://schemas.openxmlformats.org/drawingml/2006/chart" r:id="rId2"/>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613180" y="281332"/>
            <a:ext cx="2130552" cy="307571"/>
          </a:xfrm>
        </p:spPr>
        <p:txBody>
          <a:bodyPr/>
          <a:lstStyle/>
          <a:p>
            <a:r>
              <a:rPr/>
              <a:t>Deal Analysis</a:t>
            </a:r>
          </a:p>
        </p:txBody>
      </p:sp>
      <p:sp>
        <p:nvSpPr>
          <p:cNvPr id="3" name="Footer"/>
          <p:cNvSpPr>
            <a:spLocks noGrp="1"/>
          </p:cNvSpPr>
          <p:nvPr>
            <p:ph type="ftr" sz="quarter" idx="13"/>
          </p:nvPr>
        </p:nvSpPr>
        <p:spPr>
          <a:xfrm>
            <a:off x="613180" y="6299200"/>
            <a:ext cx="9496589" cy="448459"/>
          </a:xfrm>
        </p:spPr>
        <p:txBody>
          <a:bodyPr/>
          <a:lstStyle/>
          <a:p>
            <a:r>
              <a:rPr/>
              <a:t>Strategy scores reflect a relative index ranging from 0 to 100 with 0 representing negative opportunity, 100 positive, and 50 neutral. Refer to Terms &amp; Definitions for details.</a:t>
            </a:r>
          </a:p>
        </p:txBody>
      </p:sp>
      <p:pic>
        <p:nvPicPr>
          <p:cNvPr id="4" name="Picture - Property Performance - Rent Below Comps" descr=""/>
          <p:cNvPicPr>
            <a:picLocks noGrp="1"/>
          </p:cNvPicPr>
          <p:nvPr>
            <p:ph type="pic" sz="quarter" idx="15"/>
          </p:nvPr>
        </p:nvPicPr>
        <p:blipFill>
          <a:blip cstate="print" r:embed="rId2">
            <a:extLst>
              <a:ext uri="{96DAC541-7B7A-43D3-8B79-37D633B846F1}">
                <asvg:svgBlip xmlns:asvg="http://schemas.microsoft.com/office/drawing/2016/SVG/main" r:embed="rId3"/>
              </a:ext>
            </a:extLst>
          </a:blip>
          <a:stretch>
            <a:fillRect/>
          </a:stretch>
        </p:blipFill>
        <p:spPr>
          <a:xfrm>
            <a:off x="1104247" y="1975455"/>
            <a:ext cx="640080" cy="137160"/>
          </a:xfrm>
          <a:prstGeom prst="rect">
            <a:avLst/>
          </a:prstGeom>
        </p:spPr>
      </p:pic>
      <p:pic>
        <p:nvPicPr>
          <p:cNvPr id="5" name="Picture - Property Performance - Occupancy Above Market" descr=""/>
          <p:cNvPicPr>
            <a:picLocks noGrp="1"/>
          </p:cNvPicPr>
          <p:nvPr>
            <p:ph type="pic" sz="quarter" idx="16"/>
          </p:nvPr>
        </p:nvPicPr>
        <p:blipFill>
          <a:blip cstate="print" r:embed="rId2">
            <a:extLst>
              <a:ext uri="{96DAC541-7B7A-43D3-8B79-37D633B846F1}">
                <asvg:svgBlip xmlns:asvg="http://schemas.microsoft.com/office/drawing/2016/SVG/main" r:embed="rId3"/>
              </a:ext>
            </a:extLst>
          </a:blip>
          <a:stretch>
            <a:fillRect/>
          </a:stretch>
        </p:blipFill>
        <p:spPr>
          <a:xfrm>
            <a:off x="1109578" y="2449479"/>
            <a:ext cx="640080" cy="137160"/>
          </a:xfrm>
          <a:prstGeom prst="rect">
            <a:avLst/>
          </a:prstGeom>
        </p:spPr>
      </p:pic>
      <p:pic>
        <p:nvPicPr>
          <p:cNvPr id="6" name="Picture - Property Performance - Low Volatility" descr=""/>
          <p:cNvPicPr>
            <a:picLocks noGrp="1"/>
          </p:cNvPicPr>
          <p:nvPr>
            <p:ph type="pic" sz="quarter" idx="17"/>
          </p:nvPr>
        </p:nvPicPr>
        <p:blipFill>
          <a:blip cstate="print" r:embed="rId2">
            <a:extLst>
              <a:ext uri="{96DAC541-7B7A-43D3-8B79-37D633B846F1}">
                <asvg:svgBlip xmlns:asvg="http://schemas.microsoft.com/office/drawing/2016/SVG/main" r:embed="rId3"/>
              </a:ext>
            </a:extLst>
          </a:blip>
          <a:stretch>
            <a:fillRect/>
          </a:stretch>
        </p:blipFill>
        <p:spPr>
          <a:xfrm>
            <a:off x="1105251" y="2920890"/>
            <a:ext cx="640080" cy="137160"/>
          </a:xfrm>
          <a:prstGeom prst="rect">
            <a:avLst/>
          </a:prstGeom>
        </p:spPr>
      </p:pic>
      <p:pic>
        <p:nvPicPr>
          <p:cNvPr id="7" name="Picture - Property Performance - Expenses Above Comps" descr=""/>
          <p:cNvPicPr>
            <a:picLocks noGrp="1"/>
          </p:cNvPicPr>
          <p:nvPr>
            <p:ph type="pic" sz="quarter" idx="18"/>
          </p:nvPr>
        </p:nvPicPr>
        <p:blipFill>
          <a:blip cstate="print" r:embed="rId4">
            <a:extLst>
              <a:ext uri="{96DAC541-7B7A-43D3-8B79-37D633B846F1}">
                <asvg:svgBlip xmlns:asvg="http://schemas.microsoft.com/office/drawing/2016/SVG/main" r:embed="rId5"/>
              </a:ext>
            </a:extLst>
          </a:blip>
          <a:stretch>
            <a:fillRect/>
          </a:stretch>
        </p:blipFill>
        <p:spPr>
          <a:xfrm>
            <a:off x="1105251" y="3383160"/>
            <a:ext cx="640080" cy="137160"/>
          </a:xfrm>
          <a:prstGeom prst="rect">
            <a:avLst/>
          </a:prstGeom>
        </p:spPr>
      </p:pic>
      <p:pic>
        <p:nvPicPr>
          <p:cNvPr id="8" name="Picture - Area Characteristics - Location Demand" descr=""/>
          <p:cNvPicPr>
            <a:picLocks noGrp="1"/>
          </p:cNvPicPr>
          <p:nvPr>
            <p:ph type="pic" sz="quarter" idx="19"/>
          </p:nvPr>
        </p:nvPicPr>
        <p:blipFill>
          <a:blip cstate="print" r:embed="rId6">
            <a:extLst>
              <a:ext uri="{96DAC541-7B7A-43D3-8B79-37D633B846F1}">
                <asvg:svgBlip xmlns:asvg="http://schemas.microsoft.com/office/drawing/2016/SVG/main" r:embed="rId7"/>
              </a:ext>
            </a:extLst>
          </a:blip>
          <a:stretch>
            <a:fillRect/>
          </a:stretch>
        </p:blipFill>
        <p:spPr>
          <a:xfrm>
            <a:off x="1104247" y="4529116"/>
            <a:ext cx="640080" cy="137160"/>
          </a:xfrm>
          <a:prstGeom prst="rect">
            <a:avLst/>
          </a:prstGeom>
        </p:spPr>
      </p:pic>
      <p:pic>
        <p:nvPicPr>
          <p:cNvPr id="9" name="Picture - Area Characteristics - Luxury Demand" descr=""/>
          <p:cNvPicPr>
            <a:picLocks noGrp="1"/>
          </p:cNvPicPr>
          <p:nvPr>
            <p:ph type="pic" sz="quarter" idx="20"/>
          </p:nvPr>
        </p:nvPicPr>
        <p:blipFill>
          <a:blip cstate="print" r:embed="rId8">
            <a:extLst>
              <a:ext uri="{96DAC541-7B7A-43D3-8B79-37D633B846F1}">
                <asvg:svgBlip xmlns:asvg="http://schemas.microsoft.com/office/drawing/2016/SVG/main" r:embed="rId9"/>
              </a:ext>
            </a:extLst>
          </a:blip>
          <a:stretch>
            <a:fillRect/>
          </a:stretch>
        </p:blipFill>
        <p:spPr>
          <a:xfrm>
            <a:off x="1104247" y="4991386"/>
            <a:ext cx="640080" cy="137160"/>
          </a:xfrm>
          <a:prstGeom prst="rect">
            <a:avLst/>
          </a:prstGeom>
        </p:spPr>
      </p:pic>
      <p:pic>
        <p:nvPicPr>
          <p:cNvPr id="10" name="Picture - Area Characteristics - Low Renter Wallet Share" descr=""/>
          <p:cNvPicPr>
            <a:picLocks noGrp="1"/>
          </p:cNvPicPr>
          <p:nvPr>
            <p:ph type="pic" sz="quarter" idx="21"/>
          </p:nvPr>
        </p:nvPicPr>
        <p:blipFill>
          <a:blip cstate="print" r:embed="rId4">
            <a:extLst>
              <a:ext uri="{96DAC541-7B7A-43D3-8B79-37D633B846F1}">
                <asvg:svgBlip xmlns:asvg="http://schemas.microsoft.com/office/drawing/2016/SVG/main" r:embed="rId5"/>
              </a:ext>
            </a:extLst>
          </a:blip>
          <a:stretch>
            <a:fillRect/>
          </a:stretch>
        </p:blipFill>
        <p:spPr>
          <a:xfrm>
            <a:off x="1109578" y="5459592"/>
            <a:ext cx="640080" cy="137160"/>
          </a:xfrm>
          <a:prstGeom prst="rect">
            <a:avLst/>
          </a:prstGeom>
        </p:spPr>
      </p:pic>
      <p:pic>
        <p:nvPicPr>
          <p:cNvPr id="11" name="Picture - Property Strategy - New Construction" descr=""/>
          <p:cNvPicPr>
            <a:picLocks noGrp="1"/>
          </p:cNvPicPr>
          <p:nvPr>
            <p:ph type="pic" sz="quarter" idx="22"/>
          </p:nvPr>
        </p:nvPicPr>
        <p:blipFill>
          <a:blip cstate="print" r:embed="rId10">
            <a:extLst>
              <a:ext uri="{96DAC541-7B7A-43D3-8B79-37D633B846F1}">
                <asvg:svgBlip xmlns:asvg="http://schemas.microsoft.com/office/drawing/2016/SVG/main" r:embed="rId11"/>
              </a:ext>
            </a:extLst>
          </a:blip>
          <a:stretch>
            <a:fillRect/>
          </a:stretch>
        </p:blipFill>
        <p:spPr>
          <a:xfrm>
            <a:off x="5467349" y="1822459"/>
            <a:ext cx="657503" cy="656393"/>
          </a:xfrm>
          <a:prstGeom prst="rect">
            <a:avLst/>
          </a:prstGeom>
        </p:spPr>
      </p:pic>
      <p:pic>
        <p:nvPicPr>
          <p:cNvPr id="12" name="Picture - Property Strategy - Organic Growth" descr=""/>
          <p:cNvPicPr>
            <a:picLocks noGrp="1"/>
          </p:cNvPicPr>
          <p:nvPr>
            <p:ph type="pic" sz="quarter" idx="23"/>
          </p:nvPr>
        </p:nvPicPr>
        <p:blipFill>
          <a:blip cstate="print" r:embed="rId12">
            <a:extLst>
              <a:ext uri="{96DAC541-7B7A-43D3-8B79-37D633B846F1}">
                <asvg:svgBlip xmlns:asvg="http://schemas.microsoft.com/office/drawing/2016/SVG/main" r:embed="rId13"/>
              </a:ext>
            </a:extLst>
          </a:blip>
          <a:stretch>
            <a:fillRect/>
          </a:stretch>
        </p:blipFill>
        <p:spPr>
          <a:xfrm>
            <a:off x="5467349" y="2667009"/>
            <a:ext cx="657503" cy="656393"/>
          </a:xfrm>
          <a:prstGeom prst="rect">
            <a:avLst/>
          </a:prstGeom>
        </p:spPr>
      </p:pic>
      <p:pic>
        <p:nvPicPr>
          <p:cNvPr id="13" name="Picture - Property Strategy - Value-Add" descr=""/>
          <p:cNvPicPr>
            <a:picLocks noGrp="1"/>
          </p:cNvPicPr>
          <p:nvPr>
            <p:ph type="pic" sz="quarter" idx="24"/>
          </p:nvPr>
        </p:nvPicPr>
        <p:blipFill>
          <a:blip cstate="print" r:embed="rId12">
            <a:extLst>
              <a:ext uri="{96DAC541-7B7A-43D3-8B79-37D633B846F1}">
                <asvg:svgBlip xmlns:asvg="http://schemas.microsoft.com/office/drawing/2016/SVG/main" r:embed="rId13"/>
              </a:ext>
            </a:extLst>
          </a:blip>
          <a:stretch>
            <a:fillRect/>
          </a:stretch>
        </p:blipFill>
        <p:spPr>
          <a:xfrm>
            <a:off x="5467349" y="3513280"/>
            <a:ext cx="657503" cy="656393"/>
          </a:xfrm>
          <a:prstGeom prst="rect">
            <a:avLst/>
          </a:prstGeom>
        </p:spPr>
      </p:pic>
      <p:pic>
        <p:nvPicPr>
          <p:cNvPr id="14" name="Picture - Property Strategy - Distressed" descr=""/>
          <p:cNvPicPr>
            <a:picLocks noGrp="1"/>
          </p:cNvPicPr>
          <p:nvPr>
            <p:ph type="pic" sz="quarter" idx="25"/>
          </p:nvPr>
        </p:nvPicPr>
        <p:blipFill>
          <a:blip cstate="print" r:embed="rId14">
            <a:extLst>
              <a:ext uri="{96DAC541-7B7A-43D3-8B79-37D633B846F1}">
                <asvg:svgBlip xmlns:asvg="http://schemas.microsoft.com/office/drawing/2016/SVG/main" r:embed="rId15"/>
              </a:ext>
            </a:extLst>
          </a:blip>
          <a:stretch>
            <a:fillRect/>
          </a:stretch>
        </p:blipFill>
        <p:spPr>
          <a:xfrm>
            <a:off x="5468744" y="4346250"/>
            <a:ext cx="657503" cy="656393"/>
          </a:xfrm>
          <a:prstGeom prst="rect">
            <a:avLst/>
          </a:prstGeom>
        </p:spPr>
      </p:pic>
      <p:pic>
        <p:nvPicPr>
          <p:cNvPr id="15" name="Picture - Property Strategy - Affordable" descr=""/>
          <p:cNvPicPr>
            <a:picLocks noGrp="1"/>
          </p:cNvPicPr>
          <p:nvPr>
            <p:ph type="pic" sz="quarter" idx="26"/>
          </p:nvPr>
        </p:nvPicPr>
        <p:blipFill>
          <a:blip cstate="print" r:embed="rId12">
            <a:extLst>
              <a:ext uri="{96DAC541-7B7A-43D3-8B79-37D633B846F1}">
                <asvg:svgBlip xmlns:asvg="http://schemas.microsoft.com/office/drawing/2016/SVG/main" r:embed="rId13"/>
              </a:ext>
            </a:extLst>
          </a:blip>
          <a:stretch>
            <a:fillRect/>
          </a:stretch>
        </p:blipFill>
        <p:spPr>
          <a:xfrm>
            <a:off x="5471414" y="5184845"/>
            <a:ext cx="657503" cy="656393"/>
          </a:xfrm>
          <a:prstGeom prst="rect">
            <a:avLst/>
          </a:prstGeom>
        </p:spPr>
      </p:pic>
      <p:pic>
        <p:nvPicPr>
          <p:cNvPr id="16" name="Picture - Market Strategy - Primary/Core" descr=""/>
          <p:cNvPicPr>
            <a:picLocks noGrp="1"/>
          </p:cNvPicPr>
          <p:nvPr>
            <p:ph type="pic" sz="quarter" idx="27"/>
          </p:nvPr>
        </p:nvPicPr>
        <p:blipFill>
          <a:blip cstate="print" r:embed="rId12">
            <a:extLst>
              <a:ext uri="{96DAC541-7B7A-43D3-8B79-37D633B846F1}">
                <asvg:svgBlip xmlns:asvg="http://schemas.microsoft.com/office/drawing/2016/SVG/main" r:embed="rId13"/>
              </a:ext>
            </a:extLst>
          </a:blip>
          <a:stretch>
            <a:fillRect/>
          </a:stretch>
        </p:blipFill>
        <p:spPr>
          <a:xfrm>
            <a:off x="9032982" y="1841039"/>
            <a:ext cx="657503" cy="656393"/>
          </a:xfrm>
          <a:prstGeom prst="rect">
            <a:avLst/>
          </a:prstGeom>
        </p:spPr>
      </p:pic>
      <p:pic>
        <p:nvPicPr>
          <p:cNvPr id="17" name="Picture - Market Strategy - Emerging" descr=""/>
          <p:cNvPicPr>
            <a:picLocks noGrp="1"/>
          </p:cNvPicPr>
          <p:nvPr>
            <p:ph type="pic" sz="quarter" idx="28"/>
          </p:nvPr>
        </p:nvPicPr>
        <p:blipFill>
          <a:blip cstate="print" r:embed="rId16">
            <a:extLst>
              <a:ext uri="{96DAC541-7B7A-43D3-8B79-37D633B846F1}">
                <asvg:svgBlip xmlns:asvg="http://schemas.microsoft.com/office/drawing/2016/SVG/main" r:embed="rId17"/>
              </a:ext>
            </a:extLst>
          </a:blip>
          <a:stretch>
            <a:fillRect/>
          </a:stretch>
        </p:blipFill>
        <p:spPr>
          <a:xfrm>
            <a:off x="9032982" y="2663930"/>
            <a:ext cx="657503" cy="656393"/>
          </a:xfrm>
          <a:prstGeom prst="rect">
            <a:avLst/>
          </a:prstGeom>
        </p:spPr>
      </p:pic>
      <p:pic>
        <p:nvPicPr>
          <p:cNvPr id="18" name="Picture - Market Strategy - Resilient" descr=""/>
          <p:cNvPicPr>
            <a:picLocks noGrp="1"/>
          </p:cNvPicPr>
          <p:nvPr>
            <p:ph type="pic" sz="quarter" idx="29"/>
          </p:nvPr>
        </p:nvPicPr>
        <p:blipFill>
          <a:blip cstate="print" r:embed="rId18">
            <a:extLst>
              <a:ext uri="{96DAC541-7B7A-43D3-8B79-37D633B846F1}">
                <asvg:svgBlip xmlns:asvg="http://schemas.microsoft.com/office/drawing/2016/SVG/main" r:embed="rId19"/>
              </a:ext>
            </a:extLst>
          </a:blip>
          <a:stretch>
            <a:fillRect/>
          </a:stretch>
        </p:blipFill>
        <p:spPr>
          <a:xfrm>
            <a:off x="9040151" y="3480605"/>
            <a:ext cx="657503" cy="656393"/>
          </a:xfrm>
          <a:prstGeom prst="rect">
            <a:avLst/>
          </a:prstGeom>
        </p:spPr>
      </p:pic>
      <p:pic>
        <p:nvPicPr>
          <p:cNvPr id="19" name="Picture - Market Strategy - Opportunistic" descr=""/>
          <p:cNvPicPr>
            <a:picLocks noGrp="1"/>
          </p:cNvPicPr>
          <p:nvPr>
            <p:ph type="pic" sz="quarter" idx="30"/>
          </p:nvPr>
        </p:nvPicPr>
        <p:blipFill>
          <a:blip cstate="print" r:embed="rId20">
            <a:extLst>
              <a:ext uri="{96DAC541-7B7A-43D3-8B79-37D633B846F1}">
                <asvg:svgBlip xmlns:asvg="http://schemas.microsoft.com/office/drawing/2016/SVG/main" r:embed="rId21"/>
              </a:ext>
            </a:extLst>
          </a:blip>
          <a:stretch>
            <a:fillRect/>
          </a:stretch>
        </p:blipFill>
        <p:spPr>
          <a:xfrm>
            <a:off x="9047215" y="4303217"/>
            <a:ext cx="657503" cy="65639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614363" y="365126"/>
            <a:ext cx="10963275" cy="510774"/>
          </a:xfrm>
        </p:spPr>
        <p:txBody>
          <a:bodyPr/>
          <a:lstStyle/>
          <a:p>
            <a:r>
              <a:rPr/>
              <a:t>Terms &amp; Definitions</a:t>
            </a:r>
          </a:p>
        </p:txBody>
      </p:sp>
      <p:sp>
        <p:nvSpPr>
          <p:cNvPr id="3" name="Text"/>
          <p:cNvSpPr>
            <a:spLocks noGrp="1"/>
          </p:cNvSpPr>
          <p:nvPr>
            <p:ph type="body" sz="quarter" idx="13"/>
          </p:nvPr>
        </p:nvSpPr>
        <p:spPr>
          <a:xfrm>
            <a:off x="614363" y="1118194"/>
            <a:ext cx="10963275" cy="5051600"/>
          </a:xfrm>
        </p:spPr>
        <p:txBody>
          <a:bodyPr/>
          <a:lstStyle/>
          <a:p>
            <a:pPr>
              <a:buNone/>
            </a:pPr>
            <a:r>
              <a:rPr cap="none" i="0" b="0" u="none">
                <a:solidFill>
                  <a:srgbClr val="AC9766">
                    <a:alpha val="100000"/>
                  </a:srgbClr>
                </a:solidFill>
                <a:latin typeface="Arial Nova Light"/>
                <a:cs typeface="Arial Nova Light"/>
                <a:ea typeface="Arial Nova Light"/>
                <a:sym typeface="Arial Nova Light"/>
              </a:rPr>
              <a:t>Comps</a:t>
            </a:r>
          </a:p>
          <a:p>
            <a:pPr lvl="1"/>
            <a:r>
              <a:rPr cap="none" i="0" b="0" u="none">
                <a:solidFill>
                  <a:srgbClr val="55565A">
                    <a:alpha val="100000"/>
                  </a:srgbClr>
                </a:solidFill>
                <a:latin typeface="Arial Nova Light"/>
                <a:cs typeface="Arial Nova Light"/>
                <a:ea typeface="Arial Nova Light"/>
                <a:sym typeface="Arial Nova Light"/>
              </a:rPr>
              <a:t>Rent – the map shows the rent comps that were selected for the subject property, with the pin color reflecting the similarity of that comp to the subject. A similarity score of 1 (in red) represents a low level of similarity and 5 (in green) represent a high level of similarity.</a:t>
            </a:r>
          </a:p>
          <a:p>
            <a:pPr lvl="1"/>
            <a:r>
              <a:rPr cap="none" i="0" b="0" u="none">
                <a:solidFill>
                  <a:srgbClr val="55565A">
                    <a:alpha val="100000"/>
                  </a:srgbClr>
                </a:solidFill>
                <a:latin typeface="Arial Nova Light"/>
                <a:cs typeface="Arial Nova Light"/>
                <a:ea typeface="Arial Nova Light"/>
                <a:sym typeface="Arial Nova Light"/>
              </a:rPr>
              <a:t>Expense – comps are broken out into 4 groups based on their controllable expenses. The 1st Quartile is the average of the most efficiently operated properties, while the 4th Quartile is the average of the least efficient.</a:t>
            </a:r>
          </a:p>
          <a:p>
            <a:pPr>
              <a:buNone/>
            </a:pPr>
            <a:r>
              <a:rPr cap="none" sz="400" i="0" b="0" u="none">
                <a:solidFill>
                  <a:srgbClr val="55565A">
                    <a:alpha val="100000"/>
                  </a:srgbClr>
                </a:solidFill>
                <a:latin typeface="Arial Nova Light"/>
                <a:cs typeface="Arial Nova Light"/>
                <a:ea typeface="Arial Nova Light"/>
                <a:sym typeface="Arial Nova Light"/>
              </a:rPr>
              <a:t> </a:t>
            </a:r>
          </a:p>
          <a:p>
            <a:pPr>
              <a:buNone/>
            </a:pPr>
            <a:r>
              <a:rPr cap="none" i="0" b="0" u="none">
                <a:solidFill>
                  <a:srgbClr val="AC9766">
                    <a:alpha val="100000"/>
                  </a:srgbClr>
                </a:solidFill>
                <a:latin typeface="Arial Nova Light"/>
                <a:cs typeface="Arial Nova Light"/>
                <a:ea typeface="Arial Nova Light"/>
                <a:sym typeface="Arial Nova Light"/>
              </a:rPr>
              <a:t>Housing Costs</a:t>
            </a:r>
          </a:p>
          <a:p>
            <a:pPr lvl="1"/>
            <a:r>
              <a:rPr cap="none" i="0" b="0" u="none">
                <a:solidFill>
                  <a:srgbClr val="55565A">
                    <a:alpha val="100000"/>
                  </a:srgbClr>
                </a:solidFill>
                <a:latin typeface="Arial Nova Light"/>
                <a:cs typeface="Arial Nova Light"/>
                <a:ea typeface="Arial Nova Light"/>
                <a:sym typeface="Arial Nova Light"/>
              </a:rPr>
              <a:t>Renter Wallet Share – gross rent (asking rent plus utilities) as a percent of renter household income. Based on data from the ACS.</a:t>
            </a:r>
          </a:p>
          <a:p>
            <a:pPr lvl="1"/>
            <a:r>
              <a:rPr cap="none" i="0" b="0" u="none">
                <a:solidFill>
                  <a:srgbClr val="55565A">
                    <a:alpha val="100000"/>
                  </a:srgbClr>
                </a:solidFill>
                <a:latin typeface="Arial Nova Light"/>
                <a:cs typeface="Arial Nova Light"/>
                <a:ea typeface="Arial Nova Light"/>
                <a:sym typeface="Arial Nova Light"/>
              </a:rPr>
              <a:t>Owning Cost Wallet Share – annual owner costs (which could include mortgage payments, deeds, debt, taxes, utilities, condo fee, etc.) as a percent of renter household income. Based on data from the ACS.</a:t>
            </a:r>
          </a:p>
          <a:p>
            <a:pPr>
              <a:buNone/>
            </a:pPr>
            <a:r>
              <a:rPr cap="none" sz="400" i="0" b="0" u="none">
                <a:solidFill>
                  <a:srgbClr val="55565A">
                    <a:alpha val="100000"/>
                  </a:srgbClr>
                </a:solidFill>
                <a:latin typeface="Arial Nova Light"/>
                <a:cs typeface="Arial Nova Light"/>
                <a:ea typeface="Arial Nova Light"/>
                <a:sym typeface="Arial Nova Light"/>
              </a:rPr>
              <a:t> </a:t>
            </a:r>
          </a:p>
          <a:p>
            <a:pPr>
              <a:buNone/>
            </a:pPr>
            <a:r>
              <a:rPr cap="none" i="0" b="0" u="none">
                <a:solidFill>
                  <a:srgbClr val="AC9766">
                    <a:alpha val="100000"/>
                  </a:srgbClr>
                </a:solidFill>
                <a:latin typeface="Arial Nova Light"/>
                <a:cs typeface="Arial Nova Light"/>
                <a:ea typeface="Arial Nova Light"/>
                <a:sym typeface="Arial Nova Light"/>
              </a:rPr>
              <a:t>Employment</a:t>
            </a:r>
          </a:p>
          <a:p>
            <a:pPr lvl="1"/>
            <a:r>
              <a:rPr cap="none" i="0" b="0" u="none">
                <a:solidFill>
                  <a:srgbClr val="55565A">
                    <a:alpha val="100000"/>
                  </a:srgbClr>
                </a:solidFill>
                <a:latin typeface="Arial Nova Light"/>
                <a:cs typeface="Arial Nova Light"/>
                <a:ea typeface="Arial Nova Light"/>
                <a:sym typeface="Arial Nova Light"/>
              </a:rPr>
              <a:t>Total Employment, White Collar, Blue Collar, and Service Worker Growth – reflects the percent change in the number of employed residents in that geographic area and category, 3-year CAGR.</a:t>
            </a:r>
          </a:p>
          <a:p>
            <a:pPr lvl="1"/>
            <a:r>
              <a:rPr cap="none" i="0" b="0" u="none">
                <a:solidFill>
                  <a:srgbClr val="55565A">
                    <a:alpha val="100000"/>
                  </a:srgbClr>
                </a:solidFill>
                <a:latin typeface="Arial Nova Light"/>
                <a:cs typeface="Arial Nova Light"/>
                <a:ea typeface="Arial Nova Light"/>
                <a:sym typeface="Arial Nova Light"/>
              </a:rPr>
              <a:t>High, Medium, and Low Risk industries – risk level based on historic job growth and the impact and recovery of prior economic shocks such as the COVID-19 pandemic, the 2008 housing crisis, and the 2001 tech bubble.</a:t>
            </a:r>
          </a:p>
          <a:p>
            <a:pPr>
              <a:buNone/>
            </a:pPr>
            <a:r>
              <a:rPr cap="none" sz="400" i="0" b="0" u="none">
                <a:solidFill>
                  <a:srgbClr val="55565A">
                    <a:alpha val="100000"/>
                  </a:srgbClr>
                </a:solidFill>
                <a:latin typeface="Arial Nova Light"/>
                <a:cs typeface="Arial Nova Light"/>
                <a:ea typeface="Arial Nova Light"/>
                <a:sym typeface="Arial Nova Light"/>
              </a:rPr>
              <a:t> </a:t>
            </a:r>
          </a:p>
          <a:p>
            <a:pPr>
              <a:buNone/>
            </a:pPr>
            <a:r>
              <a:rPr cap="none" i="0" b="0" u="none">
                <a:solidFill>
                  <a:srgbClr val="AC9766">
                    <a:alpha val="100000"/>
                  </a:srgbClr>
                </a:solidFill>
                <a:latin typeface="Arial Nova Light"/>
                <a:cs typeface="Arial Nova Light"/>
                <a:ea typeface="Arial Nova Light"/>
                <a:sym typeface="Arial Nova Light"/>
              </a:rPr>
              <a:t>Supply &amp; Demand</a:t>
            </a:r>
          </a:p>
          <a:p>
            <a:pPr lvl="1"/>
            <a:r>
              <a:rPr cap="none" i="0" b="0" u="none">
                <a:solidFill>
                  <a:srgbClr val="55565A">
                    <a:alpha val="100000"/>
                  </a:srgbClr>
                </a:solidFill>
                <a:latin typeface="Arial Nova Light"/>
                <a:cs typeface="Arial Nova Light"/>
                <a:ea typeface="Arial Nova Light"/>
                <a:sym typeface="Arial Nova Light"/>
              </a:rPr>
              <a:t>Absorption – the change in the number of occupied multifamily units over the specified period, in units or percent. Expected absorption assumes the same % change as the prior 12-month period.</a:t>
            </a:r>
          </a:p>
          <a:p>
            <a:pPr lvl="1"/>
            <a:r>
              <a:rPr cap="none" i="0" b="0" u="none">
                <a:solidFill>
                  <a:srgbClr val="55565A">
                    <a:alpha val="100000"/>
                  </a:srgbClr>
                </a:solidFill>
                <a:latin typeface="Arial Nova Light"/>
                <a:cs typeface="Arial Nova Light"/>
                <a:ea typeface="Arial Nova Light"/>
                <a:sym typeface="Arial Nova Light"/>
              </a:rPr>
              <a:t>Prior Completions – the number of new construction units completed over the last 12 months.</a:t>
            </a:r>
          </a:p>
          <a:p>
            <a:pPr lvl="1"/>
            <a:r>
              <a:rPr cap="none" i="0" b="0" u="none">
                <a:solidFill>
                  <a:srgbClr val="55565A">
                    <a:alpha val="100000"/>
                  </a:srgbClr>
                </a:solidFill>
                <a:latin typeface="Arial Nova Light"/>
                <a:cs typeface="Arial Nova Light"/>
                <a:ea typeface="Arial Nova Light"/>
                <a:sym typeface="Arial Nova Light"/>
              </a:rPr>
              <a:t>Expected Completions – the number of new construction units expected to be completed over the next 12 months.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614363" y="365126"/>
            <a:ext cx="10963275" cy="510774"/>
          </a:xfrm>
        </p:spPr>
        <p:txBody>
          <a:bodyPr/>
          <a:lstStyle/>
          <a:p>
            <a:r>
              <a:rPr/>
              <a:t>Terms &amp; Definitions</a:t>
            </a:r>
          </a:p>
        </p:txBody>
      </p:sp>
      <p:sp>
        <p:nvSpPr>
          <p:cNvPr id="3" name="Text"/>
          <p:cNvSpPr>
            <a:spLocks noGrp="1"/>
          </p:cNvSpPr>
          <p:nvPr>
            <p:ph type="body" sz="quarter" idx="13"/>
          </p:nvPr>
        </p:nvSpPr>
        <p:spPr>
          <a:xfrm>
            <a:off x="614363" y="1118194"/>
            <a:ext cx="10963275" cy="5051600"/>
          </a:xfrm>
        </p:spPr>
        <p:txBody>
          <a:bodyPr/>
          <a:lstStyle/>
          <a:p>
            <a:pPr>
              <a:buNone/>
            </a:pPr>
            <a:r>
              <a:rPr cap="none" i="0" b="0" u="none">
                <a:solidFill>
                  <a:srgbClr val="AC9766">
                    <a:alpha val="100000"/>
                  </a:srgbClr>
                </a:solidFill>
                <a:latin typeface="Arial Nova Light"/>
                <a:cs typeface="Arial Nova Light"/>
                <a:ea typeface="Arial Nova Light"/>
                <a:sym typeface="Arial Nova Light"/>
              </a:rPr>
              <a:t>Property Performance</a:t>
            </a:r>
          </a:p>
          <a:p>
            <a:pPr lvl="1"/>
            <a:r>
              <a:rPr cap="none" i="0" b="0" u="none">
                <a:solidFill>
                  <a:srgbClr val="55565A">
                    <a:alpha val="100000"/>
                  </a:srgbClr>
                </a:solidFill>
                <a:latin typeface="Arial Nova Light"/>
                <a:cs typeface="Arial Nova Light"/>
                <a:ea typeface="Arial Nova Light"/>
                <a:sym typeface="Arial Nova Light"/>
              </a:rPr>
              <a:t>Rent Below Comps – assesses the opportunity to increase rents by comparing the effective rent of the subject property to the most similar properties around it.</a:t>
            </a:r>
          </a:p>
          <a:p>
            <a:pPr lvl="1"/>
            <a:r>
              <a:rPr cap="none" i="0" b="0" u="none">
                <a:solidFill>
                  <a:srgbClr val="55565A">
                    <a:alpha val="100000"/>
                  </a:srgbClr>
                </a:solidFill>
                <a:latin typeface="Arial Nova Light"/>
                <a:cs typeface="Arial Nova Light"/>
                <a:ea typeface="Arial Nova Light"/>
                <a:sym typeface="Arial Nova Light"/>
              </a:rPr>
              <a:t>Occupancy Above Market – compares the current occupancy of the subject property to the overall market occupancy rate.</a:t>
            </a:r>
          </a:p>
          <a:p>
            <a:pPr lvl="1"/>
            <a:r>
              <a:rPr cap="none" i="0" b="0" u="none">
                <a:solidFill>
                  <a:srgbClr val="55565A">
                    <a:alpha val="100000"/>
                  </a:srgbClr>
                </a:solidFill>
                <a:latin typeface="Arial Nova Light"/>
                <a:cs typeface="Arial Nova Light"/>
                <a:ea typeface="Arial Nova Light"/>
                <a:sym typeface="Arial Nova Light"/>
              </a:rPr>
              <a:t>Low Volatility – analyzes the last 2 years of rent growth and occupancy for the subject property against comps. The property is considered "volatile" if rent growth lags more than 3% behind comps or drops below 0%, or if occupancy is 5% lower than comps or falls below 85%.</a:t>
            </a:r>
          </a:p>
          <a:p>
            <a:pPr lvl="1"/>
            <a:r>
              <a:rPr cap="none" i="0" b="0" u="none">
                <a:solidFill>
                  <a:srgbClr val="55565A">
                    <a:alpha val="100000"/>
                  </a:srgbClr>
                </a:solidFill>
                <a:latin typeface="Arial Nova Light"/>
                <a:cs typeface="Arial Nova Light"/>
                <a:ea typeface="Arial Nova Light"/>
                <a:sym typeface="Arial Nova Light"/>
              </a:rPr>
              <a:t>Expenses Above Comps – assesses the opportunity to decrease operating expenses by comparing the subject property to the most similar properties around it (limited to those with available expense data).</a:t>
            </a:r>
          </a:p>
          <a:p>
            <a:pPr>
              <a:buNone/>
            </a:pPr>
            <a:r>
              <a:rPr cap="none" sz="400" i="0" b="0" u="none">
                <a:solidFill>
                  <a:srgbClr val="55565A">
                    <a:alpha val="100000"/>
                  </a:srgbClr>
                </a:solidFill>
                <a:latin typeface="Arial Nova Light"/>
                <a:cs typeface="Arial Nova Light"/>
                <a:ea typeface="Arial Nova Light"/>
                <a:sym typeface="Arial Nova Light"/>
              </a:rPr>
              <a:t> </a:t>
            </a:r>
          </a:p>
          <a:p>
            <a:pPr>
              <a:buNone/>
            </a:pPr>
            <a:r>
              <a:rPr cap="none" i="0" b="0" u="none">
                <a:solidFill>
                  <a:srgbClr val="AC9766">
                    <a:alpha val="100000"/>
                  </a:srgbClr>
                </a:solidFill>
                <a:latin typeface="Arial Nova Light"/>
                <a:cs typeface="Arial Nova Light"/>
                <a:ea typeface="Arial Nova Light"/>
                <a:sym typeface="Arial Nova Light"/>
              </a:rPr>
              <a:t>Area Characteristics</a:t>
            </a:r>
          </a:p>
          <a:p>
            <a:pPr lvl="1"/>
            <a:r>
              <a:rPr cap="none" i="0" b="0" u="none">
                <a:solidFill>
                  <a:srgbClr val="55565A">
                    <a:alpha val="100000"/>
                  </a:srgbClr>
                </a:solidFill>
                <a:latin typeface="Arial Nova Light"/>
                <a:cs typeface="Arial Nova Light"/>
                <a:ea typeface="Arial Nova Light"/>
                <a:sym typeface="Arial Nova Light"/>
              </a:rPr>
              <a:t>Location Demand – measures the tenant desirability of the subject property's location (census tract) relative to the rest of the market. Considers crime, schools, household income, housing values, employment growth, and proximity to grocery stores and pharmacies.</a:t>
            </a:r>
          </a:p>
          <a:p>
            <a:pPr lvl="1"/>
            <a:r>
              <a:rPr cap="none" i="0" b="0" u="none">
                <a:solidFill>
                  <a:srgbClr val="55565A">
                    <a:alpha val="100000"/>
                  </a:srgbClr>
                </a:solidFill>
                <a:latin typeface="Arial Nova Light"/>
                <a:cs typeface="Arial Nova Light"/>
                <a:ea typeface="Arial Nova Light"/>
                <a:sym typeface="Arial Nova Light"/>
              </a:rPr>
              <a:t>Luxury Demand – measures the desirability of the subject property's location (census tract) for luxury tenants specifically. Considers, percent and growth of white-collar workers, residents with a BA+, and renter household income.</a:t>
            </a:r>
          </a:p>
          <a:p>
            <a:pPr lvl="1"/>
            <a:r>
              <a:rPr cap="none" i="0" b="0" u="none">
                <a:solidFill>
                  <a:srgbClr val="55565A">
                    <a:alpha val="100000"/>
                  </a:srgbClr>
                </a:solidFill>
                <a:latin typeface="Arial Nova Light"/>
                <a:cs typeface="Arial Nova Light"/>
                <a:ea typeface="Arial Nova Light"/>
                <a:sym typeface="Arial Nova Light"/>
              </a:rPr>
              <a:t>Low Renter Wallet Share – this metric compares the renter wallet share of the subject property's location (census tract) to the rest of the market and is leveraged in the value-add and distressed strategies when assessing the viability of pushing rents.</a:t>
            </a:r>
          </a:p>
          <a:p>
            <a:pPr lvl="1"/>
            <a:r>
              <a:rPr cap="none" i="0" b="0" u="none">
                <a:solidFill>
                  <a:srgbClr val="55565A">
                    <a:alpha val="100000"/>
                  </a:srgbClr>
                </a:solidFill>
                <a:latin typeface="Arial Nova Light"/>
                <a:cs typeface="Arial Nova Light"/>
                <a:ea typeface="Arial Nova Light"/>
                <a:sym typeface="Arial Nova Light"/>
              </a:rPr>
              <a:t>Crime Index – this metric compares the relative risk of crime at the subject property's location (census tract) to the nation. The Crime Index is a 1 to 5 scale:</a:t>
            </a:r>
          </a:p>
          <a:p>
            <a:pPr lvl="2"/>
            <a:r>
              <a:rPr cap="none" i="0" b="0" u="none">
                <a:solidFill>
                  <a:srgbClr val="55565A">
                    <a:alpha val="100000"/>
                  </a:srgbClr>
                </a:solidFill>
                <a:latin typeface="Arial Nova Light"/>
                <a:cs typeface="Arial Nova Light"/>
                <a:ea typeface="Arial Nova Light"/>
                <a:sym typeface="Arial Nova Light"/>
              </a:rPr>
              <a:t>1 (Low): less than half the national average; 2 (Moderate): half the national average to slightly above the national average; 3 (Elevated): slightly above national average to twice the national average; 4 (High): twice the national average to three times the national average; 5 (Severe): more than 3 times the national average.</a:t>
            </a:r>
          </a:p>
          <a:p>
            <a:pPr>
              <a:buNone/>
            </a:pPr>
            <a:r>
              <a:rPr cap="none" sz="400" i="0" b="0" u="none">
                <a:solidFill>
                  <a:srgbClr val="55565A">
                    <a:alpha val="100000"/>
                  </a:srgbClr>
                </a:solidFill>
                <a:latin typeface="Arial Nova Light"/>
                <a:cs typeface="Arial Nova Light"/>
                <a:ea typeface="Arial Nova Light"/>
                <a:sym typeface="Arial Nova Light"/>
              </a:rPr>
              <a:t> </a:t>
            </a:r>
          </a:p>
          <a:p>
            <a:pPr>
              <a:buNone/>
            </a:pPr>
            <a:r>
              <a:rPr cap="none" i="0" b="0" u="none">
                <a:solidFill>
                  <a:srgbClr val="AC9766">
                    <a:alpha val="100000"/>
                  </a:srgbClr>
                </a:solidFill>
                <a:latin typeface="Arial Nova Light"/>
                <a:cs typeface="Arial Nova Light"/>
                <a:ea typeface="Arial Nova Light"/>
                <a:sym typeface="Arial Nova Light"/>
              </a:rPr>
              <a:t>Census Tracts</a:t>
            </a:r>
          </a:p>
          <a:p>
            <a:pPr lvl="1"/>
            <a:r>
              <a:rPr cap="none" i="0" b="0" u="none">
                <a:solidFill>
                  <a:srgbClr val="55565A">
                    <a:alpha val="100000"/>
                  </a:srgbClr>
                </a:solidFill>
                <a:latin typeface="Arial Nova Light"/>
                <a:cs typeface="Arial Nova Light"/>
                <a:ea typeface="Arial Nova Light"/>
                <a:sym typeface="Arial Nova Light"/>
              </a:rPr>
              <a:t>Small, semi-permanent statistical areas created by the U.S. Census. Population size generally ranges between 1,200 and 8,000 people, with an optimum of 4,000 people. Spatial size varies on population density. Boundary lines always respect county and state borders and often follow visible or identifiable features, as well as nonvisible legal boundaries. (see more at: https://www.census.gov/programs-surveys/geography/about/glossary.html)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614363" y="365126"/>
            <a:ext cx="10963275" cy="510774"/>
          </a:xfrm>
        </p:spPr>
        <p:txBody>
          <a:bodyPr/>
          <a:lstStyle/>
          <a:p>
            <a:r>
              <a:rPr/>
              <a:t>Terms &amp; Definitions</a:t>
            </a:r>
          </a:p>
        </p:txBody>
      </p:sp>
      <p:sp>
        <p:nvSpPr>
          <p:cNvPr id="3" name="Text"/>
          <p:cNvSpPr>
            <a:spLocks noGrp="1"/>
          </p:cNvSpPr>
          <p:nvPr>
            <p:ph type="body" sz="quarter" idx="13"/>
          </p:nvPr>
        </p:nvSpPr>
        <p:spPr>
          <a:xfrm>
            <a:off x="614363" y="1118194"/>
            <a:ext cx="10963275" cy="5051600"/>
          </a:xfrm>
        </p:spPr>
        <p:txBody>
          <a:bodyPr/>
          <a:lstStyle/>
          <a:p>
            <a:pPr>
              <a:buNone/>
            </a:pPr>
            <a:r>
              <a:rPr cap="none" i="0" b="0" u="none">
                <a:solidFill>
                  <a:srgbClr val="AC9766">
                    <a:alpha val="100000"/>
                  </a:srgbClr>
                </a:solidFill>
                <a:latin typeface="Arial Nova Light"/>
                <a:cs typeface="Arial Nova Light"/>
                <a:ea typeface="Arial Nova Light"/>
                <a:sym typeface="Arial Nova Light"/>
              </a:rPr>
              <a:t>Property Strategy</a:t>
            </a:r>
          </a:p>
          <a:p>
            <a:pPr lvl="1"/>
            <a:r>
              <a:rPr cap="none" i="0" b="0" u="none">
                <a:solidFill>
                  <a:srgbClr val="55565A">
                    <a:alpha val="100000"/>
                  </a:srgbClr>
                </a:solidFill>
                <a:latin typeface="Arial Nova Light"/>
                <a:cs typeface="Arial Nova Light"/>
                <a:ea typeface="Arial Nova Light"/>
                <a:sym typeface="Arial Nova Light"/>
              </a:rPr>
              <a:t>New Construction – Currently limited to properties already in the pipeline, this strategy focuses on the viability of the location to support luxury rents and prefers properties having similarly situated rent comps.</a:t>
            </a:r>
          </a:p>
          <a:p>
            <a:pPr lvl="1"/>
            <a:r>
              <a:rPr cap="none" i="0" b="0" u="none">
                <a:solidFill>
                  <a:srgbClr val="55565A">
                    <a:alpha val="100000"/>
                  </a:srgbClr>
                </a:solidFill>
                <a:latin typeface="Arial Nova Light"/>
                <a:cs typeface="Arial Nova Light"/>
                <a:ea typeface="Arial Nova Light"/>
                <a:sym typeface="Arial Nova Light"/>
              </a:rPr>
              <a:t>Organic Growth – This strategy does not expect planned improvements and looks for properties with strong performance situated in areas that support natural rent growth. There is significant preference placed on properties having high occupancy, rent at or below comps, and stable historical performance.</a:t>
            </a:r>
          </a:p>
          <a:p>
            <a:pPr lvl="1"/>
            <a:r>
              <a:rPr cap="none" i="0" b="0" u="none">
                <a:solidFill>
                  <a:srgbClr val="55565A">
                    <a:alpha val="100000"/>
                  </a:srgbClr>
                </a:solidFill>
                <a:latin typeface="Arial Nova Light"/>
                <a:cs typeface="Arial Nova Light"/>
                <a:ea typeface="Arial Nova Light"/>
                <a:sym typeface="Arial Nova Light"/>
              </a:rPr>
              <a:t>Value-Add – This strategy is seeking a stable property having low rents relative to comps, along with nearby renovated properties achieving significantly higher rent. Roughly a third of the score is based on area characteristics that would support increased rents.</a:t>
            </a:r>
          </a:p>
          <a:p>
            <a:pPr lvl="1"/>
            <a:r>
              <a:rPr cap="none" i="0" b="0" u="none">
                <a:solidFill>
                  <a:srgbClr val="55565A">
                    <a:alpha val="100000"/>
                  </a:srgbClr>
                </a:solidFill>
                <a:latin typeface="Arial Nova Light"/>
                <a:cs typeface="Arial Nova Light"/>
                <a:ea typeface="Arial Nova Light"/>
                <a:sym typeface="Arial Nova Light"/>
              </a:rPr>
              <a:t>Distressed – While assuming it will ultimately be a value-add project, this strategy is specifically targeting properties that are experiencing low performance relative to comps and high volatility. A preference is placed on properties having area characteristics that would support increased rents.</a:t>
            </a:r>
          </a:p>
          <a:p>
            <a:pPr lvl="1"/>
            <a:r>
              <a:rPr cap="none" i="0" b="0" u="none">
                <a:solidFill>
                  <a:srgbClr val="55565A">
                    <a:alpha val="100000"/>
                  </a:srgbClr>
                </a:solidFill>
                <a:latin typeface="Arial Nova Light"/>
                <a:cs typeface="Arial Nova Light"/>
                <a:ea typeface="Arial Nova Light"/>
                <a:sym typeface="Arial Nova Light"/>
              </a:rPr>
              <a:t>Affordable – This strategy looks for stable properties flagged as affordable housing, or with rents less than 30% of 80% of AMI</a:t>
            </a:r>
          </a:p>
          <a:p>
            <a:pPr>
              <a:buNone/>
            </a:pPr>
            <a:r>
              <a:rPr cap="none" sz="400" i="0" b="0" u="none">
                <a:solidFill>
                  <a:srgbClr val="55565A">
                    <a:alpha val="100000"/>
                  </a:srgbClr>
                </a:solidFill>
                <a:latin typeface="Arial Nova Light"/>
                <a:cs typeface="Arial Nova Light"/>
                <a:ea typeface="Arial Nova Light"/>
                <a:sym typeface="Arial Nova Light"/>
              </a:rPr>
              <a:t> </a:t>
            </a:r>
          </a:p>
          <a:p>
            <a:pPr>
              <a:buNone/>
            </a:pPr>
            <a:r>
              <a:rPr cap="none" i="0" b="0" u="none">
                <a:solidFill>
                  <a:srgbClr val="AC9766">
                    <a:alpha val="100000"/>
                  </a:srgbClr>
                </a:solidFill>
                <a:latin typeface="Arial Nova Light"/>
                <a:cs typeface="Arial Nova Light"/>
                <a:ea typeface="Arial Nova Light"/>
                <a:sym typeface="Arial Nova Light"/>
              </a:rPr>
              <a:t>Market Strategy</a:t>
            </a:r>
          </a:p>
          <a:p>
            <a:pPr lvl="1"/>
            <a:r>
              <a:rPr cap="none" i="0" b="0" u="none">
                <a:solidFill>
                  <a:srgbClr val="55565A">
                    <a:alpha val="100000"/>
                  </a:srgbClr>
                </a:solidFill>
                <a:latin typeface="Arial Nova Light"/>
                <a:cs typeface="Arial Nova Light"/>
                <a:ea typeface="Arial Nova Light"/>
                <a:sym typeface="Arial Nova Light"/>
              </a:rPr>
              <a:t>Core/Primary – This strategy is looking for high performance submarkets within the top 40 markets, strongly preferring the top 20. It emphasizes growth in income, housing values, and rents, while looking for strong occupancy and high cost of homeownership. While not too concerned about new supply in the overall market, it heavily prefers submarkets where the increase in demand has outpaced new supply.</a:t>
            </a:r>
          </a:p>
          <a:p>
            <a:pPr lvl="1"/>
            <a:r>
              <a:rPr cap="none" i="0" b="0" u="none">
                <a:solidFill>
                  <a:srgbClr val="55565A">
                    <a:alpha val="100000"/>
                  </a:srgbClr>
                </a:solidFill>
                <a:latin typeface="Arial Nova Light"/>
                <a:cs typeface="Arial Nova Light"/>
                <a:ea typeface="Arial Nova Light"/>
                <a:sym typeface="Arial Nova Light"/>
              </a:rPr>
              <a:t>Emerging – This strategy is searching for the next up and coming market, targeting smaller markets with high demand, higher cap rates, and outpacing growth metrics such as population, income, housing values, and rents. This strategy focuses on overall market performance rather than the specific submarket.</a:t>
            </a:r>
          </a:p>
          <a:p>
            <a:pPr lvl="1"/>
            <a:r>
              <a:rPr cap="none" i="0" b="0" u="none">
                <a:solidFill>
                  <a:srgbClr val="55565A">
                    <a:alpha val="100000"/>
                  </a:srgbClr>
                </a:solidFill>
                <a:latin typeface="Arial Nova Light"/>
                <a:cs typeface="Arial Nova Light"/>
                <a:ea typeface="Arial Nova Light"/>
                <a:sym typeface="Arial Nova Light"/>
              </a:rPr>
              <a:t>Resilient – With a greater emphasis on stability than growth, this strategy is focused on strong employment and balanced supply and demand. It's looking for strong fundamentals and puts no preference on market size or cap rates.</a:t>
            </a:r>
          </a:p>
          <a:p>
            <a:pPr lvl="1"/>
            <a:r>
              <a:rPr cap="none" i="0" b="0" u="none">
                <a:solidFill>
                  <a:srgbClr val="55565A">
                    <a:alpha val="100000"/>
                  </a:srgbClr>
                </a:solidFill>
                <a:latin typeface="Arial Nova Light"/>
                <a:cs typeface="Arial Nova Light"/>
                <a:ea typeface="Arial Nova Light"/>
                <a:sym typeface="Arial Nova Light"/>
              </a:rPr>
              <a:t>Opportunistic – This strategy is looking for the best performing submarkets at the highest cap rates. Largely ignoring overall market metrics, it focuses almost exclusively on the submarket and finding that "diamond in the rough."</a:t>
            </a:r>
          </a:p>
          <a:p>
            <a:pPr>
              <a:buNone/>
            </a:pPr>
            <a:r>
              <a:rPr cap="none" sz="400" i="0" b="0" u="none">
                <a:solidFill>
                  <a:srgbClr val="55565A">
                    <a:alpha val="100000"/>
                  </a:srgbClr>
                </a:solidFill>
                <a:latin typeface="Arial Nova Light"/>
                <a:cs typeface="Arial Nova Light"/>
                <a:ea typeface="Arial Nova Light"/>
                <a:sym typeface="Arial Nova Light"/>
              </a:rPr>
              <a:t> </a:t>
            </a:r>
          </a:p>
          <a:p>
            <a:pPr>
              <a:buNone/>
            </a:pPr>
            <a:r>
              <a:rPr cap="none" i="0" b="0" u="none">
                <a:solidFill>
                  <a:srgbClr val="AC9766">
                    <a:alpha val="100000"/>
                  </a:srgbClr>
                </a:solidFill>
                <a:latin typeface="Arial Nova Light"/>
                <a:cs typeface="Arial Nova Light"/>
                <a:ea typeface="Arial Nova Light"/>
                <a:sym typeface="Arial Nova Light"/>
              </a:rPr>
              <a:t>Expense Reduction Strategy</a:t>
            </a:r>
          </a:p>
          <a:p>
            <a:pPr lvl="1"/>
            <a:r>
              <a:rPr cap="none" i="0" b="0" u="none">
                <a:solidFill>
                  <a:srgbClr val="55565A">
                    <a:alpha val="100000"/>
                  </a:srgbClr>
                </a:solidFill>
                <a:latin typeface="Arial Nova Light"/>
                <a:cs typeface="Arial Nova Light"/>
                <a:ea typeface="Arial Nova Light"/>
                <a:sym typeface="Arial Nova Light"/>
              </a:rPr>
              <a:t>The opportunity to reduce expenses is determined by comparing the subject property's expenses to comps. If available, the analysis compares controllable or total expenses per unit to the comp set, otherwise the property is assumed to be operating in line with the comp median.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p:cNvSpPr>
            <a:spLocks noGrp="1"/>
          </p:cNvSpPr>
          <p:nvPr>
            <p:ph/>
          </p:nvPr>
        </p:nvSpPr>
        <p:spPr>
          <a:xfrm>
            <a:off x="612648" y="914400"/>
            <a:ext cx="10972800" cy="1600200"/>
          </a:xfrm>
        </p:spPr>
        <p:txBody>
          <a:bodyPr/>
          <a:lstStyle/>
          <a:p>
            <a:pPr algn="just" marL="0" marR="0">
              <a:lnSpc>
                <a:spcPct val="100000"/>
              </a:lnSpc>
              <a:spcBef>
                <a:spcPts val="0"/>
              </a:spcBef>
              <a:spcAft>
                <a:spcPts val="0"/>
              </a:spcAft>
              <a:buNone/>
            </a:pPr>
            <a:r>
              <a:rPr cap="none" sz="1200" i="0" b="0" u="none">
                <a:solidFill>
                  <a:srgbClr val="FFFFFF">
                    <a:alpha val="100000"/>
                  </a:srgbClr>
                </a:solidFill>
                <a:latin typeface="Arial Nova Light"/>
                <a:cs typeface="Arial Nova Light"/>
                <a:ea typeface="Arial Nova Light"/>
                <a:sym typeface="Arial Nova Light"/>
              </a:rPr>
              <a:t>The data and other information contained herein (together with all presentation methodologies, the "Information") is for informational purposes only and is not intended as investment advice nor as an offer or solicitation for the purchase or sale of any real property and/or to adopt any particular investment strategy. Any projections, opinions, assumptions or estimates contained herein are for illustrative purposes only and do not represent past, current or future performance of any property. Berkadia has not made (nor will it make) any investigation of the accuracy or completeness of any Information. It is your responsibility to do so. Consequently, Berkadia makes no warranties or representations whatsoever (either expressed or implied) regarding the accuracy or completeness of any Information and in no event shall Berkadia or any of its affiliates be liable for any use by any party of, for any decision made or action taken by any party in reliance upon, or for any inaccuracies or errors in, or omissions from, any and all Information. All users accessing this application must make their own decisions regarding the use of any Information and must not rely upon such Information in evaluating the merits of any decisions made with respect thereto.</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body" sz="quarter" idx="12"/>
          </p:nvPr>
        </p:nvSpPr>
        <p:spPr>
          <a:xfrm>
            <a:off x="1512888" y="2938463"/>
            <a:ext cx="9193212" cy="1152525"/>
          </a:xfrm>
        </p:spPr>
        <p:txBody>
          <a:bodyPr/>
          <a:lstStyle/>
          <a:p>
            <a:r>
              <a:rPr/>
              <a:t>Location Analysis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613180" y="265953"/>
            <a:ext cx="2130552" cy="338328"/>
          </a:xfrm>
        </p:spPr>
        <p:txBody>
          <a:bodyPr/>
          <a:lstStyle/>
          <a:p>
            <a:r>
              <a:rPr/>
              <a:t>Demographics</a:t>
            </a:r>
          </a:p>
        </p:txBody>
      </p:sp>
      <p:sp>
        <p:nvSpPr>
          <p:cNvPr id="3" name="Footer"/>
          <p:cNvSpPr>
            <a:spLocks noGrp="1"/>
          </p:cNvSpPr>
          <p:nvPr>
            <p:ph type="ftr" sz="quarter" idx="3"/>
          </p:nvPr>
        </p:nvSpPr>
        <p:spPr>
          <a:xfrm>
            <a:off x="613180" y="6299200"/>
            <a:ext cx="9496589" cy="448459"/>
          </a:xfrm>
        </p:spPr>
        <p:txBody>
          <a:bodyPr/>
          <a:lstStyle/>
          <a:p>
            <a:r>
              <a:rPr/>
              <a:t>Growth metrics reflect the 3-year compounded annual growth rate. Data sourced from the Census Bureau American Community Survey (ACS) 5-Year Estimates; Crime Index sourced from the SecurityGauge Report from Location, Inc. Crime Index is a 5-point scale ranging from 1 (low) to 5 (severe).</a:t>
            </a:r>
          </a:p>
        </p:txBody>
      </p:sp>
      <p:graphicFrame>
        <p:nvGraphicFramePr>
          <p:cNvPr id="4" name="Left Content"/>
          <p:cNvGraphicFramePr>
            <a:graphicFrameLocks noGrp="true"/>
          </p:cNvGraphicFramePr>
          <p:nvPr/>
        </p:nvGraphicFramePr>
        <p:xfrm rot="0">
          <a:off x="619125" y="1581912"/>
          <a:ext cx="5394960" cy="4572000"/>
        </p:xfrm>
        <a:graphic>
          <a:graphicData uri="http://schemas.openxmlformats.org/drawingml/2006/table">
            <a:tbl>
              <a:tblPr/>
              <a:tblGrid>
                <a:gridCol w="2068380"/>
                <a:gridCol w="1063447"/>
                <a:gridCol w="1063447"/>
                <a:gridCol w="1063447"/>
              </a:tblGrid>
              <a:tr h="411480">
                <a:tc>
                  <a:txBody>
                    <a:bodyPr/>
                    <a:lstStyle/>
                    <a:p>
                      <a:pPr algn="ctr" marL="63500" marR="63500">
                        <a:lnSpc>
                          <a:spcPct val="100000"/>
                        </a:lnSpc>
                        <a:spcBef>
                          <a:spcPts val="100"/>
                        </a:spcBef>
                        <a:spcAft>
                          <a:spcPts val="100"/>
                        </a:spcAft>
                        <a:buNone/>
                      </a:pPr>
                      <a:r>
                        <a:rPr cap="none" sz="1100" i="0" b="0" u="none">
                          <a:solidFill>
                            <a:srgbClr val="003D52">
                              <a:alpha val="100000"/>
                            </a:srgbClr>
                          </a:solidFill>
                          <a:latin typeface="Arial Nova"/>
                          <a:cs typeface="Arial Nova"/>
                          <a:ea typeface="Arial Nova"/>
                          <a:sym typeface="Arial Nova"/>
                        </a:rPr>
                        <a:t/>
                      </a:r>
                    </a:p>
                  </a:txBody>
                  <a:tcPr anchor="ctr" marB="12700" marT="12700" marR="0" marL="0">
                    <a:lnL algn="ctr" cmpd="sng" cap="flat" w="0">
                      <a:noFill/>
                      <a:prstDash val="solid"/>
                    </a:lnL>
                    <a:lnR algn="ctr" cmpd="sng" cap="flat" w="0">
                      <a:noFill/>
                      <a:prstDash val="solid"/>
                    </a:lnR>
                    <a:lnT algn="ctr" cmpd="sng" cap="flat" w="0">
                      <a:no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100"/>
                        </a:spcBef>
                        <a:spcAft>
                          <a:spcPts val="100"/>
                        </a:spcAft>
                        <a:buNone/>
                      </a:pPr>
                      <a:r>
                        <a:rPr cap="none" sz="1100" i="0" b="0" u="none">
                          <a:solidFill>
                            <a:srgbClr val="003D52">
                              <a:alpha val="100000"/>
                            </a:srgbClr>
                          </a:solidFill>
                          <a:latin typeface="Arial Nova"/>
                          <a:cs typeface="Arial Nova"/>
                          <a:ea typeface="Arial Nova"/>
                          <a:sym typeface="Arial Nova"/>
                        </a:rPr>
                        <a:t>Census Tract</a:t>
                      </a:r>
                    </a:p>
                  </a:txBody>
                  <a:tcPr anchor="ctr" marB="12700" marT="12700" marR="0" marL="0">
                    <a:lnL algn="ctr" cmpd="sng" cap="flat" w="0">
                      <a:noFill/>
                      <a:prstDash val="solid"/>
                    </a:lnL>
                    <a:lnR algn="ctr" cmpd="sng" cap="flat" w="0">
                      <a:noFill/>
                      <a:prstDash val="solid"/>
                    </a:lnR>
                    <a:lnT algn="ctr" cmpd="sng" cap="flat" w="0">
                      <a:no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100"/>
                        </a:spcBef>
                        <a:spcAft>
                          <a:spcPts val="100"/>
                        </a:spcAft>
                        <a:buNone/>
                      </a:pPr>
                      <a:r>
                        <a:rPr cap="none" sz="1100" i="0" b="0" u="none">
                          <a:solidFill>
                            <a:srgbClr val="003D52">
                              <a:alpha val="100000"/>
                            </a:srgbClr>
                          </a:solidFill>
                          <a:latin typeface="Arial Nova"/>
                          <a:cs typeface="Arial Nova"/>
                          <a:ea typeface="Arial Nova"/>
                          <a:sym typeface="Arial Nova"/>
                        </a:rPr>
                        <a:t>Submarket</a:t>
                      </a:r>
                    </a:p>
                  </a:txBody>
                  <a:tcPr anchor="ctr" marB="12700" marT="12700" marR="0" marL="0">
                    <a:lnL algn="ctr" cmpd="sng" cap="flat" w="0">
                      <a:noFill/>
                      <a:prstDash val="solid"/>
                    </a:lnL>
                    <a:lnR algn="ctr" cmpd="sng" cap="flat" w="0">
                      <a:noFill/>
                      <a:prstDash val="solid"/>
                    </a:lnR>
                    <a:lnT algn="ctr" cmpd="sng" cap="flat" w="0">
                      <a:no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100"/>
                        </a:spcBef>
                        <a:spcAft>
                          <a:spcPts val="100"/>
                        </a:spcAft>
                        <a:buNone/>
                      </a:pPr>
                      <a:r>
                        <a:rPr cap="none" sz="1100" i="0" b="0" u="none">
                          <a:solidFill>
                            <a:srgbClr val="003D52">
                              <a:alpha val="100000"/>
                            </a:srgbClr>
                          </a:solidFill>
                          <a:latin typeface="Arial Nova"/>
                          <a:cs typeface="Arial Nova"/>
                          <a:ea typeface="Arial Nova"/>
                          <a:sym typeface="Arial Nova"/>
                        </a:rPr>
                        <a:t>Market</a:t>
                      </a:r>
                    </a:p>
                  </a:txBody>
                  <a:tcPr anchor="ctr" marB="12700" marT="12700" marR="0" marL="0">
                    <a:lnL algn="ctr" cmpd="sng" cap="flat" w="0">
                      <a:noFill/>
                      <a:prstDash val="solid"/>
                    </a:lnL>
                    <a:lnR algn="ctr" cmpd="sng" cap="flat" w="0">
                      <a:noFill/>
                      <a:prstDash val="solid"/>
                    </a:lnR>
                    <a:lnT algn="ctr" cmpd="sng" cap="flat" w="0">
                      <a:noFill/>
                      <a:prstDash val="solid"/>
                    </a:lnT>
                    <a:lnB algn="ctr" cmpd="sng" cap="flat" w="3175">
                      <a:solidFill>
                        <a:srgbClr val="D3D3D3">
                          <a:alpha val="100000"/>
                        </a:srgbClr>
                      </a:solidFill>
                      <a:prstDash val="solid"/>
                    </a:lnB>
                    <a:solidFill>
                      <a:srgbClr val="FFFFFF">
                        <a:alpha val="0"/>
                      </a:srgbClr>
                    </a:solidFill>
                  </a:tcPr>
                </a:tc>
              </a:tr>
              <a:tr h="416052">
                <a:tc>
                  <a:txBody>
                    <a:bodyPr/>
                    <a:lstStyle/>
                    <a:p>
                      <a:pPr algn="l" marL="63500" marR="63500">
                        <a:lnSpc>
                          <a:spcPct val="100000"/>
                        </a:lnSpc>
                        <a:spcBef>
                          <a:spcPts val="500"/>
                        </a:spcBef>
                        <a:spcAft>
                          <a:spcPts val="500"/>
                        </a:spcAft>
                        <a:buNone/>
                      </a:pPr>
                      <a:r>
                        <a:rPr cap="none" sz="1100" i="0" b="0" u="none">
                          <a:solidFill>
                            <a:srgbClr val="003E52">
                              <a:alpha val="100000"/>
                            </a:srgbClr>
                          </a:solidFill>
                          <a:latin typeface="Arial Nova Light"/>
                          <a:cs typeface="Arial Nova Light"/>
                          <a:ea typeface="Arial Nova Light"/>
                          <a:sym typeface="Arial Nova Light"/>
                        </a:rPr>
                        <a:t>Total Population Growth</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+7.3%</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-0.5%</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+0.8%</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3175">
                      <a:solidFill>
                        <a:srgbClr val="D3D3D3">
                          <a:alpha val="100000"/>
                        </a:srgbClr>
                      </a:solidFill>
                      <a:prstDash val="solid"/>
                    </a:lnB>
                    <a:solidFill>
                      <a:srgbClr val="FFFFFF">
                        <a:alpha val="0"/>
                      </a:srgbClr>
                    </a:solidFill>
                  </a:tcPr>
                </a:tc>
              </a:tr>
              <a:tr h="416052">
                <a:tc>
                  <a:txBody>
                    <a:bodyPr/>
                    <a:lstStyle/>
                    <a:p>
                      <a:pPr algn="l" marL="63500" marR="63500">
                        <a:lnSpc>
                          <a:spcPct val="100000"/>
                        </a:lnSpc>
                        <a:spcBef>
                          <a:spcPts val="500"/>
                        </a:spcBef>
                        <a:spcAft>
                          <a:spcPts val="500"/>
                        </a:spcAft>
                        <a:buNone/>
                      </a:pPr>
                      <a:r>
                        <a:rPr cap="none" sz="1100" i="0" b="0" u="none">
                          <a:solidFill>
                            <a:srgbClr val="003E52">
                              <a:alpha val="100000"/>
                            </a:srgbClr>
                          </a:solidFill>
                          <a:latin typeface="Arial Nova Light"/>
                          <a:cs typeface="Arial Nova Light"/>
                          <a:ea typeface="Arial Nova Light"/>
                          <a:sym typeface="Arial Nova Light"/>
                        </a:rPr>
                        <a:t>% People Living in MF</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44.3%</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8.7%</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9.6%</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r>
              <a:tr h="416052">
                <a:tc>
                  <a:txBody>
                    <a:bodyPr/>
                    <a:lstStyle/>
                    <a:p>
                      <a:pPr algn="l" marL="63500" marR="63500">
                        <a:lnSpc>
                          <a:spcPct val="100000"/>
                        </a:lnSpc>
                        <a:spcBef>
                          <a:spcPts val="500"/>
                        </a:spcBef>
                        <a:spcAft>
                          <a:spcPts val="500"/>
                        </a:spcAft>
                        <a:buNone/>
                      </a:pPr>
                      <a:r>
                        <a:rPr cap="none" sz="1100" i="0" b="0" u="none">
                          <a:solidFill>
                            <a:srgbClr val="003E52">
                              <a:alpha val="100000"/>
                            </a:srgbClr>
                          </a:solidFill>
                          <a:latin typeface="Arial Nova Light"/>
                          <a:cs typeface="Arial Nova Light"/>
                          <a:ea typeface="Arial Nova Light"/>
                          <a:sym typeface="Arial Nova Light"/>
                        </a:rPr>
                        <a:t>People Living in MF Growth</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+11.1%</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-0.5%</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-0.7%</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r>
              <a:tr h="416052">
                <a:tc>
                  <a:txBody>
                    <a:bodyPr/>
                    <a:lstStyle/>
                    <a:p>
                      <a:pPr algn="l" marL="63500" marR="63500">
                        <a:lnSpc>
                          <a:spcPct val="100000"/>
                        </a:lnSpc>
                        <a:spcBef>
                          <a:spcPts val="500"/>
                        </a:spcBef>
                        <a:spcAft>
                          <a:spcPts val="500"/>
                        </a:spcAft>
                        <a:buNone/>
                      </a:pPr>
                      <a:r>
                        <a:rPr cap="none" sz="1100" i="0" b="0" u="none">
                          <a:solidFill>
                            <a:srgbClr val="003E52">
                              <a:alpha val="100000"/>
                            </a:srgbClr>
                          </a:solidFill>
                          <a:latin typeface="Arial Nova Light"/>
                          <a:cs typeface="Arial Nova Light"/>
                          <a:ea typeface="Arial Nova Light"/>
                          <a:sym typeface="Arial Nova Light"/>
                        </a:rPr>
                        <a:t>% People with BA</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79.6%</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20.7%</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32.2%</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r>
              <a:tr h="416052">
                <a:tc>
                  <a:txBody>
                    <a:bodyPr/>
                    <a:lstStyle/>
                    <a:p>
                      <a:pPr algn="l" marL="63500" marR="63500">
                        <a:lnSpc>
                          <a:spcPct val="100000"/>
                        </a:lnSpc>
                        <a:spcBef>
                          <a:spcPts val="500"/>
                        </a:spcBef>
                        <a:spcAft>
                          <a:spcPts val="500"/>
                        </a:spcAft>
                        <a:buNone/>
                      </a:pPr>
                      <a:r>
                        <a:rPr cap="none" sz="1100" i="0" b="0" u="none">
                          <a:solidFill>
                            <a:srgbClr val="003E52">
                              <a:alpha val="100000"/>
                            </a:srgbClr>
                          </a:solidFill>
                          <a:latin typeface="Arial Nova Light"/>
                          <a:cs typeface="Arial Nova Light"/>
                          <a:ea typeface="Arial Nova Light"/>
                          <a:sym typeface="Arial Nova Light"/>
                        </a:rPr>
                        <a:t>People with BA Growth</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+10.8%</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+0.9%</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+3.0%</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r>
              <a:tr h="416052">
                <a:tc>
                  <a:txBody>
                    <a:bodyPr/>
                    <a:lstStyle/>
                    <a:p>
                      <a:pPr algn="l" marL="63500" marR="63500">
                        <a:lnSpc>
                          <a:spcPct val="100000"/>
                        </a:lnSpc>
                        <a:spcBef>
                          <a:spcPts val="500"/>
                        </a:spcBef>
                        <a:spcAft>
                          <a:spcPts val="500"/>
                        </a:spcAft>
                        <a:buNone/>
                      </a:pPr>
                      <a:r>
                        <a:rPr cap="none" sz="1100" i="0" b="0" u="none">
                          <a:solidFill>
                            <a:srgbClr val="003E52">
                              <a:alpha val="100000"/>
                            </a:srgbClr>
                          </a:solidFill>
                          <a:latin typeface="Arial Nova Light"/>
                          <a:cs typeface="Arial Nova Light"/>
                          <a:ea typeface="Arial Nova Light"/>
                          <a:sym typeface="Arial Nova Light"/>
                        </a:rPr>
                        <a:t>% Age 20-34</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45.0%</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17.8%</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19.6%</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r>
              <a:tr h="416052">
                <a:tc>
                  <a:txBody>
                    <a:bodyPr/>
                    <a:lstStyle/>
                    <a:p>
                      <a:pPr algn="l" marL="63500" marR="63500">
                        <a:lnSpc>
                          <a:spcPct val="100000"/>
                        </a:lnSpc>
                        <a:spcBef>
                          <a:spcPts val="500"/>
                        </a:spcBef>
                        <a:spcAft>
                          <a:spcPts val="500"/>
                        </a:spcAft>
                        <a:buNone/>
                      </a:pPr>
                      <a:r>
                        <a:rPr cap="none" sz="1100" i="0" b="0" u="none">
                          <a:solidFill>
                            <a:srgbClr val="003E52">
                              <a:alpha val="100000"/>
                            </a:srgbClr>
                          </a:solidFill>
                          <a:latin typeface="Arial Nova Light"/>
                          <a:cs typeface="Arial Nova Light"/>
                          <a:ea typeface="Arial Nova Light"/>
                          <a:sym typeface="Arial Nova Light"/>
                        </a:rPr>
                        <a:t>% Age 60+</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7.1%</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24.2%</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23.2%</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r>
              <a:tr h="416052">
                <a:tc>
                  <a:txBody>
                    <a:bodyPr/>
                    <a:lstStyle/>
                    <a:p>
                      <a:pPr algn="l" marL="63500" marR="63500">
                        <a:lnSpc>
                          <a:spcPct val="100000"/>
                        </a:lnSpc>
                        <a:spcBef>
                          <a:spcPts val="500"/>
                        </a:spcBef>
                        <a:spcAft>
                          <a:spcPts val="500"/>
                        </a:spcAft>
                        <a:buNone/>
                      </a:pPr>
                      <a:r>
                        <a:rPr cap="none" sz="1100" i="0" b="0" u="none">
                          <a:solidFill>
                            <a:srgbClr val="003E52">
                              <a:alpha val="100000"/>
                            </a:srgbClr>
                          </a:solidFill>
                          <a:latin typeface="Arial Nova Light"/>
                          <a:cs typeface="Arial Nova Light"/>
                          <a:ea typeface="Arial Nova Light"/>
                          <a:sym typeface="Arial Nova Light"/>
                        </a:rPr>
                        <a:t>Median HH Income</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$62,829</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$57,969</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$75,016</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r>
              <a:tr h="416052">
                <a:tc>
                  <a:txBody>
                    <a:bodyPr/>
                    <a:lstStyle/>
                    <a:p>
                      <a:pPr algn="l" marL="63500" marR="63500">
                        <a:lnSpc>
                          <a:spcPct val="100000"/>
                        </a:lnSpc>
                        <a:spcBef>
                          <a:spcPts val="500"/>
                        </a:spcBef>
                        <a:spcAft>
                          <a:spcPts val="500"/>
                        </a:spcAft>
                        <a:buNone/>
                      </a:pPr>
                      <a:r>
                        <a:rPr cap="none" sz="1100" i="0" b="0" u="none">
                          <a:solidFill>
                            <a:srgbClr val="003E52">
                              <a:alpha val="100000"/>
                            </a:srgbClr>
                          </a:solidFill>
                          <a:latin typeface="Arial Nova Light"/>
                          <a:cs typeface="Arial Nova Light"/>
                          <a:ea typeface="Arial Nova Light"/>
                          <a:sym typeface="Arial Nova Light"/>
                        </a:rPr>
                        <a:t>Median HH Income Growth</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-1.7%</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+4.7%</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+6.3%</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r>
              <a:tr h="416052">
                <a:tc>
                  <a:txBody>
                    <a:bodyPr/>
                    <a:lstStyle/>
                    <a:p>
                      <a:pPr algn="l" marL="63500" marR="63500">
                        <a:lnSpc>
                          <a:spcPct val="100000"/>
                        </a:lnSpc>
                        <a:spcBef>
                          <a:spcPts val="500"/>
                        </a:spcBef>
                        <a:spcAft>
                          <a:spcPts val="500"/>
                        </a:spcAft>
                        <a:buNone/>
                      </a:pPr>
                      <a:r>
                        <a:rPr cap="none" sz="1100" i="0" b="0" u="none">
                          <a:solidFill>
                            <a:srgbClr val="003E52">
                              <a:alpha val="100000"/>
                            </a:srgbClr>
                          </a:solidFill>
                          <a:latin typeface="Arial Nova Light"/>
                          <a:cs typeface="Arial Nova Light"/>
                          <a:ea typeface="Arial Nova Light"/>
                          <a:sym typeface="Arial Nova Light"/>
                        </a:rPr>
                        <a:t>Crime Index</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5 (Severe)</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4 (High)</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3 (Elevated)</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0">
                      <a:noFill/>
                      <a:prstDash val="solid"/>
                    </a:lnB>
                    <a:solidFill>
                      <a:srgbClr val="FFFFFF">
                        <a:alpha val="0"/>
                      </a:srgbClr>
                    </a:solidFill>
                  </a:tcPr>
                </a:tc>
              </a:tr>
            </a:tbl>
          </a:graphicData>
        </a:graphic>
      </p:graphicFrame>
      <p:pic>
        <p:nvPicPr>
          <p:cNvPr id="5" name="Right Content" descr=""/>
          <p:cNvPicPr>
            <a:picLocks noGrp="1"/>
          </p:cNvPicPr>
          <p:nvPr>
            <p:ph sz="quarter" idx="13"/>
          </p:nvPr>
        </p:nvPicPr>
        <p:blipFill>
          <a:blip cstate="print" r:embed="rId2"/>
          <a:stretch>
            <a:fillRect/>
          </a:stretch>
        </p:blipFill>
        <p:spPr>
          <a:xfrm>
            <a:off x="6177917" y="1124712"/>
            <a:ext cx="5394960" cy="50292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613180" y="265953"/>
            <a:ext cx="2130552" cy="338328"/>
          </a:xfrm>
        </p:spPr>
        <p:txBody>
          <a:bodyPr/>
          <a:lstStyle/>
          <a:p>
            <a:r>
              <a:rPr/>
              <a:t>Housing Costs</a:t>
            </a:r>
          </a:p>
        </p:txBody>
      </p:sp>
      <p:sp>
        <p:nvSpPr>
          <p:cNvPr id="3" name="Footer"/>
          <p:cNvSpPr>
            <a:spLocks noGrp="1"/>
          </p:cNvSpPr>
          <p:nvPr>
            <p:ph type="ftr" sz="quarter" idx="3"/>
          </p:nvPr>
        </p:nvSpPr>
        <p:spPr>
          <a:xfrm>
            <a:off x="613180" y="6299200"/>
            <a:ext cx="9496589" cy="448459"/>
          </a:xfrm>
        </p:spPr>
        <p:txBody>
          <a:bodyPr/>
          <a:lstStyle/>
          <a:p>
            <a:r>
              <a:rPr/>
              <a:t>Growth metrics reflect the 3-year compounded annual growth rate. Data sourced from the Census Bureau American Community Survey (ACS) 5-Year Estimates.</a:t>
            </a:r>
          </a:p>
        </p:txBody>
      </p:sp>
      <p:graphicFrame>
        <p:nvGraphicFramePr>
          <p:cNvPr id="4" name="Left Content"/>
          <p:cNvGraphicFramePr>
            <a:graphicFrameLocks noGrp="true"/>
          </p:cNvGraphicFramePr>
          <p:nvPr/>
        </p:nvGraphicFramePr>
        <p:xfrm rot="0">
          <a:off x="619125" y="1581912"/>
          <a:ext cx="5394960" cy="4572000"/>
        </p:xfrm>
        <a:graphic>
          <a:graphicData uri="http://schemas.openxmlformats.org/drawingml/2006/table">
            <a:tbl>
              <a:tblPr/>
              <a:tblGrid>
                <a:gridCol w="2281750"/>
                <a:gridCol w="992124"/>
                <a:gridCol w="992124"/>
                <a:gridCol w="992124"/>
              </a:tblGrid>
              <a:tr h="411480">
                <a:tc>
                  <a:txBody>
                    <a:bodyPr/>
                    <a:lstStyle/>
                    <a:p>
                      <a:pPr algn="ctr" marL="63500" marR="63500">
                        <a:lnSpc>
                          <a:spcPct val="100000"/>
                        </a:lnSpc>
                        <a:spcBef>
                          <a:spcPts val="100"/>
                        </a:spcBef>
                        <a:spcAft>
                          <a:spcPts val="100"/>
                        </a:spcAft>
                        <a:buNone/>
                      </a:pPr>
                      <a:r>
                        <a:rPr cap="none" sz="1100" i="0" b="0" u="none">
                          <a:solidFill>
                            <a:srgbClr val="003D52">
                              <a:alpha val="100000"/>
                            </a:srgbClr>
                          </a:solidFill>
                          <a:latin typeface="Arial Nova"/>
                          <a:cs typeface="Arial Nova"/>
                          <a:ea typeface="Arial Nova"/>
                          <a:sym typeface="Arial Nova"/>
                        </a:rPr>
                        <a:t/>
                      </a:r>
                    </a:p>
                  </a:txBody>
                  <a:tcPr anchor="ctr" marB="12700" marT="12700" marR="0" marL="0">
                    <a:lnL algn="ctr" cmpd="sng" cap="flat" w="0">
                      <a:noFill/>
                      <a:prstDash val="solid"/>
                    </a:lnL>
                    <a:lnR algn="ctr" cmpd="sng" cap="flat" w="0">
                      <a:noFill/>
                      <a:prstDash val="solid"/>
                    </a:lnR>
                    <a:lnT algn="ctr" cmpd="sng" cap="flat" w="0">
                      <a:no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100"/>
                        </a:spcBef>
                        <a:spcAft>
                          <a:spcPts val="100"/>
                        </a:spcAft>
                        <a:buNone/>
                      </a:pPr>
                      <a:r>
                        <a:rPr cap="none" sz="1100" i="0" b="0" u="none">
                          <a:solidFill>
                            <a:srgbClr val="003D52">
                              <a:alpha val="100000"/>
                            </a:srgbClr>
                          </a:solidFill>
                          <a:latin typeface="Arial Nova"/>
                          <a:cs typeface="Arial Nova"/>
                          <a:ea typeface="Arial Nova"/>
                          <a:sym typeface="Arial Nova"/>
                        </a:rPr>
                        <a:t>Census Tract</a:t>
                      </a:r>
                    </a:p>
                  </a:txBody>
                  <a:tcPr anchor="ctr" marB="12700" marT="12700" marR="0" marL="0">
                    <a:lnL algn="ctr" cmpd="sng" cap="flat" w="0">
                      <a:noFill/>
                      <a:prstDash val="solid"/>
                    </a:lnL>
                    <a:lnR algn="ctr" cmpd="sng" cap="flat" w="0">
                      <a:noFill/>
                      <a:prstDash val="solid"/>
                    </a:lnR>
                    <a:lnT algn="ctr" cmpd="sng" cap="flat" w="0">
                      <a:no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100"/>
                        </a:spcBef>
                        <a:spcAft>
                          <a:spcPts val="100"/>
                        </a:spcAft>
                        <a:buNone/>
                      </a:pPr>
                      <a:r>
                        <a:rPr cap="none" sz="1100" i="0" b="0" u="none">
                          <a:solidFill>
                            <a:srgbClr val="003D52">
                              <a:alpha val="100000"/>
                            </a:srgbClr>
                          </a:solidFill>
                          <a:latin typeface="Arial Nova"/>
                          <a:cs typeface="Arial Nova"/>
                          <a:ea typeface="Arial Nova"/>
                          <a:sym typeface="Arial Nova"/>
                        </a:rPr>
                        <a:t>Submarket</a:t>
                      </a:r>
                    </a:p>
                  </a:txBody>
                  <a:tcPr anchor="ctr" marB="12700" marT="12700" marR="0" marL="0">
                    <a:lnL algn="ctr" cmpd="sng" cap="flat" w="0">
                      <a:noFill/>
                      <a:prstDash val="solid"/>
                    </a:lnL>
                    <a:lnR algn="ctr" cmpd="sng" cap="flat" w="0">
                      <a:noFill/>
                      <a:prstDash val="solid"/>
                    </a:lnR>
                    <a:lnT algn="ctr" cmpd="sng" cap="flat" w="0">
                      <a:no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100"/>
                        </a:spcBef>
                        <a:spcAft>
                          <a:spcPts val="100"/>
                        </a:spcAft>
                        <a:buNone/>
                      </a:pPr>
                      <a:r>
                        <a:rPr cap="none" sz="1100" i="0" b="0" u="none">
                          <a:solidFill>
                            <a:srgbClr val="003D52">
                              <a:alpha val="100000"/>
                            </a:srgbClr>
                          </a:solidFill>
                          <a:latin typeface="Arial Nova"/>
                          <a:cs typeface="Arial Nova"/>
                          <a:ea typeface="Arial Nova"/>
                          <a:sym typeface="Arial Nova"/>
                        </a:rPr>
                        <a:t>Market</a:t>
                      </a:r>
                    </a:p>
                  </a:txBody>
                  <a:tcPr anchor="ctr" marB="12700" marT="12700" marR="0" marL="0">
                    <a:lnL algn="ctr" cmpd="sng" cap="flat" w="0">
                      <a:noFill/>
                      <a:prstDash val="solid"/>
                    </a:lnL>
                    <a:lnR algn="ctr" cmpd="sng" cap="flat" w="0">
                      <a:noFill/>
                      <a:prstDash val="solid"/>
                    </a:lnR>
                    <a:lnT algn="ctr" cmpd="sng" cap="flat" w="0">
                      <a:noFill/>
                      <a:prstDash val="solid"/>
                    </a:lnT>
                    <a:lnB algn="ctr" cmpd="sng" cap="flat" w="3175">
                      <a:solidFill>
                        <a:srgbClr val="D3D3D3">
                          <a:alpha val="100000"/>
                        </a:srgbClr>
                      </a:solidFill>
                      <a:prstDash val="solid"/>
                    </a:lnB>
                    <a:solidFill>
                      <a:srgbClr val="FFFFFF">
                        <a:alpha val="0"/>
                      </a:srgbClr>
                    </a:solidFill>
                  </a:tcPr>
                </a:tc>
              </a:tr>
              <a:tr h="520294">
                <a:tc>
                  <a:txBody>
                    <a:bodyPr/>
                    <a:lstStyle/>
                    <a:p>
                      <a:pPr algn="l" marL="63500" marR="63500">
                        <a:lnSpc>
                          <a:spcPct val="100000"/>
                        </a:lnSpc>
                        <a:spcBef>
                          <a:spcPts val="500"/>
                        </a:spcBef>
                        <a:spcAft>
                          <a:spcPts val="500"/>
                        </a:spcAft>
                        <a:buNone/>
                      </a:pPr>
                      <a:r>
                        <a:rPr cap="none" sz="1100" i="0" b="0" u="none">
                          <a:solidFill>
                            <a:srgbClr val="003E52">
                              <a:alpha val="100000"/>
                            </a:srgbClr>
                          </a:solidFill>
                          <a:latin typeface="Arial Nova Light"/>
                          <a:cs typeface="Arial Nova Light"/>
                          <a:ea typeface="Arial Nova Light"/>
                          <a:sym typeface="Arial Nova Light"/>
                        </a:rPr>
                        <a:t>Owner HH Income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$73,508</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$73,057</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$92,746</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3175">
                      <a:solidFill>
                        <a:srgbClr val="D3D3D3">
                          <a:alpha val="100000"/>
                        </a:srgbClr>
                      </a:solidFill>
                      <a:prstDash val="solid"/>
                    </a:lnB>
                    <a:solidFill>
                      <a:srgbClr val="FFFFFF">
                        <a:alpha val="0"/>
                      </a:srgbClr>
                    </a:solidFill>
                  </a:tcPr>
                </a:tc>
              </a:tr>
              <a:tr h="520294">
                <a:tc>
                  <a:txBody>
                    <a:bodyPr/>
                    <a:lstStyle/>
                    <a:p>
                      <a:pPr algn="l" marL="63500" marR="63500">
                        <a:lnSpc>
                          <a:spcPct val="100000"/>
                        </a:lnSpc>
                        <a:spcBef>
                          <a:spcPts val="500"/>
                        </a:spcBef>
                        <a:spcAft>
                          <a:spcPts val="500"/>
                        </a:spcAft>
                        <a:buNone/>
                      </a:pPr>
                      <a:r>
                        <a:rPr cap="none" sz="1100" i="0" b="0" u="none">
                          <a:solidFill>
                            <a:srgbClr val="003E52">
                              <a:alpha val="100000"/>
                            </a:srgbClr>
                          </a:solidFill>
                          <a:latin typeface="Arial Nova Light"/>
                          <a:cs typeface="Arial Nova Light"/>
                          <a:ea typeface="Arial Nova Light"/>
                          <a:sym typeface="Arial Nova Light"/>
                        </a:rPr>
                        <a:t>Owner HH Income Growth</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+1.4%</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+4.7%</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+6.4%</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r>
              <a:tr h="520294">
                <a:tc>
                  <a:txBody>
                    <a:bodyPr/>
                    <a:lstStyle/>
                    <a:p>
                      <a:pPr algn="l" marL="63500" marR="63500">
                        <a:lnSpc>
                          <a:spcPct val="100000"/>
                        </a:lnSpc>
                        <a:spcBef>
                          <a:spcPts val="500"/>
                        </a:spcBef>
                        <a:spcAft>
                          <a:spcPts val="500"/>
                        </a:spcAft>
                        <a:buNone/>
                      </a:pPr>
                      <a:r>
                        <a:rPr cap="none" sz="1100" i="0" b="0" u="none">
                          <a:solidFill>
                            <a:srgbClr val="003E52">
                              <a:alpha val="100000"/>
                            </a:srgbClr>
                          </a:solidFill>
                          <a:latin typeface="Arial Nova Light"/>
                          <a:cs typeface="Arial Nova Light"/>
                          <a:ea typeface="Arial Nova Light"/>
                          <a:sym typeface="Arial Nova Light"/>
                        </a:rPr>
                        <a:t>Renter HH Income</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$35,097</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$44,269</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r>
              <a:tr h="520294">
                <a:tc>
                  <a:txBody>
                    <a:bodyPr/>
                    <a:lstStyle/>
                    <a:p>
                      <a:pPr algn="l" marL="63500" marR="63500">
                        <a:lnSpc>
                          <a:spcPct val="100000"/>
                        </a:lnSpc>
                        <a:spcBef>
                          <a:spcPts val="500"/>
                        </a:spcBef>
                        <a:spcAft>
                          <a:spcPts val="500"/>
                        </a:spcAft>
                        <a:buNone/>
                      </a:pPr>
                      <a:r>
                        <a:rPr cap="none" sz="1100" i="0" b="0" u="none">
                          <a:solidFill>
                            <a:srgbClr val="003E52">
                              <a:alpha val="100000"/>
                            </a:srgbClr>
                          </a:solidFill>
                          <a:latin typeface="Arial Nova Light"/>
                          <a:cs typeface="Arial Nova Light"/>
                          <a:ea typeface="Arial Nova Light"/>
                          <a:sym typeface="Arial Nova Light"/>
                        </a:rPr>
                        <a:t>Renter HH Income Growth</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+3.9%</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+4.9%</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r>
              <a:tr h="520294">
                <a:tc>
                  <a:txBody>
                    <a:bodyPr/>
                    <a:lstStyle/>
                    <a:p>
                      <a:pPr algn="l" marL="63500" marR="63500">
                        <a:lnSpc>
                          <a:spcPct val="100000"/>
                        </a:lnSpc>
                        <a:spcBef>
                          <a:spcPts val="500"/>
                        </a:spcBef>
                        <a:spcAft>
                          <a:spcPts val="500"/>
                        </a:spcAft>
                        <a:buNone/>
                      </a:pPr>
                      <a:r>
                        <a:rPr cap="none" sz="1100" i="0" b="0" u="none">
                          <a:solidFill>
                            <a:srgbClr val="003E52">
                              <a:alpha val="100000"/>
                            </a:srgbClr>
                          </a:solidFill>
                          <a:latin typeface="Arial Nova Light"/>
                          <a:cs typeface="Arial Nova Light"/>
                          <a:ea typeface="Arial Nova Light"/>
                          <a:sym typeface="Arial Nova Light"/>
                        </a:rPr>
                        <a:t>Median Housing Value</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$288,600</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$167,390</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$251,968</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r>
              <a:tr h="520294">
                <a:tc>
                  <a:txBody>
                    <a:bodyPr/>
                    <a:lstStyle/>
                    <a:p>
                      <a:pPr algn="l" marL="63500" marR="63500">
                        <a:lnSpc>
                          <a:spcPct val="100000"/>
                        </a:lnSpc>
                        <a:spcBef>
                          <a:spcPts val="500"/>
                        </a:spcBef>
                        <a:spcAft>
                          <a:spcPts val="500"/>
                        </a:spcAft>
                        <a:buNone/>
                      </a:pPr>
                      <a:r>
                        <a:rPr cap="none" sz="1100" i="0" b="0" u="none">
                          <a:solidFill>
                            <a:srgbClr val="003E52">
                              <a:alpha val="100000"/>
                            </a:srgbClr>
                          </a:solidFill>
                          <a:latin typeface="Arial Nova Light"/>
                          <a:cs typeface="Arial Nova Light"/>
                          <a:ea typeface="Arial Nova Light"/>
                          <a:sym typeface="Arial Nova Light"/>
                        </a:rPr>
                        <a:t>Median Housing Value Growth</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+3.3%</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+8.8%</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+10.2%</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r>
              <a:tr h="520294">
                <a:tc>
                  <a:txBody>
                    <a:bodyPr/>
                    <a:lstStyle/>
                    <a:p>
                      <a:pPr algn="l" marL="63500" marR="63500">
                        <a:lnSpc>
                          <a:spcPct val="100000"/>
                        </a:lnSpc>
                        <a:spcBef>
                          <a:spcPts val="500"/>
                        </a:spcBef>
                        <a:spcAft>
                          <a:spcPts val="500"/>
                        </a:spcAft>
                        <a:buNone/>
                      </a:pPr>
                      <a:r>
                        <a:rPr cap="none" sz="1100" i="0" b="0" u="none">
                          <a:solidFill>
                            <a:srgbClr val="003E52">
                              <a:alpha val="100000"/>
                            </a:srgbClr>
                          </a:solidFill>
                          <a:latin typeface="Arial Nova Light"/>
                          <a:cs typeface="Arial Nova Light"/>
                          <a:ea typeface="Arial Nova Light"/>
                          <a:sym typeface="Arial Nova Light"/>
                        </a:rPr>
                        <a:t>Renter Wallet Share</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33.6%</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30.1%</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r>
              <a:tr h="520294">
                <a:tc>
                  <a:txBody>
                    <a:bodyPr/>
                    <a:lstStyle/>
                    <a:p>
                      <a:pPr algn="l" marL="63500" marR="63500">
                        <a:lnSpc>
                          <a:spcPct val="100000"/>
                        </a:lnSpc>
                        <a:spcBef>
                          <a:spcPts val="500"/>
                        </a:spcBef>
                        <a:spcAft>
                          <a:spcPts val="500"/>
                        </a:spcAft>
                        <a:buNone/>
                      </a:pPr>
                      <a:r>
                        <a:rPr cap="none" sz="1100" i="0" b="0" u="none">
                          <a:solidFill>
                            <a:srgbClr val="003E52">
                              <a:alpha val="100000"/>
                            </a:srgbClr>
                          </a:solidFill>
                          <a:latin typeface="Arial Nova Light"/>
                          <a:cs typeface="Arial Nova Light"/>
                          <a:ea typeface="Arial Nova Light"/>
                          <a:sym typeface="Arial Nova Light"/>
                        </a:rPr>
                        <a:t>Owning Cost Wallet Share</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44.0%</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42.8%</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0">
                      <a:noFill/>
                      <a:prstDash val="solid"/>
                    </a:lnB>
                    <a:solidFill>
                      <a:srgbClr val="FFFFFF">
                        <a:alpha val="0"/>
                      </a:srgbClr>
                    </a:solidFill>
                  </a:tcPr>
                </a:tc>
              </a:tr>
            </a:tbl>
          </a:graphicData>
        </a:graphic>
      </p:graphicFrame>
      <p:pic>
        <p:nvPicPr>
          <p:cNvPr id="5" name="Right Content" descr=""/>
          <p:cNvPicPr>
            <a:picLocks noGrp="1"/>
          </p:cNvPicPr>
          <p:nvPr>
            <p:ph sz="quarter" idx="13"/>
          </p:nvPr>
        </p:nvPicPr>
        <p:blipFill>
          <a:blip cstate="print" r:embed="rId2"/>
          <a:stretch>
            <a:fillRect/>
          </a:stretch>
        </p:blipFill>
        <p:spPr>
          <a:xfrm>
            <a:off x="6177917" y="1124712"/>
            <a:ext cx="5394960" cy="50292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613180" y="265953"/>
            <a:ext cx="2130552" cy="338328"/>
          </a:xfrm>
        </p:spPr>
        <p:txBody>
          <a:bodyPr/>
          <a:lstStyle/>
          <a:p>
            <a:r>
              <a:rPr/>
              <a:t>Employment</a:t>
            </a:r>
          </a:p>
        </p:txBody>
      </p:sp>
      <p:sp>
        <p:nvSpPr>
          <p:cNvPr id="3" name="Footer"/>
          <p:cNvSpPr>
            <a:spLocks noGrp="1"/>
          </p:cNvSpPr>
          <p:nvPr>
            <p:ph type="ftr" sz="quarter" idx="3"/>
          </p:nvPr>
        </p:nvSpPr>
        <p:spPr>
          <a:xfrm>
            <a:off x="613180" y="6299200"/>
            <a:ext cx="9496589" cy="448459"/>
          </a:xfrm>
        </p:spPr>
        <p:txBody>
          <a:bodyPr/>
          <a:lstStyle/>
          <a:p>
            <a:r>
              <a:rPr/>
              <a:t>Growth metrics reflect the 3-year compounded annual growth rate. Data sourced from the Census Bureau American Community Survey (ACS) 5-Year Estimates.</a:t>
            </a:r>
          </a:p>
        </p:txBody>
      </p:sp>
      <p:graphicFrame>
        <p:nvGraphicFramePr>
          <p:cNvPr id="4" name="Left Content"/>
          <p:cNvGraphicFramePr>
            <a:graphicFrameLocks noGrp="true"/>
          </p:cNvGraphicFramePr>
          <p:nvPr/>
        </p:nvGraphicFramePr>
        <p:xfrm rot="0">
          <a:off x="619125" y="1581912"/>
          <a:ext cx="5394960" cy="4572000"/>
        </p:xfrm>
        <a:graphic>
          <a:graphicData uri="http://schemas.openxmlformats.org/drawingml/2006/table">
            <a:tbl>
              <a:tblPr/>
              <a:tblGrid>
                <a:gridCol w="2002214"/>
                <a:gridCol w="1085393"/>
                <a:gridCol w="1085393"/>
                <a:gridCol w="1085393"/>
              </a:tblGrid>
              <a:tr h="411480">
                <a:tc>
                  <a:txBody>
                    <a:bodyPr/>
                    <a:lstStyle/>
                    <a:p>
                      <a:pPr algn="ctr" marL="63500" marR="63500">
                        <a:lnSpc>
                          <a:spcPct val="100000"/>
                        </a:lnSpc>
                        <a:spcBef>
                          <a:spcPts val="100"/>
                        </a:spcBef>
                        <a:spcAft>
                          <a:spcPts val="100"/>
                        </a:spcAft>
                        <a:buNone/>
                      </a:pPr>
                      <a:r>
                        <a:rPr cap="none" sz="1100" i="0" b="0" u="none">
                          <a:solidFill>
                            <a:srgbClr val="003D52">
                              <a:alpha val="100000"/>
                            </a:srgbClr>
                          </a:solidFill>
                          <a:latin typeface="Arial Nova"/>
                          <a:cs typeface="Arial Nova"/>
                          <a:ea typeface="Arial Nova"/>
                          <a:sym typeface="Arial Nova"/>
                        </a:rPr>
                        <a:t/>
                      </a:r>
                    </a:p>
                  </a:txBody>
                  <a:tcPr anchor="ctr" marB="12700" marT="12700" marR="0" marL="0">
                    <a:lnL algn="ctr" cmpd="sng" cap="flat" w="0">
                      <a:noFill/>
                      <a:prstDash val="solid"/>
                    </a:lnL>
                    <a:lnR algn="ctr" cmpd="sng" cap="flat" w="0">
                      <a:noFill/>
                      <a:prstDash val="solid"/>
                    </a:lnR>
                    <a:lnT algn="ctr" cmpd="sng" cap="flat" w="0">
                      <a:no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100"/>
                        </a:spcBef>
                        <a:spcAft>
                          <a:spcPts val="100"/>
                        </a:spcAft>
                        <a:buNone/>
                      </a:pPr>
                      <a:r>
                        <a:rPr cap="none" sz="1100" i="0" b="0" u="none">
                          <a:solidFill>
                            <a:srgbClr val="003D52">
                              <a:alpha val="100000"/>
                            </a:srgbClr>
                          </a:solidFill>
                          <a:latin typeface="Arial Nova"/>
                          <a:cs typeface="Arial Nova"/>
                          <a:ea typeface="Arial Nova"/>
                          <a:sym typeface="Arial Nova"/>
                        </a:rPr>
                        <a:t>Census Tract</a:t>
                      </a:r>
                    </a:p>
                  </a:txBody>
                  <a:tcPr anchor="ctr" marB="12700" marT="12700" marR="0" marL="0">
                    <a:lnL algn="ctr" cmpd="sng" cap="flat" w="0">
                      <a:noFill/>
                      <a:prstDash val="solid"/>
                    </a:lnL>
                    <a:lnR algn="ctr" cmpd="sng" cap="flat" w="0">
                      <a:noFill/>
                      <a:prstDash val="solid"/>
                    </a:lnR>
                    <a:lnT algn="ctr" cmpd="sng" cap="flat" w="0">
                      <a:no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100"/>
                        </a:spcBef>
                        <a:spcAft>
                          <a:spcPts val="100"/>
                        </a:spcAft>
                        <a:buNone/>
                      </a:pPr>
                      <a:r>
                        <a:rPr cap="none" sz="1100" i="0" b="0" u="none">
                          <a:solidFill>
                            <a:srgbClr val="003D52">
                              <a:alpha val="100000"/>
                            </a:srgbClr>
                          </a:solidFill>
                          <a:latin typeface="Arial Nova"/>
                          <a:cs typeface="Arial Nova"/>
                          <a:ea typeface="Arial Nova"/>
                          <a:sym typeface="Arial Nova"/>
                        </a:rPr>
                        <a:t>Submarket</a:t>
                      </a:r>
                    </a:p>
                  </a:txBody>
                  <a:tcPr anchor="ctr" marB="12700" marT="12700" marR="0" marL="0">
                    <a:lnL algn="ctr" cmpd="sng" cap="flat" w="0">
                      <a:noFill/>
                      <a:prstDash val="solid"/>
                    </a:lnL>
                    <a:lnR algn="ctr" cmpd="sng" cap="flat" w="0">
                      <a:noFill/>
                      <a:prstDash val="solid"/>
                    </a:lnR>
                    <a:lnT algn="ctr" cmpd="sng" cap="flat" w="0">
                      <a:no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100"/>
                        </a:spcBef>
                        <a:spcAft>
                          <a:spcPts val="100"/>
                        </a:spcAft>
                        <a:buNone/>
                      </a:pPr>
                      <a:r>
                        <a:rPr cap="none" sz="1100" i="0" b="0" u="none">
                          <a:solidFill>
                            <a:srgbClr val="003D52">
                              <a:alpha val="100000"/>
                            </a:srgbClr>
                          </a:solidFill>
                          <a:latin typeface="Arial Nova"/>
                          <a:cs typeface="Arial Nova"/>
                          <a:ea typeface="Arial Nova"/>
                          <a:sym typeface="Arial Nova"/>
                        </a:rPr>
                        <a:t>Market</a:t>
                      </a:r>
                    </a:p>
                  </a:txBody>
                  <a:tcPr anchor="ctr" marB="12700" marT="12700" marR="0" marL="0">
                    <a:lnL algn="ctr" cmpd="sng" cap="flat" w="0">
                      <a:noFill/>
                      <a:prstDash val="solid"/>
                    </a:lnL>
                    <a:lnR algn="ctr" cmpd="sng" cap="flat" w="0">
                      <a:noFill/>
                      <a:prstDash val="solid"/>
                    </a:lnR>
                    <a:lnT algn="ctr" cmpd="sng" cap="flat" w="0">
                      <a:noFill/>
                      <a:prstDash val="solid"/>
                    </a:lnT>
                    <a:lnB algn="ctr" cmpd="sng" cap="flat" w="3175">
                      <a:solidFill>
                        <a:srgbClr val="D3D3D3">
                          <a:alpha val="100000"/>
                        </a:srgbClr>
                      </a:solidFill>
                      <a:prstDash val="solid"/>
                    </a:lnB>
                    <a:solidFill>
                      <a:srgbClr val="FFFFFF">
                        <a:alpha val="0"/>
                      </a:srgbClr>
                    </a:solidFill>
                  </a:tcPr>
                </a:tc>
              </a:tr>
              <a:tr h="416052">
                <a:tc>
                  <a:txBody>
                    <a:bodyPr/>
                    <a:lstStyle/>
                    <a:p>
                      <a:pPr algn="l" marL="63500" marR="63500">
                        <a:lnSpc>
                          <a:spcPct val="100000"/>
                        </a:lnSpc>
                        <a:spcBef>
                          <a:spcPts val="500"/>
                        </a:spcBef>
                        <a:spcAft>
                          <a:spcPts val="500"/>
                        </a:spcAft>
                        <a:buNone/>
                      </a:pPr>
                      <a:r>
                        <a:rPr cap="none" sz="1100" i="0" b="0" u="none">
                          <a:solidFill>
                            <a:srgbClr val="003E52">
                              <a:alpha val="100000"/>
                            </a:srgbClr>
                          </a:solidFill>
                          <a:latin typeface="Arial Nova Light"/>
                          <a:cs typeface="Arial Nova Light"/>
                          <a:ea typeface="Arial Nova Light"/>
                          <a:sym typeface="Arial Nova Light"/>
                        </a:rPr>
                        <a:t>Total Employment Growth</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+9.0%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-0.5%</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+1.4%</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3175">
                      <a:solidFill>
                        <a:srgbClr val="D3D3D3">
                          <a:alpha val="100000"/>
                        </a:srgbClr>
                      </a:solidFill>
                      <a:prstDash val="solid"/>
                    </a:lnB>
                    <a:solidFill>
                      <a:srgbClr val="FFFFFF">
                        <a:alpha val="0"/>
                      </a:srgbClr>
                    </a:solidFill>
                  </a:tcPr>
                </a:tc>
              </a:tr>
              <a:tr h="416052">
                <a:tc>
                  <a:txBody>
                    <a:bodyPr/>
                    <a:lstStyle/>
                    <a:p>
                      <a:pPr algn="l" marL="63500" marR="63500">
                        <a:lnSpc>
                          <a:spcPct val="100000"/>
                        </a:lnSpc>
                        <a:spcBef>
                          <a:spcPts val="500"/>
                        </a:spcBef>
                        <a:spcAft>
                          <a:spcPts val="500"/>
                        </a:spcAft>
                        <a:buNone/>
                      </a:pPr>
                      <a:r>
                        <a:rPr cap="none" sz="1100" i="0" b="0" u="none">
                          <a:solidFill>
                            <a:srgbClr val="003E52">
                              <a:alpha val="100000"/>
                            </a:srgbClr>
                          </a:solidFill>
                          <a:latin typeface="Arial Nova Light"/>
                          <a:cs typeface="Arial Nova Light"/>
                          <a:ea typeface="Arial Nova Light"/>
                          <a:sym typeface="Arial Nova Light"/>
                        </a:rPr>
                        <a:t>White Collar %</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89.8%</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52.7%</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61.3%</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r>
              <a:tr h="416052">
                <a:tc>
                  <a:txBody>
                    <a:bodyPr/>
                    <a:lstStyle/>
                    <a:p>
                      <a:pPr algn="l" marL="63500" marR="63500">
                        <a:lnSpc>
                          <a:spcPct val="100000"/>
                        </a:lnSpc>
                        <a:spcBef>
                          <a:spcPts val="500"/>
                        </a:spcBef>
                        <a:spcAft>
                          <a:spcPts val="500"/>
                        </a:spcAft>
                        <a:buNone/>
                      </a:pPr>
                      <a:r>
                        <a:rPr cap="none" sz="1100" i="0" b="0" u="none">
                          <a:solidFill>
                            <a:srgbClr val="003E52">
                              <a:alpha val="100000"/>
                            </a:srgbClr>
                          </a:solidFill>
                          <a:latin typeface="Arial Nova Light"/>
                          <a:cs typeface="Arial Nova Light"/>
                          <a:ea typeface="Arial Nova Light"/>
                          <a:sym typeface="Arial Nova Light"/>
                        </a:rPr>
                        <a:t>White Collar Growth</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+8.2%</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-0.8%</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+1.7%</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r>
              <a:tr h="416052">
                <a:tc>
                  <a:txBody>
                    <a:bodyPr/>
                    <a:lstStyle/>
                    <a:p>
                      <a:pPr algn="l" marL="63500" marR="63500">
                        <a:lnSpc>
                          <a:spcPct val="100000"/>
                        </a:lnSpc>
                        <a:spcBef>
                          <a:spcPts val="500"/>
                        </a:spcBef>
                        <a:spcAft>
                          <a:spcPts val="500"/>
                        </a:spcAft>
                        <a:buNone/>
                      </a:pPr>
                      <a:r>
                        <a:rPr cap="none" sz="1100" i="0" b="0" u="none">
                          <a:solidFill>
                            <a:srgbClr val="003E52">
                              <a:alpha val="100000"/>
                            </a:srgbClr>
                          </a:solidFill>
                          <a:latin typeface="Arial Nova Light"/>
                          <a:cs typeface="Arial Nova Light"/>
                          <a:ea typeface="Arial Nova Light"/>
                          <a:sym typeface="Arial Nova Light"/>
                        </a:rPr>
                        <a:t>Blue Collar %</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3.1%</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28.0%</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23.4%</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r>
              <a:tr h="416052">
                <a:tc>
                  <a:txBody>
                    <a:bodyPr/>
                    <a:lstStyle/>
                    <a:p>
                      <a:pPr algn="l" marL="63500" marR="63500">
                        <a:lnSpc>
                          <a:spcPct val="100000"/>
                        </a:lnSpc>
                        <a:spcBef>
                          <a:spcPts val="500"/>
                        </a:spcBef>
                        <a:spcAft>
                          <a:spcPts val="500"/>
                        </a:spcAft>
                        <a:buNone/>
                      </a:pPr>
                      <a:r>
                        <a:rPr cap="none" sz="1100" i="0" b="0" u="none">
                          <a:solidFill>
                            <a:srgbClr val="003E52">
                              <a:alpha val="100000"/>
                            </a:srgbClr>
                          </a:solidFill>
                          <a:latin typeface="Arial Nova Light"/>
                          <a:cs typeface="Arial Nova Light"/>
                          <a:ea typeface="Arial Nova Light"/>
                          <a:sym typeface="Arial Nova Light"/>
                        </a:rPr>
                        <a:t>Blue Collar Growth</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-1.7%</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+0.6%</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+1.5%</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r>
              <a:tr h="416052">
                <a:tc>
                  <a:txBody>
                    <a:bodyPr/>
                    <a:lstStyle/>
                    <a:p>
                      <a:pPr algn="l" marL="63500" marR="63500">
                        <a:lnSpc>
                          <a:spcPct val="100000"/>
                        </a:lnSpc>
                        <a:spcBef>
                          <a:spcPts val="500"/>
                        </a:spcBef>
                        <a:spcAft>
                          <a:spcPts val="500"/>
                        </a:spcAft>
                        <a:buNone/>
                      </a:pPr>
                      <a:r>
                        <a:rPr cap="none" sz="1100" i="0" b="0" u="none">
                          <a:solidFill>
                            <a:srgbClr val="003E52">
                              <a:alpha val="100000"/>
                            </a:srgbClr>
                          </a:solidFill>
                          <a:latin typeface="Arial Nova Light"/>
                          <a:cs typeface="Arial Nova Light"/>
                          <a:ea typeface="Arial Nova Light"/>
                          <a:sym typeface="Arial Nova Light"/>
                        </a:rPr>
                        <a:t>Service Workers %</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7.1%</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19.3%</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15.2%</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r>
              <a:tr h="416052">
                <a:tc>
                  <a:txBody>
                    <a:bodyPr/>
                    <a:lstStyle/>
                    <a:p>
                      <a:pPr algn="l" marL="63500" marR="63500">
                        <a:lnSpc>
                          <a:spcPct val="100000"/>
                        </a:lnSpc>
                        <a:spcBef>
                          <a:spcPts val="500"/>
                        </a:spcBef>
                        <a:spcAft>
                          <a:spcPts val="500"/>
                        </a:spcAft>
                        <a:buNone/>
                      </a:pPr>
                      <a:r>
                        <a:rPr cap="none" sz="1100" i="0" b="0" u="none">
                          <a:solidFill>
                            <a:srgbClr val="003E52">
                              <a:alpha val="100000"/>
                            </a:srgbClr>
                          </a:solidFill>
                          <a:latin typeface="Arial Nova Light"/>
                          <a:cs typeface="Arial Nova Light"/>
                          <a:ea typeface="Arial Nova Light"/>
                          <a:sym typeface="Arial Nova Light"/>
                        </a:rPr>
                        <a:t>Service Workers Growth</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+34.9%</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-1.1%</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+0.5%</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r>
              <a:tr h="416052">
                <a:tc>
                  <a:txBody>
                    <a:bodyPr/>
                    <a:lstStyle/>
                    <a:p>
                      <a:pPr algn="l" marL="63500" marR="63500">
                        <a:lnSpc>
                          <a:spcPct val="100000"/>
                        </a:lnSpc>
                        <a:spcBef>
                          <a:spcPts val="500"/>
                        </a:spcBef>
                        <a:spcAft>
                          <a:spcPts val="500"/>
                        </a:spcAft>
                        <a:buNone/>
                      </a:pPr>
                      <a:r>
                        <a:rPr cap="none" sz="1100" i="0" b="0" u="none">
                          <a:solidFill>
                            <a:srgbClr val="003E52">
                              <a:alpha val="100000"/>
                            </a:srgbClr>
                          </a:solidFill>
                          <a:latin typeface="Arial Nova Light"/>
                          <a:cs typeface="Arial Nova Light"/>
                          <a:ea typeface="Arial Nova Light"/>
                          <a:sym typeface="Arial Nova Light"/>
                        </a:rPr>
                        <a:t>Low Risk Industries %</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69.5%</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53.5%</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55.0%</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r>
              <a:tr h="416052">
                <a:tc>
                  <a:txBody>
                    <a:bodyPr/>
                    <a:lstStyle/>
                    <a:p>
                      <a:pPr algn="l" marL="63500" marR="63500">
                        <a:lnSpc>
                          <a:spcPct val="100000"/>
                        </a:lnSpc>
                        <a:spcBef>
                          <a:spcPts val="500"/>
                        </a:spcBef>
                        <a:spcAft>
                          <a:spcPts val="500"/>
                        </a:spcAft>
                        <a:buNone/>
                      </a:pPr>
                      <a:r>
                        <a:rPr cap="none" sz="1100" i="0" b="0" u="none">
                          <a:solidFill>
                            <a:srgbClr val="003E52">
                              <a:alpha val="100000"/>
                            </a:srgbClr>
                          </a:solidFill>
                          <a:latin typeface="Arial Nova Light"/>
                          <a:cs typeface="Arial Nova Light"/>
                          <a:ea typeface="Arial Nova Light"/>
                          <a:sym typeface="Arial Nova Light"/>
                        </a:rPr>
                        <a:t>Medium Risk Industries %</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14.8%</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18.1%</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18.7%</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r>
              <a:tr h="416052">
                <a:tc>
                  <a:txBody>
                    <a:bodyPr/>
                    <a:lstStyle/>
                    <a:p>
                      <a:pPr algn="l" marL="63500" marR="63500">
                        <a:lnSpc>
                          <a:spcPct val="100000"/>
                        </a:lnSpc>
                        <a:spcBef>
                          <a:spcPts val="500"/>
                        </a:spcBef>
                        <a:spcAft>
                          <a:spcPts val="500"/>
                        </a:spcAft>
                        <a:buNone/>
                      </a:pPr>
                      <a:r>
                        <a:rPr cap="none" sz="1100" i="0" b="0" u="none">
                          <a:solidFill>
                            <a:srgbClr val="003E52">
                              <a:alpha val="100000"/>
                            </a:srgbClr>
                          </a:solidFill>
                          <a:latin typeface="Arial Nova Light"/>
                          <a:cs typeface="Arial Nova Light"/>
                          <a:ea typeface="Arial Nova Light"/>
                          <a:sym typeface="Arial Nova Light"/>
                        </a:rPr>
                        <a:t>High Risk Industries %</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15.7%</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28.4%</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26.3%</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0">
                      <a:noFill/>
                      <a:prstDash val="solid"/>
                    </a:lnB>
                    <a:solidFill>
                      <a:srgbClr val="FFFFFF">
                        <a:alpha val="0"/>
                      </a:srgbClr>
                    </a:solidFill>
                  </a:tcPr>
                </a:tc>
              </a:tr>
            </a:tbl>
          </a:graphicData>
        </a:graphic>
      </p:graphicFrame>
      <p:pic>
        <p:nvPicPr>
          <p:cNvPr id="5" name="Right Content" descr=""/>
          <p:cNvPicPr>
            <a:picLocks noGrp="1"/>
          </p:cNvPicPr>
          <p:nvPr>
            <p:ph sz="quarter" idx="13"/>
          </p:nvPr>
        </p:nvPicPr>
        <p:blipFill>
          <a:blip cstate="print" r:embed="rId2"/>
          <a:stretch>
            <a:fillRect/>
          </a:stretch>
        </p:blipFill>
        <p:spPr>
          <a:xfrm>
            <a:off x="6177917" y="1124712"/>
            <a:ext cx="5394960" cy="50292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613180" y="265953"/>
            <a:ext cx="2130552" cy="338328"/>
          </a:xfrm>
        </p:spPr>
        <p:txBody>
          <a:bodyPr/>
          <a:lstStyle/>
          <a:p>
            <a:r>
              <a:rPr/>
              <a:t>Supply &amp; Demand</a:t>
            </a:r>
          </a:p>
        </p:txBody>
      </p:sp>
      <p:sp>
        <p:nvSpPr>
          <p:cNvPr id="3" name="Footer"/>
          <p:cNvSpPr>
            <a:spLocks noGrp="1"/>
          </p:cNvSpPr>
          <p:nvPr>
            <p:ph type="ftr" sz="quarter" idx="3"/>
          </p:nvPr>
        </p:nvSpPr>
        <p:spPr>
          <a:xfrm>
            <a:off x="613180" y="6299200"/>
            <a:ext cx="9496589" cy="448459"/>
          </a:xfrm>
        </p:spPr>
        <p:txBody>
          <a:bodyPr/>
          <a:lstStyle/>
          <a:p>
            <a:r>
              <a:rPr/>
              <a:t>Prior/expected represents the previous and next 12-month periods, respectively. Absorption reflects the change in the number of occupied units over the specified period. Analysis performed on multifamily properties with 25+ units, excluding purpose-built student housing. Data sourced from Yardi and Axiometrics, a RealPage Company.</a:t>
            </a:r>
          </a:p>
        </p:txBody>
      </p:sp>
      <p:graphicFrame>
        <p:nvGraphicFramePr>
          <p:cNvPr id="4" name="Left Content"/>
          <p:cNvGraphicFramePr>
            <a:graphicFrameLocks noGrp="true"/>
          </p:cNvGraphicFramePr>
          <p:nvPr/>
        </p:nvGraphicFramePr>
        <p:xfrm rot="0">
          <a:off x="619124" y="2953512"/>
          <a:ext cx="5394960" cy="3200400"/>
        </p:xfrm>
        <a:graphic>
          <a:graphicData uri="http://schemas.openxmlformats.org/drawingml/2006/table">
            <a:tbl>
              <a:tblPr/>
              <a:tblGrid>
                <a:gridCol w="1828800"/>
                <a:gridCol w="777240"/>
                <a:gridCol w="868680"/>
                <a:gridCol w="777240"/>
                <a:gridCol w="868680"/>
              </a:tblGrid>
              <a:tr h="320040">
                <a:tc rowSpan="2">
                  <a:txBody>
                    <a:bodyPr/>
                    <a:lstStyle/>
                    <a:p>
                      <a:pPr algn="ctr" marL="63500" marR="63500">
                        <a:lnSpc>
                          <a:spcPct val="100000"/>
                        </a:lnSpc>
                        <a:spcBef>
                          <a:spcPts val="100"/>
                        </a:spcBef>
                        <a:spcAft>
                          <a:spcPts val="100"/>
                        </a:spcAft>
                        <a:buNone/>
                      </a:pPr>
                      <a:r>
                        <a:rPr cap="none" sz="1100" i="0" b="0" u="none">
                          <a:solidFill>
                            <a:srgbClr val="003D52">
                              <a:alpha val="100000"/>
                            </a:srgbClr>
                          </a:solidFill>
                          <a:latin typeface="Arial Nova"/>
                          <a:cs typeface="Arial Nova"/>
                          <a:ea typeface="Arial Nova"/>
                          <a:sym typeface="Arial Nova"/>
                        </a:rPr>
                        <a:t/>
                      </a:r>
                    </a:p>
                  </a:txBody>
                  <a:tcPr anchor="ctr" marB="12700" marT="12700" marR="0" marL="0">
                    <a:lnL algn="ctr" cmpd="sng" cap="flat" w="0">
                      <a:noFill/>
                      <a:prstDash val="solid"/>
                    </a:lnL>
                    <a:lnR algn="ctr" cmpd="sng" cap="flat" w="0">
                      <a:noFill/>
                      <a:prstDash val="solid"/>
                    </a:lnR>
                    <a:lnT algn="ctr" cmpd="sng" cap="flat" w="0">
                      <a:noFill/>
                      <a:prstDash val="solid"/>
                    </a:lnT>
                    <a:lnB algn="ctr" cmpd="sng" cap="flat" w="6350">
                      <a:solidFill>
                        <a:srgbClr val="D3D3D3">
                          <a:alpha val="100000"/>
                        </a:srgbClr>
                      </a:solidFill>
                      <a:prstDash val="solid"/>
                    </a:lnB>
                    <a:solidFill>
                      <a:srgbClr val="FFFFFF">
                        <a:alpha val="0"/>
                      </a:srgbClr>
                    </a:solidFill>
                  </a:tcPr>
                </a:tc>
                <a:tc gridSpan="2">
                  <a:txBody>
                    <a:bodyPr/>
                    <a:lstStyle/>
                    <a:p>
                      <a:pPr algn="ctr" marL="63500" marR="63500">
                        <a:lnSpc>
                          <a:spcPct val="100000"/>
                        </a:lnSpc>
                        <a:spcBef>
                          <a:spcPts val="100"/>
                        </a:spcBef>
                        <a:spcAft>
                          <a:spcPts val="100"/>
                        </a:spcAft>
                        <a:buNone/>
                      </a:pPr>
                      <a:r>
                        <a:rPr cap="none" sz="1100" i="0" b="0" u="none">
                          <a:solidFill>
                            <a:srgbClr val="003D52">
                              <a:alpha val="100000"/>
                            </a:srgbClr>
                          </a:solidFill>
                          <a:latin typeface="Arial Nova"/>
                          <a:cs typeface="Arial Nova"/>
                          <a:ea typeface="Arial Nova"/>
                          <a:sym typeface="Arial Nova"/>
                        </a:rPr>
                        <a:t>Submarket</a:t>
                      </a:r>
                    </a:p>
                  </a:txBody>
                  <a:tcPr anchor="ctr" marB="12700" marT="12700" marR="0" marL="0">
                    <a:lnL algn="ctr" cmpd="sng" cap="flat" w="0">
                      <a:noFill/>
                      <a:prstDash val="solid"/>
                    </a:lnL>
                    <a:lnR algn="ctr" cmpd="sng" cap="flat" w="0">
                      <a:noFill/>
                      <a:prstDash val="solid"/>
                    </a:lnR>
                    <a:lnT algn="ctr" cmpd="sng" cap="flat" w="0">
                      <a:noFill/>
                      <a:prstDash val="solid"/>
                    </a:lnT>
                    <a:lnB algn="ctr" cmpd="sng" cap="flat" w="6350">
                      <a:solidFill>
                        <a:srgbClr val="D3D3D3">
                          <a:alpha val="100000"/>
                        </a:srgbClr>
                      </a:solidFill>
                      <a:prstDash val="solid"/>
                    </a:lnB>
                    <a:solidFill>
                      <a:srgbClr val="FFFFFF">
                        <a:alpha val="0"/>
                      </a:srgbClr>
                    </a:solidFill>
                  </a:tcPr>
                </a:tc>
                <a:tc hMerge="true">
                  <a:txBody>
                    <a:bodyPr/>
                    <a:lstStyle/>
                    <a:p>
                      <a:pPr algn="ctr" marL="63500" marR="63500">
                        <a:lnSpc>
                          <a:spcPct val="100000"/>
                        </a:lnSpc>
                        <a:spcBef>
                          <a:spcPts val="100"/>
                        </a:spcBef>
                        <a:spcAft>
                          <a:spcPts val="100"/>
                        </a:spcAft>
                        <a:buNone/>
                      </a:pPr>
                      <a:r>
                        <a:rPr cap="none" sz="1100" i="0" b="0" u="none">
                          <a:solidFill>
                            <a:srgbClr val="003D52">
                              <a:alpha val="100000"/>
                            </a:srgbClr>
                          </a:solidFill>
                          <a:latin typeface="Arial Nova"/>
                          <a:cs typeface="Arial Nova"/>
                          <a:ea typeface="Arial Nova"/>
                          <a:sym typeface="Arial Nova"/>
                        </a:rPr>
                        <a:t>Submarket</a:t>
                      </a:r>
                    </a:p>
                  </a:txBody>
                  <a:tcPr anchor="ctr" marB="12700" marT="12700" marR="0" marL="0">
                    <a:lnL algn="ctr" cmpd="sng" cap="flat" w="0">
                      <a:noFill/>
                      <a:prstDash val="solid"/>
                    </a:lnL>
                    <a:lnR algn="ctr" cmpd="sng" cap="flat" w="0">
                      <a:noFill/>
                      <a:prstDash val="solid"/>
                    </a:lnR>
                    <a:lnT algn="ctr" cmpd="sng" cap="flat" w="0">
                      <a:noFill/>
                      <a:prstDash val="solid"/>
                    </a:lnT>
                    <a:lnB algn="ctr" cmpd="sng" cap="flat" w="6350">
                      <a:solidFill>
                        <a:srgbClr val="D3D3D3">
                          <a:alpha val="100000"/>
                        </a:srgbClr>
                      </a:solidFill>
                      <a:prstDash val="solid"/>
                    </a:lnB>
                    <a:solidFill>
                      <a:srgbClr val="FFFFFF">
                        <a:alpha val="0"/>
                      </a:srgbClr>
                    </a:solidFill>
                  </a:tcPr>
                </a:tc>
                <a:tc gridSpan="2">
                  <a:txBody>
                    <a:bodyPr/>
                    <a:lstStyle/>
                    <a:p>
                      <a:pPr algn="ctr" marL="63500" marR="63500">
                        <a:lnSpc>
                          <a:spcPct val="100000"/>
                        </a:lnSpc>
                        <a:spcBef>
                          <a:spcPts val="100"/>
                        </a:spcBef>
                        <a:spcAft>
                          <a:spcPts val="100"/>
                        </a:spcAft>
                        <a:buNone/>
                      </a:pPr>
                      <a:r>
                        <a:rPr cap="none" sz="1100" i="0" b="0" u="none">
                          <a:solidFill>
                            <a:srgbClr val="003D52">
                              <a:alpha val="100000"/>
                            </a:srgbClr>
                          </a:solidFill>
                          <a:latin typeface="Arial Nova"/>
                          <a:cs typeface="Arial Nova"/>
                          <a:ea typeface="Arial Nova"/>
                          <a:sym typeface="Arial Nova"/>
                        </a:rPr>
                        <a:t>Market</a:t>
                      </a:r>
                    </a:p>
                  </a:txBody>
                  <a:tcPr anchor="ctr" marB="12700" marT="12700" marR="0" marL="0">
                    <a:lnL algn="ctr" cmpd="sng" cap="flat" w="0">
                      <a:noFill/>
                      <a:prstDash val="solid"/>
                    </a:lnL>
                    <a:lnR algn="ctr" cmpd="sng" cap="flat" w="0">
                      <a:noFill/>
                      <a:prstDash val="solid"/>
                    </a:lnR>
                    <a:lnT algn="ctr" cmpd="sng" cap="flat" w="0">
                      <a:noFill/>
                      <a:prstDash val="solid"/>
                    </a:lnT>
                    <a:lnB algn="ctr" cmpd="sng" cap="flat" w="6350">
                      <a:solidFill>
                        <a:srgbClr val="D3D3D3">
                          <a:alpha val="100000"/>
                        </a:srgbClr>
                      </a:solidFill>
                      <a:prstDash val="solid"/>
                    </a:lnB>
                    <a:solidFill>
                      <a:srgbClr val="FFFFFF">
                        <a:alpha val="0"/>
                      </a:srgbClr>
                    </a:solidFill>
                  </a:tcPr>
                </a:tc>
                <a:tc hMerge="true">
                  <a:txBody>
                    <a:bodyPr/>
                    <a:lstStyle/>
                    <a:p>
                      <a:pPr algn="ctr" marL="63500" marR="63500">
                        <a:lnSpc>
                          <a:spcPct val="100000"/>
                        </a:lnSpc>
                        <a:spcBef>
                          <a:spcPts val="100"/>
                        </a:spcBef>
                        <a:spcAft>
                          <a:spcPts val="100"/>
                        </a:spcAft>
                        <a:buNone/>
                      </a:pPr>
                      <a:r>
                        <a:rPr cap="none" sz="1100" i="0" b="0" u="none">
                          <a:solidFill>
                            <a:srgbClr val="003D52">
                              <a:alpha val="100000"/>
                            </a:srgbClr>
                          </a:solidFill>
                          <a:latin typeface="Arial Nova"/>
                          <a:cs typeface="Arial Nova"/>
                          <a:ea typeface="Arial Nova"/>
                          <a:sym typeface="Arial Nova"/>
                        </a:rPr>
                        <a:t>Market</a:t>
                      </a:r>
                    </a:p>
                  </a:txBody>
                  <a:tcPr anchor="ctr" marB="12700" marT="12700" marR="0" marL="0">
                    <a:lnL algn="ctr" cmpd="sng" cap="flat" w="0">
                      <a:noFill/>
                      <a:prstDash val="solid"/>
                    </a:lnL>
                    <a:lnR algn="ctr" cmpd="sng" cap="flat" w="0">
                      <a:noFill/>
                      <a:prstDash val="solid"/>
                    </a:lnR>
                    <a:lnT algn="ctr" cmpd="sng" cap="flat" w="0">
                      <a:noFill/>
                      <a:prstDash val="solid"/>
                    </a:lnT>
                    <a:lnB algn="ctr" cmpd="sng" cap="flat" w="6350">
                      <a:solidFill>
                        <a:srgbClr val="D3D3D3">
                          <a:alpha val="100000"/>
                        </a:srgbClr>
                      </a:solidFill>
                      <a:prstDash val="solid"/>
                    </a:lnB>
                    <a:solidFill>
                      <a:srgbClr val="FFFFFF">
                        <a:alpha val="0"/>
                      </a:srgbClr>
                    </a:solidFill>
                  </a:tcPr>
                </a:tc>
              </a:tr>
              <a:tr h="320040">
                <a:tc vMerge="true">
                  <a:txBody>
                    <a:bodyPr/>
                    <a:lstStyle/>
                    <a:p>
                      <a:pPr algn="ctr" marL="63500" marR="63500">
                        <a:lnSpc>
                          <a:spcPct val="100000"/>
                        </a:lnSpc>
                        <a:spcBef>
                          <a:spcPts val="100"/>
                        </a:spcBef>
                        <a:spcAft>
                          <a:spcPts val="100"/>
                        </a:spcAft>
                        <a:buNone/>
                      </a:pPr>
                      <a:r>
                        <a:rPr cap="none" sz="1100" i="0" b="0" u="none">
                          <a:solidFill>
                            <a:srgbClr val="003D52">
                              <a:alpha val="100000"/>
                            </a:srgbClr>
                          </a:solidFill>
                          <a:latin typeface="Arial Nova"/>
                          <a:cs typeface="Arial Nova"/>
                          <a:ea typeface="Arial Nova"/>
                          <a:sym typeface="Arial Nova"/>
                        </a:rPr>
                        <a:t/>
                      </a:r>
                    </a:p>
                  </a:txBody>
                  <a:tcPr anchor="ctr" marB="12700" marT="12700" marR="0" marL="0">
                    <a:lnL algn="ctr" cmpd="sng" cap="flat" w="0">
                      <a:noFill/>
                      <a:prstDash val="solid"/>
                    </a:lnL>
                    <a:lnR algn="ctr" cmpd="sng" cap="flat" w="0">
                      <a:noFill/>
                      <a:prstDash val="solid"/>
                    </a:lnR>
                    <a:lnT algn="ctr" cmpd="sng" cap="flat" w="6350">
                      <a:solidFill>
                        <a:srgbClr val="D3D3D3">
                          <a:alpha val="100000"/>
                        </a:srgbClr>
                      </a:solidFill>
                      <a:prstDash val="solid"/>
                    </a:lnT>
                    <a:lnB algn="ctr" cmpd="sng" cap="flat" w="6350">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100"/>
                        </a:spcBef>
                        <a:spcAft>
                          <a:spcPts val="100"/>
                        </a:spcAft>
                        <a:buNone/>
                      </a:pPr>
                      <a:r>
                        <a:rPr cap="none" sz="1100" i="0" b="0" u="none">
                          <a:solidFill>
                            <a:srgbClr val="003D52">
                              <a:alpha val="100000"/>
                            </a:srgbClr>
                          </a:solidFill>
                          <a:latin typeface="Arial Nova"/>
                          <a:cs typeface="Arial Nova"/>
                          <a:ea typeface="Arial Nova"/>
                          <a:sym typeface="Arial Nova"/>
                        </a:rPr>
                        <a:t>Prior</a:t>
                      </a:r>
                    </a:p>
                  </a:txBody>
                  <a:tcPr anchor="ctr" marB="12700" marT="12700" marR="0" marL="0">
                    <a:lnL algn="ctr" cmpd="sng" cap="flat" w="0">
                      <a:noFill/>
                      <a:prstDash val="solid"/>
                    </a:lnL>
                    <a:lnR algn="ctr" cmpd="sng" cap="flat" w="0">
                      <a:noFill/>
                      <a:prstDash val="solid"/>
                    </a:lnR>
                    <a:lnT algn="ctr" cmpd="sng" cap="flat" w="6350">
                      <a:solidFill>
                        <a:srgbClr val="D3D3D3">
                          <a:alpha val="100000"/>
                        </a:srgbClr>
                      </a:solidFill>
                      <a:prstDash val="solid"/>
                    </a:lnT>
                    <a:lnB algn="ctr" cmpd="sng" cap="flat" w="6350">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100"/>
                        </a:spcBef>
                        <a:spcAft>
                          <a:spcPts val="100"/>
                        </a:spcAft>
                        <a:buNone/>
                      </a:pPr>
                      <a:r>
                        <a:rPr cap="none" sz="1100" i="0" b="0" u="none">
                          <a:solidFill>
                            <a:srgbClr val="003D52">
                              <a:alpha val="100000"/>
                            </a:srgbClr>
                          </a:solidFill>
                          <a:latin typeface="Arial Nova"/>
                          <a:cs typeface="Arial Nova"/>
                          <a:ea typeface="Arial Nova"/>
                          <a:sym typeface="Arial Nova"/>
                        </a:rPr>
                        <a:t>Expected</a:t>
                      </a:r>
                    </a:p>
                  </a:txBody>
                  <a:tcPr anchor="ctr" marB="12700" marT="12700" marR="0" marL="0">
                    <a:lnL algn="ctr" cmpd="sng" cap="flat" w="0">
                      <a:noFill/>
                      <a:prstDash val="solid"/>
                    </a:lnL>
                    <a:lnR algn="ctr" cmpd="sng" cap="flat" w="0">
                      <a:noFill/>
                      <a:prstDash val="solid"/>
                    </a:lnR>
                    <a:lnT algn="ctr" cmpd="sng" cap="flat" w="6350">
                      <a:solidFill>
                        <a:srgbClr val="D3D3D3">
                          <a:alpha val="100000"/>
                        </a:srgbClr>
                      </a:solidFill>
                      <a:prstDash val="solid"/>
                    </a:lnT>
                    <a:lnB algn="ctr" cmpd="sng" cap="flat" w="6350">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100"/>
                        </a:spcBef>
                        <a:spcAft>
                          <a:spcPts val="100"/>
                        </a:spcAft>
                        <a:buNone/>
                      </a:pPr>
                      <a:r>
                        <a:rPr cap="none" sz="1100" i="0" b="0" u="none">
                          <a:solidFill>
                            <a:srgbClr val="003D52">
                              <a:alpha val="100000"/>
                            </a:srgbClr>
                          </a:solidFill>
                          <a:latin typeface="Arial Nova"/>
                          <a:cs typeface="Arial Nova"/>
                          <a:ea typeface="Arial Nova"/>
                          <a:sym typeface="Arial Nova"/>
                        </a:rPr>
                        <a:t>Prior</a:t>
                      </a:r>
                    </a:p>
                  </a:txBody>
                  <a:tcPr anchor="ctr" marB="12700" marT="12700" marR="0" marL="0">
                    <a:lnL algn="ctr" cmpd="sng" cap="flat" w="0">
                      <a:noFill/>
                      <a:prstDash val="solid"/>
                    </a:lnL>
                    <a:lnR algn="ctr" cmpd="sng" cap="flat" w="0">
                      <a:noFill/>
                      <a:prstDash val="solid"/>
                    </a:lnR>
                    <a:lnT algn="ctr" cmpd="sng" cap="flat" w="6350">
                      <a:solidFill>
                        <a:srgbClr val="D3D3D3">
                          <a:alpha val="100000"/>
                        </a:srgbClr>
                      </a:solidFill>
                      <a:prstDash val="solid"/>
                    </a:lnT>
                    <a:lnB algn="ctr" cmpd="sng" cap="flat" w="6350">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100"/>
                        </a:spcBef>
                        <a:spcAft>
                          <a:spcPts val="100"/>
                        </a:spcAft>
                        <a:buNone/>
                      </a:pPr>
                      <a:r>
                        <a:rPr cap="none" sz="1100" i="0" b="0" u="none">
                          <a:solidFill>
                            <a:srgbClr val="003D52">
                              <a:alpha val="100000"/>
                            </a:srgbClr>
                          </a:solidFill>
                          <a:latin typeface="Arial Nova"/>
                          <a:cs typeface="Arial Nova"/>
                          <a:ea typeface="Arial Nova"/>
                          <a:sym typeface="Arial Nova"/>
                        </a:rPr>
                        <a:t>Expected</a:t>
                      </a:r>
                    </a:p>
                  </a:txBody>
                  <a:tcPr anchor="ctr" marB="12700" marT="12700" marR="0" marL="0">
                    <a:lnL algn="ctr" cmpd="sng" cap="flat" w="0">
                      <a:noFill/>
                      <a:prstDash val="solid"/>
                    </a:lnL>
                    <a:lnR algn="ctr" cmpd="sng" cap="flat" w="0">
                      <a:noFill/>
                      <a:prstDash val="solid"/>
                    </a:lnR>
                    <a:lnT algn="ctr" cmpd="sng" cap="flat" w="6350">
                      <a:solidFill>
                        <a:srgbClr val="D3D3D3">
                          <a:alpha val="100000"/>
                        </a:srgbClr>
                      </a:solidFill>
                      <a:prstDash val="solid"/>
                    </a:lnT>
                    <a:lnB algn="ctr" cmpd="sng" cap="flat" w="6350">
                      <a:solidFill>
                        <a:srgbClr val="D3D3D3">
                          <a:alpha val="100000"/>
                        </a:srgbClr>
                      </a:solidFill>
                      <a:prstDash val="solid"/>
                    </a:lnB>
                    <a:solidFill>
                      <a:srgbClr val="FFFFFF">
                        <a:alpha val="0"/>
                      </a:srgbClr>
                    </a:solidFill>
                  </a:tcPr>
                </a:tc>
              </a:tr>
              <a:tr h="411480">
                <a:tc>
                  <a:txBody>
                    <a:bodyPr/>
                    <a:lstStyle/>
                    <a:p>
                      <a:pPr algn="l" marL="63500" marR="63500">
                        <a:lnSpc>
                          <a:spcPct val="100000"/>
                        </a:lnSpc>
                        <a:spcBef>
                          <a:spcPts val="500"/>
                        </a:spcBef>
                        <a:spcAft>
                          <a:spcPts val="500"/>
                        </a:spcAft>
                        <a:buNone/>
                      </a:pPr>
                      <a:r>
                        <a:rPr cap="none" sz="1100" i="0" b="0" u="none">
                          <a:solidFill>
                            <a:srgbClr val="003E52">
                              <a:alpha val="100000"/>
                            </a:srgbClr>
                          </a:solidFill>
                          <a:latin typeface="Arial Nova Light"/>
                          <a:cs typeface="Arial Nova Light"/>
                          <a:ea typeface="Arial Nova Light"/>
                          <a:sym typeface="Arial Nova Light"/>
                        </a:rPr>
                        <a:t>Absorption (Units)</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-397</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632</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-391</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636</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3175">
                      <a:solidFill>
                        <a:srgbClr val="D3D3D3">
                          <a:alpha val="100000"/>
                        </a:srgbClr>
                      </a:solidFill>
                      <a:prstDash val="solid"/>
                    </a:lnB>
                    <a:solidFill>
                      <a:srgbClr val="FFFFFF">
                        <a:alpha val="0"/>
                      </a:srgbClr>
                    </a:solidFill>
                  </a:tcPr>
                </a:tc>
              </a:tr>
              <a:tr h="411480">
                <a:tc>
                  <a:txBody>
                    <a:bodyPr/>
                    <a:lstStyle/>
                    <a:p>
                      <a:pPr algn="l" marL="63500" marR="63500">
                        <a:lnSpc>
                          <a:spcPct val="100000"/>
                        </a:lnSpc>
                        <a:spcBef>
                          <a:spcPts val="500"/>
                        </a:spcBef>
                        <a:spcAft>
                          <a:spcPts val="500"/>
                        </a:spcAft>
                        <a:buNone/>
                      </a:pPr>
                      <a:r>
                        <a:rPr cap="none" sz="1100" i="0" b="0" u="none">
                          <a:solidFill>
                            <a:srgbClr val="003E52">
                              <a:alpha val="100000"/>
                            </a:srgbClr>
                          </a:solidFill>
                          <a:latin typeface="Arial Nova Light"/>
                          <a:cs typeface="Arial Nova Light"/>
                          <a:ea typeface="Arial Nova Light"/>
                          <a:sym typeface="Arial Nova Light"/>
                        </a:rPr>
                        <a:t>Absorption (%)</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-1.6%</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0.7%</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-1.6%</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0.7%</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r>
              <a:tr h="411480">
                <a:tc>
                  <a:txBody>
                    <a:bodyPr/>
                    <a:lstStyle/>
                    <a:p>
                      <a:pPr algn="l" marL="63500" marR="63500">
                        <a:lnSpc>
                          <a:spcPct val="100000"/>
                        </a:lnSpc>
                        <a:spcBef>
                          <a:spcPts val="500"/>
                        </a:spcBef>
                        <a:spcAft>
                          <a:spcPts val="500"/>
                        </a:spcAft>
                        <a:buNone/>
                      </a:pPr>
                      <a:r>
                        <a:rPr cap="none" sz="1100" i="0" b="0" u="none">
                          <a:solidFill>
                            <a:srgbClr val="003E52">
                              <a:alpha val="100000"/>
                            </a:srgbClr>
                          </a:solidFill>
                          <a:latin typeface="Arial Nova Light"/>
                          <a:cs typeface="Arial Nova Light"/>
                          <a:ea typeface="Arial Nova Light"/>
                          <a:sym typeface="Arial Nova Light"/>
                        </a:rPr>
                        <a:t>Completions (Units)</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0</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1,730</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303</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1,827</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r>
              <a:tr h="411480">
                <a:tc>
                  <a:txBody>
                    <a:bodyPr/>
                    <a:lstStyle/>
                    <a:p>
                      <a:pPr algn="l" marL="63500" marR="63500">
                        <a:lnSpc>
                          <a:spcPct val="100000"/>
                        </a:lnSpc>
                        <a:spcBef>
                          <a:spcPts val="500"/>
                        </a:spcBef>
                        <a:spcAft>
                          <a:spcPts val="500"/>
                        </a:spcAft>
                        <a:buNone/>
                      </a:pPr>
                      <a:r>
                        <a:rPr cap="none" sz="1100" i="0" b="0" u="none">
                          <a:solidFill>
                            <a:srgbClr val="003E52">
                              <a:alpha val="100000"/>
                            </a:srgbClr>
                          </a:solidFill>
                          <a:latin typeface="Arial Nova Light"/>
                          <a:cs typeface="Arial Nova Light"/>
                          <a:ea typeface="Arial Nova Light"/>
                          <a:sym typeface="Arial Nova Light"/>
                        </a:rPr>
                        <a:t>Completions Over Inventory</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0.0%</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1.8%</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1.1%</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1.9%</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r>
              <a:tr h="411480">
                <a:tc>
                  <a:txBody>
                    <a:bodyPr/>
                    <a:lstStyle/>
                    <a:p>
                      <a:pPr algn="l" marL="63500" marR="63500">
                        <a:lnSpc>
                          <a:spcPct val="100000"/>
                        </a:lnSpc>
                        <a:spcBef>
                          <a:spcPts val="500"/>
                        </a:spcBef>
                        <a:spcAft>
                          <a:spcPts val="500"/>
                        </a:spcAft>
                        <a:buNone/>
                      </a:pPr>
                      <a:r>
                        <a:rPr cap="none" sz="1100" i="0" b="0" u="none">
                          <a:solidFill>
                            <a:srgbClr val="003E52">
                              <a:alpha val="100000"/>
                            </a:srgbClr>
                          </a:solidFill>
                          <a:latin typeface="Arial Nova Light"/>
                          <a:cs typeface="Arial Nova Light"/>
                          <a:ea typeface="Arial Nova Light"/>
                          <a:sym typeface="Arial Nova Light"/>
                        </a:rPr>
                        <a:t>Completions vs. Absorption</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55565A">
                              <a:alpha val="100000"/>
                            </a:srgbClr>
                          </a:solidFill>
                          <a:latin typeface="Arial Nova Light"/>
                          <a:cs typeface="Arial Nova Light"/>
                          <a:ea typeface="Arial Nova Light"/>
                          <a:sym typeface="Arial Nova Light"/>
                        </a:rPr>
                        <a:t>-397</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55565A">
                              <a:alpha val="100000"/>
                            </a:srgbClr>
                          </a:solidFill>
                          <a:latin typeface="Arial Nova Light"/>
                          <a:cs typeface="Arial Nova Light"/>
                          <a:ea typeface="Arial Nova Light"/>
                          <a:sym typeface="Arial Nova Light"/>
                        </a:rPr>
                        <a:t>-1,098</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55565A">
                              <a:alpha val="100000"/>
                            </a:srgbClr>
                          </a:solidFill>
                          <a:latin typeface="Arial Nova Light"/>
                          <a:cs typeface="Arial Nova Light"/>
                          <a:ea typeface="Arial Nova Light"/>
                          <a:sym typeface="Arial Nova Light"/>
                        </a:rPr>
                        <a:t>-694</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55565A">
                              <a:alpha val="100000"/>
                            </a:srgbClr>
                          </a:solidFill>
                          <a:latin typeface="Arial Nova Light"/>
                          <a:cs typeface="Arial Nova Light"/>
                          <a:ea typeface="Arial Nova Light"/>
                          <a:sym typeface="Arial Nova Light"/>
                        </a:rPr>
                        <a:t>-1,191</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0">
                      <a:noFill/>
                      <a:prstDash val="solid"/>
                    </a:lnB>
                    <a:solidFill>
                      <a:srgbClr val="FFFFFF">
                        <a:alpha val="0"/>
                      </a:srgbClr>
                    </a:solidFill>
                  </a:tcPr>
                </a:tc>
              </a:tr>
            </a:tbl>
          </a:graphicData>
        </a:graphic>
      </p:graphicFrame>
      <p:pic>
        <p:nvPicPr>
          <p:cNvPr id="5" name="Right Content" descr=""/>
          <p:cNvPicPr>
            <a:picLocks noGrp="1"/>
          </p:cNvPicPr>
          <p:nvPr>
            <p:ph sz="quarter" idx="13"/>
          </p:nvPr>
        </p:nvPicPr>
        <p:blipFill>
          <a:blip cstate="print" r:embed="rId2"/>
          <a:stretch>
            <a:fillRect/>
          </a:stretch>
        </p:blipFill>
        <p:spPr>
          <a:xfrm>
            <a:off x="6177917" y="1124712"/>
            <a:ext cx="5394960" cy="50292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613180" y="265953"/>
            <a:ext cx="2130552" cy="338328"/>
          </a:xfrm>
        </p:spPr>
        <p:txBody>
          <a:bodyPr/>
          <a:lstStyle/>
          <a:p>
            <a:r>
              <a:rPr/>
              <a:t>Schools</a:t>
            </a:r>
          </a:p>
        </p:txBody>
      </p:sp>
      <p:sp>
        <p:nvSpPr>
          <p:cNvPr id="3" name="Footer"/>
          <p:cNvSpPr>
            <a:spLocks noGrp="1"/>
          </p:cNvSpPr>
          <p:nvPr>
            <p:ph type="ftr" sz="quarter" idx="13"/>
          </p:nvPr>
        </p:nvSpPr>
        <p:spPr>
          <a:xfrm>
            <a:off x="613180" y="6299200"/>
            <a:ext cx="9496589" cy="448459"/>
          </a:xfrm>
        </p:spPr>
        <p:txBody>
          <a:bodyPr/>
          <a:lstStyle/>
          <a:p>
            <a:pPr algn="l" marL="0" marR="0">
              <a:lnSpc>
                <a:spcPct val="100000"/>
              </a:lnSpc>
              <a:spcBef>
                <a:spcPts val="0"/>
              </a:spcBef>
              <a:spcAft>
                <a:spcPts val="0"/>
              </a:spcAft>
              <a:buNone/>
            </a:pPr>
            <a:r>
              <a:rPr cap="none" sz="1050" i="1" b="0" u="none">
                <a:solidFill>
                  <a:srgbClr val="55565A">
                    <a:alpha val="100000"/>
                  </a:srgbClr>
                </a:solidFill>
                <a:latin typeface="Arial Nova Light"/>
                <a:cs typeface="Arial Nova Light"/>
                <a:ea typeface="Arial Nova Light"/>
                <a:sym typeface="Arial Nova Light"/>
              </a:rPr>
              <a:t>School Performance</a:t>
            </a:r>
            <a:r>
              <a:t> includes math and reading school proficiency scores, scores relative to state, and proficiency equity; </a:t>
            </a:r>
            <a:r>
              <a:rPr cap="none" sz="1050" i="1" b="0" u="none">
                <a:solidFill>
                  <a:srgbClr val="55565A">
                    <a:alpha val="100000"/>
                  </a:srgbClr>
                </a:solidFill>
                <a:latin typeface="Arial Nova Light"/>
                <a:cs typeface="Arial Nova Light"/>
                <a:ea typeface="Arial Nova Light"/>
                <a:sym typeface="Arial Nova Light"/>
              </a:rPr>
              <a:t>College Readiness</a:t>
            </a:r>
            <a:r>
              <a:t> includes high school graduation rates, AP enrollment, % upperclassmen in Algebra I, % took SAT/ACT, etc.; </a:t>
            </a:r>
            <a:r>
              <a:rPr cap="none" sz="1050" i="1" b="0" u="none">
                <a:solidFill>
                  <a:srgbClr val="55565A">
                    <a:alpha val="100000"/>
                  </a:srgbClr>
                </a:solidFill>
                <a:latin typeface="Arial Nova Light"/>
                <a:cs typeface="Arial Nova Light"/>
                <a:ea typeface="Arial Nova Light"/>
                <a:sym typeface="Arial Nova Light"/>
              </a:rPr>
              <a:t>School Resources</a:t>
            </a:r>
            <a:r>
              <a:t> includes number students per teacher, % new teachers, % certified teachers, sports programs, gifted programs, etc.; </a:t>
            </a:r>
            <a:r>
              <a:rPr cap="none" sz="1050" i="1" b="0" u="none">
                <a:solidFill>
                  <a:srgbClr val="55565A">
                    <a:alpha val="100000"/>
                  </a:srgbClr>
                </a:solidFill>
                <a:latin typeface="Arial Nova Light"/>
                <a:cs typeface="Arial Nova Light"/>
                <a:ea typeface="Arial Nova Light"/>
                <a:sym typeface="Arial Nova Light"/>
              </a:rPr>
              <a:t>School Discipline</a:t>
            </a:r>
            <a:r>
              <a:t> includes disciplinary incidents, % students or teachers chronically absent, % days lost to suspensions, etc.; </a:t>
            </a:r>
            <a:r>
              <a:rPr cap="none" sz="1050" i="1" b="0" u="none">
                <a:solidFill>
                  <a:srgbClr val="55565A">
                    <a:alpha val="100000"/>
                  </a:srgbClr>
                </a:solidFill>
                <a:latin typeface="Arial Nova Light"/>
                <a:cs typeface="Arial Nova Light"/>
                <a:ea typeface="Arial Nova Light"/>
                <a:sym typeface="Arial Nova Light"/>
              </a:rPr>
              <a:t>District Characteristics</a:t>
            </a:r>
            <a:r>
              <a:t> includes teacher salaries, expenditures per student, and district graduation rates, teacher/student ratios, proficiency scores, etc.</a:t>
            </a:r>
            <a:r>
              <a:t> Data sourced from the National Center for Education Statistics (NCES).</a:t>
            </a:r>
          </a:p>
        </p:txBody>
      </p:sp>
      <p:graphicFrame>
        <p:nvGraphicFramePr>
          <p:cNvPr id="4" name="Content"/>
          <p:cNvGraphicFramePr>
            <a:graphicFrameLocks noGrp="true"/>
          </p:cNvGraphicFramePr>
          <p:nvPr/>
        </p:nvGraphicFramePr>
        <p:xfrm rot="0">
          <a:off x="614362" y="1124712"/>
          <a:ext cx="10972800" cy="5029200"/>
        </p:xfrm>
        <a:graphic>
          <a:graphicData uri="http://schemas.openxmlformats.org/drawingml/2006/table">
            <a:tbl>
              <a:tblPr/>
              <a:tblGrid>
                <a:gridCol w="3703320"/>
                <a:gridCol w="640080"/>
                <a:gridCol w="640080"/>
                <a:gridCol w="731520"/>
                <a:gridCol w="1005840"/>
                <a:gridCol w="868680"/>
                <a:gridCol w="868680"/>
                <a:gridCol w="822960"/>
                <a:gridCol w="1143000"/>
                <a:gridCol w="548640"/>
              </a:tblGrid>
              <a:tr h="274320">
                <a:tc rowSpan="2">
                  <a:txBody>
                    <a:bodyPr/>
                    <a:lstStyle/>
                    <a:p>
                      <a:pPr algn="ctr" marL="63500" marR="63500">
                        <a:lnSpc>
                          <a:spcPct val="100000"/>
                        </a:lnSpc>
                        <a:spcBef>
                          <a:spcPts val="100"/>
                        </a:spcBef>
                        <a:spcAft>
                          <a:spcPts val="100"/>
                        </a:spcAft>
                        <a:buNone/>
                      </a:pPr>
                      <a:r>
                        <a:rPr cap="none" sz="1100" i="0" b="0" u="none">
                          <a:solidFill>
                            <a:srgbClr val="003D52">
                              <a:alpha val="100000"/>
                            </a:srgbClr>
                          </a:solidFill>
                          <a:latin typeface="Arial Nova"/>
                          <a:cs typeface="Arial Nova"/>
                          <a:ea typeface="Arial Nova"/>
                          <a:sym typeface="Arial Nova"/>
                        </a:rPr>
                        <a:t>School Name</a:t>
                      </a:r>
                    </a:p>
                  </a:txBody>
                  <a:tcPr anchor="ctr" marB="12700" marT="12700" marR="0" marL="0">
                    <a:lnL algn="ctr" cmpd="sng" cap="flat" w="0">
                      <a:noFill/>
                      <a:prstDash val="solid"/>
                    </a:lnL>
                    <a:lnR algn="ctr" cmpd="sng" cap="flat" w="0">
                      <a:noFill/>
                      <a:prstDash val="solid"/>
                    </a:lnR>
                    <a:lnT algn="ctr" cmpd="sng" cap="flat" w="0">
                      <a:noFill/>
                      <a:prstDash val="solid"/>
                    </a:lnT>
                    <a:lnB algn="ctr" cmpd="sng" cap="flat" w="3175">
                      <a:solidFill>
                        <a:srgbClr val="D3D3D3">
                          <a:alpha val="100000"/>
                        </a:srgbClr>
                      </a:solidFill>
                      <a:prstDash val="solid"/>
                    </a:lnB>
                    <a:solidFill>
                      <a:srgbClr val="FFFFFF">
                        <a:alpha val="0"/>
                      </a:srgbClr>
                    </a:solidFill>
                  </a:tcPr>
                </a:tc>
                <a:tc rowSpan="2">
                  <a:txBody>
                    <a:bodyPr/>
                    <a:lstStyle/>
                    <a:p>
                      <a:pPr algn="ctr" marL="63500" marR="63500">
                        <a:lnSpc>
                          <a:spcPct val="100000"/>
                        </a:lnSpc>
                        <a:spcBef>
                          <a:spcPts val="100"/>
                        </a:spcBef>
                        <a:spcAft>
                          <a:spcPts val="100"/>
                        </a:spcAft>
                        <a:buNone/>
                      </a:pPr>
                      <a:r>
                        <a:rPr cap="none" sz="1100" i="0" b="0" u="none">
                          <a:solidFill>
                            <a:srgbClr val="003D52">
                              <a:alpha val="100000"/>
                            </a:srgbClr>
                          </a:solidFill>
                          <a:latin typeface="Arial Nova"/>
                          <a:cs typeface="Arial Nova"/>
                          <a:ea typeface="Arial Nova"/>
                          <a:sym typeface="Arial Nova"/>
                        </a:rPr>
                        <a:t>Level</a:t>
                      </a:r>
                    </a:p>
                  </a:txBody>
                  <a:tcPr anchor="ctr" marB="12700" marT="12700" marR="0" marL="0">
                    <a:lnL algn="ctr" cmpd="sng" cap="flat" w="0">
                      <a:noFill/>
                      <a:prstDash val="solid"/>
                    </a:lnL>
                    <a:lnR algn="ctr" cmpd="sng" cap="flat" w="0">
                      <a:noFill/>
                      <a:prstDash val="solid"/>
                    </a:lnR>
                    <a:lnT algn="ctr" cmpd="sng" cap="flat" w="0">
                      <a:noFill/>
                      <a:prstDash val="solid"/>
                    </a:lnT>
                    <a:lnB algn="ctr" cmpd="sng" cap="flat" w="3175">
                      <a:solidFill>
                        <a:srgbClr val="D3D3D3">
                          <a:alpha val="100000"/>
                        </a:srgbClr>
                      </a:solidFill>
                      <a:prstDash val="solid"/>
                    </a:lnB>
                    <a:solidFill>
                      <a:srgbClr val="FFFFFF">
                        <a:alpha val="0"/>
                      </a:srgbClr>
                    </a:solidFill>
                  </a:tcPr>
                </a:tc>
                <a:tc rowSpan="2">
                  <a:txBody>
                    <a:bodyPr/>
                    <a:lstStyle/>
                    <a:p>
                      <a:pPr algn="ctr" marL="63500" marR="63500">
                        <a:lnSpc>
                          <a:spcPct val="100000"/>
                        </a:lnSpc>
                        <a:spcBef>
                          <a:spcPts val="100"/>
                        </a:spcBef>
                        <a:spcAft>
                          <a:spcPts val="100"/>
                        </a:spcAft>
                        <a:buNone/>
                      </a:pPr>
                      <a:r>
                        <a:rPr cap="none" sz="1100" i="0" b="0" u="none">
                          <a:solidFill>
                            <a:srgbClr val="003D52">
                              <a:alpha val="100000"/>
                            </a:srgbClr>
                          </a:solidFill>
                          <a:latin typeface="Arial Nova"/>
                          <a:cs typeface="Arial Nova"/>
                          <a:ea typeface="Arial Nova"/>
                          <a:sym typeface="Arial Nova"/>
                        </a:rPr>
                        <a:t>Grade</a:t>
                      </a:r>
                      <a:br>
                        <a:rPr cap="none" sz="1100" i="0" b="0" u="none">
                          <a:solidFill>
                            <a:srgbClr val="003D52">
                              <a:alpha val="100000"/>
                            </a:srgbClr>
                          </a:solidFill>
                          <a:latin typeface="Arial Nova"/>
                          <a:cs typeface="Arial Nova"/>
                          <a:ea typeface="Arial Nova"/>
                          <a:sym typeface="Arial Nova"/>
                        </a:rPr>
                      </a:br>
                      <a:r>
                        <a:rPr cap="none" sz="1100" i="0" b="0" u="none">
                          <a:solidFill>
                            <a:srgbClr val="003D52">
                              <a:alpha val="100000"/>
                            </a:srgbClr>
                          </a:solidFill>
                          <a:latin typeface="Arial Nova"/>
                          <a:cs typeface="Arial Nova"/>
                          <a:ea typeface="Arial Nova"/>
                          <a:sym typeface="Arial Nova"/>
                        </a:rPr>
                        <a:t>Span</a:t>
                      </a:r>
                    </a:p>
                  </a:txBody>
                  <a:tcPr anchor="ctr" marB="12700" marT="12700" marR="0" marL="0">
                    <a:lnL algn="ctr" cmpd="sng" cap="flat" w="0">
                      <a:noFill/>
                      <a:prstDash val="solid"/>
                    </a:lnL>
                    <a:lnR algn="ctr" cmpd="sng" cap="flat" w="0">
                      <a:noFill/>
                      <a:prstDash val="solid"/>
                    </a:lnR>
                    <a:lnT algn="ctr" cmpd="sng" cap="flat" w="0">
                      <a:noFill/>
                      <a:prstDash val="solid"/>
                    </a:lnT>
                    <a:lnB algn="ctr" cmpd="sng" cap="flat" w="3175">
                      <a:solidFill>
                        <a:srgbClr val="D3D3D3">
                          <a:alpha val="100000"/>
                        </a:srgbClr>
                      </a:solidFill>
                      <a:prstDash val="solid"/>
                    </a:lnB>
                    <a:solidFill>
                      <a:srgbClr val="FFFFFF">
                        <a:alpha val="0"/>
                      </a:srgbClr>
                    </a:solidFill>
                  </a:tcPr>
                </a:tc>
                <a:tc rowSpan="2">
                  <a:txBody>
                    <a:bodyPr/>
                    <a:lstStyle/>
                    <a:p>
                      <a:pPr algn="ctr" marL="63500" marR="63500">
                        <a:lnSpc>
                          <a:spcPct val="100000"/>
                        </a:lnSpc>
                        <a:spcBef>
                          <a:spcPts val="100"/>
                        </a:spcBef>
                        <a:spcAft>
                          <a:spcPts val="100"/>
                        </a:spcAft>
                        <a:buNone/>
                      </a:pPr>
                      <a:r>
                        <a:rPr cap="none" sz="1100" i="0" b="0" u="none">
                          <a:solidFill>
                            <a:srgbClr val="003D52">
                              <a:alpha val="100000"/>
                            </a:srgbClr>
                          </a:solidFill>
                          <a:latin typeface="Arial Nova"/>
                          <a:cs typeface="Arial Nova"/>
                          <a:ea typeface="Arial Nova"/>
                          <a:sym typeface="Arial Nova"/>
                        </a:rPr>
                        <a:t>Distance</a:t>
                      </a:r>
                    </a:p>
                  </a:txBody>
                  <a:tcPr anchor="ctr" marB="12700" marT="12700" marR="0" marL="0">
                    <a:lnL algn="ctr" cmpd="sng" cap="flat" w="0">
                      <a:noFill/>
                      <a:prstDash val="solid"/>
                    </a:lnL>
                    <a:lnR algn="ctr" cmpd="sng" cap="flat" w="0">
                      <a:noFill/>
                      <a:prstDash val="solid"/>
                    </a:lnR>
                    <a:lnT algn="ctr" cmpd="sng" cap="flat" w="0">
                      <a:noFill/>
                      <a:prstDash val="solid"/>
                    </a:lnT>
                    <a:lnB algn="ctr" cmpd="sng" cap="flat" w="3175">
                      <a:solidFill>
                        <a:srgbClr val="D3D3D3">
                          <a:alpha val="100000"/>
                        </a:srgbClr>
                      </a:solidFill>
                      <a:prstDash val="solid"/>
                    </a:lnB>
                    <a:solidFill>
                      <a:srgbClr val="FFFFFF">
                        <a:alpha val="0"/>
                      </a:srgbClr>
                    </a:solidFill>
                  </a:tcPr>
                </a:tc>
                <a:tc gridSpan="6">
                  <a:txBody>
                    <a:bodyPr/>
                    <a:lstStyle/>
                    <a:p>
                      <a:pPr algn="ctr" marL="63500" marR="63500">
                        <a:lnSpc>
                          <a:spcPct val="100000"/>
                        </a:lnSpc>
                        <a:spcBef>
                          <a:spcPts val="100"/>
                        </a:spcBef>
                        <a:spcAft>
                          <a:spcPts val="100"/>
                        </a:spcAft>
                        <a:buNone/>
                      </a:pPr>
                      <a:r>
                        <a:rPr cap="none" sz="1100" i="0" b="0" u="none">
                          <a:solidFill>
                            <a:srgbClr val="003D52">
                              <a:alpha val="100000"/>
                            </a:srgbClr>
                          </a:solidFill>
                          <a:latin typeface="Arial Nova"/>
                          <a:cs typeface="Arial Nova"/>
                          <a:ea typeface="Arial Nova"/>
                          <a:sym typeface="Arial Nova"/>
                        </a:rPr>
                        <a:t>Report Card</a:t>
                      </a:r>
                    </a:p>
                  </a:txBody>
                  <a:tcPr anchor="ctr" marB="12700" marT="12700" marR="0" marL="0">
                    <a:lnL algn="ctr" cmpd="sng" cap="flat" w="0">
                      <a:noFill/>
                      <a:prstDash val="solid"/>
                    </a:lnL>
                    <a:lnR algn="ctr" cmpd="sng" cap="flat" w="0">
                      <a:noFill/>
                      <a:prstDash val="solid"/>
                    </a:lnR>
                    <a:lnT algn="ctr" cmpd="sng" cap="flat" w="0">
                      <a:noFill/>
                      <a:prstDash val="solid"/>
                    </a:lnT>
                    <a:lnB algn="ctr" cmpd="sng" cap="flat" w="3175">
                      <a:solidFill>
                        <a:srgbClr val="D3D3D3">
                          <a:alpha val="100000"/>
                        </a:srgbClr>
                      </a:solidFill>
                      <a:prstDash val="solid"/>
                    </a:lnB>
                    <a:solidFill>
                      <a:srgbClr val="FFFFFF">
                        <a:alpha val="0"/>
                      </a:srgbClr>
                    </a:solidFill>
                  </a:tcPr>
                </a:tc>
                <a:tc hMerge="true">
                  <a:txBody>
                    <a:bodyPr/>
                    <a:lstStyle/>
                    <a:p>
                      <a:pPr algn="ctr" marL="63500" marR="63500">
                        <a:lnSpc>
                          <a:spcPct val="100000"/>
                        </a:lnSpc>
                        <a:spcBef>
                          <a:spcPts val="100"/>
                        </a:spcBef>
                        <a:spcAft>
                          <a:spcPts val="100"/>
                        </a:spcAft>
                        <a:buNone/>
                      </a:pPr>
                      <a:r>
                        <a:rPr cap="none" sz="1100" i="0" b="0" u="none">
                          <a:solidFill>
                            <a:srgbClr val="003D52">
                              <a:alpha val="100000"/>
                            </a:srgbClr>
                          </a:solidFill>
                          <a:latin typeface="Arial Nova"/>
                          <a:cs typeface="Arial Nova"/>
                          <a:ea typeface="Arial Nova"/>
                          <a:sym typeface="Arial Nova"/>
                        </a:rPr>
                        <a:t>Report Card</a:t>
                      </a:r>
                    </a:p>
                  </a:txBody>
                  <a:tcPr anchor="ctr" marB="12700" marT="12700" marR="0" marL="0">
                    <a:lnL algn="ctr" cmpd="sng" cap="flat" w="0">
                      <a:noFill/>
                      <a:prstDash val="solid"/>
                    </a:lnL>
                    <a:lnR algn="ctr" cmpd="sng" cap="flat" w="0">
                      <a:noFill/>
                      <a:prstDash val="solid"/>
                    </a:lnR>
                    <a:lnT algn="ctr" cmpd="sng" cap="flat" w="0">
                      <a:noFill/>
                      <a:prstDash val="solid"/>
                    </a:lnT>
                    <a:lnB algn="ctr" cmpd="sng" cap="flat" w="3175">
                      <a:solidFill>
                        <a:srgbClr val="D3D3D3">
                          <a:alpha val="100000"/>
                        </a:srgbClr>
                      </a:solidFill>
                      <a:prstDash val="solid"/>
                    </a:lnB>
                    <a:solidFill>
                      <a:srgbClr val="FFFFFF">
                        <a:alpha val="0"/>
                      </a:srgbClr>
                    </a:solidFill>
                  </a:tcPr>
                </a:tc>
                <a:tc hMerge="true">
                  <a:txBody>
                    <a:bodyPr/>
                    <a:lstStyle/>
                    <a:p>
                      <a:pPr algn="ctr" marL="63500" marR="63500">
                        <a:lnSpc>
                          <a:spcPct val="100000"/>
                        </a:lnSpc>
                        <a:spcBef>
                          <a:spcPts val="100"/>
                        </a:spcBef>
                        <a:spcAft>
                          <a:spcPts val="100"/>
                        </a:spcAft>
                        <a:buNone/>
                      </a:pPr>
                      <a:r>
                        <a:rPr cap="none" sz="1100" i="0" b="0" u="none">
                          <a:solidFill>
                            <a:srgbClr val="003D52">
                              <a:alpha val="100000"/>
                            </a:srgbClr>
                          </a:solidFill>
                          <a:latin typeface="Arial Nova"/>
                          <a:cs typeface="Arial Nova"/>
                          <a:ea typeface="Arial Nova"/>
                          <a:sym typeface="Arial Nova"/>
                        </a:rPr>
                        <a:t>Report Card</a:t>
                      </a:r>
                    </a:p>
                  </a:txBody>
                  <a:tcPr anchor="ctr" marB="12700" marT="12700" marR="0" marL="0">
                    <a:lnL algn="ctr" cmpd="sng" cap="flat" w="0">
                      <a:noFill/>
                      <a:prstDash val="solid"/>
                    </a:lnL>
                    <a:lnR algn="ctr" cmpd="sng" cap="flat" w="0">
                      <a:noFill/>
                      <a:prstDash val="solid"/>
                    </a:lnR>
                    <a:lnT algn="ctr" cmpd="sng" cap="flat" w="0">
                      <a:noFill/>
                      <a:prstDash val="solid"/>
                    </a:lnT>
                    <a:lnB algn="ctr" cmpd="sng" cap="flat" w="3175">
                      <a:solidFill>
                        <a:srgbClr val="D3D3D3">
                          <a:alpha val="100000"/>
                        </a:srgbClr>
                      </a:solidFill>
                      <a:prstDash val="solid"/>
                    </a:lnB>
                    <a:solidFill>
                      <a:srgbClr val="FFFFFF">
                        <a:alpha val="0"/>
                      </a:srgbClr>
                    </a:solidFill>
                  </a:tcPr>
                </a:tc>
                <a:tc hMerge="true">
                  <a:txBody>
                    <a:bodyPr/>
                    <a:lstStyle/>
                    <a:p>
                      <a:pPr algn="ctr" marL="63500" marR="63500">
                        <a:lnSpc>
                          <a:spcPct val="100000"/>
                        </a:lnSpc>
                        <a:spcBef>
                          <a:spcPts val="100"/>
                        </a:spcBef>
                        <a:spcAft>
                          <a:spcPts val="100"/>
                        </a:spcAft>
                        <a:buNone/>
                      </a:pPr>
                      <a:r>
                        <a:rPr cap="none" sz="1100" i="0" b="0" u="none">
                          <a:solidFill>
                            <a:srgbClr val="003D52">
                              <a:alpha val="100000"/>
                            </a:srgbClr>
                          </a:solidFill>
                          <a:latin typeface="Arial Nova"/>
                          <a:cs typeface="Arial Nova"/>
                          <a:ea typeface="Arial Nova"/>
                          <a:sym typeface="Arial Nova"/>
                        </a:rPr>
                        <a:t>Report Card</a:t>
                      </a:r>
                    </a:p>
                  </a:txBody>
                  <a:tcPr anchor="ctr" marB="12700" marT="12700" marR="0" marL="0">
                    <a:lnL algn="ctr" cmpd="sng" cap="flat" w="0">
                      <a:noFill/>
                      <a:prstDash val="solid"/>
                    </a:lnL>
                    <a:lnR algn="ctr" cmpd="sng" cap="flat" w="0">
                      <a:noFill/>
                      <a:prstDash val="solid"/>
                    </a:lnR>
                    <a:lnT algn="ctr" cmpd="sng" cap="flat" w="0">
                      <a:noFill/>
                      <a:prstDash val="solid"/>
                    </a:lnT>
                    <a:lnB algn="ctr" cmpd="sng" cap="flat" w="3175">
                      <a:solidFill>
                        <a:srgbClr val="D3D3D3">
                          <a:alpha val="100000"/>
                        </a:srgbClr>
                      </a:solidFill>
                      <a:prstDash val="solid"/>
                    </a:lnB>
                    <a:solidFill>
                      <a:srgbClr val="FFFFFF">
                        <a:alpha val="0"/>
                      </a:srgbClr>
                    </a:solidFill>
                  </a:tcPr>
                </a:tc>
                <a:tc hMerge="true">
                  <a:txBody>
                    <a:bodyPr/>
                    <a:lstStyle/>
                    <a:p>
                      <a:pPr algn="ctr" marL="63500" marR="63500">
                        <a:lnSpc>
                          <a:spcPct val="100000"/>
                        </a:lnSpc>
                        <a:spcBef>
                          <a:spcPts val="100"/>
                        </a:spcBef>
                        <a:spcAft>
                          <a:spcPts val="100"/>
                        </a:spcAft>
                        <a:buNone/>
                      </a:pPr>
                      <a:r>
                        <a:rPr cap="none" sz="1100" i="0" b="0" u="none">
                          <a:solidFill>
                            <a:srgbClr val="003D52">
                              <a:alpha val="100000"/>
                            </a:srgbClr>
                          </a:solidFill>
                          <a:latin typeface="Arial Nova"/>
                          <a:cs typeface="Arial Nova"/>
                          <a:ea typeface="Arial Nova"/>
                          <a:sym typeface="Arial Nova"/>
                        </a:rPr>
                        <a:t>Report Card</a:t>
                      </a:r>
                    </a:p>
                  </a:txBody>
                  <a:tcPr anchor="ctr" marB="12700" marT="12700" marR="0" marL="0">
                    <a:lnL algn="ctr" cmpd="sng" cap="flat" w="0">
                      <a:noFill/>
                      <a:prstDash val="solid"/>
                    </a:lnL>
                    <a:lnR algn="ctr" cmpd="sng" cap="flat" w="0">
                      <a:noFill/>
                      <a:prstDash val="solid"/>
                    </a:lnR>
                    <a:lnT algn="ctr" cmpd="sng" cap="flat" w="0">
                      <a:noFill/>
                      <a:prstDash val="solid"/>
                    </a:lnT>
                    <a:lnB algn="ctr" cmpd="sng" cap="flat" w="3175">
                      <a:solidFill>
                        <a:srgbClr val="D3D3D3">
                          <a:alpha val="100000"/>
                        </a:srgbClr>
                      </a:solidFill>
                      <a:prstDash val="solid"/>
                    </a:lnB>
                    <a:solidFill>
                      <a:srgbClr val="FFFFFF">
                        <a:alpha val="0"/>
                      </a:srgbClr>
                    </a:solidFill>
                  </a:tcPr>
                </a:tc>
                <a:tc hMerge="true">
                  <a:txBody>
                    <a:bodyPr/>
                    <a:lstStyle/>
                    <a:p>
                      <a:pPr algn="ctr" marL="63500" marR="63500">
                        <a:lnSpc>
                          <a:spcPct val="100000"/>
                        </a:lnSpc>
                        <a:spcBef>
                          <a:spcPts val="100"/>
                        </a:spcBef>
                        <a:spcAft>
                          <a:spcPts val="100"/>
                        </a:spcAft>
                        <a:buNone/>
                      </a:pPr>
                      <a:r>
                        <a:rPr cap="none" sz="1100" i="0" b="0" u="none">
                          <a:solidFill>
                            <a:srgbClr val="003D52">
                              <a:alpha val="100000"/>
                            </a:srgbClr>
                          </a:solidFill>
                          <a:latin typeface="Arial Nova"/>
                          <a:cs typeface="Arial Nova"/>
                          <a:ea typeface="Arial Nova"/>
                          <a:sym typeface="Arial Nova"/>
                        </a:rPr>
                        <a:t>Report Card</a:t>
                      </a:r>
                    </a:p>
                  </a:txBody>
                  <a:tcPr anchor="ctr" marB="12700" marT="12700" marR="0" marL="0">
                    <a:lnL algn="ctr" cmpd="sng" cap="flat" w="0">
                      <a:noFill/>
                      <a:prstDash val="solid"/>
                    </a:lnL>
                    <a:lnR algn="ctr" cmpd="sng" cap="flat" w="0">
                      <a:noFill/>
                      <a:prstDash val="solid"/>
                    </a:lnR>
                    <a:lnT algn="ctr" cmpd="sng" cap="flat" w="0">
                      <a:noFill/>
                      <a:prstDash val="solid"/>
                    </a:lnT>
                    <a:lnB algn="ctr" cmpd="sng" cap="flat" w="3175">
                      <a:solidFill>
                        <a:srgbClr val="D3D3D3">
                          <a:alpha val="100000"/>
                        </a:srgbClr>
                      </a:solidFill>
                      <a:prstDash val="solid"/>
                    </a:lnB>
                    <a:solidFill>
                      <a:srgbClr val="FFFFFF">
                        <a:alpha val="0"/>
                      </a:srgbClr>
                    </a:solidFill>
                  </a:tcPr>
                </a:tc>
              </a:tr>
              <a:tr h="274320">
                <a:tc vMerge="true">
                  <a:txBody>
                    <a:bodyPr/>
                    <a:lstStyle/>
                    <a:p>
                      <a:pPr algn="ctr" marL="63500" marR="63500">
                        <a:lnSpc>
                          <a:spcPct val="100000"/>
                        </a:lnSpc>
                        <a:spcBef>
                          <a:spcPts val="100"/>
                        </a:spcBef>
                        <a:spcAft>
                          <a:spcPts val="100"/>
                        </a:spcAft>
                        <a:buNone/>
                      </a:pPr>
                      <a:r>
                        <a:rPr cap="none" sz="1100" i="0" b="0" u="none">
                          <a:solidFill>
                            <a:srgbClr val="003D52">
                              <a:alpha val="100000"/>
                            </a:srgbClr>
                          </a:solidFill>
                          <a:latin typeface="Arial Nova"/>
                          <a:cs typeface="Arial Nova"/>
                          <a:ea typeface="Arial Nova"/>
                          <a:sym typeface="Arial Nova"/>
                        </a:rPr>
                        <a:t>School Name</a:t>
                      </a:r>
                    </a:p>
                  </a:txBody>
                  <a:tcPr anchor="ctr" marB="12700" marT="12700" marR="0" marL="0">
                    <a:lnL algn="ctr" cmpd="sng" cap="flat" w="0">
                      <a:noFill/>
                      <a:prstDash val="solid"/>
                    </a:lnL>
                    <a:lnR algn="ctr" cmpd="sng" cap="flat" w="0">
                      <a:noFill/>
                      <a:prstDash val="solid"/>
                    </a:lnR>
                    <a:lnT algn="ctr" cmpd="sng" cap="flat" w="0">
                      <a:noFill/>
                      <a:prstDash val="solid"/>
                    </a:lnT>
                    <a:lnB algn="ctr" cmpd="sng" cap="flat" w="3175">
                      <a:solidFill>
                        <a:srgbClr val="D3D3D3">
                          <a:alpha val="100000"/>
                        </a:srgbClr>
                      </a:solidFill>
                      <a:prstDash val="solid"/>
                    </a:lnB>
                    <a:solidFill>
                      <a:srgbClr val="FFFFFF">
                        <a:alpha val="0"/>
                      </a:srgbClr>
                    </a:solidFill>
                  </a:tcPr>
                </a:tc>
                <a:tc vMerge="true">
                  <a:txBody>
                    <a:bodyPr/>
                    <a:lstStyle/>
                    <a:p>
                      <a:pPr algn="ctr" marL="63500" marR="63500">
                        <a:lnSpc>
                          <a:spcPct val="100000"/>
                        </a:lnSpc>
                        <a:spcBef>
                          <a:spcPts val="100"/>
                        </a:spcBef>
                        <a:spcAft>
                          <a:spcPts val="100"/>
                        </a:spcAft>
                        <a:buNone/>
                      </a:pPr>
                      <a:r>
                        <a:rPr cap="none" sz="1100" i="0" b="0" u="none">
                          <a:solidFill>
                            <a:srgbClr val="003D52">
                              <a:alpha val="100000"/>
                            </a:srgbClr>
                          </a:solidFill>
                          <a:latin typeface="Arial Nova"/>
                          <a:cs typeface="Arial Nova"/>
                          <a:ea typeface="Arial Nova"/>
                          <a:sym typeface="Arial Nova"/>
                        </a:rPr>
                        <a:t>Level</a:t>
                      </a:r>
                    </a:p>
                  </a:txBody>
                  <a:tcPr anchor="ctr" marB="12700" marT="12700" marR="0" marL="0">
                    <a:lnL algn="ctr" cmpd="sng" cap="flat" w="0">
                      <a:noFill/>
                      <a:prstDash val="solid"/>
                    </a:lnL>
                    <a:lnR algn="ctr" cmpd="sng" cap="flat" w="0">
                      <a:noFill/>
                      <a:prstDash val="solid"/>
                    </a:lnR>
                    <a:lnT algn="ctr" cmpd="sng" cap="flat" w="0">
                      <a:noFill/>
                      <a:prstDash val="solid"/>
                    </a:lnT>
                    <a:lnB algn="ctr" cmpd="sng" cap="flat" w="3175">
                      <a:solidFill>
                        <a:srgbClr val="D3D3D3">
                          <a:alpha val="100000"/>
                        </a:srgbClr>
                      </a:solidFill>
                      <a:prstDash val="solid"/>
                    </a:lnB>
                    <a:solidFill>
                      <a:srgbClr val="FFFFFF">
                        <a:alpha val="0"/>
                      </a:srgbClr>
                    </a:solidFill>
                  </a:tcPr>
                </a:tc>
                <a:tc vMerge="true">
                  <a:txBody>
                    <a:bodyPr/>
                    <a:lstStyle/>
                    <a:p>
                      <a:pPr algn="ctr" marL="63500" marR="63500">
                        <a:lnSpc>
                          <a:spcPct val="100000"/>
                        </a:lnSpc>
                        <a:spcBef>
                          <a:spcPts val="100"/>
                        </a:spcBef>
                        <a:spcAft>
                          <a:spcPts val="100"/>
                        </a:spcAft>
                        <a:buNone/>
                      </a:pPr>
                      <a:r>
                        <a:rPr cap="none" sz="1100" i="0" b="0" u="none">
                          <a:solidFill>
                            <a:srgbClr val="003D52">
                              <a:alpha val="100000"/>
                            </a:srgbClr>
                          </a:solidFill>
                          <a:latin typeface="Arial Nova"/>
                          <a:cs typeface="Arial Nova"/>
                          <a:ea typeface="Arial Nova"/>
                          <a:sym typeface="Arial Nova"/>
                        </a:rPr>
                        <a:t>Grade</a:t>
                      </a:r>
                      <a:br>
                        <a:rPr cap="none" sz="1100" i="0" b="0" u="none">
                          <a:solidFill>
                            <a:srgbClr val="003D52">
                              <a:alpha val="100000"/>
                            </a:srgbClr>
                          </a:solidFill>
                          <a:latin typeface="Arial Nova"/>
                          <a:cs typeface="Arial Nova"/>
                          <a:ea typeface="Arial Nova"/>
                          <a:sym typeface="Arial Nova"/>
                        </a:rPr>
                      </a:br>
                      <a:r>
                        <a:rPr cap="none" sz="1100" i="0" b="0" u="none">
                          <a:solidFill>
                            <a:srgbClr val="003D52">
                              <a:alpha val="100000"/>
                            </a:srgbClr>
                          </a:solidFill>
                          <a:latin typeface="Arial Nova"/>
                          <a:cs typeface="Arial Nova"/>
                          <a:ea typeface="Arial Nova"/>
                          <a:sym typeface="Arial Nova"/>
                        </a:rPr>
                        <a:t>Span</a:t>
                      </a:r>
                    </a:p>
                  </a:txBody>
                  <a:tcPr anchor="ctr" marB="12700" marT="12700" marR="0" marL="0">
                    <a:lnL algn="ctr" cmpd="sng" cap="flat" w="0">
                      <a:noFill/>
                      <a:prstDash val="solid"/>
                    </a:lnL>
                    <a:lnR algn="ctr" cmpd="sng" cap="flat" w="0">
                      <a:noFill/>
                      <a:prstDash val="solid"/>
                    </a:lnR>
                    <a:lnT algn="ctr" cmpd="sng" cap="flat" w="0">
                      <a:noFill/>
                      <a:prstDash val="solid"/>
                    </a:lnT>
                    <a:lnB algn="ctr" cmpd="sng" cap="flat" w="3175">
                      <a:solidFill>
                        <a:srgbClr val="D3D3D3">
                          <a:alpha val="100000"/>
                        </a:srgbClr>
                      </a:solidFill>
                      <a:prstDash val="solid"/>
                    </a:lnB>
                    <a:solidFill>
                      <a:srgbClr val="FFFFFF">
                        <a:alpha val="0"/>
                      </a:srgbClr>
                    </a:solidFill>
                  </a:tcPr>
                </a:tc>
                <a:tc vMerge="true">
                  <a:txBody>
                    <a:bodyPr/>
                    <a:lstStyle/>
                    <a:p>
                      <a:pPr algn="ctr" marL="63500" marR="63500">
                        <a:lnSpc>
                          <a:spcPct val="100000"/>
                        </a:lnSpc>
                        <a:spcBef>
                          <a:spcPts val="100"/>
                        </a:spcBef>
                        <a:spcAft>
                          <a:spcPts val="100"/>
                        </a:spcAft>
                        <a:buNone/>
                      </a:pPr>
                      <a:r>
                        <a:rPr cap="none" sz="1100" i="0" b="0" u="none">
                          <a:solidFill>
                            <a:srgbClr val="003D52">
                              <a:alpha val="100000"/>
                            </a:srgbClr>
                          </a:solidFill>
                          <a:latin typeface="Arial Nova"/>
                          <a:cs typeface="Arial Nova"/>
                          <a:ea typeface="Arial Nova"/>
                          <a:sym typeface="Arial Nova"/>
                        </a:rPr>
                        <a:t>Distance</a:t>
                      </a:r>
                    </a:p>
                  </a:txBody>
                  <a:tcPr anchor="ctr" marB="12700" marT="12700" marR="0" marL="0">
                    <a:lnL algn="ctr" cmpd="sng" cap="flat" w="0">
                      <a:noFill/>
                      <a:prstDash val="solid"/>
                    </a:lnL>
                    <a:lnR algn="ctr" cmpd="sng" cap="flat" w="0">
                      <a:noFill/>
                      <a:prstDash val="solid"/>
                    </a:lnR>
                    <a:lnT algn="ctr" cmpd="sng" cap="flat" w="0">
                      <a:no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100"/>
                        </a:spcBef>
                        <a:spcAft>
                          <a:spcPts val="100"/>
                        </a:spcAft>
                        <a:buNone/>
                      </a:pPr>
                      <a:r>
                        <a:rPr cap="none" sz="1100" i="0" b="0" u="none">
                          <a:solidFill>
                            <a:srgbClr val="003D52">
                              <a:alpha val="100000"/>
                            </a:srgbClr>
                          </a:solidFill>
                          <a:latin typeface="Arial Nova"/>
                          <a:cs typeface="Arial Nova"/>
                          <a:ea typeface="Arial Nova"/>
                          <a:sym typeface="Arial Nova"/>
                        </a:rPr>
                        <a:t>School</a:t>
                      </a:r>
                      <a:br>
                        <a:rPr cap="none" sz="1100" i="0" b="0" u="none">
                          <a:solidFill>
                            <a:srgbClr val="003D52">
                              <a:alpha val="100000"/>
                            </a:srgbClr>
                          </a:solidFill>
                          <a:latin typeface="Arial Nova"/>
                          <a:cs typeface="Arial Nova"/>
                          <a:ea typeface="Arial Nova"/>
                          <a:sym typeface="Arial Nova"/>
                        </a:rPr>
                      </a:br>
                      <a:r>
                        <a:rPr cap="none" sz="1100" i="0" b="0" u="none">
                          <a:solidFill>
                            <a:srgbClr val="003D52">
                              <a:alpha val="100000"/>
                            </a:srgbClr>
                          </a:solidFill>
                          <a:latin typeface="Arial Nova"/>
                          <a:cs typeface="Arial Nova"/>
                          <a:ea typeface="Arial Nova"/>
                          <a:sym typeface="Arial Nova"/>
                        </a:rPr>
                        <a:t>Performance</a:t>
                      </a:r>
                    </a:p>
                  </a:txBody>
                  <a:tcPr anchor="ctr" marB="12700" marT="127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100"/>
                        </a:spcBef>
                        <a:spcAft>
                          <a:spcPts val="100"/>
                        </a:spcAft>
                        <a:buNone/>
                      </a:pPr>
                      <a:r>
                        <a:rPr cap="none" sz="1100" i="0" b="0" u="none">
                          <a:solidFill>
                            <a:srgbClr val="003D52">
                              <a:alpha val="100000"/>
                            </a:srgbClr>
                          </a:solidFill>
                          <a:latin typeface="Arial Nova"/>
                          <a:cs typeface="Arial Nova"/>
                          <a:ea typeface="Arial Nova"/>
                          <a:sym typeface="Arial Nova"/>
                        </a:rPr>
                        <a:t>College</a:t>
                      </a:r>
                      <a:br>
                        <a:rPr cap="none" sz="1100" i="0" b="0" u="none">
                          <a:solidFill>
                            <a:srgbClr val="003D52">
                              <a:alpha val="100000"/>
                            </a:srgbClr>
                          </a:solidFill>
                          <a:latin typeface="Arial Nova"/>
                          <a:cs typeface="Arial Nova"/>
                          <a:ea typeface="Arial Nova"/>
                          <a:sym typeface="Arial Nova"/>
                        </a:rPr>
                      </a:br>
                      <a:r>
                        <a:rPr cap="none" sz="1100" i="0" b="0" u="none">
                          <a:solidFill>
                            <a:srgbClr val="003D52">
                              <a:alpha val="100000"/>
                            </a:srgbClr>
                          </a:solidFill>
                          <a:latin typeface="Arial Nova"/>
                          <a:cs typeface="Arial Nova"/>
                          <a:ea typeface="Arial Nova"/>
                          <a:sym typeface="Arial Nova"/>
                        </a:rPr>
                        <a:t>Readiness</a:t>
                      </a:r>
                    </a:p>
                  </a:txBody>
                  <a:tcPr anchor="ctr" marB="12700" marT="127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100"/>
                        </a:spcBef>
                        <a:spcAft>
                          <a:spcPts val="100"/>
                        </a:spcAft>
                        <a:buNone/>
                      </a:pPr>
                      <a:r>
                        <a:rPr cap="none" sz="1100" i="0" b="0" u="none">
                          <a:solidFill>
                            <a:srgbClr val="003D52">
                              <a:alpha val="100000"/>
                            </a:srgbClr>
                          </a:solidFill>
                          <a:latin typeface="Arial Nova"/>
                          <a:cs typeface="Arial Nova"/>
                          <a:ea typeface="Arial Nova"/>
                          <a:sym typeface="Arial Nova"/>
                        </a:rPr>
                        <a:t>School</a:t>
                      </a:r>
                      <a:br>
                        <a:rPr cap="none" sz="1100" i="0" b="0" u="none">
                          <a:solidFill>
                            <a:srgbClr val="003D52">
                              <a:alpha val="100000"/>
                            </a:srgbClr>
                          </a:solidFill>
                          <a:latin typeface="Arial Nova"/>
                          <a:cs typeface="Arial Nova"/>
                          <a:ea typeface="Arial Nova"/>
                          <a:sym typeface="Arial Nova"/>
                        </a:rPr>
                      </a:br>
                      <a:r>
                        <a:rPr cap="none" sz="1100" i="0" b="0" u="none">
                          <a:solidFill>
                            <a:srgbClr val="003D52">
                              <a:alpha val="100000"/>
                            </a:srgbClr>
                          </a:solidFill>
                          <a:latin typeface="Arial Nova"/>
                          <a:cs typeface="Arial Nova"/>
                          <a:ea typeface="Arial Nova"/>
                          <a:sym typeface="Arial Nova"/>
                        </a:rPr>
                        <a:t>Resources</a:t>
                      </a:r>
                    </a:p>
                  </a:txBody>
                  <a:tcPr anchor="ctr" marB="12700" marT="127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100"/>
                        </a:spcBef>
                        <a:spcAft>
                          <a:spcPts val="100"/>
                        </a:spcAft>
                        <a:buNone/>
                      </a:pPr>
                      <a:r>
                        <a:rPr cap="none" sz="1100" i="0" b="0" u="none">
                          <a:solidFill>
                            <a:srgbClr val="003D52">
                              <a:alpha val="100000"/>
                            </a:srgbClr>
                          </a:solidFill>
                          <a:latin typeface="Arial Nova"/>
                          <a:cs typeface="Arial Nova"/>
                          <a:ea typeface="Arial Nova"/>
                          <a:sym typeface="Arial Nova"/>
                        </a:rPr>
                        <a:t>School</a:t>
                      </a:r>
                      <a:br>
                        <a:rPr cap="none" sz="1100" i="0" b="0" u="none">
                          <a:solidFill>
                            <a:srgbClr val="003D52">
                              <a:alpha val="100000"/>
                            </a:srgbClr>
                          </a:solidFill>
                          <a:latin typeface="Arial Nova"/>
                          <a:cs typeface="Arial Nova"/>
                          <a:ea typeface="Arial Nova"/>
                          <a:sym typeface="Arial Nova"/>
                        </a:rPr>
                      </a:br>
                      <a:r>
                        <a:rPr cap="none" sz="1100" i="0" b="0" u="none">
                          <a:solidFill>
                            <a:srgbClr val="003D52">
                              <a:alpha val="100000"/>
                            </a:srgbClr>
                          </a:solidFill>
                          <a:latin typeface="Arial Nova"/>
                          <a:cs typeface="Arial Nova"/>
                          <a:ea typeface="Arial Nova"/>
                          <a:sym typeface="Arial Nova"/>
                        </a:rPr>
                        <a:t>Discipline</a:t>
                      </a:r>
                    </a:p>
                  </a:txBody>
                  <a:tcPr anchor="ctr" marB="12700" marT="127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100"/>
                        </a:spcBef>
                        <a:spcAft>
                          <a:spcPts val="100"/>
                        </a:spcAft>
                        <a:buNone/>
                      </a:pPr>
                      <a:r>
                        <a:rPr cap="none" sz="1100" i="0" b="0" u="none">
                          <a:solidFill>
                            <a:srgbClr val="003D52">
                              <a:alpha val="100000"/>
                            </a:srgbClr>
                          </a:solidFill>
                          <a:latin typeface="Arial Nova"/>
                          <a:cs typeface="Arial Nova"/>
                          <a:ea typeface="Arial Nova"/>
                          <a:sym typeface="Arial Nova"/>
                        </a:rPr>
                        <a:t>District</a:t>
                      </a:r>
                      <a:br>
                        <a:rPr cap="none" sz="1100" i="0" b="0" u="none">
                          <a:solidFill>
                            <a:srgbClr val="003D52">
                              <a:alpha val="100000"/>
                            </a:srgbClr>
                          </a:solidFill>
                          <a:latin typeface="Arial Nova"/>
                          <a:cs typeface="Arial Nova"/>
                          <a:ea typeface="Arial Nova"/>
                          <a:sym typeface="Arial Nova"/>
                        </a:rPr>
                      </a:br>
                      <a:r>
                        <a:rPr cap="none" sz="1100" i="0" b="0" u="none">
                          <a:solidFill>
                            <a:srgbClr val="003D52">
                              <a:alpha val="100000"/>
                            </a:srgbClr>
                          </a:solidFill>
                          <a:latin typeface="Arial Nova"/>
                          <a:cs typeface="Arial Nova"/>
                          <a:ea typeface="Arial Nova"/>
                          <a:sym typeface="Arial Nova"/>
                        </a:rPr>
                        <a:t>Characteristics</a:t>
                      </a:r>
                    </a:p>
                  </a:txBody>
                  <a:tcPr anchor="ctr" marB="12700" marT="127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100"/>
                        </a:spcBef>
                        <a:spcAft>
                          <a:spcPts val="100"/>
                        </a:spcAft>
                        <a:buNone/>
                      </a:pPr>
                      <a:r>
                        <a:rPr cap="none" sz="1100" i="0" b="0" u="none">
                          <a:solidFill>
                            <a:srgbClr val="003D52">
                              <a:alpha val="100000"/>
                            </a:srgbClr>
                          </a:solidFill>
                          <a:latin typeface="Arial Nova"/>
                          <a:cs typeface="Arial Nova"/>
                          <a:ea typeface="Arial Nova"/>
                          <a:sym typeface="Arial Nova"/>
                        </a:rPr>
                        <a:t>Final</a:t>
                      </a:r>
                      <a:br>
                        <a:rPr cap="none" sz="1100" i="0" b="0" u="none">
                          <a:solidFill>
                            <a:srgbClr val="003D52">
                              <a:alpha val="100000"/>
                            </a:srgbClr>
                          </a:solidFill>
                          <a:latin typeface="Arial Nova"/>
                          <a:cs typeface="Arial Nova"/>
                          <a:ea typeface="Arial Nova"/>
                          <a:sym typeface="Arial Nova"/>
                        </a:rPr>
                      </a:br>
                      <a:r>
                        <a:rPr cap="none" sz="1100" i="0" b="0" u="none">
                          <a:solidFill>
                            <a:srgbClr val="003D52">
                              <a:alpha val="100000"/>
                            </a:srgbClr>
                          </a:solidFill>
                          <a:latin typeface="Arial Nova"/>
                          <a:cs typeface="Arial Nova"/>
                          <a:ea typeface="Arial Nova"/>
                          <a:sym typeface="Arial Nova"/>
                        </a:rPr>
                        <a:t>Grade</a:t>
                      </a:r>
                    </a:p>
                  </a:txBody>
                  <a:tcPr anchor="ctr" marB="12700" marT="127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r>
              <a:tr h="301752">
                <a:tc>
                  <a:txBody>
                    <a:bodyPr/>
                    <a:lstStyle/>
                    <a:p>
                      <a:pPr algn="l"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Thurston T Nelson Elementary School</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3175">
                      <a:solidFill>
                        <a:srgbClr val="D3D3D3">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Primary</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3175">
                      <a:solidFill>
                        <a:srgbClr val="D3D3D3">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PK - KG</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87.8 mi</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500"/>
                        </a:spcBef>
                        <a:spcAft>
                          <a:spcPts val="500"/>
                        </a:spcAft>
                        <a:buNone/>
                      </a:pPr>
                      <a:r>
                        <a:rPr cap="none" sz="1100" i="0" b="0" u="none">
                          <a:solidFill>
                            <a:srgbClr val="54565A">
                              <a:alpha val="100000"/>
                            </a:srgbClr>
                          </a:solidFill>
                          <a:latin typeface="Arial Nova Light"/>
                          <a:cs typeface="Arial Nova Light"/>
                          <a:ea typeface="Arial Nova Light"/>
                          <a:sym typeface="Arial Nova Light"/>
                        </a:rPr>
                        <a:t>N/A</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500"/>
                        </a:spcBef>
                        <a:spcAft>
                          <a:spcPts val="500"/>
                        </a:spcAft>
                        <a:buNone/>
                      </a:pPr>
                      <a:r>
                        <a:rPr cap="none" sz="1100" i="0" b="0" u="none">
                          <a:solidFill>
                            <a:srgbClr val="BD2026">
                              <a:alpha val="100000"/>
                            </a:srgbClr>
                          </a:solidFill>
                          <a:latin typeface="Arial Nova Light"/>
                          <a:cs typeface="Arial Nova Light"/>
                          <a:ea typeface="Arial Nova Light"/>
                          <a:sym typeface="Arial Nova Light"/>
                        </a:rPr>
                        <a:t>F</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500"/>
                        </a:spcBef>
                        <a:spcAft>
                          <a:spcPts val="500"/>
                        </a:spcAft>
                        <a:buNone/>
                      </a:pPr>
                      <a:r>
                        <a:rPr cap="none" sz="1100" i="0" b="0" u="none">
                          <a:solidFill>
                            <a:srgbClr val="0E9346">
                              <a:alpha val="100000"/>
                            </a:srgbClr>
                          </a:solidFill>
                          <a:latin typeface="Arial Nova Light"/>
                          <a:cs typeface="Arial Nova Light"/>
                          <a:ea typeface="Arial Nova Light"/>
                          <a:sym typeface="Arial Nova Light"/>
                        </a:rPr>
                        <a:t>A</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500"/>
                        </a:spcBef>
                        <a:spcAft>
                          <a:spcPts val="500"/>
                        </a:spcAft>
                        <a:buNone/>
                      </a:pPr>
                      <a:r>
                        <a:rPr cap="none" sz="1100" i="0" b="0" u="none">
                          <a:solidFill>
                            <a:srgbClr val="0E9346">
                              <a:alpha val="100000"/>
                            </a:srgbClr>
                          </a:solidFill>
                          <a:latin typeface="Arial Nova Light"/>
                          <a:cs typeface="Arial Nova Light"/>
                          <a:ea typeface="Arial Nova Light"/>
                          <a:sym typeface="Arial Nova Light"/>
                        </a:rPr>
                        <a:t>A+</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500"/>
                        </a:spcBef>
                        <a:spcAft>
                          <a:spcPts val="500"/>
                        </a:spcAft>
                        <a:buNone/>
                      </a:pPr>
                      <a:r>
                        <a:rPr cap="none" sz="1100" i="0" b="0" u="none">
                          <a:solidFill>
                            <a:srgbClr val="7CBB42">
                              <a:alpha val="100000"/>
                            </a:srgbClr>
                          </a:solidFill>
                          <a:latin typeface="Arial Nova Light"/>
                          <a:cs typeface="Arial Nova Light"/>
                          <a:ea typeface="Arial Nova Light"/>
                          <a:sym typeface="Arial Nova Light"/>
                        </a:rPr>
                        <a:t>B+</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500"/>
                        </a:spcBef>
                        <a:spcAft>
                          <a:spcPts val="500"/>
                        </a:spcAft>
                        <a:buNone/>
                      </a:pPr>
                      <a:r>
                        <a:rPr cap="none" sz="1100" i="0" b="1" u="none">
                          <a:solidFill>
                            <a:srgbClr val="54565A">
                              <a:alpha val="100000"/>
                            </a:srgbClr>
                          </a:solidFill>
                          <a:latin typeface="Arial Nova Light"/>
                          <a:cs typeface="Arial Nova Light"/>
                          <a:ea typeface="Arial Nova Light"/>
                          <a:sym typeface="Arial Nova Light"/>
                        </a:rPr>
                        <a:t>N/A</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3175">
                      <a:solidFill>
                        <a:srgbClr val="D3D3D3">
                          <a:alpha val="100000"/>
                        </a:srgbClr>
                      </a:solidFill>
                      <a:prstDash val="solid"/>
                    </a:lnB>
                    <a:solidFill>
                      <a:srgbClr val="FFFFFF">
                        <a:alpha val="0"/>
                      </a:srgbClr>
                    </a:solidFill>
                  </a:tcPr>
                </a:tc>
              </a:tr>
              <a:tr h="301752">
                <a:tc>
                  <a:txBody>
                    <a:bodyPr/>
                    <a:lstStyle/>
                    <a:p>
                      <a:pPr algn="l"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T R Simmons Elementary School</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Primary</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PK - 01</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34.2 mi</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500"/>
                        </a:spcBef>
                        <a:spcAft>
                          <a:spcPts val="500"/>
                        </a:spcAft>
                        <a:buNone/>
                      </a:pPr>
                      <a:r>
                        <a:rPr cap="none" sz="1100" i="0" b="0" u="none">
                          <a:solidFill>
                            <a:srgbClr val="54565A">
                              <a:alpha val="100000"/>
                            </a:srgbClr>
                          </a:solidFill>
                          <a:latin typeface="Arial Nova Light"/>
                          <a:cs typeface="Arial Nova Light"/>
                          <a:ea typeface="Arial Nova Light"/>
                          <a:sym typeface="Arial Nova Light"/>
                        </a:rPr>
                        <a:t>N/A</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500"/>
                        </a:spcBef>
                        <a:spcAft>
                          <a:spcPts val="500"/>
                        </a:spcAft>
                        <a:buNone/>
                      </a:pPr>
                      <a:r>
                        <a:rPr cap="none" sz="1100" i="0" b="0" u="none">
                          <a:solidFill>
                            <a:srgbClr val="0E9346">
                              <a:alpha val="100000"/>
                            </a:srgbClr>
                          </a:solidFill>
                          <a:latin typeface="Arial Nova Light"/>
                          <a:cs typeface="Arial Nova Light"/>
                          <a:ea typeface="Arial Nova Light"/>
                          <a:sym typeface="Arial Nova Light"/>
                        </a:rPr>
                        <a:t>A</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500"/>
                        </a:spcBef>
                        <a:spcAft>
                          <a:spcPts val="500"/>
                        </a:spcAft>
                        <a:buNone/>
                      </a:pPr>
                      <a:r>
                        <a:rPr cap="none" sz="1100" i="0" b="0" u="none">
                          <a:solidFill>
                            <a:srgbClr val="7CBB42">
                              <a:alpha val="100000"/>
                            </a:srgbClr>
                          </a:solidFill>
                          <a:latin typeface="Arial Nova Light"/>
                          <a:cs typeface="Arial Nova Light"/>
                          <a:ea typeface="Arial Nova Light"/>
                          <a:sym typeface="Arial Nova Light"/>
                        </a:rPr>
                        <a:t>B</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500"/>
                        </a:spcBef>
                        <a:spcAft>
                          <a:spcPts val="500"/>
                        </a:spcAft>
                        <a:buNone/>
                      </a:pPr>
                      <a:r>
                        <a:rPr cap="none" sz="1100" i="0" b="0" u="none">
                          <a:solidFill>
                            <a:srgbClr val="0E9346">
                              <a:alpha val="100000"/>
                            </a:srgbClr>
                          </a:solidFill>
                          <a:latin typeface="Arial Nova Light"/>
                          <a:cs typeface="Arial Nova Light"/>
                          <a:ea typeface="Arial Nova Light"/>
                          <a:sym typeface="Arial Nova Light"/>
                        </a:rPr>
                        <a:t>A+</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500"/>
                        </a:spcBef>
                        <a:spcAft>
                          <a:spcPts val="500"/>
                        </a:spcAft>
                        <a:buNone/>
                      </a:pPr>
                      <a:r>
                        <a:rPr cap="none" sz="1100" i="0" b="0" u="none">
                          <a:solidFill>
                            <a:srgbClr val="7CBB42">
                              <a:alpha val="100000"/>
                            </a:srgbClr>
                          </a:solidFill>
                          <a:latin typeface="Arial Nova Light"/>
                          <a:cs typeface="Arial Nova Light"/>
                          <a:ea typeface="Arial Nova Light"/>
                          <a:sym typeface="Arial Nova Light"/>
                        </a:rPr>
                        <a:t>B+</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500"/>
                        </a:spcBef>
                        <a:spcAft>
                          <a:spcPts val="500"/>
                        </a:spcAft>
                        <a:buNone/>
                      </a:pPr>
                      <a:r>
                        <a:rPr cap="none" sz="1100" i="0" b="1" u="none">
                          <a:solidFill>
                            <a:srgbClr val="54565A">
                              <a:alpha val="100000"/>
                            </a:srgbClr>
                          </a:solidFill>
                          <a:latin typeface="Arial Nova Light"/>
                          <a:cs typeface="Arial Nova Light"/>
                          <a:ea typeface="Arial Nova Light"/>
                          <a:sym typeface="Arial Nova Light"/>
                        </a:rPr>
                        <a:t>N/A</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r>
              <a:tr h="301752">
                <a:tc>
                  <a:txBody>
                    <a:bodyPr/>
                    <a:lstStyle/>
                    <a:p>
                      <a:pPr algn="l"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Tarrant Elementary School</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Primary</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PK - 02</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4.7 mi</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500"/>
                        </a:spcBef>
                        <a:spcAft>
                          <a:spcPts val="500"/>
                        </a:spcAft>
                        <a:buNone/>
                      </a:pPr>
                      <a:r>
                        <a:rPr cap="none" sz="1100" i="0" b="0" u="none">
                          <a:solidFill>
                            <a:srgbClr val="54565A">
                              <a:alpha val="100000"/>
                            </a:srgbClr>
                          </a:solidFill>
                          <a:latin typeface="Arial Nova Light"/>
                          <a:cs typeface="Arial Nova Light"/>
                          <a:ea typeface="Arial Nova Light"/>
                          <a:sym typeface="Arial Nova Light"/>
                        </a:rPr>
                        <a:t>N/A</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500"/>
                        </a:spcBef>
                        <a:spcAft>
                          <a:spcPts val="500"/>
                        </a:spcAft>
                        <a:buNone/>
                      </a:pPr>
                      <a:r>
                        <a:rPr cap="none" sz="1100" i="0" b="0" u="none">
                          <a:solidFill>
                            <a:srgbClr val="FFCD08">
                              <a:alpha val="100000"/>
                            </a:srgbClr>
                          </a:solidFill>
                          <a:latin typeface="Arial Nova Light"/>
                          <a:cs typeface="Arial Nova Light"/>
                          <a:ea typeface="Arial Nova Light"/>
                          <a:sym typeface="Arial Nova Light"/>
                        </a:rPr>
                        <a:t>C</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500"/>
                        </a:spcBef>
                        <a:spcAft>
                          <a:spcPts val="500"/>
                        </a:spcAft>
                        <a:buNone/>
                      </a:pPr>
                      <a:r>
                        <a:rPr cap="none" sz="1100" i="0" b="0" u="none">
                          <a:solidFill>
                            <a:srgbClr val="BD2026">
                              <a:alpha val="100000"/>
                            </a:srgbClr>
                          </a:solidFill>
                          <a:latin typeface="Arial Nova Light"/>
                          <a:cs typeface="Arial Nova Light"/>
                          <a:ea typeface="Arial Nova Light"/>
                          <a:sym typeface="Arial Nova Light"/>
                        </a:rPr>
                        <a:t>F</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500"/>
                        </a:spcBef>
                        <a:spcAft>
                          <a:spcPts val="500"/>
                        </a:spcAft>
                        <a:buNone/>
                      </a:pPr>
                      <a:r>
                        <a:rPr cap="none" sz="1100" i="0" b="0" u="none">
                          <a:solidFill>
                            <a:srgbClr val="0E9346">
                              <a:alpha val="100000"/>
                            </a:srgbClr>
                          </a:solidFill>
                          <a:latin typeface="Arial Nova Light"/>
                          <a:cs typeface="Arial Nova Light"/>
                          <a:ea typeface="Arial Nova Light"/>
                          <a:sym typeface="Arial Nova Light"/>
                        </a:rPr>
                        <a:t>A+</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500"/>
                        </a:spcBef>
                        <a:spcAft>
                          <a:spcPts val="500"/>
                        </a:spcAft>
                        <a:buNone/>
                      </a:pPr>
                      <a:r>
                        <a:rPr cap="none" sz="1100" i="0" b="0" u="none">
                          <a:solidFill>
                            <a:srgbClr val="FFCD08">
                              <a:alpha val="100000"/>
                            </a:srgbClr>
                          </a:solidFill>
                          <a:latin typeface="Arial Nova Light"/>
                          <a:cs typeface="Arial Nova Light"/>
                          <a:ea typeface="Arial Nova Light"/>
                          <a:sym typeface="Arial Nova Light"/>
                        </a:rPr>
                        <a:t>C-</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500"/>
                        </a:spcBef>
                        <a:spcAft>
                          <a:spcPts val="500"/>
                        </a:spcAft>
                        <a:buNone/>
                      </a:pPr>
                      <a:r>
                        <a:rPr cap="none" sz="1100" i="0" b="1" u="none">
                          <a:solidFill>
                            <a:srgbClr val="54565A">
                              <a:alpha val="100000"/>
                            </a:srgbClr>
                          </a:solidFill>
                          <a:latin typeface="Arial Nova Light"/>
                          <a:cs typeface="Arial Nova Light"/>
                          <a:ea typeface="Arial Nova Light"/>
                          <a:sym typeface="Arial Nova Light"/>
                        </a:rPr>
                        <a:t>N/A</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r>
              <a:tr h="301752">
                <a:tc>
                  <a:txBody>
                    <a:bodyPr/>
                    <a:lstStyle/>
                    <a:p>
                      <a:pPr algn="l"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East Elementary</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Primary</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PK - 03</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4.8 mi</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500"/>
                        </a:spcBef>
                        <a:spcAft>
                          <a:spcPts val="500"/>
                        </a:spcAft>
                        <a:buNone/>
                      </a:pPr>
                      <a:r>
                        <a:rPr cap="none" sz="1100" i="0" b="0" u="none">
                          <a:solidFill>
                            <a:srgbClr val="54565A">
                              <a:alpha val="100000"/>
                            </a:srgbClr>
                          </a:solidFill>
                          <a:latin typeface="Arial Nova Light"/>
                          <a:cs typeface="Arial Nova Light"/>
                          <a:ea typeface="Arial Nova Light"/>
                          <a:sym typeface="Arial Nova Light"/>
                        </a:rPr>
                        <a:t>N/A</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500"/>
                        </a:spcBef>
                        <a:spcAft>
                          <a:spcPts val="500"/>
                        </a:spcAft>
                        <a:buNone/>
                      </a:pPr>
                      <a:r>
                        <a:rPr cap="none" sz="1100" i="0" b="0" u="none">
                          <a:solidFill>
                            <a:srgbClr val="0E9346">
                              <a:alpha val="100000"/>
                            </a:srgbClr>
                          </a:solidFill>
                          <a:latin typeface="Arial Nova Light"/>
                          <a:cs typeface="Arial Nova Light"/>
                          <a:ea typeface="Arial Nova Light"/>
                          <a:sym typeface="Arial Nova Light"/>
                        </a:rPr>
                        <a:t>A+</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500"/>
                        </a:spcBef>
                        <a:spcAft>
                          <a:spcPts val="500"/>
                        </a:spcAft>
                        <a:buNone/>
                      </a:pPr>
                      <a:r>
                        <a:rPr cap="none" sz="1100" i="0" b="0" u="none">
                          <a:solidFill>
                            <a:srgbClr val="7CBB42">
                              <a:alpha val="100000"/>
                            </a:srgbClr>
                          </a:solidFill>
                          <a:latin typeface="Arial Nova Light"/>
                          <a:cs typeface="Arial Nova Light"/>
                          <a:ea typeface="Arial Nova Light"/>
                          <a:sym typeface="Arial Nova Light"/>
                        </a:rPr>
                        <a:t>B</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500"/>
                        </a:spcBef>
                        <a:spcAft>
                          <a:spcPts val="500"/>
                        </a:spcAft>
                        <a:buNone/>
                      </a:pPr>
                      <a:r>
                        <a:rPr cap="none" sz="1100" i="0" b="0" u="none">
                          <a:solidFill>
                            <a:srgbClr val="0E9346">
                              <a:alpha val="100000"/>
                            </a:srgbClr>
                          </a:solidFill>
                          <a:latin typeface="Arial Nova Light"/>
                          <a:cs typeface="Arial Nova Light"/>
                          <a:ea typeface="Arial Nova Light"/>
                          <a:sym typeface="Arial Nova Light"/>
                        </a:rPr>
                        <a:t>A+</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500"/>
                        </a:spcBef>
                        <a:spcAft>
                          <a:spcPts val="500"/>
                        </a:spcAft>
                        <a:buNone/>
                      </a:pPr>
                      <a:r>
                        <a:rPr cap="none" sz="1100" i="0" b="0" u="none">
                          <a:solidFill>
                            <a:srgbClr val="0E9346">
                              <a:alpha val="100000"/>
                            </a:srgbClr>
                          </a:solidFill>
                          <a:latin typeface="Arial Nova Light"/>
                          <a:cs typeface="Arial Nova Light"/>
                          <a:ea typeface="Arial Nova Light"/>
                          <a:sym typeface="Arial Nova Light"/>
                        </a:rPr>
                        <a:t>A</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500"/>
                        </a:spcBef>
                        <a:spcAft>
                          <a:spcPts val="500"/>
                        </a:spcAft>
                        <a:buNone/>
                      </a:pPr>
                      <a:r>
                        <a:rPr cap="none" sz="1100" i="0" b="1" u="none">
                          <a:solidFill>
                            <a:srgbClr val="54565A">
                              <a:alpha val="100000"/>
                            </a:srgbClr>
                          </a:solidFill>
                          <a:latin typeface="Arial Nova Light"/>
                          <a:cs typeface="Arial Nova Light"/>
                          <a:ea typeface="Arial Nova Light"/>
                          <a:sym typeface="Arial Nova Light"/>
                        </a:rPr>
                        <a:t>N/A</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r>
              <a:tr h="301752">
                <a:tc>
                  <a:txBody>
                    <a:bodyPr/>
                    <a:lstStyle/>
                    <a:p>
                      <a:pPr algn="l"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Midfield Elementary School</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Primary</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PK - 04</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7.3 mi</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500"/>
                        </a:spcBef>
                        <a:spcAft>
                          <a:spcPts val="500"/>
                        </a:spcAft>
                        <a:buNone/>
                      </a:pPr>
                      <a:r>
                        <a:rPr cap="none" sz="1100" i="0" b="0" u="none">
                          <a:solidFill>
                            <a:srgbClr val="BD2026">
                              <a:alpha val="100000"/>
                            </a:srgbClr>
                          </a:solidFill>
                          <a:latin typeface="Arial Nova Light"/>
                          <a:cs typeface="Arial Nova Light"/>
                          <a:ea typeface="Arial Nova Light"/>
                          <a:sym typeface="Arial Nova Light"/>
                        </a:rPr>
                        <a:t>F</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500"/>
                        </a:spcBef>
                        <a:spcAft>
                          <a:spcPts val="500"/>
                        </a:spcAft>
                        <a:buNone/>
                      </a:pPr>
                      <a:r>
                        <a:rPr cap="none" sz="1100" i="0" b="0" u="none">
                          <a:solidFill>
                            <a:srgbClr val="FFCD08">
                              <a:alpha val="100000"/>
                            </a:srgbClr>
                          </a:solidFill>
                          <a:latin typeface="Arial Nova Light"/>
                          <a:cs typeface="Arial Nova Light"/>
                          <a:ea typeface="Arial Nova Light"/>
                          <a:sym typeface="Arial Nova Light"/>
                        </a:rPr>
                        <a:t>C+</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500"/>
                        </a:spcBef>
                        <a:spcAft>
                          <a:spcPts val="500"/>
                        </a:spcAft>
                        <a:buNone/>
                      </a:pPr>
                      <a:r>
                        <a:rPr cap="none" sz="1100" i="0" b="0" u="none">
                          <a:solidFill>
                            <a:srgbClr val="7CBB42">
                              <a:alpha val="100000"/>
                            </a:srgbClr>
                          </a:solidFill>
                          <a:latin typeface="Arial Nova Light"/>
                          <a:cs typeface="Arial Nova Light"/>
                          <a:ea typeface="Arial Nova Light"/>
                          <a:sym typeface="Arial Nova Light"/>
                        </a:rPr>
                        <a:t>B</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500"/>
                        </a:spcBef>
                        <a:spcAft>
                          <a:spcPts val="500"/>
                        </a:spcAft>
                        <a:buNone/>
                      </a:pPr>
                      <a:r>
                        <a:rPr cap="none" sz="1100" i="0" b="0" u="none">
                          <a:solidFill>
                            <a:srgbClr val="0E9346">
                              <a:alpha val="100000"/>
                            </a:srgbClr>
                          </a:solidFill>
                          <a:latin typeface="Arial Nova Light"/>
                          <a:cs typeface="Arial Nova Light"/>
                          <a:ea typeface="Arial Nova Light"/>
                          <a:sym typeface="Arial Nova Light"/>
                        </a:rPr>
                        <a:t>A+</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500"/>
                        </a:spcBef>
                        <a:spcAft>
                          <a:spcPts val="500"/>
                        </a:spcAft>
                        <a:buNone/>
                      </a:pPr>
                      <a:r>
                        <a:rPr cap="none" sz="1100" i="0" b="0" u="none">
                          <a:solidFill>
                            <a:srgbClr val="FFCD08">
                              <a:alpha val="100000"/>
                            </a:srgbClr>
                          </a:solidFill>
                          <a:latin typeface="Arial Nova Light"/>
                          <a:cs typeface="Arial Nova Light"/>
                          <a:ea typeface="Arial Nova Light"/>
                          <a:sym typeface="Arial Nova Light"/>
                        </a:rPr>
                        <a:t>C-</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500"/>
                        </a:spcBef>
                        <a:spcAft>
                          <a:spcPts val="500"/>
                        </a:spcAft>
                        <a:buNone/>
                      </a:pPr>
                      <a:r>
                        <a:rPr cap="none" sz="1100" i="0" b="1" u="none">
                          <a:solidFill>
                            <a:srgbClr val="FFCD08">
                              <a:alpha val="100000"/>
                            </a:srgbClr>
                          </a:solidFill>
                          <a:latin typeface="Arial Nova Light"/>
                          <a:cs typeface="Arial Nova Light"/>
                          <a:ea typeface="Arial Nova Light"/>
                          <a:sym typeface="Arial Nova Light"/>
                        </a:rPr>
                        <a:t>C</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r>
              <a:tr h="301752">
                <a:tc>
                  <a:txBody>
                    <a:bodyPr/>
                    <a:lstStyle/>
                    <a:p>
                      <a:pPr algn="l"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Tuggle Elementary School</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Primary</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PK - 05</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1.5 mi</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500"/>
                        </a:spcBef>
                        <a:spcAft>
                          <a:spcPts val="500"/>
                        </a:spcAft>
                        <a:buNone/>
                      </a:pPr>
                      <a:r>
                        <a:rPr cap="none" sz="1100" i="0" b="0" u="none">
                          <a:solidFill>
                            <a:srgbClr val="F78F1E">
                              <a:alpha val="100000"/>
                            </a:srgbClr>
                          </a:solidFill>
                          <a:latin typeface="Arial Nova Light"/>
                          <a:cs typeface="Arial Nova Light"/>
                          <a:ea typeface="Arial Nova Light"/>
                          <a:sym typeface="Arial Nova Light"/>
                        </a:rPr>
                        <a:t>D+</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500"/>
                        </a:spcBef>
                        <a:spcAft>
                          <a:spcPts val="500"/>
                        </a:spcAft>
                        <a:buNone/>
                      </a:pPr>
                      <a:r>
                        <a:rPr cap="none" sz="1100" i="0" b="0" u="none">
                          <a:solidFill>
                            <a:srgbClr val="BD2026">
                              <a:alpha val="100000"/>
                            </a:srgbClr>
                          </a:solidFill>
                          <a:latin typeface="Arial Nova Light"/>
                          <a:cs typeface="Arial Nova Light"/>
                          <a:ea typeface="Arial Nova Light"/>
                          <a:sym typeface="Arial Nova Light"/>
                        </a:rPr>
                        <a:t>F</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500"/>
                        </a:spcBef>
                        <a:spcAft>
                          <a:spcPts val="500"/>
                        </a:spcAft>
                        <a:buNone/>
                      </a:pPr>
                      <a:r>
                        <a:rPr cap="none" sz="1100" i="0" b="0" u="none">
                          <a:solidFill>
                            <a:srgbClr val="FFCD08">
                              <a:alpha val="100000"/>
                            </a:srgbClr>
                          </a:solidFill>
                          <a:latin typeface="Arial Nova Light"/>
                          <a:cs typeface="Arial Nova Light"/>
                          <a:ea typeface="Arial Nova Light"/>
                          <a:sym typeface="Arial Nova Light"/>
                        </a:rPr>
                        <a:t>C</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500"/>
                        </a:spcBef>
                        <a:spcAft>
                          <a:spcPts val="500"/>
                        </a:spcAft>
                        <a:buNone/>
                      </a:pPr>
                      <a:r>
                        <a:rPr cap="none" sz="1100" i="0" b="0" u="none">
                          <a:solidFill>
                            <a:srgbClr val="0E9346">
                              <a:alpha val="100000"/>
                            </a:srgbClr>
                          </a:solidFill>
                          <a:latin typeface="Arial Nova Light"/>
                          <a:cs typeface="Arial Nova Light"/>
                          <a:ea typeface="Arial Nova Light"/>
                          <a:sym typeface="Arial Nova Light"/>
                        </a:rPr>
                        <a:t>A+</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500"/>
                        </a:spcBef>
                        <a:spcAft>
                          <a:spcPts val="500"/>
                        </a:spcAft>
                        <a:buNone/>
                      </a:pPr>
                      <a:r>
                        <a:rPr cap="none" sz="1100" i="0" b="0" u="none">
                          <a:solidFill>
                            <a:srgbClr val="FFCD08">
                              <a:alpha val="100000"/>
                            </a:srgbClr>
                          </a:solidFill>
                          <a:latin typeface="Arial Nova Light"/>
                          <a:cs typeface="Arial Nova Light"/>
                          <a:ea typeface="Arial Nova Light"/>
                          <a:sym typeface="Arial Nova Light"/>
                        </a:rPr>
                        <a:t>C-</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500"/>
                        </a:spcBef>
                        <a:spcAft>
                          <a:spcPts val="500"/>
                        </a:spcAft>
                        <a:buNone/>
                      </a:pPr>
                      <a:r>
                        <a:rPr cap="none" sz="1100" i="0" b="1" u="none">
                          <a:solidFill>
                            <a:srgbClr val="FFCD08">
                              <a:alpha val="100000"/>
                            </a:srgbClr>
                          </a:solidFill>
                          <a:latin typeface="Arial Nova Light"/>
                          <a:cs typeface="Arial Nova Light"/>
                          <a:ea typeface="Arial Nova Light"/>
                          <a:sym typeface="Arial Nova Light"/>
                        </a:rPr>
                        <a:t>C</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r>
              <a:tr h="301752">
                <a:tc>
                  <a:txBody>
                    <a:bodyPr/>
                    <a:lstStyle/>
                    <a:p>
                      <a:pPr algn="l"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Epic School</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Primary</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PK - 05</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1.5 mi</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500"/>
                        </a:spcBef>
                        <a:spcAft>
                          <a:spcPts val="500"/>
                        </a:spcAft>
                        <a:buNone/>
                      </a:pPr>
                      <a:r>
                        <a:rPr cap="none" sz="1100" i="0" b="0" u="none">
                          <a:solidFill>
                            <a:srgbClr val="0E9346">
                              <a:alpha val="100000"/>
                            </a:srgbClr>
                          </a:solidFill>
                          <a:latin typeface="Arial Nova Light"/>
                          <a:cs typeface="Arial Nova Light"/>
                          <a:ea typeface="Arial Nova Light"/>
                          <a:sym typeface="Arial Nova Light"/>
                        </a:rPr>
                        <a:t>A-</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500"/>
                        </a:spcBef>
                        <a:spcAft>
                          <a:spcPts val="500"/>
                        </a:spcAft>
                        <a:buNone/>
                      </a:pPr>
                      <a:r>
                        <a:rPr cap="none" sz="1100" i="0" b="0" u="none">
                          <a:solidFill>
                            <a:srgbClr val="BD2026">
                              <a:alpha val="100000"/>
                            </a:srgbClr>
                          </a:solidFill>
                          <a:latin typeface="Arial Nova Light"/>
                          <a:cs typeface="Arial Nova Light"/>
                          <a:ea typeface="Arial Nova Light"/>
                          <a:sym typeface="Arial Nova Light"/>
                        </a:rPr>
                        <a:t>F</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500"/>
                        </a:spcBef>
                        <a:spcAft>
                          <a:spcPts val="500"/>
                        </a:spcAft>
                        <a:buNone/>
                      </a:pPr>
                      <a:r>
                        <a:rPr cap="none" sz="1100" i="0" b="0" u="none">
                          <a:solidFill>
                            <a:srgbClr val="0E9346">
                              <a:alpha val="100000"/>
                            </a:srgbClr>
                          </a:solidFill>
                          <a:latin typeface="Arial Nova Light"/>
                          <a:cs typeface="Arial Nova Light"/>
                          <a:ea typeface="Arial Nova Light"/>
                          <a:sym typeface="Arial Nova Light"/>
                        </a:rPr>
                        <a:t>A+</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500"/>
                        </a:spcBef>
                        <a:spcAft>
                          <a:spcPts val="500"/>
                        </a:spcAft>
                        <a:buNone/>
                      </a:pPr>
                      <a:r>
                        <a:rPr cap="none" sz="1100" i="0" b="0" u="none">
                          <a:solidFill>
                            <a:srgbClr val="0E9346">
                              <a:alpha val="100000"/>
                            </a:srgbClr>
                          </a:solidFill>
                          <a:latin typeface="Arial Nova Light"/>
                          <a:cs typeface="Arial Nova Light"/>
                          <a:ea typeface="Arial Nova Light"/>
                          <a:sym typeface="Arial Nova Light"/>
                        </a:rPr>
                        <a:t>A+</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500"/>
                        </a:spcBef>
                        <a:spcAft>
                          <a:spcPts val="500"/>
                        </a:spcAft>
                        <a:buNone/>
                      </a:pPr>
                      <a:r>
                        <a:rPr cap="none" sz="1100" i="0" b="0" u="none">
                          <a:solidFill>
                            <a:srgbClr val="FFCD08">
                              <a:alpha val="100000"/>
                            </a:srgbClr>
                          </a:solidFill>
                          <a:latin typeface="Arial Nova Light"/>
                          <a:cs typeface="Arial Nova Light"/>
                          <a:ea typeface="Arial Nova Light"/>
                          <a:sym typeface="Arial Nova Light"/>
                        </a:rPr>
                        <a:t>C-</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500"/>
                        </a:spcBef>
                        <a:spcAft>
                          <a:spcPts val="500"/>
                        </a:spcAft>
                        <a:buNone/>
                      </a:pPr>
                      <a:r>
                        <a:rPr cap="none" sz="1100" i="0" b="1" u="none">
                          <a:solidFill>
                            <a:srgbClr val="7CBB42">
                              <a:alpha val="100000"/>
                            </a:srgbClr>
                          </a:solidFill>
                          <a:latin typeface="Arial Nova Light"/>
                          <a:cs typeface="Arial Nova Light"/>
                          <a:ea typeface="Arial Nova Light"/>
                          <a:sym typeface="Arial Nova Light"/>
                        </a:rPr>
                        <a:t>B</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r>
              <a:tr h="301752">
                <a:tc>
                  <a:txBody>
                    <a:bodyPr/>
                    <a:lstStyle/>
                    <a:p>
                      <a:pPr algn="l"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Mountain Brook Elementary School</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Primary</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PK - 06</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3.1 mi</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500"/>
                        </a:spcBef>
                        <a:spcAft>
                          <a:spcPts val="500"/>
                        </a:spcAft>
                        <a:buNone/>
                      </a:pPr>
                      <a:r>
                        <a:rPr cap="none" sz="1100" i="0" b="0" u="none">
                          <a:solidFill>
                            <a:srgbClr val="0E9346">
                              <a:alpha val="100000"/>
                            </a:srgbClr>
                          </a:solidFill>
                          <a:latin typeface="Arial Nova Light"/>
                          <a:cs typeface="Arial Nova Light"/>
                          <a:ea typeface="Arial Nova Light"/>
                          <a:sym typeface="Arial Nova Light"/>
                        </a:rPr>
                        <a:t>A+</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500"/>
                        </a:spcBef>
                        <a:spcAft>
                          <a:spcPts val="500"/>
                        </a:spcAft>
                        <a:buNone/>
                      </a:pPr>
                      <a:r>
                        <a:rPr cap="none" sz="1100" i="0" b="0" u="none">
                          <a:solidFill>
                            <a:srgbClr val="0E9346">
                              <a:alpha val="100000"/>
                            </a:srgbClr>
                          </a:solidFill>
                          <a:latin typeface="Arial Nova Light"/>
                          <a:cs typeface="Arial Nova Light"/>
                          <a:ea typeface="Arial Nova Light"/>
                          <a:sym typeface="Arial Nova Light"/>
                        </a:rPr>
                        <a:t>A+</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500"/>
                        </a:spcBef>
                        <a:spcAft>
                          <a:spcPts val="500"/>
                        </a:spcAft>
                        <a:buNone/>
                      </a:pPr>
                      <a:r>
                        <a:rPr cap="none" sz="1100" i="0" b="0" u="none">
                          <a:solidFill>
                            <a:srgbClr val="0E9346">
                              <a:alpha val="100000"/>
                            </a:srgbClr>
                          </a:solidFill>
                          <a:latin typeface="Arial Nova Light"/>
                          <a:cs typeface="Arial Nova Light"/>
                          <a:ea typeface="Arial Nova Light"/>
                          <a:sym typeface="Arial Nova Light"/>
                        </a:rPr>
                        <a:t>A+</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500"/>
                        </a:spcBef>
                        <a:spcAft>
                          <a:spcPts val="500"/>
                        </a:spcAft>
                        <a:buNone/>
                      </a:pPr>
                      <a:r>
                        <a:rPr cap="none" sz="1100" i="0" b="0" u="none">
                          <a:solidFill>
                            <a:srgbClr val="0E9346">
                              <a:alpha val="100000"/>
                            </a:srgbClr>
                          </a:solidFill>
                          <a:latin typeface="Arial Nova Light"/>
                          <a:cs typeface="Arial Nova Light"/>
                          <a:ea typeface="Arial Nova Light"/>
                          <a:sym typeface="Arial Nova Light"/>
                        </a:rPr>
                        <a:t>A+</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500"/>
                        </a:spcBef>
                        <a:spcAft>
                          <a:spcPts val="500"/>
                        </a:spcAft>
                        <a:buNone/>
                      </a:pPr>
                      <a:r>
                        <a:rPr cap="none" sz="1100" i="0" b="0" u="none">
                          <a:solidFill>
                            <a:srgbClr val="0E9346">
                              <a:alpha val="100000"/>
                            </a:srgbClr>
                          </a:solidFill>
                          <a:latin typeface="Arial Nova Light"/>
                          <a:cs typeface="Arial Nova Light"/>
                          <a:ea typeface="Arial Nova Light"/>
                          <a:sym typeface="Arial Nova Light"/>
                        </a:rPr>
                        <a:t>A+</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500"/>
                        </a:spcBef>
                        <a:spcAft>
                          <a:spcPts val="500"/>
                        </a:spcAft>
                        <a:buNone/>
                      </a:pPr>
                      <a:r>
                        <a:rPr cap="none" sz="1100" i="0" b="1" u="none">
                          <a:solidFill>
                            <a:srgbClr val="0E9346">
                              <a:alpha val="100000"/>
                            </a:srgbClr>
                          </a:solidFill>
                          <a:latin typeface="Arial Nova Light"/>
                          <a:cs typeface="Arial Nova Light"/>
                          <a:ea typeface="Arial Nova Light"/>
                          <a:sym typeface="Arial Nova Light"/>
                        </a:rPr>
                        <a:t>A+</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r>
              <a:tr h="301752">
                <a:tc>
                  <a:txBody>
                    <a:bodyPr/>
                    <a:lstStyle/>
                    <a:p>
                      <a:pPr algn="l"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Crestline Elementary School</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Primary</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PK - 06</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3.2 mi</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500"/>
                        </a:spcBef>
                        <a:spcAft>
                          <a:spcPts val="500"/>
                        </a:spcAft>
                        <a:buNone/>
                      </a:pPr>
                      <a:r>
                        <a:rPr cap="none" sz="1100" i="0" b="0" u="none">
                          <a:solidFill>
                            <a:srgbClr val="0E9346">
                              <a:alpha val="100000"/>
                            </a:srgbClr>
                          </a:solidFill>
                          <a:latin typeface="Arial Nova Light"/>
                          <a:cs typeface="Arial Nova Light"/>
                          <a:ea typeface="Arial Nova Light"/>
                          <a:sym typeface="Arial Nova Light"/>
                        </a:rPr>
                        <a:t>A+</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500"/>
                        </a:spcBef>
                        <a:spcAft>
                          <a:spcPts val="500"/>
                        </a:spcAft>
                        <a:buNone/>
                      </a:pPr>
                      <a:r>
                        <a:rPr cap="none" sz="1100" i="0" b="0" u="none">
                          <a:solidFill>
                            <a:srgbClr val="0E9346">
                              <a:alpha val="100000"/>
                            </a:srgbClr>
                          </a:solidFill>
                          <a:latin typeface="Arial Nova Light"/>
                          <a:cs typeface="Arial Nova Light"/>
                          <a:ea typeface="Arial Nova Light"/>
                          <a:sym typeface="Arial Nova Light"/>
                        </a:rPr>
                        <a:t>A+</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500"/>
                        </a:spcBef>
                        <a:spcAft>
                          <a:spcPts val="500"/>
                        </a:spcAft>
                        <a:buNone/>
                      </a:pPr>
                      <a:r>
                        <a:rPr cap="none" sz="1100" i="0" b="0" u="none">
                          <a:solidFill>
                            <a:srgbClr val="0E9346">
                              <a:alpha val="100000"/>
                            </a:srgbClr>
                          </a:solidFill>
                          <a:latin typeface="Arial Nova Light"/>
                          <a:cs typeface="Arial Nova Light"/>
                          <a:ea typeface="Arial Nova Light"/>
                          <a:sym typeface="Arial Nova Light"/>
                        </a:rPr>
                        <a:t>A+</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500"/>
                        </a:spcBef>
                        <a:spcAft>
                          <a:spcPts val="500"/>
                        </a:spcAft>
                        <a:buNone/>
                      </a:pPr>
                      <a:r>
                        <a:rPr cap="none" sz="1100" i="0" b="0" u="none">
                          <a:solidFill>
                            <a:srgbClr val="0E9346">
                              <a:alpha val="100000"/>
                            </a:srgbClr>
                          </a:solidFill>
                          <a:latin typeface="Arial Nova Light"/>
                          <a:cs typeface="Arial Nova Light"/>
                          <a:ea typeface="Arial Nova Light"/>
                          <a:sym typeface="Arial Nova Light"/>
                        </a:rPr>
                        <a:t>A+</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500"/>
                        </a:spcBef>
                        <a:spcAft>
                          <a:spcPts val="500"/>
                        </a:spcAft>
                        <a:buNone/>
                      </a:pPr>
                      <a:r>
                        <a:rPr cap="none" sz="1100" i="0" b="0" u="none">
                          <a:solidFill>
                            <a:srgbClr val="0E9346">
                              <a:alpha val="100000"/>
                            </a:srgbClr>
                          </a:solidFill>
                          <a:latin typeface="Arial Nova Light"/>
                          <a:cs typeface="Arial Nova Light"/>
                          <a:ea typeface="Arial Nova Light"/>
                          <a:sym typeface="Arial Nova Light"/>
                        </a:rPr>
                        <a:t>A+</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500"/>
                        </a:spcBef>
                        <a:spcAft>
                          <a:spcPts val="500"/>
                        </a:spcAft>
                        <a:buNone/>
                      </a:pPr>
                      <a:r>
                        <a:rPr cap="none" sz="1100" i="0" b="1" u="none">
                          <a:solidFill>
                            <a:srgbClr val="0E9346">
                              <a:alpha val="100000"/>
                            </a:srgbClr>
                          </a:solidFill>
                          <a:latin typeface="Arial Nova Light"/>
                          <a:cs typeface="Arial Nova Light"/>
                          <a:ea typeface="Arial Nova Light"/>
                          <a:sym typeface="Arial Nova Light"/>
                        </a:rPr>
                        <a:t>A+</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r>
              <a:tr h="301752">
                <a:tc>
                  <a:txBody>
                    <a:bodyPr/>
                    <a:lstStyle/>
                    <a:p>
                      <a:pPr algn="l"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Richland Elementary</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Primary</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PK - 07</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126.1 mi</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500"/>
                        </a:spcBef>
                        <a:spcAft>
                          <a:spcPts val="500"/>
                        </a:spcAft>
                        <a:buNone/>
                      </a:pPr>
                      <a:r>
                        <a:rPr cap="none" sz="1100" i="0" b="0" u="none">
                          <a:solidFill>
                            <a:srgbClr val="7CBB42">
                              <a:alpha val="100000"/>
                            </a:srgbClr>
                          </a:solidFill>
                          <a:latin typeface="Arial Nova Light"/>
                          <a:cs typeface="Arial Nova Light"/>
                          <a:ea typeface="Arial Nova Light"/>
                          <a:sym typeface="Arial Nova Light"/>
                        </a:rPr>
                        <a:t>B-</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500"/>
                        </a:spcBef>
                        <a:spcAft>
                          <a:spcPts val="500"/>
                        </a:spcAft>
                        <a:buNone/>
                      </a:pPr>
                      <a:r>
                        <a:rPr cap="none" sz="1100" i="0" b="0" u="none">
                          <a:solidFill>
                            <a:srgbClr val="FFCD08">
                              <a:alpha val="100000"/>
                            </a:srgbClr>
                          </a:solidFill>
                          <a:latin typeface="Arial Nova Light"/>
                          <a:cs typeface="Arial Nova Light"/>
                          <a:ea typeface="Arial Nova Light"/>
                          <a:sym typeface="Arial Nova Light"/>
                        </a:rPr>
                        <a:t>C</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500"/>
                        </a:spcBef>
                        <a:spcAft>
                          <a:spcPts val="500"/>
                        </a:spcAft>
                        <a:buNone/>
                      </a:pPr>
                      <a:r>
                        <a:rPr cap="none" sz="1100" i="0" b="0" u="none">
                          <a:solidFill>
                            <a:srgbClr val="0E9346">
                              <a:alpha val="100000"/>
                            </a:srgbClr>
                          </a:solidFill>
                          <a:latin typeface="Arial Nova Light"/>
                          <a:cs typeface="Arial Nova Light"/>
                          <a:ea typeface="Arial Nova Light"/>
                          <a:sym typeface="Arial Nova Light"/>
                        </a:rPr>
                        <a:t>A-</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500"/>
                        </a:spcBef>
                        <a:spcAft>
                          <a:spcPts val="500"/>
                        </a:spcAft>
                        <a:buNone/>
                      </a:pPr>
                      <a:r>
                        <a:rPr cap="none" sz="1100" i="0" b="0" u="none">
                          <a:solidFill>
                            <a:srgbClr val="0E9346">
                              <a:alpha val="100000"/>
                            </a:srgbClr>
                          </a:solidFill>
                          <a:latin typeface="Arial Nova Light"/>
                          <a:cs typeface="Arial Nova Light"/>
                          <a:ea typeface="Arial Nova Light"/>
                          <a:sym typeface="Arial Nova Light"/>
                        </a:rPr>
                        <a:t>A+</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500"/>
                        </a:spcBef>
                        <a:spcAft>
                          <a:spcPts val="500"/>
                        </a:spcAft>
                        <a:buNone/>
                      </a:pPr>
                      <a:r>
                        <a:rPr cap="none" sz="1100" i="0" b="0" u="none">
                          <a:solidFill>
                            <a:srgbClr val="7CBB42">
                              <a:alpha val="100000"/>
                            </a:srgbClr>
                          </a:solidFill>
                          <a:latin typeface="Arial Nova Light"/>
                          <a:cs typeface="Arial Nova Light"/>
                          <a:ea typeface="Arial Nova Light"/>
                          <a:sym typeface="Arial Nova Light"/>
                        </a:rPr>
                        <a:t>B-</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500"/>
                        </a:spcBef>
                        <a:spcAft>
                          <a:spcPts val="500"/>
                        </a:spcAft>
                        <a:buNone/>
                      </a:pPr>
                      <a:r>
                        <a:rPr cap="none" sz="1100" i="0" b="1" u="none">
                          <a:solidFill>
                            <a:srgbClr val="7CBB42">
                              <a:alpha val="100000"/>
                            </a:srgbClr>
                          </a:solidFill>
                          <a:latin typeface="Arial Nova Light"/>
                          <a:cs typeface="Arial Nova Light"/>
                          <a:ea typeface="Arial Nova Light"/>
                          <a:sym typeface="Arial Nova Light"/>
                        </a:rPr>
                        <a:t>B</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r>
              <a:tr h="301752">
                <a:tc>
                  <a:txBody>
                    <a:bodyPr/>
                    <a:lstStyle/>
                    <a:p>
                      <a:pPr algn="l"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Phillips Academy</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Primary</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PK - 08</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0.5 mi</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500"/>
                        </a:spcBef>
                        <a:spcAft>
                          <a:spcPts val="500"/>
                        </a:spcAft>
                        <a:buNone/>
                      </a:pPr>
                      <a:r>
                        <a:rPr cap="none" sz="1100" i="0" b="0" u="none">
                          <a:solidFill>
                            <a:srgbClr val="0E9346">
                              <a:alpha val="100000"/>
                            </a:srgbClr>
                          </a:solidFill>
                          <a:latin typeface="Arial Nova Light"/>
                          <a:cs typeface="Arial Nova Light"/>
                          <a:ea typeface="Arial Nova Light"/>
                          <a:sym typeface="Arial Nova Light"/>
                        </a:rPr>
                        <a:t>A</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500"/>
                        </a:spcBef>
                        <a:spcAft>
                          <a:spcPts val="500"/>
                        </a:spcAft>
                        <a:buNone/>
                      </a:pPr>
                      <a:r>
                        <a:rPr cap="none" sz="1100" i="0" b="0" u="none">
                          <a:solidFill>
                            <a:srgbClr val="BD2026">
                              <a:alpha val="100000"/>
                            </a:srgbClr>
                          </a:solidFill>
                          <a:latin typeface="Arial Nova Light"/>
                          <a:cs typeface="Arial Nova Light"/>
                          <a:ea typeface="Arial Nova Light"/>
                          <a:sym typeface="Arial Nova Light"/>
                        </a:rPr>
                        <a:t>F</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500"/>
                        </a:spcBef>
                        <a:spcAft>
                          <a:spcPts val="500"/>
                        </a:spcAft>
                        <a:buNone/>
                      </a:pPr>
                      <a:r>
                        <a:rPr cap="none" sz="1100" i="0" b="0" u="none">
                          <a:solidFill>
                            <a:srgbClr val="FFCD08">
                              <a:alpha val="100000"/>
                            </a:srgbClr>
                          </a:solidFill>
                          <a:latin typeface="Arial Nova Light"/>
                          <a:cs typeface="Arial Nova Light"/>
                          <a:ea typeface="Arial Nova Light"/>
                          <a:sym typeface="Arial Nova Light"/>
                        </a:rPr>
                        <a:t>C+</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500"/>
                        </a:spcBef>
                        <a:spcAft>
                          <a:spcPts val="500"/>
                        </a:spcAft>
                        <a:buNone/>
                      </a:pPr>
                      <a:r>
                        <a:rPr cap="none" sz="1100" i="0" b="0" u="none">
                          <a:solidFill>
                            <a:srgbClr val="0E9346">
                              <a:alpha val="100000"/>
                            </a:srgbClr>
                          </a:solidFill>
                          <a:latin typeface="Arial Nova Light"/>
                          <a:cs typeface="Arial Nova Light"/>
                          <a:ea typeface="Arial Nova Light"/>
                          <a:sym typeface="Arial Nova Light"/>
                        </a:rPr>
                        <a:t>A+</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500"/>
                        </a:spcBef>
                        <a:spcAft>
                          <a:spcPts val="500"/>
                        </a:spcAft>
                        <a:buNone/>
                      </a:pPr>
                      <a:r>
                        <a:rPr cap="none" sz="1100" i="0" b="0" u="none">
                          <a:solidFill>
                            <a:srgbClr val="FFCD08">
                              <a:alpha val="100000"/>
                            </a:srgbClr>
                          </a:solidFill>
                          <a:latin typeface="Arial Nova Light"/>
                          <a:cs typeface="Arial Nova Light"/>
                          <a:ea typeface="Arial Nova Light"/>
                          <a:sym typeface="Arial Nova Light"/>
                        </a:rPr>
                        <a:t>C-</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500"/>
                        </a:spcBef>
                        <a:spcAft>
                          <a:spcPts val="500"/>
                        </a:spcAft>
                        <a:buNone/>
                      </a:pPr>
                      <a:r>
                        <a:rPr cap="none" sz="1100" i="0" b="1" u="none">
                          <a:solidFill>
                            <a:srgbClr val="7CBB42">
                              <a:alpha val="100000"/>
                            </a:srgbClr>
                          </a:solidFill>
                          <a:latin typeface="Arial Nova Light"/>
                          <a:cs typeface="Arial Nova Light"/>
                          <a:ea typeface="Arial Nova Light"/>
                          <a:sym typeface="Arial Nova Light"/>
                        </a:rPr>
                        <a:t>B-</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r>
              <a:tr h="301752">
                <a:tc>
                  <a:txBody>
                    <a:bodyPr/>
                    <a:lstStyle/>
                    <a:p>
                      <a:pPr algn="l"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East Franklin Junior High School</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Other</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PK - 09</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75.4 mi</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500"/>
                        </a:spcBef>
                        <a:spcAft>
                          <a:spcPts val="500"/>
                        </a:spcAft>
                        <a:buNone/>
                      </a:pPr>
                      <a:r>
                        <a:rPr cap="none" sz="1100" i="0" b="0" u="none">
                          <a:solidFill>
                            <a:srgbClr val="FFCD08">
                              <a:alpha val="100000"/>
                            </a:srgbClr>
                          </a:solidFill>
                          <a:latin typeface="Arial Nova Light"/>
                          <a:cs typeface="Arial Nova Light"/>
                          <a:ea typeface="Arial Nova Light"/>
                          <a:sym typeface="Arial Nova Light"/>
                        </a:rPr>
                        <a:t>C-</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500"/>
                        </a:spcBef>
                        <a:spcAft>
                          <a:spcPts val="500"/>
                        </a:spcAft>
                        <a:buNone/>
                      </a:pPr>
                      <a:r>
                        <a:rPr cap="none" sz="1100" i="0" b="0" u="none">
                          <a:solidFill>
                            <a:srgbClr val="BD2026">
                              <a:alpha val="100000"/>
                            </a:srgbClr>
                          </a:solidFill>
                          <a:latin typeface="Arial Nova Light"/>
                          <a:cs typeface="Arial Nova Light"/>
                          <a:ea typeface="Arial Nova Light"/>
                          <a:sym typeface="Arial Nova Light"/>
                        </a:rPr>
                        <a:t>F</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500"/>
                        </a:spcBef>
                        <a:spcAft>
                          <a:spcPts val="500"/>
                        </a:spcAft>
                        <a:buNone/>
                      </a:pPr>
                      <a:r>
                        <a:rPr cap="none" sz="1100" i="0" b="0" u="none">
                          <a:solidFill>
                            <a:srgbClr val="0E9346">
                              <a:alpha val="100000"/>
                            </a:srgbClr>
                          </a:solidFill>
                          <a:latin typeface="Arial Nova Light"/>
                          <a:cs typeface="Arial Nova Light"/>
                          <a:ea typeface="Arial Nova Light"/>
                          <a:sym typeface="Arial Nova Light"/>
                        </a:rPr>
                        <a:t>A-</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500"/>
                        </a:spcBef>
                        <a:spcAft>
                          <a:spcPts val="500"/>
                        </a:spcAft>
                        <a:buNone/>
                      </a:pPr>
                      <a:r>
                        <a:rPr cap="none" sz="1100" i="0" b="0" u="none">
                          <a:solidFill>
                            <a:srgbClr val="0E9346">
                              <a:alpha val="100000"/>
                            </a:srgbClr>
                          </a:solidFill>
                          <a:latin typeface="Arial Nova Light"/>
                          <a:cs typeface="Arial Nova Light"/>
                          <a:ea typeface="Arial Nova Light"/>
                          <a:sym typeface="Arial Nova Light"/>
                        </a:rPr>
                        <a:t>A</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500"/>
                        </a:spcBef>
                        <a:spcAft>
                          <a:spcPts val="500"/>
                        </a:spcAft>
                        <a:buNone/>
                      </a:pPr>
                      <a:r>
                        <a:rPr cap="none" sz="1100" i="0" b="0" u="none">
                          <a:solidFill>
                            <a:srgbClr val="FFCD08">
                              <a:alpha val="100000"/>
                            </a:srgbClr>
                          </a:solidFill>
                          <a:latin typeface="Arial Nova Light"/>
                          <a:cs typeface="Arial Nova Light"/>
                          <a:ea typeface="Arial Nova Light"/>
                          <a:sym typeface="Arial Nova Light"/>
                        </a:rPr>
                        <a:t>C</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ctr" marL="63500" marR="63500">
                        <a:lnSpc>
                          <a:spcPct val="100000"/>
                        </a:lnSpc>
                        <a:spcBef>
                          <a:spcPts val="500"/>
                        </a:spcBef>
                        <a:spcAft>
                          <a:spcPts val="500"/>
                        </a:spcAft>
                        <a:buNone/>
                      </a:pPr>
                      <a:r>
                        <a:rPr cap="none" sz="1100" i="0" b="1" u="none">
                          <a:solidFill>
                            <a:srgbClr val="FFCD08">
                              <a:alpha val="100000"/>
                            </a:srgbClr>
                          </a:solidFill>
                          <a:latin typeface="Arial Nova Light"/>
                          <a:cs typeface="Arial Nova Light"/>
                          <a:ea typeface="Arial Nova Light"/>
                          <a:sym typeface="Arial Nova Light"/>
                        </a:rPr>
                        <a:t>C</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r>
              <a:tr h="301752">
                <a:tc>
                  <a:txBody>
                    <a:bodyPr/>
                    <a:lstStyle/>
                    <a:p>
                      <a:pPr algn="l"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Germanshire Elementary</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Other</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PK - 10</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55565A">
                              <a:alpha val="100000"/>
                            </a:srgbClr>
                          </a:solidFill>
                          <a:latin typeface="Arial Nova Light"/>
                          <a:cs typeface="Arial Nova Light"/>
                          <a:ea typeface="Arial Nova Light"/>
                          <a:sym typeface="Arial Nova Light"/>
                        </a:rPr>
                        <a:t>202.3 mi</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0">
                      <a:noFill/>
                      <a:prstDash val="solid"/>
                    </a:lnB>
                    <a:solidFill>
                      <a:srgbClr val="FFFFFF">
                        <a:alpha val="0"/>
                      </a:srgbClr>
                    </a:solidFill>
                  </a:tcPr>
                </a:tc>
                <a:tc>
                  <a:txBody>
                    <a:bodyPr/>
                    <a:lstStyle/>
                    <a:p>
                      <a:pPr algn="ctr" marL="63500" marR="63500">
                        <a:lnSpc>
                          <a:spcPct val="100000"/>
                        </a:lnSpc>
                        <a:spcBef>
                          <a:spcPts val="500"/>
                        </a:spcBef>
                        <a:spcAft>
                          <a:spcPts val="500"/>
                        </a:spcAft>
                        <a:buNone/>
                      </a:pPr>
                      <a:r>
                        <a:rPr cap="none" sz="1100" i="0" b="0" u="none">
                          <a:solidFill>
                            <a:srgbClr val="7CBB42">
                              <a:alpha val="100000"/>
                            </a:srgbClr>
                          </a:solidFill>
                          <a:latin typeface="Arial Nova Light"/>
                          <a:cs typeface="Arial Nova Light"/>
                          <a:ea typeface="Arial Nova Light"/>
                          <a:sym typeface="Arial Nova Light"/>
                        </a:rPr>
                        <a:t>B-</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0">
                      <a:noFill/>
                      <a:prstDash val="solid"/>
                    </a:lnB>
                    <a:solidFill>
                      <a:srgbClr val="FFFFFF">
                        <a:alpha val="0"/>
                      </a:srgbClr>
                    </a:solidFill>
                  </a:tcPr>
                </a:tc>
                <a:tc>
                  <a:txBody>
                    <a:bodyPr/>
                    <a:lstStyle/>
                    <a:p>
                      <a:pPr algn="ctr" marL="63500" marR="63500">
                        <a:lnSpc>
                          <a:spcPct val="100000"/>
                        </a:lnSpc>
                        <a:spcBef>
                          <a:spcPts val="500"/>
                        </a:spcBef>
                        <a:spcAft>
                          <a:spcPts val="500"/>
                        </a:spcAft>
                        <a:buNone/>
                      </a:pPr>
                      <a:r>
                        <a:rPr cap="none" sz="1100" i="0" b="0" u="none">
                          <a:solidFill>
                            <a:srgbClr val="BD2026">
                              <a:alpha val="100000"/>
                            </a:srgbClr>
                          </a:solidFill>
                          <a:latin typeface="Arial Nova Light"/>
                          <a:cs typeface="Arial Nova Light"/>
                          <a:ea typeface="Arial Nova Light"/>
                          <a:sym typeface="Arial Nova Light"/>
                        </a:rPr>
                        <a:t>F</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0">
                      <a:noFill/>
                      <a:prstDash val="solid"/>
                    </a:lnB>
                    <a:solidFill>
                      <a:srgbClr val="FFFFFF">
                        <a:alpha val="0"/>
                      </a:srgbClr>
                    </a:solidFill>
                  </a:tcPr>
                </a:tc>
                <a:tc>
                  <a:txBody>
                    <a:bodyPr/>
                    <a:lstStyle/>
                    <a:p>
                      <a:pPr algn="ctr" marL="63500" marR="63500">
                        <a:lnSpc>
                          <a:spcPct val="100000"/>
                        </a:lnSpc>
                        <a:spcBef>
                          <a:spcPts val="500"/>
                        </a:spcBef>
                        <a:spcAft>
                          <a:spcPts val="500"/>
                        </a:spcAft>
                        <a:buNone/>
                      </a:pPr>
                      <a:r>
                        <a:rPr cap="none" sz="1100" i="0" b="0" u="none">
                          <a:solidFill>
                            <a:srgbClr val="BD2026">
                              <a:alpha val="100000"/>
                            </a:srgbClr>
                          </a:solidFill>
                          <a:latin typeface="Arial Nova Light"/>
                          <a:cs typeface="Arial Nova Light"/>
                          <a:ea typeface="Arial Nova Light"/>
                          <a:sym typeface="Arial Nova Light"/>
                        </a:rPr>
                        <a:t>F</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0">
                      <a:noFill/>
                      <a:prstDash val="solid"/>
                    </a:lnB>
                    <a:solidFill>
                      <a:srgbClr val="FFFFFF">
                        <a:alpha val="0"/>
                      </a:srgbClr>
                    </a:solidFill>
                  </a:tcPr>
                </a:tc>
                <a:tc>
                  <a:txBody>
                    <a:bodyPr/>
                    <a:lstStyle/>
                    <a:p>
                      <a:pPr algn="ctr" marL="63500" marR="63500">
                        <a:lnSpc>
                          <a:spcPct val="100000"/>
                        </a:lnSpc>
                        <a:spcBef>
                          <a:spcPts val="500"/>
                        </a:spcBef>
                        <a:spcAft>
                          <a:spcPts val="500"/>
                        </a:spcAft>
                        <a:buNone/>
                      </a:pPr>
                      <a:r>
                        <a:rPr cap="none" sz="1100" i="0" b="0" u="none">
                          <a:solidFill>
                            <a:srgbClr val="0E9346">
                              <a:alpha val="100000"/>
                            </a:srgbClr>
                          </a:solidFill>
                          <a:latin typeface="Arial Nova Light"/>
                          <a:cs typeface="Arial Nova Light"/>
                          <a:ea typeface="Arial Nova Light"/>
                          <a:sym typeface="Arial Nova Light"/>
                        </a:rPr>
                        <a:t>A+</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0">
                      <a:noFill/>
                      <a:prstDash val="solid"/>
                    </a:lnB>
                    <a:solidFill>
                      <a:srgbClr val="FFFFFF">
                        <a:alpha val="0"/>
                      </a:srgbClr>
                    </a:solidFill>
                  </a:tcPr>
                </a:tc>
                <a:tc>
                  <a:txBody>
                    <a:bodyPr/>
                    <a:lstStyle/>
                    <a:p>
                      <a:pPr algn="ctr" marL="63500" marR="63500">
                        <a:lnSpc>
                          <a:spcPct val="100000"/>
                        </a:lnSpc>
                        <a:spcBef>
                          <a:spcPts val="500"/>
                        </a:spcBef>
                        <a:spcAft>
                          <a:spcPts val="500"/>
                        </a:spcAft>
                        <a:buNone/>
                      </a:pPr>
                      <a:r>
                        <a:rPr cap="none" sz="1100" i="0" b="0" u="none">
                          <a:solidFill>
                            <a:srgbClr val="FFCD08">
                              <a:alpha val="100000"/>
                            </a:srgbClr>
                          </a:solidFill>
                          <a:latin typeface="Arial Nova Light"/>
                          <a:cs typeface="Arial Nova Light"/>
                          <a:ea typeface="Arial Nova Light"/>
                          <a:sym typeface="Arial Nova Light"/>
                        </a:rPr>
                        <a:t>C</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0">
                      <a:noFill/>
                      <a:prstDash val="solid"/>
                    </a:lnB>
                    <a:solidFill>
                      <a:srgbClr val="FFFFFF">
                        <a:alpha val="0"/>
                      </a:srgbClr>
                    </a:solidFill>
                  </a:tcPr>
                </a:tc>
                <a:tc>
                  <a:txBody>
                    <a:bodyPr/>
                    <a:lstStyle/>
                    <a:p>
                      <a:pPr algn="ctr" marL="63500" marR="63500">
                        <a:lnSpc>
                          <a:spcPct val="100000"/>
                        </a:lnSpc>
                        <a:spcBef>
                          <a:spcPts val="500"/>
                        </a:spcBef>
                        <a:spcAft>
                          <a:spcPts val="500"/>
                        </a:spcAft>
                        <a:buNone/>
                      </a:pPr>
                      <a:r>
                        <a:rPr cap="none" sz="1100" i="0" b="1" u="none">
                          <a:solidFill>
                            <a:srgbClr val="F78F1E">
                              <a:alpha val="100000"/>
                            </a:srgbClr>
                          </a:solidFill>
                          <a:latin typeface="Arial Nova Light"/>
                          <a:cs typeface="Arial Nova Light"/>
                          <a:ea typeface="Arial Nova Light"/>
                          <a:sym typeface="Arial Nova Light"/>
                        </a:rPr>
                        <a:t>D+</a:t>
                      </a:r>
                    </a:p>
                  </a:txBody>
                  <a:tcPr anchor="ctr" marB="63500" marT="6350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0">
                      <a:noFill/>
                      <a:prstDash val="solid"/>
                    </a:lnB>
                    <a:solidFill>
                      <a:srgbClr val="FFFFFF">
                        <a:alpha val="0"/>
                      </a:srgbClr>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body" sz="quarter" idx="12"/>
          </p:nvPr>
        </p:nvSpPr>
        <p:spPr>
          <a:xfrm>
            <a:off x="1512888" y="2938463"/>
            <a:ext cx="9193212" cy="1152525"/>
          </a:xfrm>
        </p:spPr>
        <p:txBody>
          <a:bodyPr/>
          <a:lstStyle/>
          <a:p>
            <a:r>
              <a:rPr/>
              <a:t>Market Comparables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613180" y="265953"/>
            <a:ext cx="2130552" cy="338328"/>
          </a:xfrm>
        </p:spPr>
        <p:txBody>
          <a:bodyPr/>
          <a:lstStyle/>
          <a:p>
            <a:r>
              <a:rPr/>
              <a:t>Rent Comps</a:t>
            </a:r>
          </a:p>
        </p:txBody>
      </p:sp>
      <p:sp>
        <p:nvSpPr>
          <p:cNvPr id="3" name="Footer"/>
          <p:cNvSpPr>
            <a:spLocks noGrp="1"/>
          </p:cNvSpPr>
          <p:nvPr>
            <p:ph type="ftr" sz="quarter" idx="3"/>
          </p:nvPr>
        </p:nvSpPr>
        <p:spPr>
          <a:xfrm>
            <a:off x="613180" y="6299200"/>
            <a:ext cx="9496589" cy="448459"/>
          </a:xfrm>
        </p:spPr>
        <p:txBody>
          <a:bodyPr/>
          <a:lstStyle/>
          <a:p>
            <a:r>
              <a:rPr/>
              <a:t>Map pin color reflects the similarity of that comp to the subject property based on class, vintage, type, size, crime, and HH income. A similarity score of 1 (in red) represents a low level of similarity and 5 (in green) represent a high level of similarity. Data sourced from Yardi and Axiometrics, a RealPage Company.</a:t>
            </a:r>
          </a:p>
        </p:txBody>
      </p:sp>
      <p:graphicFrame>
        <p:nvGraphicFramePr>
          <p:cNvPr id="4" name="Left Content"/>
          <p:cNvGraphicFramePr>
            <a:graphicFrameLocks noGrp="true"/>
          </p:cNvGraphicFramePr>
          <p:nvPr/>
        </p:nvGraphicFramePr>
        <p:xfrm rot="0">
          <a:off x="619125" y="1119804"/>
          <a:ext cx="3877056" cy="5029200"/>
        </p:xfrm>
        <a:graphic>
          <a:graphicData uri="http://schemas.openxmlformats.org/drawingml/2006/table">
            <a:tbl>
              <a:tblPr/>
              <a:tblGrid>
                <a:gridCol w="320040"/>
                <a:gridCol w="2880360"/>
              </a:tblGrid>
              <a:tr h="838505">
                <a:tc>
                  <a:txBody>
                    <a:bodyPr/>
                    <a:lstStyle/>
                    <a:p>
                      <a:pPr algn="r" marL="63500" marR="63500">
                        <a:lnSpc>
                          <a:spcPct val="100000"/>
                        </a:lnSpc>
                        <a:spcBef>
                          <a:spcPts val="0"/>
                        </a:spcBef>
                        <a:spcAft>
                          <a:spcPts val="0"/>
                        </a:spcAft>
                        <a:buNone/>
                      </a:pPr>
                      <a:r>
                        <a:rPr cap="none" sz="1100" i="0" b="1" u="none">
                          <a:solidFill>
                            <a:srgbClr val="003E52">
                              <a:alpha val="100000"/>
                            </a:srgbClr>
                          </a:solidFill>
                          <a:latin typeface="Arial Nova Light"/>
                          <a:cs typeface="Arial Nova Light"/>
                          <a:ea typeface="Arial Nova Light"/>
                          <a:sym typeface="Arial Nova Light"/>
                        </a:rPr>
                        <a:t>★</a:t>
                      </a:r>
                      <a:br>
                        <a:rPr cap="none" sz="1100" i="0" b="1" u="none">
                          <a:solidFill>
                            <a:srgbClr val="003E52">
                              <a:alpha val="100000"/>
                            </a:srgbClr>
                          </a:solidFill>
                          <a:latin typeface="Arial Nova Light"/>
                          <a:cs typeface="Arial Nova Light"/>
                          <a:ea typeface="Arial Nova Light"/>
                          <a:sym typeface="Arial Nova Light"/>
                        </a:rPr>
                      </a:br>
                      <a:br>
                        <a:rPr cap="none" sz="1100" i="0" b="1" u="none">
                          <a:solidFill>
                            <a:srgbClr val="003E52">
                              <a:alpha val="100000"/>
                            </a:srgbClr>
                          </a:solidFill>
                          <a:latin typeface="Arial Nova Light"/>
                          <a:cs typeface="Arial Nova Light"/>
                          <a:ea typeface="Arial Nova Light"/>
                          <a:sym typeface="Arial Nova Light"/>
                        </a:rPr>
                      </a:br>
                    </a:p>
                  </a:txBody>
                  <a:tcPr anchor="ctr" marB="0" marT="0" marR="0" marL="0">
                    <a:lnL algn="ctr" cmpd="sng" cap="flat" w="0">
                      <a:noFill/>
                      <a:prstDash val="solid"/>
                    </a:lnL>
                    <a:lnR algn="ctr" cmpd="sng" cap="flat" w="0">
                      <a:noFill/>
                      <a:prstDash val="solid"/>
                    </a:lnR>
                    <a:lnT algn="ctr" cmpd="sng" cap="flat" w="0">
                      <a:noFill/>
                      <a:prstDash val="solid"/>
                    </a:lnT>
                    <a:lnB algn="ctr" cmpd="sng" cap="flat" w="3175">
                      <a:solidFill>
                        <a:srgbClr val="D3D3D3">
                          <a:alpha val="100000"/>
                        </a:srgbClr>
                      </a:solidFill>
                      <a:prstDash val="solid"/>
                    </a:lnB>
                    <a:solidFill>
                      <a:srgbClr val="FFFFFF">
                        <a:alpha val="0"/>
                      </a:srgbClr>
                    </a:solidFill>
                  </a:tcPr>
                </a:tc>
                <a:tc>
                  <a:txBody>
                    <a:bodyPr/>
                    <a:lstStyle/>
                    <a:p>
                      <a:pPr algn="l" marL="63500" marR="63500">
                        <a:lnSpc>
                          <a:spcPct val="100000"/>
                        </a:lnSpc>
                        <a:spcBef>
                          <a:spcPts val="0"/>
                        </a:spcBef>
                        <a:spcAft>
                          <a:spcPts val="0"/>
                        </a:spcAft>
                        <a:buNone/>
                      </a:pPr>
                      <a:r>
                        <a:rPr cap="none" sz="1100" i="0" b="1" u="none">
                          <a:solidFill>
                            <a:srgbClr val="003E52">
                              <a:alpha val="100000"/>
                            </a:srgbClr>
                          </a:solidFill>
                          <a:latin typeface="Arial Nova"/>
                          <a:cs typeface="Arial Nova"/>
                          <a:ea typeface="Arial Nova"/>
                          <a:sym typeface="Arial Nova"/>
                        </a:rPr>
                        <a:t>Frank, The</a:t>
                      </a:r>
                      <a:br>
                        <a:rPr cap="none" sz="1100" i="0" b="0" u="none">
                          <a:solidFill>
                            <a:srgbClr val="55565A">
                              <a:alpha val="100000"/>
                            </a:srgbClr>
                          </a:solidFill>
                          <a:latin typeface="Arial Nova Light"/>
                          <a:cs typeface="Arial Nova Light"/>
                          <a:ea typeface="Arial Nova Light"/>
                          <a:sym typeface="Arial Nova Light"/>
                        </a:rPr>
                      </a:br>
                      <a:r>
                        <a:rPr cap="none" sz="1100" i="0" b="0" u="none">
                          <a:solidFill>
                            <a:srgbClr val="55565A">
                              <a:alpha val="100000"/>
                            </a:srgbClr>
                          </a:solidFill>
                          <a:latin typeface="Arial Nova Light"/>
                          <a:cs typeface="Arial Nova Light"/>
                          <a:ea typeface="Arial Nova Light"/>
                          <a:sym typeface="Arial Nova Light"/>
                        </a:rPr>
                        <a:t>205 20th St N</a:t>
                      </a:r>
                      <a:br>
                        <a:rPr cap="none" sz="1100" i="0" b="0" u="none">
                          <a:solidFill>
                            <a:srgbClr val="55565A">
                              <a:alpha val="100000"/>
                            </a:srgbClr>
                          </a:solidFill>
                          <a:latin typeface="Arial Nova Light"/>
                          <a:cs typeface="Arial Nova Light"/>
                          <a:ea typeface="Arial Nova Light"/>
                          <a:sym typeface="Arial Nova Light"/>
                        </a:rPr>
                      </a:br>
                      <a:r>
                        <a:rPr cap="none" sz="1100" i="0" b="0" u="none">
                          <a:solidFill>
                            <a:srgbClr val="55565A">
                              <a:alpha val="100000"/>
                            </a:srgbClr>
                          </a:solidFill>
                          <a:latin typeface="Arial Nova Light"/>
                          <a:cs typeface="Arial Nova Light"/>
                          <a:ea typeface="Arial Nova Light"/>
                          <a:sym typeface="Arial Nova Light"/>
                        </a:rPr>
                        <a:t>Birmingham, AL 35203</a:t>
                      </a:r>
                    </a:p>
                  </a:txBody>
                  <a:tcPr anchor="ctr" marB="0" marT="0" marR="0" marL="0">
                    <a:lnL algn="ctr" cmpd="sng" cap="flat" w="0">
                      <a:noFill/>
                      <a:prstDash val="solid"/>
                    </a:lnL>
                    <a:lnR algn="ctr" cmpd="sng" cap="flat" w="0">
                      <a:noFill/>
                      <a:prstDash val="solid"/>
                    </a:lnR>
                    <a:lnT algn="ctr" cmpd="sng" cap="flat" w="0">
                      <a:noFill/>
                      <a:prstDash val="solid"/>
                    </a:lnT>
                    <a:lnB algn="ctr" cmpd="sng" cap="flat" w="3175">
                      <a:solidFill>
                        <a:srgbClr val="D3D3D3">
                          <a:alpha val="100000"/>
                        </a:srgbClr>
                      </a:solidFill>
                      <a:prstDash val="solid"/>
                    </a:lnB>
                    <a:solidFill>
                      <a:srgbClr val="FFFFFF">
                        <a:alpha val="0"/>
                      </a:srgbClr>
                    </a:solidFill>
                  </a:tcPr>
                </a:tc>
              </a:tr>
              <a:tr h="838505">
                <a:tc>
                  <a:txBody>
                    <a:bodyPr/>
                    <a:lstStyle/>
                    <a:p>
                      <a:pPr algn="r" marL="63500" marR="63500">
                        <a:lnSpc>
                          <a:spcPct val="100000"/>
                        </a:lnSpc>
                        <a:spcBef>
                          <a:spcPts val="0"/>
                        </a:spcBef>
                        <a:spcAft>
                          <a:spcPts val="0"/>
                        </a:spcAft>
                        <a:buNone/>
                      </a:pPr>
                      <a:r>
                        <a:rPr cap="none" sz="1100" i="0" b="1" u="none">
                          <a:solidFill>
                            <a:srgbClr val="003E52">
                              <a:alpha val="100000"/>
                            </a:srgbClr>
                          </a:solidFill>
                          <a:latin typeface="Arial Nova Light"/>
                          <a:cs typeface="Arial Nova Light"/>
                          <a:ea typeface="Arial Nova Light"/>
                          <a:sym typeface="Arial Nova Light"/>
                        </a:rPr>
                        <a:t>1.</a:t>
                      </a:r>
                      <a:br>
                        <a:rPr cap="none" sz="1100" i="0" b="1" u="none">
                          <a:solidFill>
                            <a:srgbClr val="003E52">
                              <a:alpha val="100000"/>
                            </a:srgbClr>
                          </a:solidFill>
                          <a:latin typeface="Arial Nova Light"/>
                          <a:cs typeface="Arial Nova Light"/>
                          <a:ea typeface="Arial Nova Light"/>
                          <a:sym typeface="Arial Nova Light"/>
                        </a:rPr>
                      </a:br>
                      <a:br>
                        <a:rPr cap="none" sz="1100" i="0" b="1" u="none">
                          <a:solidFill>
                            <a:srgbClr val="003E52">
                              <a:alpha val="100000"/>
                            </a:srgbClr>
                          </a:solidFill>
                          <a:latin typeface="Arial Nova Light"/>
                          <a:cs typeface="Arial Nova Light"/>
                          <a:ea typeface="Arial Nova Light"/>
                          <a:sym typeface="Arial Nova Light"/>
                        </a:rPr>
                      </a:br>
                    </a:p>
                  </a:txBody>
                  <a:tcPr anchor="ctr" marB="0" marT="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l" marL="63500" marR="63500">
                        <a:lnSpc>
                          <a:spcPct val="100000"/>
                        </a:lnSpc>
                        <a:spcBef>
                          <a:spcPts val="0"/>
                        </a:spcBef>
                        <a:spcAft>
                          <a:spcPts val="0"/>
                        </a:spcAft>
                        <a:buNone/>
                      </a:pPr>
                      <a:r>
                        <a:rPr cap="none" sz="1100" i="0" b="1" u="none">
                          <a:solidFill>
                            <a:srgbClr val="003E52">
                              <a:alpha val="100000"/>
                            </a:srgbClr>
                          </a:solidFill>
                          <a:latin typeface="Arial Nova"/>
                          <a:cs typeface="Arial Nova"/>
                          <a:ea typeface="Arial Nova"/>
                          <a:sym typeface="Arial Nova"/>
                        </a:rPr>
                        <a:t>Lofts at American Life</a:t>
                      </a:r>
                      <a:br>
                        <a:rPr cap="none" sz="1100" i="0" b="0" u="none">
                          <a:solidFill>
                            <a:srgbClr val="55565A">
                              <a:alpha val="100000"/>
                            </a:srgbClr>
                          </a:solidFill>
                          <a:latin typeface="Arial Nova Light"/>
                          <a:cs typeface="Arial Nova Light"/>
                          <a:ea typeface="Arial Nova Light"/>
                          <a:sym typeface="Arial Nova Light"/>
                        </a:rPr>
                      </a:br>
                      <a:r>
                        <a:rPr cap="none" sz="1100" i="0" b="0" u="none">
                          <a:solidFill>
                            <a:srgbClr val="55565A">
                              <a:alpha val="100000"/>
                            </a:srgbClr>
                          </a:solidFill>
                          <a:latin typeface="Arial Nova Light"/>
                          <a:cs typeface="Arial Nova Light"/>
                          <a:ea typeface="Arial Nova Light"/>
                          <a:sym typeface="Arial Nova Light"/>
                        </a:rPr>
                        <a:t>2308  2316 4th Avenue North</a:t>
                      </a:r>
                      <a:br>
                        <a:rPr cap="none" sz="1100" i="0" b="0" u="none">
                          <a:solidFill>
                            <a:srgbClr val="55565A">
                              <a:alpha val="100000"/>
                            </a:srgbClr>
                          </a:solidFill>
                          <a:latin typeface="Arial Nova Light"/>
                          <a:cs typeface="Arial Nova Light"/>
                          <a:ea typeface="Arial Nova Light"/>
                          <a:sym typeface="Arial Nova Light"/>
                        </a:rPr>
                      </a:br>
                      <a:r>
                        <a:rPr cap="none" sz="1100" i="0" b="0" u="none">
                          <a:solidFill>
                            <a:srgbClr val="55565A">
                              <a:alpha val="100000"/>
                            </a:srgbClr>
                          </a:solidFill>
                          <a:latin typeface="Arial Nova Light"/>
                          <a:cs typeface="Arial Nova Light"/>
                          <a:ea typeface="Arial Nova Light"/>
                          <a:sym typeface="Arial Nova Light"/>
                        </a:rPr>
                        <a:t>Birmingham, AL 35203</a:t>
                      </a:r>
                    </a:p>
                  </a:txBody>
                  <a:tcPr anchor="ctr" marB="0" marT="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r>
              <a:tr h="838505">
                <a:tc>
                  <a:txBody>
                    <a:bodyPr/>
                    <a:lstStyle/>
                    <a:p>
                      <a:pPr algn="r" marL="63500" marR="63500">
                        <a:lnSpc>
                          <a:spcPct val="100000"/>
                        </a:lnSpc>
                        <a:spcBef>
                          <a:spcPts val="0"/>
                        </a:spcBef>
                        <a:spcAft>
                          <a:spcPts val="0"/>
                        </a:spcAft>
                        <a:buNone/>
                      </a:pPr>
                      <a:r>
                        <a:rPr cap="none" sz="1100" i="0" b="1" u="none">
                          <a:solidFill>
                            <a:srgbClr val="003E52">
                              <a:alpha val="100000"/>
                            </a:srgbClr>
                          </a:solidFill>
                          <a:latin typeface="Arial Nova Light"/>
                          <a:cs typeface="Arial Nova Light"/>
                          <a:ea typeface="Arial Nova Light"/>
                          <a:sym typeface="Arial Nova Light"/>
                        </a:rPr>
                        <a:t>2.</a:t>
                      </a:r>
                      <a:br>
                        <a:rPr cap="none" sz="1100" i="0" b="1" u="none">
                          <a:solidFill>
                            <a:srgbClr val="003E52">
                              <a:alpha val="100000"/>
                            </a:srgbClr>
                          </a:solidFill>
                          <a:latin typeface="Arial Nova Light"/>
                          <a:cs typeface="Arial Nova Light"/>
                          <a:ea typeface="Arial Nova Light"/>
                          <a:sym typeface="Arial Nova Light"/>
                        </a:rPr>
                      </a:br>
                      <a:br>
                        <a:rPr cap="none" sz="1100" i="0" b="1" u="none">
                          <a:solidFill>
                            <a:srgbClr val="003E52">
                              <a:alpha val="100000"/>
                            </a:srgbClr>
                          </a:solidFill>
                          <a:latin typeface="Arial Nova Light"/>
                          <a:cs typeface="Arial Nova Light"/>
                          <a:ea typeface="Arial Nova Light"/>
                          <a:sym typeface="Arial Nova Light"/>
                        </a:rPr>
                      </a:br>
                    </a:p>
                  </a:txBody>
                  <a:tcPr anchor="ctr" marB="0" marT="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l" marL="63500" marR="63500">
                        <a:lnSpc>
                          <a:spcPct val="100000"/>
                        </a:lnSpc>
                        <a:spcBef>
                          <a:spcPts val="0"/>
                        </a:spcBef>
                        <a:spcAft>
                          <a:spcPts val="0"/>
                        </a:spcAft>
                        <a:buNone/>
                      </a:pPr>
                      <a:r>
                        <a:rPr cap="none" sz="1100" i="0" b="1" u="none">
                          <a:solidFill>
                            <a:srgbClr val="003E52">
                              <a:alpha val="100000"/>
                            </a:srgbClr>
                          </a:solidFill>
                          <a:latin typeface="Arial Nova"/>
                          <a:cs typeface="Arial Nova"/>
                          <a:ea typeface="Arial Nova"/>
                          <a:sym typeface="Arial Nova"/>
                        </a:rPr>
                        <a:t>Market Lofts</a:t>
                      </a:r>
                      <a:br>
                        <a:rPr cap="none" sz="1100" i="0" b="0" u="none">
                          <a:solidFill>
                            <a:srgbClr val="55565A">
                              <a:alpha val="100000"/>
                            </a:srgbClr>
                          </a:solidFill>
                          <a:latin typeface="Arial Nova Light"/>
                          <a:cs typeface="Arial Nova Light"/>
                          <a:ea typeface="Arial Nova Light"/>
                          <a:sym typeface="Arial Nova Light"/>
                        </a:rPr>
                      </a:br>
                      <a:r>
                        <a:rPr cap="none" sz="1100" i="0" b="0" u="none">
                          <a:solidFill>
                            <a:srgbClr val="55565A">
                              <a:alpha val="100000"/>
                            </a:srgbClr>
                          </a:solidFill>
                          <a:latin typeface="Arial Nova Light"/>
                          <a:cs typeface="Arial Nova Light"/>
                          <a:ea typeface="Arial Nova Light"/>
                          <a:sym typeface="Arial Nova Light"/>
                        </a:rPr>
                        <a:t>2225 3rd Ave North</a:t>
                      </a:r>
                      <a:br>
                        <a:rPr cap="none" sz="1100" i="0" b="0" u="none">
                          <a:solidFill>
                            <a:srgbClr val="55565A">
                              <a:alpha val="100000"/>
                            </a:srgbClr>
                          </a:solidFill>
                          <a:latin typeface="Arial Nova Light"/>
                          <a:cs typeface="Arial Nova Light"/>
                          <a:ea typeface="Arial Nova Light"/>
                          <a:sym typeface="Arial Nova Light"/>
                        </a:rPr>
                      </a:br>
                      <a:r>
                        <a:rPr cap="none" sz="1100" i="0" b="0" u="none">
                          <a:solidFill>
                            <a:srgbClr val="55565A">
                              <a:alpha val="100000"/>
                            </a:srgbClr>
                          </a:solidFill>
                          <a:latin typeface="Arial Nova Light"/>
                          <a:cs typeface="Arial Nova Light"/>
                          <a:ea typeface="Arial Nova Light"/>
                          <a:sym typeface="Arial Nova Light"/>
                        </a:rPr>
                        <a:t>Birmingham, AL 35203</a:t>
                      </a:r>
                    </a:p>
                  </a:txBody>
                  <a:tcPr anchor="ctr" marB="0" marT="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r>
              <a:tr h="838505">
                <a:tc>
                  <a:txBody>
                    <a:bodyPr/>
                    <a:lstStyle/>
                    <a:p>
                      <a:pPr algn="r" marL="63500" marR="63500">
                        <a:lnSpc>
                          <a:spcPct val="100000"/>
                        </a:lnSpc>
                        <a:spcBef>
                          <a:spcPts val="0"/>
                        </a:spcBef>
                        <a:spcAft>
                          <a:spcPts val="0"/>
                        </a:spcAft>
                        <a:buNone/>
                      </a:pPr>
                      <a:r>
                        <a:rPr cap="none" sz="1100" i="0" b="1" u="none">
                          <a:solidFill>
                            <a:srgbClr val="003E52">
                              <a:alpha val="100000"/>
                            </a:srgbClr>
                          </a:solidFill>
                          <a:latin typeface="Arial Nova Light"/>
                          <a:cs typeface="Arial Nova Light"/>
                          <a:ea typeface="Arial Nova Light"/>
                          <a:sym typeface="Arial Nova Light"/>
                        </a:rPr>
                        <a:t>3.</a:t>
                      </a:r>
                      <a:br>
                        <a:rPr cap="none" sz="1100" i="0" b="1" u="none">
                          <a:solidFill>
                            <a:srgbClr val="003E52">
                              <a:alpha val="100000"/>
                            </a:srgbClr>
                          </a:solidFill>
                          <a:latin typeface="Arial Nova Light"/>
                          <a:cs typeface="Arial Nova Light"/>
                          <a:ea typeface="Arial Nova Light"/>
                          <a:sym typeface="Arial Nova Light"/>
                        </a:rPr>
                      </a:br>
                      <a:br>
                        <a:rPr cap="none" sz="1100" i="0" b="1" u="none">
                          <a:solidFill>
                            <a:srgbClr val="003E52">
                              <a:alpha val="100000"/>
                            </a:srgbClr>
                          </a:solidFill>
                          <a:latin typeface="Arial Nova Light"/>
                          <a:cs typeface="Arial Nova Light"/>
                          <a:ea typeface="Arial Nova Light"/>
                          <a:sym typeface="Arial Nova Light"/>
                        </a:rPr>
                      </a:br>
                    </a:p>
                  </a:txBody>
                  <a:tcPr anchor="ctr" marB="0" marT="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l" marL="63500" marR="63500">
                        <a:lnSpc>
                          <a:spcPct val="100000"/>
                        </a:lnSpc>
                        <a:spcBef>
                          <a:spcPts val="0"/>
                        </a:spcBef>
                        <a:spcAft>
                          <a:spcPts val="0"/>
                        </a:spcAft>
                        <a:buNone/>
                      </a:pPr>
                      <a:r>
                        <a:rPr cap="none" sz="1100" i="0" b="1" u="none">
                          <a:solidFill>
                            <a:srgbClr val="003E52">
                              <a:alpha val="100000"/>
                            </a:srgbClr>
                          </a:solidFill>
                          <a:latin typeface="Arial Nova"/>
                          <a:cs typeface="Arial Nova"/>
                          <a:ea typeface="Arial Nova"/>
                          <a:sym typeface="Arial Nova"/>
                        </a:rPr>
                        <a:t>Thomas Jefferson Tower</a:t>
                      </a:r>
                      <a:br>
                        <a:rPr cap="none" sz="1100" i="0" b="0" u="none">
                          <a:solidFill>
                            <a:srgbClr val="55565A">
                              <a:alpha val="100000"/>
                            </a:srgbClr>
                          </a:solidFill>
                          <a:latin typeface="Arial Nova Light"/>
                          <a:cs typeface="Arial Nova Light"/>
                          <a:ea typeface="Arial Nova Light"/>
                          <a:sym typeface="Arial Nova Light"/>
                        </a:rPr>
                      </a:br>
                      <a:r>
                        <a:rPr cap="none" sz="1100" i="0" b="0" u="none">
                          <a:solidFill>
                            <a:srgbClr val="55565A">
                              <a:alpha val="100000"/>
                            </a:srgbClr>
                          </a:solidFill>
                          <a:latin typeface="Arial Nova Light"/>
                          <a:cs typeface="Arial Nova Light"/>
                          <a:ea typeface="Arial Nova Light"/>
                          <a:sym typeface="Arial Nova Light"/>
                        </a:rPr>
                        <a:t>1623 2nd Ave N</a:t>
                      </a:r>
                      <a:br>
                        <a:rPr cap="none" sz="1100" i="0" b="0" u="none">
                          <a:solidFill>
                            <a:srgbClr val="55565A">
                              <a:alpha val="100000"/>
                            </a:srgbClr>
                          </a:solidFill>
                          <a:latin typeface="Arial Nova Light"/>
                          <a:cs typeface="Arial Nova Light"/>
                          <a:ea typeface="Arial Nova Light"/>
                          <a:sym typeface="Arial Nova Light"/>
                        </a:rPr>
                      </a:br>
                      <a:r>
                        <a:rPr cap="none" sz="1100" i="0" b="0" u="none">
                          <a:solidFill>
                            <a:srgbClr val="55565A">
                              <a:alpha val="100000"/>
                            </a:srgbClr>
                          </a:solidFill>
                          <a:latin typeface="Arial Nova Light"/>
                          <a:cs typeface="Arial Nova Light"/>
                          <a:ea typeface="Arial Nova Light"/>
                          <a:sym typeface="Arial Nova Light"/>
                        </a:rPr>
                        <a:t>Birmingham, AL 35203</a:t>
                      </a:r>
                    </a:p>
                  </a:txBody>
                  <a:tcPr anchor="ctr" marB="0" marT="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r>
              <a:tr h="838505">
                <a:tc>
                  <a:txBody>
                    <a:bodyPr/>
                    <a:lstStyle/>
                    <a:p>
                      <a:pPr algn="r" marL="63500" marR="63500">
                        <a:lnSpc>
                          <a:spcPct val="100000"/>
                        </a:lnSpc>
                        <a:spcBef>
                          <a:spcPts val="0"/>
                        </a:spcBef>
                        <a:spcAft>
                          <a:spcPts val="0"/>
                        </a:spcAft>
                        <a:buNone/>
                      </a:pPr>
                      <a:r>
                        <a:rPr cap="none" sz="1100" i="0" b="1" u="none">
                          <a:solidFill>
                            <a:srgbClr val="003E52">
                              <a:alpha val="100000"/>
                            </a:srgbClr>
                          </a:solidFill>
                          <a:latin typeface="Arial Nova Light"/>
                          <a:cs typeface="Arial Nova Light"/>
                          <a:ea typeface="Arial Nova Light"/>
                          <a:sym typeface="Arial Nova Light"/>
                        </a:rPr>
                        <a:t>4.</a:t>
                      </a:r>
                      <a:br>
                        <a:rPr cap="none" sz="1100" i="0" b="1" u="none">
                          <a:solidFill>
                            <a:srgbClr val="003E52">
                              <a:alpha val="100000"/>
                            </a:srgbClr>
                          </a:solidFill>
                          <a:latin typeface="Arial Nova Light"/>
                          <a:cs typeface="Arial Nova Light"/>
                          <a:ea typeface="Arial Nova Light"/>
                          <a:sym typeface="Arial Nova Light"/>
                        </a:rPr>
                      </a:br>
                      <a:br>
                        <a:rPr cap="none" sz="1100" i="0" b="1" u="none">
                          <a:solidFill>
                            <a:srgbClr val="003E52">
                              <a:alpha val="100000"/>
                            </a:srgbClr>
                          </a:solidFill>
                          <a:latin typeface="Arial Nova Light"/>
                          <a:cs typeface="Arial Nova Light"/>
                          <a:ea typeface="Arial Nova Light"/>
                          <a:sym typeface="Arial Nova Light"/>
                        </a:rPr>
                      </a:br>
                    </a:p>
                  </a:txBody>
                  <a:tcPr anchor="ctr" marB="0" marT="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c>
                  <a:txBody>
                    <a:bodyPr/>
                    <a:lstStyle/>
                    <a:p>
                      <a:pPr algn="l" marL="63500" marR="63500">
                        <a:lnSpc>
                          <a:spcPct val="100000"/>
                        </a:lnSpc>
                        <a:spcBef>
                          <a:spcPts val="0"/>
                        </a:spcBef>
                        <a:spcAft>
                          <a:spcPts val="0"/>
                        </a:spcAft>
                        <a:buNone/>
                      </a:pPr>
                      <a:r>
                        <a:rPr cap="none" sz="1100" i="0" b="1" u="none">
                          <a:solidFill>
                            <a:srgbClr val="003E52">
                              <a:alpha val="100000"/>
                            </a:srgbClr>
                          </a:solidFill>
                          <a:latin typeface="Arial Nova"/>
                          <a:cs typeface="Arial Nova"/>
                          <a:ea typeface="Arial Nova"/>
                          <a:sym typeface="Arial Nova"/>
                        </a:rPr>
                        <a:t>Lumen Above Railroad Park</a:t>
                      </a:r>
                      <a:br>
                        <a:rPr cap="none" sz="1100" i="0" b="0" u="none">
                          <a:solidFill>
                            <a:srgbClr val="55565A">
                              <a:alpha val="100000"/>
                            </a:srgbClr>
                          </a:solidFill>
                          <a:latin typeface="Arial Nova Light"/>
                          <a:cs typeface="Arial Nova Light"/>
                          <a:ea typeface="Arial Nova Light"/>
                          <a:sym typeface="Arial Nova Light"/>
                        </a:rPr>
                      </a:br>
                      <a:r>
                        <a:rPr cap="none" sz="1100" i="0" b="0" u="none">
                          <a:solidFill>
                            <a:srgbClr val="55565A">
                              <a:alpha val="100000"/>
                            </a:srgbClr>
                          </a:solidFill>
                          <a:latin typeface="Arial Nova Light"/>
                          <a:cs typeface="Arial Nova Light"/>
                          <a:ea typeface="Arial Nova Light"/>
                          <a:sym typeface="Arial Nova Light"/>
                        </a:rPr>
                        <a:t>10 14th Street S</a:t>
                      </a:r>
                      <a:br>
                        <a:rPr cap="none" sz="1100" i="0" b="0" u="none">
                          <a:solidFill>
                            <a:srgbClr val="55565A">
                              <a:alpha val="100000"/>
                            </a:srgbClr>
                          </a:solidFill>
                          <a:latin typeface="Arial Nova Light"/>
                          <a:cs typeface="Arial Nova Light"/>
                          <a:ea typeface="Arial Nova Light"/>
                          <a:sym typeface="Arial Nova Light"/>
                        </a:rPr>
                      </a:br>
                      <a:r>
                        <a:rPr cap="none" sz="1100" i="0" b="0" u="none">
                          <a:solidFill>
                            <a:srgbClr val="55565A">
                              <a:alpha val="100000"/>
                            </a:srgbClr>
                          </a:solidFill>
                          <a:latin typeface="Arial Nova Light"/>
                          <a:cs typeface="Arial Nova Light"/>
                          <a:ea typeface="Arial Nova Light"/>
                          <a:sym typeface="Arial Nova Light"/>
                        </a:rPr>
                        <a:t>Birmingham, AL 35233</a:t>
                      </a:r>
                    </a:p>
                  </a:txBody>
                  <a:tcPr anchor="ctr" marB="0" marT="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3175">
                      <a:solidFill>
                        <a:srgbClr val="D3D3D3">
                          <a:alpha val="100000"/>
                        </a:srgbClr>
                      </a:solidFill>
                      <a:prstDash val="solid"/>
                    </a:lnB>
                    <a:solidFill>
                      <a:srgbClr val="FFFFFF">
                        <a:alpha val="0"/>
                      </a:srgbClr>
                    </a:solidFill>
                  </a:tcPr>
                </a:tc>
              </a:tr>
              <a:tr h="838505">
                <a:tc>
                  <a:txBody>
                    <a:bodyPr/>
                    <a:lstStyle/>
                    <a:p>
                      <a:pPr algn="r" marL="63500" marR="63500">
                        <a:lnSpc>
                          <a:spcPct val="100000"/>
                        </a:lnSpc>
                        <a:spcBef>
                          <a:spcPts val="0"/>
                        </a:spcBef>
                        <a:spcAft>
                          <a:spcPts val="0"/>
                        </a:spcAft>
                        <a:buNone/>
                      </a:pPr>
                      <a:r>
                        <a:rPr cap="none" sz="1100" i="0" b="1" u="none">
                          <a:solidFill>
                            <a:srgbClr val="003E52">
                              <a:alpha val="100000"/>
                            </a:srgbClr>
                          </a:solidFill>
                          <a:latin typeface="Arial Nova Light"/>
                          <a:cs typeface="Arial Nova Light"/>
                          <a:ea typeface="Arial Nova Light"/>
                          <a:sym typeface="Arial Nova Light"/>
                        </a:rPr>
                        <a:t>5.</a:t>
                      </a:r>
                      <a:br>
                        <a:rPr cap="none" sz="1100" i="0" b="1" u="none">
                          <a:solidFill>
                            <a:srgbClr val="003E52">
                              <a:alpha val="100000"/>
                            </a:srgbClr>
                          </a:solidFill>
                          <a:latin typeface="Arial Nova Light"/>
                          <a:cs typeface="Arial Nova Light"/>
                          <a:ea typeface="Arial Nova Light"/>
                          <a:sym typeface="Arial Nova Light"/>
                        </a:rPr>
                      </a:br>
                      <a:br>
                        <a:rPr cap="none" sz="1100" i="0" b="1" u="none">
                          <a:solidFill>
                            <a:srgbClr val="003E52">
                              <a:alpha val="100000"/>
                            </a:srgbClr>
                          </a:solidFill>
                          <a:latin typeface="Arial Nova Light"/>
                          <a:cs typeface="Arial Nova Light"/>
                          <a:ea typeface="Arial Nova Light"/>
                          <a:sym typeface="Arial Nova Light"/>
                        </a:rPr>
                      </a:br>
                    </a:p>
                  </a:txBody>
                  <a:tcPr anchor="ctr" marB="0" marT="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0"/>
                        </a:spcBef>
                        <a:spcAft>
                          <a:spcPts val="0"/>
                        </a:spcAft>
                        <a:buNone/>
                      </a:pPr>
                      <a:r>
                        <a:rPr cap="none" sz="1100" i="0" b="1" u="none">
                          <a:solidFill>
                            <a:srgbClr val="003E52">
                              <a:alpha val="100000"/>
                            </a:srgbClr>
                          </a:solidFill>
                          <a:latin typeface="Arial Nova"/>
                          <a:cs typeface="Arial Nova"/>
                          <a:ea typeface="Arial Nova"/>
                          <a:sym typeface="Arial Nova"/>
                        </a:rPr>
                        <a:t>Flats on Fourth</a:t>
                      </a:r>
                      <a:br>
                        <a:rPr cap="none" sz="1100" i="0" b="0" u="none">
                          <a:solidFill>
                            <a:srgbClr val="55565A">
                              <a:alpha val="100000"/>
                            </a:srgbClr>
                          </a:solidFill>
                          <a:latin typeface="Arial Nova Light"/>
                          <a:cs typeface="Arial Nova Light"/>
                          <a:ea typeface="Arial Nova Light"/>
                          <a:sym typeface="Arial Nova Light"/>
                        </a:rPr>
                      </a:br>
                      <a:r>
                        <a:rPr cap="none" sz="1100" i="0" b="0" u="none">
                          <a:solidFill>
                            <a:srgbClr val="55565A">
                              <a:alpha val="100000"/>
                            </a:srgbClr>
                          </a:solidFill>
                          <a:latin typeface="Arial Nova Light"/>
                          <a:cs typeface="Arial Nova Light"/>
                          <a:ea typeface="Arial Nova Light"/>
                          <a:sym typeface="Arial Nova Light"/>
                        </a:rPr>
                        <a:t>1508 4th Ave S</a:t>
                      </a:r>
                      <a:br>
                        <a:rPr cap="none" sz="1100" i="0" b="0" u="none">
                          <a:solidFill>
                            <a:srgbClr val="55565A">
                              <a:alpha val="100000"/>
                            </a:srgbClr>
                          </a:solidFill>
                          <a:latin typeface="Arial Nova Light"/>
                          <a:cs typeface="Arial Nova Light"/>
                          <a:ea typeface="Arial Nova Light"/>
                          <a:sym typeface="Arial Nova Light"/>
                        </a:rPr>
                      </a:br>
                      <a:r>
                        <a:rPr cap="none" sz="1100" i="0" b="0" u="none">
                          <a:solidFill>
                            <a:srgbClr val="55565A">
                              <a:alpha val="100000"/>
                            </a:srgbClr>
                          </a:solidFill>
                          <a:latin typeface="Arial Nova Light"/>
                          <a:cs typeface="Arial Nova Light"/>
                          <a:ea typeface="Arial Nova Light"/>
                          <a:sym typeface="Arial Nova Light"/>
                        </a:rPr>
                        <a:t>Birmingham, AL 35233</a:t>
                      </a:r>
                    </a:p>
                  </a:txBody>
                  <a:tcPr anchor="ctr" marB="0" marT="0" marR="0" marL="0">
                    <a:lnL algn="ctr" cmpd="sng" cap="flat" w="0">
                      <a:noFill/>
                      <a:prstDash val="solid"/>
                    </a:lnL>
                    <a:lnR algn="ctr" cmpd="sng" cap="flat" w="0">
                      <a:noFill/>
                      <a:prstDash val="solid"/>
                    </a:lnR>
                    <a:lnT algn="ctr" cmpd="sng" cap="flat" w="3175">
                      <a:solidFill>
                        <a:srgbClr val="D3D3D3">
                          <a:alpha val="100000"/>
                        </a:srgbClr>
                      </a:solidFill>
                      <a:prstDash val="solid"/>
                    </a:lnT>
                    <a:lnB algn="ctr" cmpd="sng" cap="flat" w="0">
                      <a:noFill/>
                      <a:prstDash val="solid"/>
                    </a:lnB>
                    <a:solidFill>
                      <a:srgbClr val="FFFFFF">
                        <a:alpha val="0"/>
                      </a:srgbClr>
                    </a:solidFill>
                  </a:tcPr>
                </a:tc>
              </a:tr>
            </a:tbl>
          </a:graphicData>
        </a:graphic>
      </p:graphicFrame>
      <p:pic>
        <p:nvPicPr>
          <p:cNvPr id="5" name="Right Content" descr=""/>
          <p:cNvPicPr>
            <a:picLocks noGrp="1"/>
          </p:cNvPicPr>
          <p:nvPr>
            <p:ph sz="quarter" idx="13"/>
          </p:nvPr>
        </p:nvPicPr>
        <p:blipFill>
          <a:blip cstate="print" r:embed="rId2"/>
          <a:stretch>
            <a:fillRect/>
          </a:stretch>
        </p:blipFill>
        <p:spPr>
          <a:xfrm>
            <a:off x="4699277" y="1124712"/>
            <a:ext cx="6885432" cy="5029200"/>
          </a:xfrm>
          <a:prstGeom prst="rect">
            <a:avLst/>
          </a:prstGeom>
        </p:spPr>
      </p:pic>
    </p:spTree>
  </p:cSld>
  <p:clrMapOvr>
    <a:masterClrMapping/>
  </p:clrMapOvr>
</p:sld>
</file>

<file path=ppt/theme/theme1.xml><?xml version="1.0" encoding="utf-8"?>
<a:theme xmlns:a="http://schemas.openxmlformats.org/drawingml/2006/main" name="Berkadia Theme">
  <a:themeElements>
    <a:clrScheme name="Berkadia">
      <a:dk1>
        <a:srgbClr val="55565A"/>
      </a:dk1>
      <a:lt1>
        <a:srgbClr val="FFFFFF"/>
      </a:lt1>
      <a:dk2>
        <a:srgbClr val="003E52"/>
      </a:dk2>
      <a:lt2>
        <a:srgbClr val="EEEAE0"/>
      </a:lt2>
      <a:accent1>
        <a:srgbClr val="4C748E"/>
      </a:accent1>
      <a:accent2>
        <a:srgbClr val="AC9766"/>
      </a:accent2>
      <a:accent3>
        <a:srgbClr val="C9942B"/>
      </a:accent3>
      <a:accent4>
        <a:srgbClr val="94C0E9"/>
      </a:accent4>
      <a:accent5>
        <a:srgbClr val="A3D2CA"/>
      </a:accent5>
      <a:accent6>
        <a:srgbClr val="40B4E5"/>
      </a:accent6>
      <a:hlink>
        <a:srgbClr val="55565A"/>
      </a:hlink>
      <a:folHlink>
        <a:srgbClr val="838386"/>
      </a:folHlink>
    </a:clrScheme>
    <a:fontScheme name="Arial Nova">
      <a:majorFont>
        <a:latin typeface="Arial Nova"/>
        <a:ea typeface=""/>
        <a:cs typeface=""/>
      </a:majorFont>
      <a:minorFont>
        <a:latin typeface="Arial Nova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600" dirty="0">
            <a:solidFill>
              <a:schemeClr val="bg1"/>
            </a:solidFill>
          </a:defRPr>
        </a:defPPr>
      </a:lst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2677522154414CB206E1C8A3275F53" ma:contentTypeVersion="18" ma:contentTypeDescription="Create a new document." ma:contentTypeScope="" ma:versionID="0d857aad1f61b81910e232a4c2cb64d5">
  <xsd:schema xmlns:xsd="http://www.w3.org/2001/XMLSchema" xmlns:xs="http://www.w3.org/2001/XMLSchema" xmlns:p="http://schemas.microsoft.com/office/2006/metadata/properties" xmlns:ns2="8772c193-81ae-44ba-933b-0c94c402b866" xmlns:ns3="7bc579ba-75be-48ee-af33-205adfef5411" targetNamespace="http://schemas.microsoft.com/office/2006/metadata/properties" ma:root="true" ma:fieldsID="81b04c239cc1be5334033b6a171bda04" ns2:_="" ns3:_="">
    <xsd:import namespace="8772c193-81ae-44ba-933b-0c94c402b866"/>
    <xsd:import namespace="7bc579ba-75be-48ee-af33-205adfef541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72c193-81ae-44ba-933b-0c94c402b8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0" nillable="true" ma:displayName="MediaLengthInSeconds" ma:hidden="true"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bc2bda19-8acb-43ab-8a8b-ee2a4795c433" ma:termSetId="09814cd3-568e-fe90-9814-8d621ff8fb84" ma:anchorId="fba54fb3-c3e1-fe81-a776-ca4b69148c4d" ma:open="true" ma:isKeyword="false">
      <xsd:complexType>
        <xsd:sequence>
          <xsd:element ref="pc:Terms" minOccurs="0" maxOccurs="1"/>
        </xsd:sequence>
      </xsd:complex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ObjectDetectorVersions" ma:index="25"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bc579ba-75be-48ee-af33-205adfef5411"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2aad19cd-0264-4b97-bee7-eb545e49646e}" ma:internalName="TaxCatchAll" ma:showField="CatchAllData" ma:web="7bc579ba-75be-48ee-af33-205adfef541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772c193-81ae-44ba-933b-0c94c402b866">
      <Terms xmlns="http://schemas.microsoft.com/office/infopath/2007/PartnerControls"/>
    </lcf76f155ced4ddcb4097134ff3c332f>
    <TaxCatchAll xmlns="7bc579ba-75be-48ee-af33-205adfef5411" xsi:nil="true"/>
  </documentManagement>
</p:properties>
</file>

<file path=customXml/itemProps1.xml><?xml version="1.0" encoding="utf-8"?>
<ds:datastoreItem xmlns:ds="http://schemas.openxmlformats.org/officeDocument/2006/customXml" ds:itemID="{FC122E65-9C16-4600-AB9B-6DF3281A7C88}"/>
</file>

<file path=customXml/itemProps2.xml><?xml version="1.0" encoding="utf-8"?>
<ds:datastoreItem xmlns:ds="http://schemas.openxmlformats.org/officeDocument/2006/customXml" ds:itemID="{1C72B906-CAA0-4843-975C-13C7876C4EBD}"/>
</file>

<file path=customXml/itemProps3.xml><?xml version="1.0" encoding="utf-8"?>
<ds:datastoreItem xmlns:ds="http://schemas.openxmlformats.org/officeDocument/2006/customXml" ds:itemID="{11DB0B38-E697-4F01-BE65-61CFF2101A74}"/>
</file>

<file path=docProps/app.xml><?xml version="1.0" encoding="utf-8"?>
<Properties xmlns="http://schemas.openxmlformats.org/officeDocument/2006/extended-properties" xmlns:vt="http://schemas.openxmlformats.org/officeDocument/2006/docPropsVTypes">
  <TotalTime>566</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0</vt:i4>
      </vt:variant>
    </vt:vector>
  </HeadingPairs>
  <TitlesOfParts>
    <vt:vector size="6" baseType="lpstr">
      <vt:lpstr>Arial</vt:lpstr>
      <vt:lpstr>Arial Nova</vt:lpstr>
      <vt:lpstr>Arial Nova Light</vt:lpstr>
      <vt:lpstr>Franklin Gothic Demi Cond</vt:lpstr>
      <vt:lpstr>Gotham Medium</vt:lpstr>
      <vt:lpstr>Berkadia Theme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Ross Fineman</dc:creator>
  <cp:lastModifiedBy/>
  <cp:revision>67</cp:revision>
  <dcterms:created xsi:type="dcterms:W3CDTF">2020-12-04T13:19:15Z</dcterms:created>
  <dcterms:modified xsi:type="dcterms:W3CDTF">2025-07-10T13:30:15Z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0x010100032677522154414CB206E1C8A3275F53</vt:lpwstr>
  </property>
</Properties>
</file>