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UkRHQ1RGe2wwMGtfZDNwZXJfaW5fZjFsM3N9" r:id="rId12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FDB49-09BA-4DEF-8667-E17D1CD0A64F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C704-9C78-43CE-A302-73C0EB77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7C704-9C78-43CE-A302-73C0EB77A8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2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94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18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12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1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97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21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9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3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94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8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8D4794-2511-49B2-AECE-96526E0943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730E-2C4D-45A9-BE45-2155095B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5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Шифр </a:t>
            </a:r>
            <a:r>
              <a:rPr lang="en-US" dirty="0" smtClean="0"/>
              <a:t>RSA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7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хеш-функции.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целостности сообщений и </a:t>
            </a:r>
            <a:r>
              <a:rPr lang="ru-RU" dirty="0" smtClean="0"/>
              <a:t>файлов</a:t>
            </a:r>
          </a:p>
          <a:p>
            <a:endParaRPr lang="ru-RU" dirty="0"/>
          </a:p>
          <a:p>
            <a:r>
              <a:rPr lang="ru-RU" dirty="0"/>
              <a:t>Верификация </a:t>
            </a:r>
            <a:r>
              <a:rPr lang="ru-RU" dirty="0" smtClean="0"/>
              <a:t>пароля</a:t>
            </a:r>
          </a:p>
          <a:p>
            <a:endParaRPr lang="ru-RU" dirty="0"/>
          </a:p>
          <a:p>
            <a:r>
              <a:rPr lang="ru-RU" dirty="0"/>
              <a:t>Цифровая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8769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Понятия и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Шифр</a:t>
            </a:r>
            <a:r>
              <a:rPr lang="ru-RU" dirty="0"/>
              <a:t> – совокупность обратимых преобразований, зависящая от некоторого параметра (ключа)</a:t>
            </a:r>
          </a:p>
          <a:p>
            <a:r>
              <a:rPr lang="ru-RU" i="1" dirty="0"/>
              <a:t>Ключ</a:t>
            </a:r>
            <a:r>
              <a:rPr lang="ru-RU" dirty="0"/>
              <a:t> – параметр шифра, определяющий выбор одного преобразования из совокупности.</a:t>
            </a:r>
          </a:p>
          <a:p>
            <a:r>
              <a:rPr lang="ru-RU" i="1" dirty="0"/>
              <a:t>Факторизация </a:t>
            </a:r>
            <a:r>
              <a:rPr lang="ru-RU" dirty="0"/>
              <a:t>– процесс разложения числа на простые множители</a:t>
            </a:r>
          </a:p>
          <a:p>
            <a:r>
              <a:rPr lang="ru-RU" dirty="0"/>
              <a:t>Одно число делится на другое нацело, если остаток от деления равен нулю.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5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66700"/>
            <a:ext cx="8946541" cy="5981699"/>
          </a:xfrm>
        </p:spPr>
        <p:txBody>
          <a:bodyPr/>
          <a:lstStyle/>
          <a:p>
            <a:r>
              <a:rPr lang="ru-RU" dirty="0"/>
              <a:t>Простое число — число, у которого ровно два множителя: оно само и единица. Например, простыми являются числа 2, 5, 11, 149. </a:t>
            </a:r>
          </a:p>
          <a:p>
            <a:r>
              <a:rPr lang="ru-RU" dirty="0"/>
              <a:t>Наибольший общий делитель (НОД) двух натуральных чисел </a:t>
            </a:r>
            <a:r>
              <a:rPr lang="ru-RU" i="1" dirty="0"/>
              <a:t>a</a:t>
            </a:r>
            <a:r>
              <a:rPr lang="ru-RU" dirty="0"/>
              <a:t> и </a:t>
            </a:r>
            <a:r>
              <a:rPr lang="ru-RU" i="1" dirty="0"/>
              <a:t>b</a:t>
            </a:r>
            <a:r>
              <a:rPr lang="ru-RU" dirty="0"/>
              <a:t> — максимальное </a:t>
            </a:r>
            <a:r>
              <a:rPr lang="ru-RU" i="1" dirty="0"/>
              <a:t>c</a:t>
            </a:r>
            <a:r>
              <a:rPr lang="ru-RU" dirty="0"/>
              <a:t> такое, что </a:t>
            </a:r>
            <a:r>
              <a:rPr lang="ru-RU" i="1" dirty="0"/>
              <a:t>a</a:t>
            </a:r>
            <a:r>
              <a:rPr lang="ru-RU" dirty="0"/>
              <a:t> ÷ </a:t>
            </a:r>
            <a:r>
              <a:rPr lang="ru-RU" i="1" dirty="0"/>
              <a:t>c</a:t>
            </a:r>
            <a:r>
              <a:rPr lang="ru-RU" dirty="0"/>
              <a:t> и </a:t>
            </a:r>
            <a:r>
              <a:rPr lang="ru-RU" i="1" dirty="0"/>
              <a:t>b</a:t>
            </a:r>
            <a:r>
              <a:rPr lang="ru-RU" dirty="0"/>
              <a:t> ÷ </a:t>
            </a:r>
            <a:r>
              <a:rPr lang="ru-RU" i="1" dirty="0"/>
              <a:t>c</a:t>
            </a:r>
            <a:r>
              <a:rPr lang="ru-RU" dirty="0"/>
              <a:t> — целые числа</a:t>
            </a:r>
            <a:r>
              <a:rPr lang="ru-RU" dirty="0" smtClean="0"/>
              <a:t>.</a:t>
            </a:r>
          </a:p>
          <a:p>
            <a:r>
              <a:rPr lang="ru-RU" dirty="0"/>
              <a:t>Числа a и b называются</a:t>
            </a:r>
            <a:r>
              <a:rPr lang="ru-RU" i="1" dirty="0"/>
              <a:t> взаимно простыми</a:t>
            </a:r>
            <a:r>
              <a:rPr lang="ru-RU" dirty="0"/>
              <a:t>, если НОД этих чисел равен 1</a:t>
            </a:r>
            <a:r>
              <a:rPr lang="ru-RU" dirty="0" smtClean="0"/>
              <a:t>.</a:t>
            </a:r>
          </a:p>
          <a:p>
            <a:r>
              <a:rPr lang="ru-RU" dirty="0"/>
              <a:t>Взятие остатка от деления — операция, обозначаемая словом </a:t>
            </a:r>
            <a:r>
              <a:rPr lang="ru-RU" i="1" dirty="0" err="1"/>
              <a:t>mod</a:t>
            </a:r>
            <a:r>
              <a:rPr lang="ru-RU" dirty="0"/>
              <a:t>: 13 </a:t>
            </a:r>
            <a:r>
              <a:rPr lang="ru-RU" i="1" dirty="0" err="1"/>
              <a:t>mod</a:t>
            </a:r>
            <a:r>
              <a:rPr lang="ru-RU" dirty="0"/>
              <a:t> 4 = 1</a:t>
            </a:r>
          </a:p>
          <a:p>
            <a:r>
              <a:rPr lang="ru-RU" dirty="0"/>
              <a:t>Взаимно простые числа — числа, НОД которых равен единице. 8 и 15 взаимно простые, а 108 и 76 — нет.</a:t>
            </a:r>
          </a:p>
          <a:p>
            <a:r>
              <a:rPr lang="ru-RU" dirty="0"/>
              <a:t>Равные по модулю числа (также: </a:t>
            </a:r>
            <a:r>
              <a:rPr lang="ru-RU" i="1" dirty="0"/>
              <a:t>сравнимые</a:t>
            </a:r>
            <a:r>
              <a:rPr lang="ru-RU" dirty="0"/>
              <a:t>) — числа, у которых остатки от деления равны. Такое равенство обозначают знаком </a:t>
            </a:r>
            <a:r>
              <a:rPr lang="ru-RU" dirty="0" smtClean="0"/>
              <a:t>≡. </a:t>
            </a:r>
            <a:r>
              <a:rPr lang="ru-RU" dirty="0"/>
              <a:t>13 ≡ 7 </a:t>
            </a:r>
            <a:r>
              <a:rPr lang="ru-RU" i="1" dirty="0"/>
              <a:t>(</a:t>
            </a:r>
            <a:r>
              <a:rPr lang="ru-RU" i="1" dirty="0" err="1"/>
              <a:t>mod</a:t>
            </a:r>
            <a:r>
              <a:rPr lang="ru-RU" dirty="0"/>
              <a:t> 3)</a:t>
            </a:r>
          </a:p>
          <a:p>
            <a:r>
              <a:rPr lang="ru-RU" i="1" dirty="0"/>
              <a:t>Функция Эйлера φ(n)</a:t>
            </a:r>
            <a:r>
              <a:rPr lang="ru-RU" dirty="0"/>
              <a:t> – функция, равная количеству натуральных чисел, меньших n и взаимно простых с ним.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RSA</a:t>
            </a:r>
            <a:r>
              <a:rPr lang="ru-RU" dirty="0" smtClean="0"/>
              <a:t>. Шаг первый. Генерация ключей.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Выбираем </a:t>
            </a:r>
            <a:r>
              <a:rPr lang="ru-RU" dirty="0"/>
              <a:t>два простых числа. Пусть это будет p=3 и </a:t>
            </a:r>
            <a:r>
              <a:rPr lang="ru-RU" dirty="0" smtClean="0"/>
              <a:t>q=7</a:t>
            </a:r>
          </a:p>
          <a:p>
            <a:r>
              <a:rPr lang="ru-RU" dirty="0"/>
              <a:t>Вычисляем модуль — произведение наших p и q</a:t>
            </a:r>
            <a:r>
              <a:rPr lang="ru-RU" dirty="0" smtClean="0"/>
              <a:t>:</a:t>
            </a:r>
          </a:p>
          <a:p>
            <a:pPr marL="0" indent="0" algn="ctr">
              <a:buNone/>
            </a:pPr>
            <a:r>
              <a:rPr lang="ru-RU" dirty="0"/>
              <a:t> </a:t>
            </a:r>
            <a:r>
              <a:rPr lang="ru-RU" dirty="0" smtClean="0"/>
              <a:t>   n=</a:t>
            </a:r>
            <a:r>
              <a:rPr lang="ru-RU" dirty="0" err="1" smtClean="0"/>
              <a:t>p×q</a:t>
            </a:r>
            <a:r>
              <a:rPr lang="ru-RU" dirty="0" smtClean="0"/>
              <a:t>=3×7=21</a:t>
            </a:r>
          </a:p>
          <a:p>
            <a:r>
              <a:rPr lang="ru-RU" dirty="0"/>
              <a:t>Вычисляем функцию Эйлера</a:t>
            </a:r>
            <a:r>
              <a:rPr lang="ru-RU" dirty="0" smtClean="0"/>
              <a:t>:</a:t>
            </a:r>
          </a:p>
          <a:p>
            <a:pPr marL="0" indent="0" algn="ctr">
              <a:buNone/>
            </a:pPr>
            <a:r>
              <a:rPr lang="ru-RU" dirty="0"/>
              <a:t>φ=(p-1)×(q-1)=</a:t>
            </a:r>
            <a:r>
              <a:rPr lang="ru-RU" dirty="0" smtClean="0"/>
              <a:t>2×6=12</a:t>
            </a:r>
          </a:p>
          <a:p>
            <a:r>
              <a:rPr lang="ru-RU" dirty="0"/>
              <a:t>Выбираем число e, отвечающее следующим критериям</a:t>
            </a:r>
            <a:r>
              <a:rPr lang="ru-RU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оно должно быть </a:t>
            </a:r>
            <a:r>
              <a:rPr lang="ru-RU" dirty="0" smtClean="0"/>
              <a:t>простое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оно должно быть меньше </a:t>
            </a:r>
            <a:r>
              <a:rPr lang="ru-RU" dirty="0" smtClean="0"/>
              <a:t>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оно должно быть взаимно простое с φ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0937" y="685800"/>
            <a:ext cx="8946541" cy="5581649"/>
          </a:xfrm>
        </p:spPr>
        <p:txBody>
          <a:bodyPr/>
          <a:lstStyle/>
          <a:p>
            <a:r>
              <a:rPr lang="ru-RU" dirty="0"/>
              <a:t>Теперь пара чисел {e, n} — это </a:t>
            </a:r>
            <a:r>
              <a:rPr lang="ru-RU" dirty="0" smtClean="0"/>
              <a:t>открытый ключ</a:t>
            </a:r>
          </a:p>
          <a:p>
            <a:r>
              <a:rPr lang="ru-RU" dirty="0" smtClean="0"/>
              <a:t>Нужно </a:t>
            </a:r>
            <a:r>
              <a:rPr lang="ru-RU" dirty="0"/>
              <a:t>вычислить число d, обратное е по модулю </a:t>
            </a:r>
            <a:r>
              <a:rPr lang="ru-RU" dirty="0" smtClean="0"/>
              <a:t>φ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</a:t>
            </a:r>
            <a:r>
              <a:rPr lang="en-US" dirty="0" err="1" smtClean="0"/>
              <a:t>exd</a:t>
            </a:r>
            <a:r>
              <a:rPr lang="en-US" dirty="0" smtClean="0"/>
              <a:t> </a:t>
            </a:r>
            <a:r>
              <a:rPr lang="ru-RU" dirty="0" smtClean="0"/>
              <a:t>≡</a:t>
            </a:r>
            <a:r>
              <a:rPr lang="en-US" dirty="0" smtClean="0"/>
              <a:t> 1 (mod</a:t>
            </a:r>
            <a:r>
              <a:rPr lang="ru-RU" i="1" dirty="0" smtClean="0"/>
              <a:t>φ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ru-RU" dirty="0"/>
              <a:t>(</a:t>
            </a:r>
            <a:r>
              <a:rPr lang="ru-RU" dirty="0" smtClean="0"/>
              <a:t>d×5)%12=1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 = 5, 17, 29, 41………….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ru-RU" dirty="0" smtClean="0"/>
              <a:t>Пусть </a:t>
            </a:r>
            <a:r>
              <a:rPr lang="en-US" dirty="0" smtClean="0"/>
              <a:t>d = 17</a:t>
            </a:r>
          </a:p>
          <a:p>
            <a:r>
              <a:rPr lang="ru-RU" dirty="0"/>
              <a:t>Пара {d, n} — это секретный </a:t>
            </a:r>
            <a:r>
              <a:rPr lang="ru-RU" dirty="0" smtClean="0"/>
              <a:t>ключ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Открытый ключ отправляется всем, закрытый остается у нас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4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386043"/>
            <a:ext cx="9404723" cy="1400530"/>
          </a:xfrm>
        </p:spPr>
        <p:txBody>
          <a:bodyPr/>
          <a:lstStyle/>
          <a:p>
            <a:r>
              <a:rPr lang="ru-RU" dirty="0" smtClean="0"/>
              <a:t>Шаг второй. Шифрование.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36662" y="2329143"/>
                <a:ext cx="8946541" cy="4195481"/>
              </a:xfrm>
            </p:spPr>
            <p:txBody>
              <a:bodyPr/>
              <a:lstStyle/>
              <a:p>
                <a:r>
                  <a:rPr lang="ru-RU" dirty="0" smtClean="0"/>
                  <a:t>Допустим, наше </a:t>
                </a:r>
                <a:r>
                  <a:rPr lang="ru-RU" dirty="0"/>
                  <a:t>сообщение это число 19. Обозначим </a:t>
                </a:r>
                <a:r>
                  <a:rPr lang="ru-RU" dirty="0" smtClean="0"/>
                  <a:t>его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p</a:t>
                </a:r>
                <a:r>
                  <a:rPr lang="ru-RU" dirty="0" smtClean="0"/>
                  <a:t>=19</a:t>
                </a:r>
                <a:endParaRPr lang="en-US" dirty="0" smtClean="0"/>
              </a:p>
              <a:p>
                <a:r>
                  <a:rPr lang="ru-RU" dirty="0"/>
                  <a:t>Кроме него у </a:t>
                </a:r>
                <a:r>
                  <a:rPr lang="ru-RU" dirty="0" smtClean="0"/>
                  <a:t>пользователей </a:t>
                </a:r>
                <a:r>
                  <a:rPr lang="ru-RU" dirty="0"/>
                  <a:t>уже есть </a:t>
                </a:r>
                <a:r>
                  <a:rPr lang="ru-RU" dirty="0" smtClean="0"/>
                  <a:t>наш </a:t>
                </a:r>
                <a:r>
                  <a:rPr lang="ru-RU" dirty="0"/>
                  <a:t>открытый ключ: 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{</a:t>
                </a:r>
                <a:r>
                  <a:rPr lang="ru-RU" dirty="0"/>
                  <a:t>e, n} = {5, 21</a:t>
                </a:r>
                <a:r>
                  <a:rPr lang="ru-RU" dirty="0" smtClean="0"/>
                  <a:t>}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c </a:t>
                </a:r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modn</a:t>
                </a:r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(mod21)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 = 10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662" y="2329143"/>
                <a:ext cx="8946541" cy="4195481"/>
              </a:xfrm>
              <a:blipFill>
                <a:blip r:embed="rId2"/>
                <a:stretch>
                  <a:fillRect l="-341" t="-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третий. Расшифровка.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Мы получили данные (с=10</a:t>
                </a:r>
                <a:r>
                  <a:rPr lang="ru-RU" dirty="0"/>
                  <a:t>), и у </a:t>
                </a:r>
                <a:r>
                  <a:rPr lang="ru-RU" dirty="0" smtClean="0"/>
                  <a:t>нас </a:t>
                </a:r>
                <a:r>
                  <a:rPr lang="ru-RU" dirty="0"/>
                  <a:t>имеется закрытый ключ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{</a:t>
                </a:r>
                <a:r>
                  <a:rPr lang="ru-RU" dirty="0"/>
                  <a:t>d, n} = {17, </a:t>
                </a:r>
                <a:r>
                  <a:rPr lang="ru-RU" dirty="0" smtClean="0"/>
                  <a:t>21}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(mod n)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m = 19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0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ru-RU" dirty="0"/>
              <a:t>Криптографическая хеш-функция - это математический алгоритм, который отображает данные произвольного размера в битовый массив фиксированного размера.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28" y="2666111"/>
            <a:ext cx="5372288" cy="36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хеш-функции: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хеш-функция </a:t>
            </a:r>
            <a:r>
              <a:rPr lang="ru-RU" dirty="0"/>
              <a:t>является </a:t>
            </a:r>
            <a:r>
              <a:rPr lang="ru-RU" dirty="0" err="1"/>
              <a:t>детерминированнои</a:t>
            </a:r>
            <a:r>
              <a:rPr lang="ru-RU" dirty="0"/>
              <a:t>̆, то есть одно и то же сообщение приводит к одному и тому же </a:t>
            </a:r>
            <a:r>
              <a:rPr lang="ru-RU" dirty="0" err="1" smtClean="0"/>
              <a:t>хеш</a:t>
            </a:r>
            <a:r>
              <a:rPr lang="ru-RU" dirty="0" smtClean="0"/>
              <a:t>-значению</a:t>
            </a:r>
          </a:p>
          <a:p>
            <a:r>
              <a:rPr lang="ru-RU" dirty="0" smtClean="0"/>
              <a:t>значение </a:t>
            </a:r>
            <a:r>
              <a:rPr lang="ru-RU" dirty="0"/>
              <a:t>хеш-функции быстро вычисляется для любого </a:t>
            </a:r>
            <a:r>
              <a:rPr lang="ru-RU" dirty="0" smtClean="0"/>
              <a:t>сообщения</a:t>
            </a:r>
          </a:p>
          <a:p>
            <a:r>
              <a:rPr lang="ru-RU" dirty="0" smtClean="0"/>
              <a:t>невозможно </a:t>
            </a:r>
            <a:r>
              <a:rPr lang="ru-RU" dirty="0" err="1"/>
              <a:t>найти</a:t>
            </a:r>
            <a:r>
              <a:rPr lang="ru-RU" dirty="0"/>
              <a:t> сообщение, которое дает заданное </a:t>
            </a:r>
            <a:r>
              <a:rPr lang="ru-RU" dirty="0" err="1" smtClean="0"/>
              <a:t>хеш</a:t>
            </a:r>
            <a:r>
              <a:rPr lang="ru-RU" dirty="0" smtClean="0"/>
              <a:t>-значение</a:t>
            </a:r>
          </a:p>
          <a:p>
            <a:r>
              <a:rPr lang="ru-RU" dirty="0" smtClean="0"/>
              <a:t>невозможно </a:t>
            </a:r>
            <a:r>
              <a:rPr lang="ru-RU" dirty="0" err="1"/>
              <a:t>найти</a:t>
            </a:r>
            <a:r>
              <a:rPr lang="ru-RU" dirty="0"/>
              <a:t> два разных сообщения с одинаковым </a:t>
            </a:r>
            <a:r>
              <a:rPr lang="ru-RU" dirty="0" err="1" smtClean="0"/>
              <a:t>хеш</a:t>
            </a:r>
            <a:r>
              <a:rPr lang="ru-RU" dirty="0" smtClean="0"/>
              <a:t>-значением</a:t>
            </a:r>
          </a:p>
          <a:p>
            <a:r>
              <a:rPr lang="ru-RU" dirty="0" smtClean="0"/>
              <a:t>небольшое </a:t>
            </a:r>
            <a:r>
              <a:rPr lang="ru-RU" dirty="0"/>
              <a:t>изменение в сообщении изменяет </a:t>
            </a:r>
            <a:r>
              <a:rPr lang="ru-RU" dirty="0" err="1"/>
              <a:t>хеш</a:t>
            </a:r>
            <a:r>
              <a:rPr lang="ru-RU" dirty="0"/>
              <a:t> настолько сильно, что новое и старое значения кажутся </a:t>
            </a:r>
            <a:r>
              <a:rPr lang="ru-RU" dirty="0" err="1"/>
              <a:t>некоррелирующими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350</Words>
  <Application>Microsoft Office PowerPoint</Application>
  <PresentationFormat>Широкоэкранный</PresentationFormat>
  <Paragraphs>60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Ион</vt:lpstr>
      <vt:lpstr>Шифр RSA</vt:lpstr>
      <vt:lpstr>Понятия и определения</vt:lpstr>
      <vt:lpstr>Презентация PowerPoint</vt:lpstr>
      <vt:lpstr>Алгоритм RSA. Шаг первый. Генерация ключей.</vt:lpstr>
      <vt:lpstr>Презентация PowerPoint</vt:lpstr>
      <vt:lpstr>Шаг второй. Шифрование.</vt:lpstr>
      <vt:lpstr>Шаг третий. Расшифровка.</vt:lpstr>
      <vt:lpstr>Хеш-функция.</vt:lpstr>
      <vt:lpstr>Свойства хеш-функции:</vt:lpstr>
      <vt:lpstr>Применение хеш-функции.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RSA</dc:title>
  <dc:creator>Chabik</dc:creator>
  <cp:lastModifiedBy>Chabik</cp:lastModifiedBy>
  <cp:revision>8</cp:revision>
  <dcterms:created xsi:type="dcterms:W3CDTF">2021-11-30T07:20:44Z</dcterms:created>
  <dcterms:modified xsi:type="dcterms:W3CDTF">2021-12-15T02:30:54Z</dcterms:modified>
</cp:coreProperties>
</file>