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40" r:id="rId3"/>
    <p:sldId id="301" r:id="rId4"/>
    <p:sldId id="341" r:id="rId5"/>
    <p:sldId id="342" r:id="rId6"/>
    <p:sldId id="343" r:id="rId7"/>
    <p:sldId id="344" r:id="rId8"/>
    <p:sldId id="302" r:id="rId9"/>
    <p:sldId id="353" r:id="rId10"/>
    <p:sldId id="352" r:id="rId11"/>
    <p:sldId id="354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6" r:id="rId20"/>
    <p:sldId id="355" r:id="rId21"/>
    <p:sldId id="357" r:id="rId22"/>
    <p:sldId id="358" r:id="rId23"/>
    <p:sldId id="312" r:id="rId24"/>
    <p:sldId id="303" r:id="rId25"/>
    <p:sldId id="304" r:id="rId26"/>
    <p:sldId id="318" r:id="rId27"/>
    <p:sldId id="359" r:id="rId28"/>
    <p:sldId id="360" r:id="rId29"/>
    <p:sldId id="361" r:id="rId30"/>
    <p:sldId id="362" r:id="rId31"/>
    <p:sldId id="366" r:id="rId32"/>
    <p:sldId id="364" r:id="rId33"/>
    <p:sldId id="365" r:id="rId34"/>
    <p:sldId id="305" r:id="rId35"/>
    <p:sldId id="315" r:id="rId36"/>
    <p:sldId id="317" r:id="rId37"/>
    <p:sldId id="367" r:id="rId38"/>
    <p:sldId id="368" r:id="rId39"/>
    <p:sldId id="36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4" autoAdjust="0"/>
    <p:restoredTop sz="95129"/>
  </p:normalViewPr>
  <p:slideViewPr>
    <p:cSldViewPr snapToGrid="0">
      <p:cViewPr varScale="1">
        <p:scale>
          <a:sx n="115" d="100"/>
          <a:sy n="115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unktion_(Programmierung)" TargetMode="External"/><Relationship Id="rId3" Type="http://schemas.openxmlformats.org/officeDocument/2006/relationships/hyperlink" Target="https://de.wikipedia.org/wiki/Framework" TargetMode="External"/><Relationship Id="rId7" Type="http://schemas.openxmlformats.org/officeDocument/2006/relationships/hyperlink" Target="https://de.wikipedia.org/wiki/SAP_NetWeaver_Application_Server" TargetMode="External"/><Relationship Id="rId2" Type="http://schemas.openxmlformats.org/officeDocument/2006/relationships/hyperlink" Target="https://de.wikipedia.org/wiki/AB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AP_HANA" TargetMode="External"/><Relationship Id="rId5" Type="http://schemas.openxmlformats.org/officeDocument/2006/relationships/hyperlink" Target="https://de.wikipedia.org/wiki/Gespeicherte_Prozedur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de.wikipedia.org/wiki/SAP" TargetMode="External"/><Relationship Id="rId9" Type="http://schemas.openxmlformats.org/officeDocument/2006/relationships/hyperlink" Target="https://de.wikipedia.org/w/index.php?title=SQLScript&amp;action=edit&amp;redlink=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DBC" TargetMode="External"/><Relationship Id="rId13" Type="http://schemas.openxmlformats.org/officeDocument/2006/relationships/hyperlink" Target="https://de.wikipedia.org/wiki/Java_(Technik)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s://de.wikipedia.org/wiki/CRUD" TargetMode="External"/><Relationship Id="rId12" Type="http://schemas.openxmlformats.org/officeDocument/2006/relationships/hyperlink" Target="https://de.wikipedia.org/wiki/MySQ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.wikipedia.org/wiki/Semant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Hypertext_Transfer_Protocol" TargetMode="External"/><Relationship Id="rId11" Type="http://schemas.openxmlformats.org/officeDocument/2006/relationships/hyperlink" Target="https://de.wikipedia.org/wiki/Microsoft_Windows_Azure" TargetMode="External"/><Relationship Id="rId5" Type="http://schemas.openxmlformats.org/officeDocument/2006/relationships/hyperlink" Target="https://de.wikipedia.org/wiki/Microsoft" TargetMode="External"/><Relationship Id="rId15" Type="http://schemas.openxmlformats.org/officeDocument/2006/relationships/hyperlink" Target="https://de.wikipedia.org/wiki/Client-Server-Modell" TargetMode="External"/><Relationship Id="rId10" Type="http://schemas.openxmlformats.org/officeDocument/2006/relationships/hyperlink" Target="https://de.wikipedia.org/wiki/Cloud-Computing" TargetMode="External"/><Relationship Id="rId4" Type="http://schemas.openxmlformats.org/officeDocument/2006/relationships/hyperlink" Target="https://de.wikipedia.org/wiki/Microsoft_Open_Specification_Promise" TargetMode="External"/><Relationship Id="rId9" Type="http://schemas.openxmlformats.org/officeDocument/2006/relationships/hyperlink" Target="https://de.wikipedia.org/wiki/JDBC" TargetMode="External"/><Relationship Id="rId14" Type="http://schemas.openxmlformats.org/officeDocument/2006/relationships/hyperlink" Target="https://de.wikipedia.org/wiki/Ruby_on_Rail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0D76C-8EC7-33CC-68A2-A34D408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Query Viewer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3298-A728-00AB-B486-8F3C534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 err="1"/>
              <a:t>WebDynpro</a:t>
            </a:r>
            <a:r>
              <a:rPr lang="de-DE" dirty="0"/>
              <a:t> Data </a:t>
            </a:r>
            <a:r>
              <a:rPr lang="de-DE" dirty="0" err="1"/>
              <a:t>Grid</a:t>
            </a:r>
            <a:r>
              <a:rPr lang="de-DE" dirty="0"/>
              <a:t> statt UI5 / Fiori</a:t>
            </a:r>
          </a:p>
          <a:p>
            <a:pPr lvl="1"/>
            <a:r>
              <a:rPr lang="de-DE" dirty="0"/>
              <a:t>Verfügbar auf Desktop- und Tablet-Geräten</a:t>
            </a:r>
          </a:p>
          <a:p>
            <a:pPr lvl="1"/>
            <a:r>
              <a:rPr lang="de-DE" dirty="0"/>
              <a:t>Entspricht den Zugänglichkeitsstandards von SAP</a:t>
            </a:r>
          </a:p>
          <a:p>
            <a:pPr lvl="1"/>
            <a:r>
              <a:rPr lang="de-DE" dirty="0"/>
              <a:t>Enthält einen Download im PDF-Format</a:t>
            </a:r>
          </a:p>
          <a:p>
            <a:pPr lvl="1"/>
            <a:r>
              <a:rPr lang="de-DE" dirty="0"/>
              <a:t>Bietet </a:t>
            </a:r>
            <a:r>
              <a:rPr lang="de-DE" dirty="0" err="1"/>
              <a:t>Exception</a:t>
            </a:r>
            <a:r>
              <a:rPr lang="de-DE" dirty="0"/>
              <a:t> Reporting Option zur Definition kundenspezifischer Feldnamen-Mappings mittels </a:t>
            </a:r>
            <a:r>
              <a:rPr lang="de-DE" dirty="0" err="1"/>
              <a:t>BAdI</a:t>
            </a:r>
            <a:endParaRPr lang="de-DE" dirty="0"/>
          </a:p>
          <a:p>
            <a:pPr lvl="1"/>
            <a:r>
              <a:rPr lang="de-DE" dirty="0"/>
              <a:t>Die Filter werden im Kopfbereich einer Data </a:t>
            </a:r>
            <a:r>
              <a:rPr lang="de-DE" dirty="0" err="1"/>
              <a:t>Grid</a:t>
            </a:r>
            <a:r>
              <a:rPr lang="de-DE" dirty="0"/>
              <a:t> App angezeigt und bieten eine enorme Flexibilität (kein Popup)</a:t>
            </a:r>
          </a:p>
          <a:p>
            <a:pPr lvl="1"/>
            <a:r>
              <a:rPr lang="de-DE" dirty="0"/>
              <a:t>Das Navigationspanel kann ausgeblendet werden (mehr Platz auf dem Bildschirm)</a:t>
            </a:r>
          </a:p>
        </p:txBody>
      </p:sp>
    </p:spTree>
    <p:extLst>
      <p:ext uri="{BB962C8B-B14F-4D97-AF65-F5344CB8AC3E}">
        <p14:creationId xmlns:p14="http://schemas.microsoft.com/office/powerpoint/2010/main" val="119871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55918-AC6E-B8AA-DA85-71F1451F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C8CB4-B582-D1E0-6B39-6818889F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Absprünge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werden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definiert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IMG /UI2/SEMOBJ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3942-6DF7-E77B-9D98-2B26A209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Grundaufbau einer Analytical Queries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DE1FF-3081-62C7-C003-3C4C8A344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4392"/>
            <a:ext cx="7214616" cy="38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2429F-AA3D-89DB-2878-AC0C708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FF5EC7-30DD-F685-B0B2-363C175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Ohne</a:t>
            </a:r>
            <a:r>
              <a:rPr lang="en-US" sz="2200" dirty="0"/>
              <a:t> die Annotation der </a:t>
            </a:r>
            <a:r>
              <a:rPr lang="en-US" sz="2200" dirty="0" err="1"/>
              <a:t>Datenkategorie</a:t>
            </a:r>
            <a:r>
              <a:rPr lang="en-US" sz="2200" dirty="0"/>
              <a:t> #Cube </a:t>
            </a:r>
            <a:r>
              <a:rPr lang="en-US" sz="2200" dirty="0" err="1"/>
              <a:t>kann</a:t>
            </a:r>
            <a:r>
              <a:rPr lang="en-US" sz="2200" dirty="0"/>
              <a:t> </a:t>
            </a:r>
            <a:r>
              <a:rPr lang="en-US" sz="2200" dirty="0" err="1"/>
              <a:t>keine</a:t>
            </a:r>
            <a:r>
              <a:rPr lang="en-US" sz="2200" dirty="0"/>
              <a:t> </a:t>
            </a:r>
            <a:r>
              <a:rPr lang="en-US" sz="2200" dirty="0" err="1"/>
              <a:t>Projektion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Analytical Query </a:t>
            </a:r>
            <a:r>
              <a:rPr lang="en-US" sz="2200" dirty="0" err="1"/>
              <a:t>angelegt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72938B-7B4F-5271-8604-0DD91C591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247057"/>
            <a:ext cx="10917936" cy="2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716FA-38D9-40DF-DD73-9862064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Neu vs. alt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77DBCB-374E-5E91-F0D4-B73340057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" y="3420877"/>
            <a:ext cx="5614416" cy="2049262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7F63B6-6A0C-4E73-8DAB-1C1449D05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4496" y="3701598"/>
            <a:ext cx="5614416" cy="14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8EA1D79-FA18-2FD3-7F16-D42CAC7E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97558A-0BC2-F339-686B-C6130432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 err="1"/>
              <a:t>Lege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View der </a:t>
            </a:r>
            <a:r>
              <a:rPr lang="en-US" sz="1500" dirty="0" err="1"/>
              <a:t>Datenkategorie</a:t>
            </a:r>
            <a:r>
              <a:rPr lang="en-US" sz="1500" dirty="0"/>
              <a:t> Cube an.</a:t>
            </a:r>
          </a:p>
          <a:p>
            <a:r>
              <a:rPr lang="en-US" sz="1500" dirty="0" err="1"/>
              <a:t>Nutze</a:t>
            </a:r>
            <a:r>
              <a:rPr lang="en-US" sz="1500" dirty="0"/>
              <a:t> den Select </a:t>
            </a:r>
            <a:r>
              <a:rPr lang="en-US" sz="1500" dirty="0" err="1"/>
              <a:t>aus</a:t>
            </a:r>
            <a:r>
              <a:rPr lang="en-US" sz="1500" dirty="0"/>
              <a:t> dem Code Snippet </a:t>
            </a:r>
            <a:r>
              <a:rPr lang="en-US" sz="1500" dirty="0" err="1"/>
              <a:t>inkl</a:t>
            </a:r>
            <a:r>
              <a:rPr lang="en-US" sz="1500" dirty="0"/>
              <a:t>. </a:t>
            </a:r>
            <a:r>
              <a:rPr lang="en-US" sz="1500" dirty="0" err="1"/>
              <a:t>Assoziationen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Kannst</a:t>
            </a:r>
            <a:r>
              <a:rPr lang="en-US" sz="1500" dirty="0"/>
              <a:t> du die Join </a:t>
            </a:r>
            <a:r>
              <a:rPr lang="en-US" sz="1500" dirty="0" err="1"/>
              <a:t>Bedingungen</a:t>
            </a:r>
            <a:r>
              <a:rPr lang="en-US" sz="1500" dirty="0"/>
              <a:t>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umsetzen</a:t>
            </a:r>
            <a:r>
              <a:rPr lang="en-US" sz="1500" dirty="0"/>
              <a:t>? Oder </a:t>
            </a:r>
            <a:r>
              <a:rPr lang="en-US" sz="1500" dirty="0" err="1"/>
              <a:t>braucht</a:t>
            </a:r>
            <a:r>
              <a:rPr lang="en-US" sz="1500" dirty="0"/>
              <a:t> es die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überhaupt</a:t>
            </a:r>
            <a:r>
              <a:rPr lang="en-US" sz="1500" dirty="0"/>
              <a:t>? </a:t>
            </a:r>
            <a:r>
              <a:rPr lang="en-US" sz="1500" dirty="0" err="1"/>
              <a:t>Nutze</a:t>
            </a:r>
            <a:r>
              <a:rPr lang="en-US" sz="1500" dirty="0"/>
              <a:t> die Data Preview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Hilfe</a:t>
            </a:r>
            <a:r>
              <a:rPr lang="en-US" sz="1500" dirty="0"/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3E4A5E3-3CA2-4364-DE87-C20FF245F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92953"/>
            <a:ext cx="10917936" cy="9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00F3E2-1518-BA2B-EC52-FA2B3405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239B6-7189-8760-A372-1D33D09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</a:t>
            </a:r>
            <a:r>
              <a:rPr lang="de-DE" sz="2200" dirty="0" err="1"/>
              <a:t>Consumption</a:t>
            </a:r>
            <a:r>
              <a:rPr lang="de-DE" sz="2200" dirty="0"/>
              <a:t> View als Query an.</a:t>
            </a:r>
          </a:p>
          <a:p>
            <a:r>
              <a:rPr lang="de-DE" sz="2200" dirty="0"/>
              <a:t>Kontrolliere diese mittels Query Viewer.</a:t>
            </a:r>
          </a:p>
          <a:p>
            <a:r>
              <a:rPr lang="de-DE" sz="2200" dirty="0"/>
              <a:t>Werden die Felder als KPI / Kennzahlen korrekt angezeigt? Falls nein, prüfe die 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Semantics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1489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B7DFC-BC37-6063-0340-A0A75D0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B8C1E-311F-E76C-BD8C-2797E55FE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400" dirty="0" err="1"/>
              <a:t>Nutze</a:t>
            </a:r>
            <a:r>
              <a:rPr lang="en-US" sz="1400" dirty="0"/>
              <a:t> die CDS Function </a:t>
            </a:r>
            <a:r>
              <a:rPr lang="en-US" sz="1400" dirty="0" err="1"/>
              <a:t>Währungsumrechnung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Cube.</a:t>
            </a:r>
          </a:p>
          <a:p>
            <a:r>
              <a:rPr lang="en-US" sz="1400" dirty="0" err="1"/>
              <a:t>Verwende</a:t>
            </a:r>
            <a:r>
              <a:rPr lang="en-US" sz="1400" dirty="0"/>
              <a:t> </a:t>
            </a:r>
            <a:r>
              <a:rPr lang="en-US" sz="1400" dirty="0" err="1"/>
              <a:t>einen</a:t>
            </a:r>
            <a:r>
              <a:rPr lang="en-US" sz="1400" dirty="0"/>
              <a:t> Parameter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Datentyp</a:t>
            </a:r>
            <a:r>
              <a:rPr lang="en-US" sz="1400" dirty="0"/>
              <a:t> </a:t>
            </a:r>
            <a:r>
              <a:rPr lang="en-US" sz="1400" dirty="0" err="1"/>
              <a:t>vdm_v_display_currency</a:t>
            </a:r>
            <a:r>
              <a:rPr lang="en-US" sz="1400" dirty="0"/>
              <a:t> um die </a:t>
            </a:r>
            <a:r>
              <a:rPr lang="en-US" sz="1400" dirty="0" err="1"/>
              <a:t>Währung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übergeben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Vergesse</a:t>
            </a:r>
            <a:r>
              <a:rPr lang="en-US" sz="1400" dirty="0"/>
              <a:t> </a:t>
            </a:r>
            <a:r>
              <a:rPr lang="en-US" sz="1400" dirty="0" err="1"/>
              <a:t>nicht</a:t>
            </a:r>
            <a:r>
              <a:rPr lang="en-US" sz="1400" dirty="0"/>
              <a:t> das </a:t>
            </a:r>
            <a:r>
              <a:rPr lang="en-US" sz="1400" dirty="0" err="1"/>
              <a:t>Währungsfeld</a:t>
            </a:r>
            <a:r>
              <a:rPr lang="en-US" sz="1400" dirty="0"/>
              <a:t> </a:t>
            </a:r>
            <a:r>
              <a:rPr lang="en-US" sz="1400" dirty="0" err="1"/>
              <a:t>mittels</a:t>
            </a:r>
            <a:r>
              <a:rPr lang="en-US" sz="1400" dirty="0"/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@Semantics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Verknüpfen</a:t>
            </a:r>
            <a:r>
              <a:rPr lang="en-US" sz="1400" dirty="0"/>
              <a:t>.</a:t>
            </a:r>
          </a:p>
          <a:p>
            <a:r>
              <a:rPr lang="en-US" sz="1400" dirty="0"/>
              <a:t>Muss der Parameter </a:t>
            </a:r>
            <a:r>
              <a:rPr lang="en-US" sz="1400" dirty="0" err="1"/>
              <a:t>ebenfalls</a:t>
            </a:r>
            <a:r>
              <a:rPr lang="en-US" sz="1400" dirty="0"/>
              <a:t> in der Consumption View </a:t>
            </a:r>
            <a:r>
              <a:rPr lang="en-US" sz="1400" dirty="0" err="1"/>
              <a:t>angegeben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?</a:t>
            </a:r>
          </a:p>
          <a:p>
            <a:r>
              <a:rPr lang="en-US" sz="1400" dirty="0" err="1"/>
              <a:t>Füge</a:t>
            </a:r>
            <a:r>
              <a:rPr lang="en-US" sz="1400" dirty="0"/>
              <a:t> Default Values </a:t>
            </a:r>
            <a:r>
              <a:rPr lang="en-US" sz="1400" dirty="0" err="1"/>
              <a:t>hinzu</a:t>
            </a:r>
            <a:r>
              <a:rPr lang="en-US" sz="1400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Consumption.defaultValue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'EUR‘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31FE73-D960-565A-B01E-972AE554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2523742"/>
            <a:ext cx="10917936" cy="3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980AC8-362D-6CFC-D072-E38A140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6986-6CF9-B500-F815-BF75BB74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die folgende Filter Annotation in deiner </a:t>
            </a:r>
            <a:r>
              <a:rPr lang="de-DE" sz="2200" dirty="0" err="1"/>
              <a:t>Consumption</a:t>
            </a:r>
            <a:r>
              <a:rPr lang="de-DE" sz="2200" dirty="0"/>
              <a:t> View für vier sinnvolle Felder. Nutze die unterschiedlichen Selektionstypen.</a:t>
            </a:r>
          </a:p>
          <a:p>
            <a:r>
              <a:rPr lang="de-DE" sz="2200" dirty="0"/>
              <a:t>Öffne und Teste die Query im Viewer. </a:t>
            </a:r>
          </a:p>
          <a:p>
            <a:r>
              <a:rPr lang="de-DE" sz="2200" b="1" dirty="0"/>
              <a:t>Zusatzaufgabe: </a:t>
            </a:r>
            <a:r>
              <a:rPr lang="de-DE" sz="2200" dirty="0"/>
              <a:t>Haben deine Selektionsfelder eine Suchhilfe? Falls nicht, bringe eine mögliche Annotation in Erfahrung. Bevor du diese Implementierst, bespreche diese kurz.</a:t>
            </a:r>
            <a:br>
              <a:rPr lang="de-DE" sz="2200" dirty="0"/>
            </a:br>
            <a:endParaRPr lang="de-DE" sz="2200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8397CE-CFA0-64D8-641B-DDCB97AF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6" y="5908430"/>
            <a:ext cx="11419380" cy="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B07D9-5395-B843-6DC9-38960C9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9F21C-0D89-0331-FFD0-F1230302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Setze eine Default Value für einen sinnvollen Filter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#SINGLE,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multipleSelections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'0001' } }</a:t>
            </a:r>
          </a:p>
        </p:txBody>
      </p:sp>
    </p:spTree>
    <p:extLst>
      <p:ext uri="{BB962C8B-B14F-4D97-AF65-F5344CB8AC3E}">
        <p14:creationId xmlns:p14="http://schemas.microsoft.com/office/powerpoint/2010/main" val="25082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ADFC62-D053-1669-7995-CB154FEA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045FE-8745-E0FE-4A07-50781E1B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000" dirty="0"/>
              <a:t>Analysiere folgendes Coding, und nutze es Sinnvoll in deiner </a:t>
            </a:r>
            <a:r>
              <a:rPr lang="de-DE" sz="2000" dirty="0" err="1"/>
              <a:t>Consumption</a:t>
            </a:r>
            <a:r>
              <a:rPr lang="de-DE" sz="2000" dirty="0"/>
              <a:t> View.</a:t>
            </a:r>
          </a:p>
          <a:p>
            <a:r>
              <a:rPr lang="de-DE" sz="2000" dirty="0"/>
              <a:t>Kontrolliere die Sinnhaftigkeit der genutzten Felder aus der View </a:t>
            </a:r>
            <a:r>
              <a:rPr lang="de-DE" sz="2000" dirty="0" err="1"/>
              <a:t>I_LastMonthDate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#INTERVAL}, 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derivation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lookupEntity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I_LastMonthDate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LastMonthStartDateTime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resultElementHigh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ABAPMaximumDateTime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type: #SYSTEM_FIELD,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'#SYSTEM_DATE'}]}}</a:t>
            </a:r>
          </a:p>
        </p:txBody>
      </p:sp>
    </p:spTree>
    <p:extLst>
      <p:ext uri="{BB962C8B-B14F-4D97-AF65-F5344CB8AC3E}">
        <p14:creationId xmlns:p14="http://schemas.microsoft.com/office/powerpoint/2010/main" val="36172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8AF88-0FFF-F5D1-3A16-9D8CA91F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6AAAA-E988-E260-9195-9A596B32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Wofür kannst du folgende Annotation benutzen?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EndUserText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PLZ',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quickInfo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PLZ‘ }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Übersetze den Text mithilfe der SAP Note 2815059 (PDF im GitHub)</a:t>
            </a:r>
          </a:p>
        </p:txBody>
      </p:sp>
    </p:spTree>
    <p:extLst>
      <p:ext uri="{BB962C8B-B14F-4D97-AF65-F5344CB8AC3E}">
        <p14:creationId xmlns:p14="http://schemas.microsoft.com/office/powerpoint/2010/main" val="26970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17A18-65A2-CB78-D0B6-B9FFC908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3D48-4228-4518-27BD-61BA8BB3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Finde heraus wofür folgende Annotations sind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@AnalyticsDetails.query.axis : #ROWS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@AnalyticsDetails.query.hidden: true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@ObjectModel.foreignKey.association: '_TranspChargeLocalCurrency'</a:t>
            </a:r>
          </a:p>
        </p:txBody>
      </p:sp>
    </p:spTree>
    <p:extLst>
      <p:ext uri="{BB962C8B-B14F-4D97-AF65-F5344CB8AC3E}">
        <p14:creationId xmlns:p14="http://schemas.microsoft.com/office/powerpoint/2010/main" val="144421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-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Gemeinsam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Tiles für das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AMDP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(Akronym von </a:t>
            </a:r>
            <a:r>
              <a:rPr lang="de-DE" sz="1500" b="1" i="0" u="none" strike="noStrike">
                <a:effectLst/>
                <a:latin typeface="Arial" panose="020B0604020202020204" pitchFamily="34" charset="0"/>
                <a:hlinkClick r:id="rId2" tooltip="ABAP"/>
              </a:rPr>
              <a:t>A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2" tooltip="ABAP"/>
              </a:rPr>
              <a:t>BAP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M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anaged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D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atabase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rocedures) bezeichnete ursprünglich ein „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3" tooltip="Framework"/>
              </a:rPr>
              <a:t>Framework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4" tooltip="SAP"/>
              </a:rPr>
              <a:t>SAP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zum Definieren, Implementieren, Verwalten und Aufrufen von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5" tooltip="Gespeicherte Prozedur"/>
              </a:rPr>
              <a:t>Datenbankprozeduren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6" tooltip="SAP HANA"/>
              </a:rPr>
              <a:t>SAP-HANA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-Datenbank aus dem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7" tooltip="SAP NetWeaver Application Server"/>
              </a:rPr>
              <a:t>ABAP-Applikationsserver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heraus. Mittlerweile ist auch eine Unterstützung für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8" tooltip="Funktion (Programmierung)"/>
              </a:rPr>
              <a:t>Datenbankfunktionen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hinzugekommen. Die Implementierung erfolgt in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9" tooltip="SQLScript (Seite nicht vorhanden)"/>
              </a:rPr>
              <a:t>SQLScript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der Abfragesprache für die SAP-HANA-Datenbank.</a:t>
            </a: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CF56-31AF-5BC9-A68B-68056E9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Aufbau AMDP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9BCDBA-2816-BAA9-F38B-6A09219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0291"/>
            <a:ext cx="6894576" cy="32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1487006-3B91-AA6B-FB17-8BBC32D2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CDS View </a:t>
            </a:r>
            <a:r>
              <a:rPr lang="en-US" sz="2200" dirty="0" err="1"/>
              <a:t>dient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Wrapper </a:t>
            </a:r>
          </a:p>
          <a:p>
            <a:r>
              <a:rPr lang="en-US" sz="2200" dirty="0"/>
              <a:t>Table Function muss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 by method </a:t>
            </a:r>
            <a:r>
              <a:rPr lang="en-US" sz="2200" dirty="0" err="1"/>
              <a:t>enthalten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57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3C8A5-3905-B277-3C5A-D42B6CD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757C-5D67-255F-97DD-FE01EBEE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Beispiel für Nutzung im Standard CL_CS_BOM_AMDP</a:t>
            </a:r>
          </a:p>
          <a:p>
            <a:r>
              <a:rPr lang="de-DE" sz="2200" dirty="0"/>
              <a:t>In AMDP-Klassenmethode muss als Interface IF_CS_BOM_AMDP angegeben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4923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4A54D-D105-D4F4-811F-B954889B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3309A-A7C0-8095-CA52-A29F1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700" dirty="0"/>
              <a:t>Lege eine Table </a:t>
            </a:r>
            <a:r>
              <a:rPr lang="de-DE" sz="1700" dirty="0" err="1"/>
              <a:t>Function</a:t>
            </a:r>
            <a:r>
              <a:rPr lang="de-DE" sz="1700" dirty="0"/>
              <a:t> an mit Parameter an (als Data Definition). Nutze einen Namen ähnlich </a:t>
            </a:r>
            <a:r>
              <a:rPr lang="de-DE" sz="1700" dirty="0" err="1"/>
              <a:t>Z_TableFunctionCountry</a:t>
            </a:r>
            <a:r>
              <a:rPr lang="de-DE" sz="1700" dirty="0"/>
              <a:t>.</a:t>
            </a:r>
          </a:p>
          <a:p>
            <a:r>
              <a:rPr lang="de-DE" sz="1700" dirty="0"/>
              <a:t>Nutze einen Parameter als Übergabe</a:t>
            </a:r>
            <a:br>
              <a:rPr lang="de-DE" sz="1700" dirty="0"/>
            </a:b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Environment.systemField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#CLIENT</a:t>
            </a:r>
            <a:b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P_SAPClient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700" dirty="0"/>
              <a:t>Definiere folgende Felder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               : land1_gp;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CountryThreeLetterISOCode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intca3;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CountryThreeDigitISOCode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: intcn3;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 waers_005;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IndexBasedCurrency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curha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TaxCalculationProcedure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kalsm_d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3204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CDS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00E04-3900-F141-C189-A0464BA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C5E14-3C72-408C-40D6-2AFA84FF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Implementiere eine AMDP Klasse</a:t>
            </a:r>
          </a:p>
          <a:p>
            <a:r>
              <a:rPr lang="de-DE" sz="2200"/>
              <a:t>Nutze ZCL_TABLE_FUNCTION_COUNTRY als Vorlage</a:t>
            </a:r>
          </a:p>
        </p:txBody>
      </p:sp>
    </p:spTree>
    <p:extLst>
      <p:ext uri="{BB962C8B-B14F-4D97-AF65-F5344CB8AC3E}">
        <p14:creationId xmlns:p14="http://schemas.microsoft.com/office/powerpoint/2010/main" val="323240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791AE-81F8-609C-3DA7-F74D0576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70D65-16EA-DAD7-2BBC-8E61DFE5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Erstelle eine View Entity als Select auf die von dir erstellte Table </a:t>
            </a:r>
            <a:r>
              <a:rPr lang="de-DE" sz="2200" dirty="0" err="1"/>
              <a:t>Function</a:t>
            </a:r>
            <a:r>
              <a:rPr lang="de-DE" sz="2200" dirty="0"/>
              <a:t>. Vergiss nicht den Parameter.</a:t>
            </a:r>
          </a:p>
        </p:txBody>
      </p:sp>
    </p:spTree>
    <p:extLst>
      <p:ext uri="{BB962C8B-B14F-4D97-AF65-F5344CB8AC3E}">
        <p14:creationId xmlns:p14="http://schemas.microsoft.com/office/powerpoint/2010/main" val="111206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5CB71-8693-7263-E0ED-0152095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F24EB-0714-0009-9E9A-CD4F0B2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einen weiteren oder einen anderen Übergabeparameter.</a:t>
            </a:r>
          </a:p>
        </p:txBody>
      </p:sp>
    </p:spTree>
    <p:extLst>
      <p:ext uri="{BB962C8B-B14F-4D97-AF65-F5344CB8AC3E}">
        <p14:creationId xmlns:p14="http://schemas.microsoft.com/office/powerpoint/2010/main" val="10137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42AA7-64A2-B1DA-384E-F71F0883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0B571-8167-DF3D-FA91-13CEB1E1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Füge folgende Assoziationen in deiner Entity View hinzu:</a:t>
            </a:r>
          </a:p>
          <a:p>
            <a:pPr lvl="1"/>
            <a:r>
              <a:rPr lang="de-DE" sz="2200"/>
              <a:t>0..* für I_CountryText </a:t>
            </a:r>
          </a:p>
          <a:p>
            <a:pPr lvl="1"/>
            <a:r>
              <a:rPr lang="de-DE" sz="2200"/>
              <a:t>0..1 für I_Currency</a:t>
            </a:r>
          </a:p>
          <a:p>
            <a:pPr lvl="1"/>
            <a:endParaRPr lang="de-DE" sz="2200"/>
          </a:p>
          <a:p>
            <a:r>
              <a:rPr lang="de-DE" sz="2200"/>
              <a:t>Lasse dir den zugehörigen Text anzeigen.</a:t>
            </a:r>
          </a:p>
          <a:p>
            <a:r>
              <a:rPr lang="de-DE" sz="2200"/>
              <a:t>Nutze I_Currency für eine Fremdschlüssel-Assoziation.</a:t>
            </a:r>
          </a:p>
          <a:p>
            <a:pPr lvl="1"/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07402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Konsumieren von CDS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und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Open Data 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ist ein unter dem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4" tooltip="Microsoft Open Specification Promise"/>
              </a:rPr>
              <a:t>Open Specification 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veröffentlichtes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6" tooltip="Hypertext Transfer Protocol"/>
              </a:rPr>
              <a:t>HTTP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-basiertes Protokoll für den Datenzugriff zwischen kompatiblen Softwaresystemen, um in diesen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7" tooltip="CRUD"/>
              </a:rPr>
              <a:t>CRUD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-Operationen zu ermöglichen. Aufbauend auf älteren Protokollen wie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8" tooltip="ODBC"/>
              </a:rPr>
              <a:t>ODBC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9" tooltip="JDBC"/>
              </a:rPr>
              <a:t>JDBC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kann OData u. a. innerhalb 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0" tooltip="Cloud-Computing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-Diensten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1" tooltip="Microsoft Windows Azure"/>
              </a:rPr>
              <a:t>(Azure)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2" tooltip="MySQL"/>
              </a:rPr>
              <a:t>MySQL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3" tooltip="Java (Technik)"/>
              </a:rPr>
              <a:t>Java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4" tooltip="Ruby on Rails"/>
              </a:rPr>
              <a:t>Rails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eingebunden werden und ist in der Lage, in der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5" tooltip="Client-Server-Modell"/>
              </a:rPr>
              <a:t>Client-Server-Kommunikation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eine einheitliche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6" tooltip="Semantik"/>
              </a:rPr>
              <a:t>Semantik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für den Datenaustausch zur Verfügung zu stellen. 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5FC0C-8FE8-03CE-96E0-FF61BE7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7718-FC44-75BB-219D-527328D4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Implementiere den Quelltext aus dem GIT</a:t>
            </a:r>
          </a:p>
        </p:txBody>
      </p:sp>
    </p:spTree>
    <p:extLst>
      <p:ext uri="{BB962C8B-B14F-4D97-AF65-F5344CB8AC3E}">
        <p14:creationId xmlns:p14="http://schemas.microsoft.com/office/powerpoint/2010/main" val="322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FEC15-1768-E9D4-A1BF-2F284757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 - Gemeinsam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9E1EF-1E05-42DE-6C15-3169EA38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Erstellen eines einfachen OData Services</a:t>
            </a:r>
          </a:p>
          <a:p>
            <a:r>
              <a:rPr lang="de-DE" sz="2200" dirty="0"/>
              <a:t>Wichtige Transaktion: /IWFND/V4_Admin</a:t>
            </a:r>
          </a:p>
        </p:txBody>
      </p:sp>
    </p:spTree>
    <p:extLst>
      <p:ext uri="{BB962C8B-B14F-4D97-AF65-F5344CB8AC3E}">
        <p14:creationId xmlns:p14="http://schemas.microsoft.com/office/powerpoint/2010/main" val="341509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4C3EDC-C43F-228F-A42F-772DBE46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1DB4-6260-C845-B59F-C031F0C3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Was muss ich bei verschiedenen Konsumenten bzgl. Annotationen beachten?</a:t>
            </a:r>
          </a:p>
          <a:p>
            <a:r>
              <a:rPr lang="de-DE" sz="2200" dirty="0"/>
              <a:t>Wie übersetze ich Texte für Endbenutzer?</a:t>
            </a:r>
          </a:p>
          <a:p>
            <a:r>
              <a:rPr lang="de-DE" sz="2200" dirty="0"/>
              <a:t>Welche Objekte benötige ich für AMDP / Tabellenfunktionen?</a:t>
            </a:r>
          </a:p>
          <a:p>
            <a:r>
              <a:rPr lang="de-DE" sz="2200" dirty="0"/>
              <a:t>Welche Erweiterungskategorien gibt es?</a:t>
            </a:r>
          </a:p>
          <a:p>
            <a:r>
              <a:rPr lang="de-DE" sz="2200" dirty="0"/>
              <a:t>Wie heißt die Transaktion für das FIORI Launchpad?</a:t>
            </a:r>
          </a:p>
          <a:p>
            <a:r>
              <a:rPr lang="de-DE" sz="2200" dirty="0"/>
              <a:t>Wie heißt die Transaktion, um in lokalen oder produktiven Systemen einen OData Service zu veröffentlichen?</a:t>
            </a:r>
          </a:p>
          <a:p>
            <a:r>
              <a:rPr lang="de-DE" sz="2200" dirty="0"/>
              <a:t>Welche Objekte muss ich für ein OData Service mindestens anlegen?</a:t>
            </a:r>
          </a:p>
          <a:p>
            <a:r>
              <a:rPr lang="de-DE" sz="2200" dirty="0"/>
              <a:t>Wie ist der Grundaufbau für </a:t>
            </a:r>
            <a:r>
              <a:rPr lang="de-DE" sz="2200" dirty="0" err="1"/>
              <a:t>analytical</a:t>
            </a:r>
            <a:r>
              <a:rPr lang="de-DE" sz="2200" dirty="0"/>
              <a:t> </a:t>
            </a:r>
            <a:r>
              <a:rPr lang="de-DE" sz="2200" dirty="0" err="1"/>
              <a:t>Queries</a:t>
            </a:r>
            <a:r>
              <a:rPr lang="de-DE" sz="2200" dirty="0"/>
              <a:t>?</a:t>
            </a:r>
          </a:p>
          <a:p>
            <a:r>
              <a:rPr lang="de-DE" sz="2200" dirty="0"/>
              <a:t>Wie wird die Reihenfolge der Felder in einer </a:t>
            </a:r>
            <a:r>
              <a:rPr lang="de-DE" sz="2200"/>
              <a:t>Query festgelegt?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657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424A39-1F80-A16B-5262-A7104E1F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BB2F9-EED4-CF93-B597-D6A8629B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Eine CDS-View-Erweiterung kann mit APPEND STRUCTURE in ABAP Dictionary Table verglichen werden.</a:t>
            </a:r>
          </a:p>
          <a:p>
            <a:r>
              <a:rPr lang="de-DE" sz="2200" dirty="0"/>
              <a:t>Anlage via </a:t>
            </a:r>
            <a:r>
              <a:rPr lang="de-DE" sz="2200" b="1" i="1" u="none" strike="noStrike" dirty="0">
                <a:effectLst/>
                <a:latin typeface="inherit"/>
              </a:rPr>
              <a:t>New &gt; Other Repository </a:t>
            </a:r>
            <a:r>
              <a:rPr lang="de-DE" sz="2200" b="1" i="1" u="none" strike="noStrike" dirty="0" err="1">
                <a:effectLst/>
                <a:latin typeface="inherit"/>
              </a:rPr>
              <a:t>Object</a:t>
            </a:r>
            <a:r>
              <a:rPr lang="de-DE" sz="2200" b="1" i="1" u="none" strike="noStrike" dirty="0">
                <a:effectLst/>
                <a:latin typeface="inherit"/>
              </a:rPr>
              <a:t> … &gt; Data Definition</a:t>
            </a:r>
          </a:p>
          <a:p>
            <a:r>
              <a:rPr lang="de-DE" sz="2200" dirty="0">
                <a:latin typeface="inherit"/>
              </a:rPr>
              <a:t>Zu beachten gilt </a:t>
            </a:r>
            <a:br>
              <a:rPr lang="de-DE" sz="2200" dirty="0">
                <a:latin typeface="inherit"/>
              </a:rPr>
            </a:b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AbapCatalog.viewEnhancementCategory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:[#...]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#NONE  – Keine Erweiterung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#PROJECTION_LIST - Erweiterungen der SELECT-Liste/zusätzliche Assoziationen</a:t>
            </a:r>
            <a:endParaRPr lang="de-DE" sz="2200" dirty="0">
              <a:latin typeface="inherit"/>
            </a:endParaRPr>
          </a:p>
          <a:p>
            <a:pPr lvl="1"/>
            <a:r>
              <a:rPr lang="de-DE" sz="2200" strike="noStrike" dirty="0">
                <a:effectLst/>
                <a:latin typeface="inherit"/>
              </a:rPr>
              <a:t>#GROUPBY- Aggregierte oder nicht-aggregierte Elemente 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#UNION - Erweiterungen der SELECT-Liste einer CDS-Ansicht mit einer UNION-Klausel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444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15C119-E38A-89DA-1704-101E6DDF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729C0-E2D0-62EB-D526-E99C72F6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/>
              <a:t>Extensions können enthalten</a:t>
            </a:r>
          </a:p>
          <a:p>
            <a:r>
              <a:rPr lang="de-DE" sz="2200"/>
              <a:t>Literale, Felder, Ausdrücke, Funktionen, ...</a:t>
            </a:r>
          </a:p>
          <a:p>
            <a:r>
              <a:rPr lang="de-DE" sz="2200"/>
              <a:t>Parameter</a:t>
            </a:r>
          </a:p>
          <a:p>
            <a:r>
              <a:rPr lang="de-DE" sz="2200"/>
              <a:t>Assoziationen und Pfade</a:t>
            </a:r>
          </a:p>
          <a:p>
            <a:r>
              <a:rPr lang="de-DE" sz="2200"/>
              <a:t>Gruppierung (wenn die Base-View Group by enthält)</a:t>
            </a:r>
          </a:p>
          <a:p>
            <a:r>
              <a:rPr lang="de-DE" sz="2200"/>
              <a:t>UNION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168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DBBFC-EA4F-95CE-4A43-8BACEB70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Beispiele für CDS Extensions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11B8E46-7908-7128-5B25-F32E190A6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140156"/>
            <a:ext cx="5614416" cy="2610703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5FBE0F9-03DA-3DD7-5BDA-3E922D781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3848976"/>
            <a:ext cx="5614416" cy="1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0579F9-25A9-5130-6678-75BEF3D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BDAE5-A546-138E-1A7F-0E0CC3A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CDS-View und eine CDS View Entity für die Tabelle SFLIGHT an.</a:t>
            </a:r>
          </a:p>
          <a:p>
            <a:r>
              <a:rPr lang="de-DE" sz="2200" dirty="0"/>
              <a:t>Erweitere diese Views jeweils mit einer einer CDS-Extension.</a:t>
            </a:r>
          </a:p>
          <a:p>
            <a:r>
              <a:rPr lang="de-DE" sz="2200" dirty="0"/>
              <a:t>Teste die CDS mittels einer </a:t>
            </a:r>
            <a:r>
              <a:rPr lang="de-DE" sz="2200"/>
              <a:t>eigenen View.</a:t>
            </a:r>
            <a:endParaRPr lang="de-DE" sz="2200" dirty="0"/>
          </a:p>
          <a:p>
            <a:r>
              <a:rPr lang="de-DE" sz="2200" dirty="0"/>
              <a:t>Kannst du eine Erweiterung anlegen, wenn keine Erweiterungskategorie vorhanden ist?</a:t>
            </a: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524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1A1B6D-43D2-9CEF-54B1-82D1C81C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69E0D-2987-EF78-FAF9-90B0327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Öffnen der Transaktion /UI2/FLP</a:t>
            </a:r>
          </a:p>
          <a:p>
            <a:r>
              <a:rPr lang="de-DE" sz="2200" dirty="0"/>
              <a:t>Anmelden im Mandanten 840</a:t>
            </a:r>
          </a:p>
          <a:p>
            <a:r>
              <a:rPr lang="de-DE" sz="2200" dirty="0"/>
              <a:t>Aufrufen des App Finders</a:t>
            </a:r>
          </a:p>
          <a:p>
            <a:pPr lvl="1"/>
            <a:r>
              <a:rPr lang="de-DE" sz="2200" dirty="0"/>
              <a:t>Eventuell hinzufügen des Query Viewers zur Startseite</a:t>
            </a:r>
          </a:p>
          <a:p>
            <a:pPr lvl="1"/>
            <a:endParaRPr lang="de-DE" sz="2200" dirty="0"/>
          </a:p>
          <a:p>
            <a:r>
              <a:rPr lang="de-DE" sz="2200" dirty="0"/>
              <a:t>Ausblick: eigenes </a:t>
            </a:r>
            <a:r>
              <a:rPr lang="de-DE" sz="2200" dirty="0" err="1"/>
              <a:t>Tile</a:t>
            </a:r>
            <a:r>
              <a:rPr lang="de-DE" sz="2200" dirty="0"/>
              <a:t> / Kachel für die Query</a:t>
            </a:r>
          </a:p>
        </p:txBody>
      </p:sp>
    </p:spTree>
    <p:extLst>
      <p:ext uri="{BB962C8B-B14F-4D97-AF65-F5344CB8AC3E}">
        <p14:creationId xmlns:p14="http://schemas.microsoft.com/office/powerpoint/2010/main" val="6016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Macintosh PowerPoint</Application>
  <PresentationFormat>Breitbild</PresentationFormat>
  <Paragraphs>151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Courier New</vt:lpstr>
      <vt:lpstr>inherit</vt:lpstr>
      <vt:lpstr>Office</vt:lpstr>
      <vt:lpstr>Data Modeling with Core Data Services</vt:lpstr>
      <vt:lpstr>Tag 2</vt:lpstr>
      <vt:lpstr>CDS Extension</vt:lpstr>
      <vt:lpstr>Extend SAP (Standard) Views</vt:lpstr>
      <vt:lpstr>Extend SAP (Standard) Views</vt:lpstr>
      <vt:lpstr>Beispiele für CDS Extensions</vt:lpstr>
      <vt:lpstr>Hands On</vt:lpstr>
      <vt:lpstr>Consumption Views</vt:lpstr>
      <vt:lpstr>Hands On</vt:lpstr>
      <vt:lpstr>Query Viewer</vt:lpstr>
      <vt:lpstr>Query Viewer</vt:lpstr>
      <vt:lpstr>Grundaufbau einer Analytical Queries </vt:lpstr>
      <vt:lpstr>Cube</vt:lpstr>
      <vt:lpstr>Neu vs. alt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- Gemeinsam</vt:lpstr>
      <vt:lpstr>Advanced Concepts</vt:lpstr>
      <vt:lpstr>Database Specific Features</vt:lpstr>
      <vt:lpstr>AMDP</vt:lpstr>
      <vt:lpstr>Aufbau AMDP</vt:lpstr>
      <vt:lpstr>AMDP</vt:lpstr>
      <vt:lpstr>Hands On</vt:lpstr>
      <vt:lpstr>Hands On</vt:lpstr>
      <vt:lpstr>Hands On</vt:lpstr>
      <vt:lpstr>Hands On</vt:lpstr>
      <vt:lpstr>Hands On</vt:lpstr>
      <vt:lpstr>Konsumieren von CDS Views</vt:lpstr>
      <vt:lpstr>Hands On</vt:lpstr>
      <vt:lpstr>OData</vt:lpstr>
      <vt:lpstr>Hands On</vt:lpstr>
      <vt:lpstr>Hands On - Gemeinsam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97</cp:revision>
  <dcterms:created xsi:type="dcterms:W3CDTF">2024-05-22T07:20:18Z</dcterms:created>
  <dcterms:modified xsi:type="dcterms:W3CDTF">2024-06-25T10:26:55Z</dcterms:modified>
</cp:coreProperties>
</file>