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2" r:id="rId2"/>
    <p:sldId id="290" r:id="rId3"/>
    <p:sldId id="319" r:id="rId4"/>
    <p:sldId id="324" r:id="rId5"/>
    <p:sldId id="327" r:id="rId6"/>
    <p:sldId id="328" r:id="rId7"/>
    <p:sldId id="335" r:id="rId8"/>
    <p:sldId id="329" r:id="rId9"/>
    <p:sldId id="330" r:id="rId10"/>
    <p:sldId id="331" r:id="rId11"/>
    <p:sldId id="332" r:id="rId12"/>
    <p:sldId id="336" r:id="rId13"/>
    <p:sldId id="337" r:id="rId14"/>
    <p:sldId id="338" r:id="rId15"/>
    <p:sldId id="368" r:id="rId16"/>
    <p:sldId id="369" r:id="rId17"/>
    <p:sldId id="370" r:id="rId18"/>
    <p:sldId id="366" r:id="rId19"/>
    <p:sldId id="367" r:id="rId20"/>
    <p:sldId id="339" r:id="rId21"/>
    <p:sldId id="334" r:id="rId22"/>
    <p:sldId id="371" r:id="rId23"/>
    <p:sldId id="372" r:id="rId24"/>
    <p:sldId id="373" r:id="rId25"/>
    <p:sldId id="374" r:id="rId26"/>
    <p:sldId id="375" r:id="rId27"/>
    <p:sldId id="376" r:id="rId28"/>
    <p:sldId id="365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676"/>
  </p:normalViewPr>
  <p:slideViewPr>
    <p:cSldViewPr snapToGrid="0">
      <p:cViewPr varScale="1">
        <p:scale>
          <a:sx n="112" d="100"/>
          <a:sy n="112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8D3B4-0BD7-47CD-BDE6-39673E0CB082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607DC8-CC6F-4C9C-AB28-3EF25B67C73F}">
      <dgm:prSet/>
      <dgm:spPr/>
      <dgm:t>
        <a:bodyPr/>
        <a:lstStyle/>
        <a:p>
          <a:r>
            <a:rPr lang="de-DE" b="0" i="0" dirty="0"/>
            <a:t>Das SAP Clean Core Model ist ein Konzept, das die Integrität und Effizienz von SAP S4/Hana-Systemen sicherstellen soll.</a:t>
          </a:r>
          <a:endParaRPr lang="en-US" dirty="0"/>
        </a:p>
      </dgm:t>
    </dgm:pt>
    <dgm:pt modelId="{6390A922-0388-4501-A3BD-B673589434E7}" type="parTrans" cxnId="{2AD77DE2-DEBE-4A7F-AC15-E08FB72FAE96}">
      <dgm:prSet/>
      <dgm:spPr/>
      <dgm:t>
        <a:bodyPr/>
        <a:lstStyle/>
        <a:p>
          <a:endParaRPr lang="en-US"/>
        </a:p>
      </dgm:t>
    </dgm:pt>
    <dgm:pt modelId="{51B452C0-D9DB-4D1E-B63A-150416E7D1E8}" type="sibTrans" cxnId="{2AD77DE2-DEBE-4A7F-AC15-E08FB72FAE96}">
      <dgm:prSet/>
      <dgm:spPr/>
      <dgm:t>
        <a:bodyPr/>
        <a:lstStyle/>
        <a:p>
          <a:endParaRPr lang="en-US"/>
        </a:p>
      </dgm:t>
    </dgm:pt>
    <dgm:pt modelId="{0C5956D0-F5AF-4284-B15A-32ECA4ECEC53}">
      <dgm:prSet/>
      <dgm:spPr/>
      <dgm:t>
        <a:bodyPr/>
        <a:lstStyle/>
        <a:p>
          <a:endParaRPr lang="en-US" dirty="0"/>
        </a:p>
      </dgm:t>
    </dgm:pt>
    <dgm:pt modelId="{D03FBF94-EBA4-48BF-BA87-A5870F540681}" type="parTrans" cxnId="{329A46E8-21E6-4300-9B62-F36077B77C84}">
      <dgm:prSet/>
      <dgm:spPr/>
      <dgm:t>
        <a:bodyPr/>
        <a:lstStyle/>
        <a:p>
          <a:endParaRPr lang="en-US"/>
        </a:p>
      </dgm:t>
    </dgm:pt>
    <dgm:pt modelId="{FD52EA06-B0B8-4A39-B679-72DE1E4E5B86}" type="sibTrans" cxnId="{329A46E8-21E6-4300-9B62-F36077B77C84}">
      <dgm:prSet/>
      <dgm:spPr/>
      <dgm:t>
        <a:bodyPr/>
        <a:lstStyle/>
        <a:p>
          <a:endParaRPr lang="en-US"/>
        </a:p>
      </dgm:t>
    </dgm:pt>
    <dgm:pt modelId="{43CE4B73-9A23-1246-A1F4-2092CDB5A5A0}" type="pres">
      <dgm:prSet presAssocID="{4F38D3B4-0BD7-47CD-BDE6-39673E0CB082}" presName="linear" presStyleCnt="0">
        <dgm:presLayoutVars>
          <dgm:animLvl val="lvl"/>
          <dgm:resizeHandles val="exact"/>
        </dgm:presLayoutVars>
      </dgm:prSet>
      <dgm:spPr/>
    </dgm:pt>
    <dgm:pt modelId="{84C41805-F20B-F74D-854A-EDE5ED4066C5}" type="pres">
      <dgm:prSet presAssocID="{F7607DC8-CC6F-4C9C-AB28-3EF25B67C73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FB2F9C5-B45C-B747-89DA-D5F11CC9F709}" type="pres">
      <dgm:prSet presAssocID="{F7607DC8-CC6F-4C9C-AB28-3EF25B67C7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5264145-76E5-A84D-8B1D-F0D4CD60DB25}" type="presOf" srcId="{0C5956D0-F5AF-4284-B15A-32ECA4ECEC53}" destId="{3FB2F9C5-B45C-B747-89DA-D5F11CC9F709}" srcOrd="0" destOrd="0" presId="urn:microsoft.com/office/officeart/2005/8/layout/vList2"/>
    <dgm:cxn modelId="{18CD0459-3E1B-9A49-8339-1CEB3A1EBE7D}" type="presOf" srcId="{4F38D3B4-0BD7-47CD-BDE6-39673E0CB082}" destId="{43CE4B73-9A23-1246-A1F4-2092CDB5A5A0}" srcOrd="0" destOrd="0" presId="urn:microsoft.com/office/officeart/2005/8/layout/vList2"/>
    <dgm:cxn modelId="{A4C7A5B3-C2BD-9941-ABBE-8699C6AA2955}" type="presOf" srcId="{F7607DC8-CC6F-4C9C-AB28-3EF25B67C73F}" destId="{84C41805-F20B-F74D-854A-EDE5ED4066C5}" srcOrd="0" destOrd="0" presId="urn:microsoft.com/office/officeart/2005/8/layout/vList2"/>
    <dgm:cxn modelId="{2AD77DE2-DEBE-4A7F-AC15-E08FB72FAE96}" srcId="{4F38D3B4-0BD7-47CD-BDE6-39673E0CB082}" destId="{F7607DC8-CC6F-4C9C-AB28-3EF25B67C73F}" srcOrd="0" destOrd="0" parTransId="{6390A922-0388-4501-A3BD-B673589434E7}" sibTransId="{51B452C0-D9DB-4D1E-B63A-150416E7D1E8}"/>
    <dgm:cxn modelId="{329A46E8-21E6-4300-9B62-F36077B77C84}" srcId="{F7607DC8-CC6F-4C9C-AB28-3EF25B67C73F}" destId="{0C5956D0-F5AF-4284-B15A-32ECA4ECEC53}" srcOrd="0" destOrd="0" parTransId="{D03FBF94-EBA4-48BF-BA87-A5870F540681}" sibTransId="{FD52EA06-B0B8-4A39-B679-72DE1E4E5B86}"/>
    <dgm:cxn modelId="{B9D2F514-C69F-2548-B2C9-10A6360F01BE}" type="presParOf" srcId="{43CE4B73-9A23-1246-A1F4-2092CDB5A5A0}" destId="{84C41805-F20B-F74D-854A-EDE5ED4066C5}" srcOrd="0" destOrd="0" presId="urn:microsoft.com/office/officeart/2005/8/layout/vList2"/>
    <dgm:cxn modelId="{EB00C753-8E62-F940-B15A-4409DD69AB9F}" type="presParOf" srcId="{43CE4B73-9A23-1246-A1F4-2092CDB5A5A0}" destId="{3FB2F9C5-B45C-B747-89DA-D5F11CC9F7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1805-F20B-F74D-854A-EDE5ED4066C5}">
      <dsp:nvSpPr>
        <dsp:cNvPr id="0" name=""/>
        <dsp:cNvSpPr/>
      </dsp:nvSpPr>
      <dsp:spPr>
        <a:xfrm>
          <a:off x="0" y="4660"/>
          <a:ext cx="5257800" cy="360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b="0" i="0" kern="1200" dirty="0"/>
            <a:t>Das SAP Clean Core Model ist ein Konzept, das die Integrität und Effizienz von SAP S4/Hana-Systemen sicherstellen soll.</a:t>
          </a:r>
          <a:endParaRPr lang="en-US" sz="3500" kern="1200" dirty="0"/>
        </a:p>
      </dsp:txBody>
      <dsp:txXfrm>
        <a:off x="175913" y="180573"/>
        <a:ext cx="4905974" cy="3251773"/>
      </dsp:txXfrm>
    </dsp:sp>
    <dsp:sp modelId="{3FB2F9C5-B45C-B747-89DA-D5F11CC9F709}">
      <dsp:nvSpPr>
        <dsp:cNvPr id="0" name=""/>
        <dsp:cNvSpPr/>
      </dsp:nvSpPr>
      <dsp:spPr>
        <a:xfrm>
          <a:off x="0" y="3608259"/>
          <a:ext cx="52578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08259"/>
        <a:ext cx="52578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1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ABAP RESTful Application Programming Model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0274E-E04C-764E-BBC1-0258CC09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FCD9C-B206-EEF6-FCC0-8049CD4E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Unmanaged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Szenario können Sie die Standardfunktionalität eines Business-Objekts selbst implementieren.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Dies gilt sowohl für die Interaktionsphase mit dem Transaktionspuffer als auch für die Ablagefolge.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491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C3A-29BC-39A8-93BC-B04C6321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Entity Manipulation Language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CF36-8ADD-BC76-8014-3525B608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Die Entity Manipulation Language (EML) ist eine standardisierte, typsichere API, die fest im ABAP-Sprachumfang verankert ist. Sie ermöglicht den Zugriff auf Daten und Funktionalitäten von Geschäftsobjekten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MODIFY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READ</a:t>
            </a:r>
          </a:p>
          <a:p>
            <a:r>
              <a:rPr lang="de-DE" sz="1600" dirty="0">
                <a:latin typeface="-apple-system"/>
              </a:rPr>
              <a:t>CREATE</a:t>
            </a:r>
          </a:p>
          <a:p>
            <a:r>
              <a:rPr lang="de-DE" sz="1600" dirty="0">
                <a:latin typeface="-apple-system"/>
              </a:rPr>
              <a:t>DELETE</a:t>
            </a:r>
          </a:p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Beachte die Dokumentation im GIT</a:t>
            </a:r>
          </a:p>
        </p:txBody>
      </p:sp>
    </p:spTree>
    <p:extLst>
      <p:ext uri="{BB962C8B-B14F-4D97-AF65-F5344CB8AC3E}">
        <p14:creationId xmlns:p14="http://schemas.microsoft.com/office/powerpoint/2010/main" val="6341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i="0" u="none" strike="noStrike" dirty="0">
                <a:solidFill>
                  <a:srgbClr val="111111"/>
                </a:solidFill>
                <a:effectLst/>
                <a:latin typeface="-apple-system"/>
              </a:rPr>
              <a:t>SAP Clean Core Model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53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F26E6-47A7-5C27-9CB9-E4BDE03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/>
              <a:t>SAP Clean Core Model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E7845C51-9B9B-47E9-ADD2-2DAF7562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649010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01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CF82E-D120-CEEF-7BF6-C4969EA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SAP Clean Core Model</a:t>
            </a: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3A3B424-04C7-0C7C-7473-6318C895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200" i="0" u="none" strike="noStrike" dirty="0" err="1">
                <a:effectLst/>
                <a:latin typeface="-apple-system"/>
              </a:rPr>
              <a:t>Three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tier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model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endParaRPr lang="de-DE" sz="200" i="0" u="none" strike="noStrike" dirty="0">
              <a:effectLst/>
              <a:latin typeface="-apple-system"/>
            </a:endParaRPr>
          </a:p>
          <a:p>
            <a:r>
              <a:rPr lang="de-DE" sz="2000" b="1" i="0" u="none" strike="noStrike" dirty="0">
                <a:effectLst/>
                <a:latin typeface="-apple-system"/>
              </a:rPr>
              <a:t>Cloud </a:t>
            </a:r>
            <a:r>
              <a:rPr lang="de-DE" sz="2000" b="1" i="0" u="none" strike="noStrike" dirty="0" err="1">
                <a:effectLst/>
                <a:latin typeface="-apple-system"/>
              </a:rPr>
              <a:t>expansion</a:t>
            </a:r>
            <a:r>
              <a:rPr lang="de-DE" sz="2000" b="1" i="0" u="none" strike="noStrike" dirty="0">
                <a:effectLst/>
                <a:latin typeface="-apple-system"/>
              </a:rPr>
              <a:t> </a:t>
            </a:r>
            <a:r>
              <a:rPr lang="de-DE" sz="2000" b="1" i="0" u="none" strike="noStrike" dirty="0" err="1">
                <a:effectLst/>
                <a:latin typeface="-apple-system"/>
              </a:rPr>
              <a:t>model</a:t>
            </a:r>
            <a:r>
              <a:rPr lang="de-DE" sz="2000" b="1" i="0" u="none" strike="noStrike" dirty="0">
                <a:effectLst/>
                <a:latin typeface="-apple-system"/>
              </a:rPr>
              <a:t> (Tier 1) </a:t>
            </a:r>
          </a:p>
          <a:p>
            <a:pPr lvl="1"/>
            <a:r>
              <a:rPr lang="de-DE" sz="1600" dirty="0">
                <a:latin typeface="-apple-system"/>
              </a:rPr>
              <a:t>Cloud Development Model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Nur zugelassene ABAP-Cloud-Objekttypen (z.B. ABAP </a:t>
            </a:r>
            <a:r>
              <a:rPr lang="de-DE" sz="1600" i="0" u="none" strike="noStrike" dirty="0" err="1">
                <a:effectLst/>
                <a:latin typeface="-apple-system"/>
              </a:rPr>
              <a:t>RESTful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Application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Programming</a:t>
            </a:r>
            <a:r>
              <a:rPr lang="de-DE" sz="1600" i="0" u="none" strike="noStrike" dirty="0">
                <a:effectLst/>
                <a:latin typeface="-apple-system"/>
              </a:rPr>
              <a:t> Model Artefakte) können entwickelt werden.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ABAP-Cloud-Sprache wird durch eine Syntaxprüfung erzwungen</a:t>
            </a:r>
            <a:r>
              <a:rPr lang="de-DE" sz="1600" dirty="0">
                <a:latin typeface="-apple-system"/>
              </a:rPr>
              <a:t>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Verwendung freigegebener APIs wird durch die Syntaxprüfung erzwungen.</a:t>
            </a:r>
          </a:p>
          <a:p>
            <a:pPr lvl="1"/>
            <a:r>
              <a:rPr lang="de-DE" sz="1600" i="0" u="none" strike="noStrike" dirty="0" err="1">
                <a:effectLst/>
                <a:latin typeface="-apple-system"/>
              </a:rPr>
              <a:t>Eclipse</a:t>
            </a:r>
            <a:r>
              <a:rPr lang="de-DE" sz="1600" i="0" u="none" strike="noStrike" dirty="0">
                <a:effectLst/>
                <a:latin typeface="-apple-system"/>
              </a:rPr>
              <a:t> wird für die Erstellung aller Entwicklungsobjekte verwendet</a:t>
            </a:r>
          </a:p>
          <a:p>
            <a:r>
              <a:rPr lang="de-DE" sz="2000" b="1" i="0" u="none" strike="noStrike" dirty="0">
                <a:effectLst/>
                <a:latin typeface="-apple-system"/>
              </a:rPr>
              <a:t>Cloud-API-</a:t>
            </a:r>
            <a:r>
              <a:rPr lang="de-DE" sz="2000" b="1" i="0" u="none" strike="noStrike" dirty="0" err="1">
                <a:effectLst/>
                <a:latin typeface="-apple-system"/>
              </a:rPr>
              <a:t>Enablement</a:t>
            </a:r>
            <a:r>
              <a:rPr lang="de-DE" sz="2000" b="1" i="0" u="none" strike="noStrike" dirty="0">
                <a:effectLst/>
                <a:latin typeface="-apple-system"/>
              </a:rPr>
              <a:t> (Tier 2)</a:t>
            </a:r>
          </a:p>
          <a:p>
            <a:pPr lvl="1"/>
            <a:r>
              <a:rPr lang="de-DE" sz="1600" b="0" i="0" u="none" strike="noStrike" dirty="0">
                <a:effectLst/>
                <a:latin typeface="-apple-system"/>
              </a:rPr>
              <a:t>Diese Ebene deckt Anwendungsfälle ab, in denen ein nicht freigegebenes API (z.B. ein BAPI oder </a:t>
            </a:r>
            <a:r>
              <a:rPr lang="de-DE" sz="1600" b="0" i="0" u="none" strike="noStrike" dirty="0" err="1">
                <a:effectLst/>
                <a:latin typeface="-apple-system"/>
              </a:rPr>
              <a:t>SAPscript</a:t>
            </a:r>
            <a:r>
              <a:rPr lang="de-DE" sz="1600" b="0" i="0" u="none" strike="noStrike" dirty="0">
                <a:effectLst/>
                <a:latin typeface="-apple-system"/>
              </a:rPr>
              <a:t>-Texte) dennoch für die Entwicklung benötigt werden.</a:t>
            </a:r>
          </a:p>
          <a:p>
            <a:r>
              <a:rPr lang="de-DE" sz="2000" b="1" i="0" strike="noStrike" dirty="0">
                <a:effectLst/>
                <a:latin typeface="-apple-system"/>
              </a:rPr>
              <a:t>Classic ABAP </a:t>
            </a:r>
            <a:r>
              <a:rPr lang="de-DE" sz="2000" b="1" i="0" strike="noStrike" dirty="0" err="1">
                <a:effectLst/>
                <a:latin typeface="-apple-system"/>
              </a:rPr>
              <a:t>extensions</a:t>
            </a:r>
            <a:r>
              <a:rPr lang="de-DE" sz="2000" b="1" i="0" strike="noStrike" dirty="0">
                <a:effectLst/>
                <a:latin typeface="-apple-system"/>
              </a:rPr>
              <a:t> (Tier 3) </a:t>
            </a:r>
          </a:p>
          <a:p>
            <a:pPr marL="0" indent="0">
              <a:buNone/>
            </a:pPr>
            <a:endParaRPr lang="de-DE" sz="200" b="1" i="0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de-DE" sz="2000" b="0" i="0" u="none" strike="noStrike" dirty="0">
                <a:effectLst/>
                <a:latin typeface="-apple-system"/>
              </a:rPr>
              <a:t>Insgesamt zielt das Clean Core Model darauf ab, die Systemintegrität zu erhalten, effiziente Upgrades zu ermöglichen und die Komplexität von Erweiterungen zu minimieren.</a:t>
            </a:r>
          </a:p>
        </p:txBody>
      </p:sp>
    </p:spTree>
    <p:extLst>
      <p:ext uri="{BB962C8B-B14F-4D97-AF65-F5344CB8AC3E}">
        <p14:creationId xmlns:p14="http://schemas.microsoft.com/office/powerpoint/2010/main" val="26686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1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Hinzufügen eines benutzerdefinierten Feldes zu einer Datenbanktabelle oder einer CDS-View über ein freigegebenes Verfahren.</a:t>
            </a:r>
          </a:p>
          <a:p>
            <a:r>
              <a:rPr lang="de-DE" sz="2200"/>
              <a:t>Implementierung eines freigegebenen SAP BAdI</a:t>
            </a:r>
          </a:p>
          <a:p>
            <a:r>
              <a:rPr lang="de-DE" sz="2200"/>
              <a:t>Erstellen einer benutzerdefinierten ABAP RAP Basierten SAP Fiori-App.</a:t>
            </a:r>
          </a:p>
        </p:txBody>
      </p:sp>
    </p:spTree>
    <p:extLst>
      <p:ext uri="{BB962C8B-B14F-4D97-AF65-F5344CB8AC3E}">
        <p14:creationId xmlns:p14="http://schemas.microsoft.com/office/powerpoint/2010/main" val="32301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2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Erstellung einer Wrapper-Klasse um nicht freigegebene SAP-Objekte (z.B. BAPI)</a:t>
            </a:r>
          </a:p>
          <a:p>
            <a:r>
              <a:rPr lang="de-DE" sz="2200"/>
              <a:t>Erstellung einer CDS-View als Wrapper für eine nicht freigegebene SAP-Tabelle oder CDS-View</a:t>
            </a:r>
          </a:p>
          <a:p>
            <a:r>
              <a:rPr lang="de-DE" sz="2200"/>
              <a:t>Erstellen eines ABAP RAP Interfaces um nicht freigegebene SAP-Objekte.</a:t>
            </a:r>
          </a:p>
        </p:txBody>
      </p:sp>
    </p:spTree>
    <p:extLst>
      <p:ext uri="{BB962C8B-B14F-4D97-AF65-F5344CB8AC3E}">
        <p14:creationId xmlns:p14="http://schemas.microsoft.com/office/powerpoint/2010/main" val="33335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3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Implementierung eines nicht-freigegebenen </a:t>
            </a:r>
            <a:r>
              <a:rPr lang="de-DE" sz="2200" dirty="0" err="1"/>
              <a:t>BAdI</a:t>
            </a:r>
            <a:endParaRPr lang="de-DE" sz="2200" dirty="0"/>
          </a:p>
          <a:p>
            <a:r>
              <a:rPr lang="de-DE" sz="2200" dirty="0"/>
              <a:t>Erweiterung einer SAP Fiori Anwendung basierend auf dem ABAP Programmiermodell für SAP Fiori (SEGW, BOPF, UI5)</a:t>
            </a:r>
          </a:p>
          <a:p>
            <a:r>
              <a:rPr lang="de-DE" sz="2200" dirty="0"/>
              <a:t>Erweiterung einer SAP-Anwendung mit Legacy-UI-Technologie, z.B. SAP GUI-Transaktion</a:t>
            </a:r>
          </a:p>
          <a:p>
            <a:r>
              <a:rPr lang="de-DE" sz="2200" dirty="0"/>
              <a:t>Modifizierung beliebiger SAP-Objekte.</a:t>
            </a:r>
          </a:p>
        </p:txBody>
      </p:sp>
    </p:spTree>
    <p:extLst>
      <p:ext uri="{BB962C8B-B14F-4D97-AF65-F5344CB8AC3E}">
        <p14:creationId xmlns:p14="http://schemas.microsoft.com/office/powerpoint/2010/main" val="383102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8651EE-51F0-1898-96F3-58D98C2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Three Tier Model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4FA7FE-9F67-1BAA-40B3-557BCF75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746905"/>
            <a:ext cx="7214616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E28BC3-E766-1FAB-EE64-1E07606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F2CE0-2B59-4403-89D2-452D5E1A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Freigegebene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Grundlagen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der RAP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Implementierung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682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A710F-41D2-A712-7A17-8CFB51A6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467EB-D1BE-81E8-0161-E9297CBF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05" y="692150"/>
            <a:ext cx="5715000" cy="54737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60D608-41F5-E911-46C0-2C2F544E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99" y="452628"/>
            <a:ext cx="5865204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2FA14-319D-DB2F-E6CE-E8160E3B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54DF2-41C9-929F-DC77-8C101556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Nenne die technologischen Innovationen von S4Hana.</a:t>
            </a:r>
          </a:p>
          <a:p>
            <a:r>
              <a:rPr lang="de-DE" sz="2200"/>
              <a:t>Wofür steht CRUD?</a:t>
            </a:r>
          </a:p>
          <a:p>
            <a:r>
              <a:rPr lang="de-DE" sz="2200"/>
              <a:t>Was ist der Unterschied zwischen dem Managed und Unmanaged Scenario?</a:t>
            </a:r>
          </a:p>
          <a:p>
            <a:r>
              <a:rPr lang="de-DE" sz="2200"/>
              <a:t>Was ist in Tier 1, 2 und 3 erlaubt?</a:t>
            </a:r>
          </a:p>
          <a:p>
            <a:r>
              <a:rPr lang="de-DE" sz="2200"/>
              <a:t>Nenne die einzelnen Schritte des SAP Implementierungs-Workflows.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0880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8E45C-29CC-E7D6-5E9D-21BF2DA4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9A752-85E2-5616-140F-57BB838D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AE3A-66DD-C119-C54A-F1EE0C9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13C99-2887-221B-4967-618DFA30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Wrapper und unmanaged Save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9F023-8EA3-1BFA-50AF-66A32573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01698-ECA7-174C-3096-CB40444A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Query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41876-EF39-5039-84AC-4EBAB447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C4116-2D3A-D30F-9517-3E64B5E5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F1EA78-A789-D330-9911-0F342DA7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9243F-103C-1121-8B46-53963275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ABAP UNIT 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EE066C-69BC-1413-BC9B-DEDB4FFB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 dirty="0"/>
              <a:t>Aufgaben eines Programmiermodels</a:t>
            </a:r>
          </a:p>
        </p:txBody>
      </p:sp>
      <p:pic>
        <p:nvPicPr>
          <p:cNvPr id="5" name="Picture 4" descr="Einer in der Menge">
            <a:extLst>
              <a:ext uri="{FF2B5EF4-FFF2-40B4-BE49-F238E27FC236}">
                <a16:creationId xmlns:a16="http://schemas.microsoft.com/office/drawing/2014/main" id="{435CABC8-CF22-AD92-15F6-769D6304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8" r="20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99CF6-0C57-18AD-4D89-4078F5E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1700" i="0" u="none" strike="noStrike" dirty="0">
                <a:effectLst/>
                <a:latin typeface="-apple-system"/>
              </a:rPr>
              <a:t>Welche Entwicklungsobjekte werden verwendet, um eine bestimmte Anwendung oder Funktionalität zu realisieren, und welche Aufgaben haben diese Entwicklungsobjekte?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Wie hängen diese Entwicklungsobjekte zusammen, und wie bauen sie aufeinander auf (welche Abhängigkeiten gibt es also zwischen den Entwicklungsobjekten)?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Welche Programmierschnittstellen (</a:t>
            </a:r>
            <a:r>
              <a:rPr lang="de-DE" sz="1700" i="0" u="none" strike="noStrike" dirty="0" err="1">
                <a:effectLst/>
                <a:latin typeface="-apple-system"/>
              </a:rPr>
              <a:t>Application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Programming</a:t>
            </a:r>
            <a:r>
              <a:rPr lang="de-DE" sz="1700" i="0" u="none" strike="noStrike" dirty="0">
                <a:effectLst/>
                <a:latin typeface="-apple-system"/>
              </a:rPr>
              <a:t> Interfaces, kurz APIs) stehen Ihnen zur Verfügung, um typische Anforderungen einer Anwendung oder bestimmte Funktionalitäten zu realisieren?</a:t>
            </a:r>
          </a:p>
        </p:txBody>
      </p:sp>
    </p:spTree>
    <p:extLst>
      <p:ext uri="{BB962C8B-B14F-4D97-AF65-F5344CB8AC3E}">
        <p14:creationId xmlns:p14="http://schemas.microsoft.com/office/powerpoint/2010/main" val="418889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FC087-09E8-E7CD-2D4B-E53F0F94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REST-Architekturprinzipien</a:t>
            </a:r>
            <a:br>
              <a:rPr lang="de-DE" sz="2800" dirty="0">
                <a:solidFill>
                  <a:srgbClr val="FFFFFF"/>
                </a:solidFill>
              </a:rPr>
            </a:b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3F553-162E-C044-0A4F-8BA6E035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sz="1300" b="1" i="0" u="none" strike="noStrike" dirty="0" err="1">
                <a:effectLst/>
                <a:latin typeface="-apple-system"/>
              </a:rPr>
              <a:t>Statelessness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Kommunikation zwischen Client- und Server-Bausteinen erfolgt zustandslos, das heißt, jede Anfrage des Clients an den Server erfolgt unabhängig von zuvor durchgeführten Anfragen.</a:t>
            </a:r>
          </a:p>
          <a:p>
            <a:r>
              <a:rPr lang="de-DE" sz="1300" b="1" i="0" u="none" strike="noStrike" dirty="0" err="1">
                <a:effectLst/>
                <a:latin typeface="-apple-system"/>
              </a:rPr>
              <a:t>Standardised</a:t>
            </a:r>
            <a:r>
              <a:rPr lang="de-DE" sz="1300" b="1" i="0" u="none" strike="noStrike" dirty="0">
                <a:effectLst/>
                <a:latin typeface="-apple-system"/>
              </a:rPr>
              <a:t> Interface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Client- und Server-Bausteine interagieren auf Basis einer einheitlichen Schnittstelle. Einheitlich bedeutet hier, dass die Schnittstelle zwischen Client und Server </a:t>
            </a:r>
            <a:r>
              <a:rPr lang="de-DE" sz="1300" b="0" i="0" u="none" strike="noStrike" dirty="0" err="1">
                <a:effectLst/>
                <a:latin typeface="-apple-system"/>
              </a:rPr>
              <a:t>anwendungsübergreifend</a:t>
            </a:r>
            <a:r>
              <a:rPr lang="de-DE" sz="1300" b="0" i="0" u="none" strike="noStrike" dirty="0">
                <a:effectLst/>
                <a:latin typeface="-apple-system"/>
              </a:rPr>
              <a:t> standardisiert und somit unabhängig von der konkreten (betrieblichen) Anwendung ist.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Client-Server-</a:t>
            </a:r>
            <a:r>
              <a:rPr lang="de-DE" sz="1300" b="1" i="0" u="none" strike="noStrike" dirty="0" err="1">
                <a:effectLst/>
                <a:latin typeface="-apple-system"/>
              </a:rPr>
              <a:t>Architectur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Es gibt Systembausteine, die als Client oder als Server miteinander interagieren. Server stellen Dienste zur Verfügung, die Clients nutzen können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Layering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Schichtung von Systemen bedeutet, dass Client- und Server-Komponenten zwar in verschiedenen Schichten angeordnet sein können, aber nur mit der jeweils nächsten Schicht interagieren sollen.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Caching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Innerhalb der Kommunikation zwischen Client und Server kann eine Serverantwort, das heißt eine Repräsentation, gepuffert werden, um damit die allgemeine Netzwerklast zu reduzieren oder Antwortzeiten zu verringern.</a:t>
            </a:r>
          </a:p>
          <a:p>
            <a:r>
              <a:rPr lang="de-DE" sz="1300" b="1" dirty="0">
                <a:latin typeface="-apple-system"/>
              </a:rPr>
              <a:t>HATEOS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HATEOS bezeichnet den Mechanismus, dass ein Client über Links mit entsprechender URL innerhalb der Repräsentationen von Ressourcen zu anderen Ressourcen navigieren bzw. diese Ressourcen manipulieren kann.</a:t>
            </a:r>
          </a:p>
          <a:p>
            <a:endParaRPr lang="de-DE" sz="1300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566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Technologische Innovationen mit SAP S/4HANA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3717B52-2B6D-DA0E-0033-CD89516E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i="0" u="none" strike="noStrike" dirty="0">
                <a:effectLst/>
                <a:latin typeface="-apple-system"/>
              </a:rPr>
              <a:t>SAP-HANA-Datenbank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Core Data Services (CDS) 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Gateway und OData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UI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Launchpad</a:t>
            </a:r>
          </a:p>
        </p:txBody>
      </p:sp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776A2D-74A9-5B50-790C-8534F51B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Evolution </a:t>
            </a:r>
            <a:r>
              <a:rPr lang="de-DE" sz="4200" dirty="0" err="1"/>
              <a:t>of</a:t>
            </a:r>
            <a:r>
              <a:rPr lang="de-DE" sz="4200" dirty="0"/>
              <a:t> ABAP-</a:t>
            </a:r>
            <a:r>
              <a:rPr lang="de-DE" sz="4200" dirty="0" err="1"/>
              <a:t>based</a:t>
            </a:r>
            <a:r>
              <a:rPr lang="de-DE" sz="4200" dirty="0"/>
              <a:t> </a:t>
            </a:r>
            <a:r>
              <a:rPr lang="de-DE" sz="4200" dirty="0" err="1"/>
              <a:t>programming</a:t>
            </a:r>
            <a:r>
              <a:rPr lang="de-DE" sz="4200" dirty="0"/>
              <a:t> </a:t>
            </a:r>
            <a:r>
              <a:rPr lang="de-DE" sz="4200" dirty="0" err="1"/>
              <a:t>models</a:t>
            </a:r>
            <a:endParaRPr lang="de-DE" sz="4200" dirty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05A1F1B0-3FD3-E1DC-86FF-4670D8B7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Classic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development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with</a:t>
            </a:r>
            <a:r>
              <a:rPr lang="de-DE" i="0" u="none" strike="noStrike" dirty="0">
                <a:effectLst/>
                <a:latin typeface="-apple-system"/>
              </a:rPr>
              <a:t> ABAP 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Business </a:t>
            </a:r>
            <a:r>
              <a:rPr lang="de-DE" i="0" u="none" strike="noStrike" dirty="0" err="1">
                <a:effectLst/>
                <a:latin typeface="-apple-system"/>
              </a:rPr>
              <a:t>Object</a:t>
            </a:r>
            <a:r>
              <a:rPr lang="de-DE" i="0" u="none" strike="noStrike" dirty="0">
                <a:effectLst/>
                <a:latin typeface="-apple-system"/>
              </a:rPr>
              <a:t> Processing Framework (BOPF)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ABAP </a:t>
            </a:r>
            <a:r>
              <a:rPr lang="de-DE" i="0" u="none" strike="noStrike" dirty="0" err="1">
                <a:effectLst/>
                <a:latin typeface="-apple-system"/>
              </a:rPr>
              <a:t>RESTful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Programming</a:t>
            </a:r>
            <a:r>
              <a:rPr lang="de-DE" i="0" u="none" strike="noStrike" dirty="0">
                <a:effectLst/>
                <a:latin typeface="-apple-system"/>
              </a:rPr>
              <a:t> Model (RAP)</a:t>
            </a:r>
          </a:p>
        </p:txBody>
      </p:sp>
    </p:spTree>
    <p:extLst>
      <p:ext uri="{BB962C8B-B14F-4D97-AF65-F5344CB8AC3E}">
        <p14:creationId xmlns:p14="http://schemas.microsoft.com/office/powerpoint/2010/main" val="38578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der Architektur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52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54AFE3-ED9B-EC90-0655-5AB5B39B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 dirty="0"/>
              <a:t>RAP Transaktionsmodel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9D3BE-0CFD-35AA-2150-6F60CC19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400" b="1" i="0" u="none" strike="noStrike" dirty="0">
                <a:effectLst/>
                <a:latin typeface="-apple-system"/>
              </a:rPr>
              <a:t>Interaktionsphase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Während der Interaktionsphase werden Operationen auf einer Geschäftsobjekt-Instanz durchgeführt, z. B. eine Position angelegt oder geändert.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Als Ergebnis dieser Operationen werden die Instanzen der jeweiligen CDS-Entitäten im Transaktionspuffer vorgehalten</a:t>
            </a:r>
          </a:p>
          <a:p>
            <a:r>
              <a:rPr lang="de-DE" sz="1400" b="1" i="0" u="none" strike="noStrike" dirty="0">
                <a:effectLst/>
                <a:latin typeface="-apple-system"/>
              </a:rPr>
              <a:t>Speichersequenz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Die anschließende Speichersequenz wird durch einen Commit angestoßen.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Dabei wird der Zustand des Transaktionspuffers persistent auf die Datenbank geschrieben. 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Der Zustand des Transaktionspuffers wird nicht über mehrere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b="0" i="0" u="none" strike="noStrike" dirty="0">
                <a:effectLst/>
                <a:latin typeface="-apple-system"/>
              </a:rPr>
              <a:t> hinweg vorgehalten, da dies ein wesentliches REST-Prinzip verletzen würde.</a:t>
            </a:r>
          </a:p>
          <a:p>
            <a:pPr marL="0" indent="0">
              <a:buNone/>
            </a:pPr>
            <a:r>
              <a:rPr lang="de-DE" sz="1400" b="0" i="0" u="none" strike="noStrike" dirty="0">
                <a:effectLst/>
                <a:latin typeface="-apple-system"/>
              </a:rPr>
              <a:t>Das </a:t>
            </a:r>
            <a:r>
              <a:rPr lang="de-DE" sz="1400" b="1" i="0" u="none" strike="noStrike" dirty="0" err="1">
                <a:effectLst/>
                <a:latin typeface="-apple-system"/>
              </a:rPr>
              <a:t>Draft</a:t>
            </a:r>
            <a:r>
              <a:rPr lang="de-DE" sz="1400" b="1" i="0" u="none" strike="noStrike" dirty="0">
                <a:effectLst/>
                <a:latin typeface="-apple-system"/>
              </a:rPr>
              <a:t>-Handling</a:t>
            </a:r>
            <a:r>
              <a:rPr lang="de-DE" sz="1400" b="0" i="0" u="none" strike="noStrike" dirty="0">
                <a:effectLst/>
                <a:latin typeface="-apple-system"/>
              </a:rPr>
              <a:t> im ABAP </a:t>
            </a:r>
            <a:r>
              <a:rPr lang="de-DE" sz="1400" b="0" i="0" u="none" strike="noStrike" dirty="0" err="1">
                <a:effectLst/>
                <a:latin typeface="-apple-system"/>
              </a:rPr>
              <a:t>RESTful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Application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Programming</a:t>
            </a:r>
            <a:r>
              <a:rPr lang="de-DE" sz="1400" b="0" i="0" u="none" strike="noStrike" dirty="0">
                <a:effectLst/>
                <a:latin typeface="-apple-system"/>
              </a:rPr>
              <a:t> Model erlaubt es temporär, den Zustand des Transaktionspuffers mit inkonsistenten Anwendungsdaten persistent auf der Datenbank abzulegen. Somit besteht die Möglichkeit, die Interaktionsphase auf mehrere eigenständige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dirty="0">
                <a:latin typeface="-apple-system"/>
              </a:rPr>
              <a:t> </a:t>
            </a:r>
            <a:r>
              <a:rPr lang="de-DE" sz="1400" b="0" i="0" u="none" strike="noStrike" dirty="0">
                <a:effectLst/>
                <a:latin typeface="-apple-system"/>
              </a:rPr>
              <a:t>bzw. Benutzersitzungen zu verteilen, ohne die REST-Prinzipien der zustandslosen Kommunikation zu verletzen.</a:t>
            </a:r>
          </a:p>
        </p:txBody>
      </p:sp>
    </p:spTree>
    <p:extLst>
      <p:ext uri="{BB962C8B-B14F-4D97-AF65-F5344CB8AC3E}">
        <p14:creationId xmlns:p14="http://schemas.microsoft.com/office/powerpoint/2010/main" val="17655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09A9B2-E7A6-7D53-6D4B-85063794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30A4B-2EDD-8247-11D7-960CE14D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Scenario verwenden Sie eine vorgefertigte Implementierung des Geschäftsobjekts, den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Provider, der vom RAP bereitgestellt wird.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Der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 realisiert Standardoperationen wie das Anlegen (</a:t>
            </a:r>
            <a:r>
              <a:rPr lang="de-DE" sz="1700" b="0" i="0" u="none" strike="noStrike" dirty="0" err="1">
                <a:effectLst/>
                <a:latin typeface="-apple-system"/>
              </a:rPr>
              <a:t>create</a:t>
            </a:r>
            <a:r>
              <a:rPr lang="de-DE" sz="1700" b="0" i="0" u="none" strike="noStrike" dirty="0">
                <a:effectLst/>
                <a:latin typeface="-apple-system"/>
              </a:rPr>
              <a:t>), Lesen (</a:t>
            </a:r>
            <a:r>
              <a:rPr lang="de-DE" sz="1700" b="0" i="0" u="none" strike="noStrike" dirty="0" err="1">
                <a:effectLst/>
                <a:latin typeface="-apple-system"/>
              </a:rPr>
              <a:t>read</a:t>
            </a:r>
            <a:r>
              <a:rPr lang="de-DE" sz="1700" b="0" i="0" u="none" strike="noStrike" dirty="0">
                <a:effectLst/>
                <a:latin typeface="-apple-system"/>
              </a:rPr>
              <a:t>), Aktualisieren (update) und Löschen (</a:t>
            </a:r>
            <a:r>
              <a:rPr lang="de-DE" sz="1700" b="0" i="0" u="none" strike="noStrike" dirty="0" err="1">
                <a:effectLst/>
                <a:latin typeface="-apple-system"/>
              </a:rPr>
              <a:t>delete</a:t>
            </a:r>
            <a:r>
              <a:rPr lang="de-DE" sz="1700" b="0" i="0" u="none" strike="noStrike" dirty="0">
                <a:effectLst/>
                <a:latin typeface="-apple-system"/>
              </a:rPr>
              <a:t>) von Instanzen der jeweiligen CDS-Entität während der Interaktionsphase und der Speichersequenz (CRUD).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 Handhabung des Transaktionspuffers ist ebenfalls Teil des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Szenarios.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Optional können Sie der Speichersequenz weitere Logik hinzufügen (Additional Save) oder diese selbst implementieren (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Save).</a:t>
            </a:r>
          </a:p>
        </p:txBody>
      </p:sp>
    </p:spTree>
    <p:extLst>
      <p:ext uri="{BB962C8B-B14F-4D97-AF65-F5344CB8AC3E}">
        <p14:creationId xmlns:p14="http://schemas.microsoft.com/office/powerpoint/2010/main" val="361206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Macintosh PowerPoint</Application>
  <PresentationFormat>Breitbild</PresentationFormat>
  <Paragraphs>109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Calibri</vt:lpstr>
      <vt:lpstr>Office</vt:lpstr>
      <vt:lpstr>ABAP RESTful Application Programming Model</vt:lpstr>
      <vt:lpstr>Einführung</vt:lpstr>
      <vt:lpstr>Aufgaben eines Programmiermodels</vt:lpstr>
      <vt:lpstr>REST-Architekturprinzipien </vt:lpstr>
      <vt:lpstr>Technologische Innovationen mit SAP S/4HANA</vt:lpstr>
      <vt:lpstr>Evolution of ABAP-based programming models</vt:lpstr>
      <vt:lpstr>Einführung</vt:lpstr>
      <vt:lpstr>RAP Transaktionsmodel</vt:lpstr>
      <vt:lpstr>Implementierungstypen</vt:lpstr>
      <vt:lpstr>Implementierungstypen</vt:lpstr>
      <vt:lpstr>Entity Manipulation Language</vt:lpstr>
      <vt:lpstr>Einführung</vt:lpstr>
      <vt:lpstr>SAP Clean Core Model</vt:lpstr>
      <vt:lpstr>SAP Clean Core Model</vt:lpstr>
      <vt:lpstr>Tier 1 Anwendungsfälle</vt:lpstr>
      <vt:lpstr>Tier 2 Anwendungsfälle</vt:lpstr>
      <vt:lpstr>Tier 3 Anwendungsfälle</vt:lpstr>
      <vt:lpstr>Three Tier Model</vt:lpstr>
      <vt:lpstr>Hands On</vt:lpstr>
      <vt:lpstr>Einführung</vt:lpstr>
      <vt:lpstr>RAP Implementierungs-Workflow</vt:lpstr>
      <vt:lpstr>Quiz</vt:lpstr>
      <vt:lpstr>Übung 1</vt:lpstr>
      <vt:lpstr>Übung 2</vt:lpstr>
      <vt:lpstr>Übung 3</vt:lpstr>
      <vt:lpstr>Übung 4</vt:lpstr>
      <vt:lpstr>Übung 5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89</cp:revision>
  <dcterms:created xsi:type="dcterms:W3CDTF">2024-05-22T07:20:18Z</dcterms:created>
  <dcterms:modified xsi:type="dcterms:W3CDTF">2024-06-26T06:52:02Z</dcterms:modified>
</cp:coreProperties>
</file>