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8" r:id="rId4"/>
    <p:sldId id="257" r:id="rId5"/>
    <p:sldId id="259" r:id="rId6"/>
    <p:sldId id="261" r:id="rId7"/>
    <p:sldId id="260" r:id="rId8"/>
    <p:sldId id="262" r:id="rId9"/>
    <p:sldId id="263" r:id="rId10"/>
    <p:sldId id="268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02FF2-5335-E34D-8620-4A78383663FA}" v="1" dt="2024-06-12T05:15:59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0" autoAdjust="0"/>
    <p:restoredTop sz="94676"/>
  </p:normalViewPr>
  <p:slideViewPr>
    <p:cSldViewPr snapToGrid="0">
      <p:cViewPr varScale="1">
        <p:scale>
          <a:sx n="114" d="100"/>
          <a:sy n="114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Managed</a:t>
            </a:r>
            <a:r>
              <a:rPr lang="de-DE" dirty="0"/>
              <a:t> Scenario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5657827-0235-F14B-3D2F-0C87E1375C22}"/>
              </a:ext>
            </a:extLst>
          </p:cNvPr>
          <p:cNvSpPr txBox="1"/>
          <p:nvPr/>
        </p:nvSpPr>
        <p:spPr>
          <a:xfrm>
            <a:off x="6899564" y="1988756"/>
            <a:ext cx="4174836" cy="37856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'Value Help Connection'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ZI_VH_SPFLI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spfli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countryfr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Countryfr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cityfrom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Cityfrom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countryto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Countryto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cityto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Cityto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D950E1-0473-59FF-3F14-DD984BFC3BC7}"/>
              </a:ext>
            </a:extLst>
          </p:cNvPr>
          <p:cNvSpPr txBox="1"/>
          <p:nvPr/>
        </p:nvSpPr>
        <p:spPr>
          <a:xfrm>
            <a:off x="1117600" y="1988756"/>
            <a:ext cx="4174836" cy="31700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'Value Help Carrier'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ZI_VH_SCARR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scarr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carrname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currcode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Currcode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url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Url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7654280-47ED-47DA-42CA-B70F09E60EA7}"/>
              </a:ext>
            </a:extLst>
          </p:cNvPr>
          <p:cNvSpPr/>
          <p:nvPr/>
        </p:nvSpPr>
        <p:spPr>
          <a:xfrm>
            <a:off x="1183068" y="754703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ZI_VH_SCARR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AA284AC-7646-C72D-C1AE-AF114E4074E4}"/>
              </a:ext>
            </a:extLst>
          </p:cNvPr>
          <p:cNvSpPr/>
          <p:nvPr/>
        </p:nvSpPr>
        <p:spPr>
          <a:xfrm>
            <a:off x="7006595" y="754703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ZI_VH_SPFLI</a:t>
            </a:r>
          </a:p>
        </p:txBody>
      </p:sp>
    </p:spTree>
    <p:extLst>
      <p:ext uri="{BB962C8B-B14F-4D97-AF65-F5344CB8AC3E}">
        <p14:creationId xmlns:p14="http://schemas.microsoft.com/office/powerpoint/2010/main" val="33986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1" y="2200529"/>
            <a:ext cx="5781161" cy="4351338"/>
          </a:xfrm>
        </p:spPr>
        <p:txBody>
          <a:bodyPr>
            <a:normAutofit/>
          </a:bodyPr>
          <a:lstStyle/>
          <a:p>
            <a:r>
              <a:rPr lang="de-DE" sz="2000" dirty="0" err="1"/>
              <a:t>Behavior</a:t>
            </a:r>
            <a:r>
              <a:rPr lang="de-DE" sz="2000" dirty="0"/>
              <a:t> Definition für Wurzel Entität und Kind Entitäten in einem Entwicklungsobjekt anlegen</a:t>
            </a:r>
          </a:p>
          <a:p>
            <a:r>
              <a:rPr lang="de-DE" sz="2000" dirty="0"/>
              <a:t>Namen für Implementierungsklasse angeben und über die Hilfe automatisch anlegen lassen</a:t>
            </a:r>
          </a:p>
          <a:p>
            <a:r>
              <a:rPr lang="de-DE" sz="2000" dirty="0"/>
              <a:t>Namen für die persistente und draft Tabellen können angegeben und mit der Hilfe automatisch angelegt werden</a:t>
            </a:r>
          </a:p>
          <a:p>
            <a:r>
              <a:rPr lang="de-DE" sz="2000" dirty="0"/>
              <a:t>Sperr- und </a:t>
            </a:r>
            <a:r>
              <a:rPr lang="de-DE" sz="2000" dirty="0" err="1"/>
              <a:t>Authorisierungsverhalten</a:t>
            </a:r>
            <a:r>
              <a:rPr lang="de-DE" sz="2000" dirty="0"/>
              <a:t> definieren</a:t>
            </a:r>
          </a:p>
          <a:p>
            <a:r>
              <a:rPr lang="de-DE" sz="2000" dirty="0"/>
              <a:t>CRUD Operationen angeben, die für die Geschäftsobjekte möglich sein sollen</a:t>
            </a:r>
          </a:p>
          <a:p>
            <a:r>
              <a:rPr lang="de-DE" sz="2000" dirty="0"/>
              <a:t>Bei der Verwendung von </a:t>
            </a:r>
            <a:r>
              <a:rPr lang="de-DE" sz="2000" dirty="0" err="1"/>
              <a:t>Draft</a:t>
            </a:r>
            <a:r>
              <a:rPr lang="de-DE" sz="2000" dirty="0"/>
              <a:t> sind die Actions </a:t>
            </a:r>
            <a:r>
              <a:rPr lang="de-DE" sz="2000" dirty="0" err="1"/>
              <a:t>Prepare</a:t>
            </a:r>
            <a:r>
              <a:rPr lang="de-DE" sz="2000" dirty="0"/>
              <a:t>, Edit, Activate, </a:t>
            </a:r>
            <a:r>
              <a:rPr lang="de-DE" sz="2000" dirty="0" err="1"/>
              <a:t>Discard</a:t>
            </a:r>
            <a:r>
              <a:rPr lang="de-DE" sz="2000" dirty="0"/>
              <a:t> und </a:t>
            </a:r>
            <a:r>
              <a:rPr lang="de-DE" sz="2000" dirty="0" err="1"/>
              <a:t>Resume</a:t>
            </a:r>
            <a:r>
              <a:rPr lang="de-DE" sz="2000" dirty="0"/>
              <a:t> verpflichtend anzugeben</a:t>
            </a:r>
          </a:p>
        </p:txBody>
      </p:sp>
      <p:pic>
        <p:nvPicPr>
          <p:cNvPr id="3" name="Grafik 2" descr="Ein Bild, das Text, Screenshot, weiß, Schrift enthält.&#10;&#10;Automatisch generierte Beschreibung">
            <a:extLst>
              <a:ext uri="{FF2B5EF4-FFF2-40B4-BE49-F238E27FC236}">
                <a16:creationId xmlns:a16="http://schemas.microsoft.com/office/drawing/2014/main" id="{73128CF0-9687-CD85-6FC8-1BEC7F929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4" y="219633"/>
            <a:ext cx="2378940" cy="12940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B43553-825D-53E1-4E43-FD40CE09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82" y="420449"/>
            <a:ext cx="4867954" cy="3829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98073E4-2CEE-BA64-7579-824C34EB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782" y="4408443"/>
            <a:ext cx="4486901" cy="2029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B8BAC1EB-CB30-4763-4DC8-95F413DE0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38" y="219632"/>
            <a:ext cx="2418154" cy="12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4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AE6F180-1969-3D17-5F1D-30A0480F98AC}"/>
              </a:ext>
            </a:extLst>
          </p:cNvPr>
          <p:cNvSpPr txBox="1"/>
          <p:nvPr/>
        </p:nvSpPr>
        <p:spPr>
          <a:xfrm>
            <a:off x="3297382" y="305068"/>
            <a:ext cx="5597236" cy="62478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managed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implementation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in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class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 err="1">
                <a:solidFill>
                  <a:srgbClr val="CCCCCC"/>
                </a:solidFill>
                <a:latin typeface="Courier New" panose="02070309020205020404" pitchFamily="49" charset="0"/>
              </a:rPr>
              <a:t>zbp_i_sflight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unique;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with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persistent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zdraft_znm_sflig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lock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total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authorization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instance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determine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Prepare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Edit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Activate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Discard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Resume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validation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 err="1">
                <a:solidFill>
                  <a:srgbClr val="CCCCCC"/>
                </a:solidFill>
                <a:latin typeface="Courier New" panose="02070309020205020404" pitchFamily="49" charset="0"/>
              </a:rPr>
              <a:t>validateFlightDate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{create;}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persistent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zdraft_sbook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lock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authorization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field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readonly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features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instance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upgrade_class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result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[1]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$self;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determination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checkSeatsOcc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modify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{create;}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62EE447-8B66-9DE8-0E1A-21A1AD0009C9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ZI_SFLIGHT</a:t>
            </a:r>
          </a:p>
        </p:txBody>
      </p:sp>
    </p:spTree>
    <p:extLst>
      <p:ext uri="{BB962C8B-B14F-4D97-AF65-F5344CB8AC3E}">
        <p14:creationId xmlns:p14="http://schemas.microsoft.com/office/powerpoint/2010/main" val="322752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7" y="2170545"/>
            <a:ext cx="6521903" cy="4476974"/>
          </a:xfrm>
        </p:spPr>
        <p:txBody>
          <a:bodyPr>
            <a:normAutofit/>
          </a:bodyPr>
          <a:lstStyle/>
          <a:p>
            <a:r>
              <a:rPr lang="de-DE" sz="2000" dirty="0"/>
              <a:t>Projektionen der </a:t>
            </a:r>
            <a:r>
              <a:rPr lang="de-DE" sz="2000" dirty="0" err="1"/>
              <a:t>Behavior</a:t>
            </a:r>
            <a:r>
              <a:rPr lang="de-DE" sz="2000" dirty="0"/>
              <a:t> </a:t>
            </a:r>
            <a:r>
              <a:rPr lang="de-DE" sz="2000" dirty="0" err="1"/>
              <a:t>Definitions</a:t>
            </a:r>
            <a:r>
              <a:rPr lang="de-DE" sz="2000" dirty="0"/>
              <a:t> anlegen</a:t>
            </a:r>
          </a:p>
          <a:p>
            <a:r>
              <a:rPr lang="de-DE" sz="2000" dirty="0"/>
              <a:t>CRUD Operationen angeben</a:t>
            </a:r>
          </a:p>
          <a:p>
            <a:r>
              <a:rPr lang="de-DE" sz="2000" dirty="0"/>
              <a:t>Zuvor definierte Actions angeben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  <p:pic>
        <p:nvPicPr>
          <p:cNvPr id="4" name="Grafik 3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04B729D8-E855-3C93-2F74-6704CC356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6" y="210481"/>
            <a:ext cx="2378940" cy="12940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4AD4FF-D3D8-E2D4-47B6-210217C7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845" y="346253"/>
            <a:ext cx="4020111" cy="3648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4693C51-B9D5-E96B-A2C6-3FDDACDE4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845" y="4319500"/>
            <a:ext cx="4496427" cy="1267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78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47D03B7-DF2B-01E1-582A-1C10484A826E}"/>
              </a:ext>
            </a:extLst>
          </p:cNvPr>
          <p:cNvSpPr txBox="1"/>
          <p:nvPr/>
        </p:nvSpPr>
        <p:spPr>
          <a:xfrm>
            <a:off x="3048000" y="1077570"/>
            <a:ext cx="6096000" cy="50167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alias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Edit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Activate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Discard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Prepare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Resume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upgrade_class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0795A26-4D7A-3BEF-460E-C5949F170080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</p:spTree>
    <p:extLst>
      <p:ext uri="{BB962C8B-B14F-4D97-AF65-F5344CB8AC3E}">
        <p14:creationId xmlns:p14="http://schemas.microsoft.com/office/powerpoint/2010/main" val="300250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Schrift, Billardkugel enthält.&#10;&#10;Automatisch generierte Beschreibung">
            <a:extLst>
              <a:ext uri="{FF2B5EF4-FFF2-40B4-BE49-F238E27FC236}">
                <a16:creationId xmlns:a16="http://schemas.microsoft.com/office/drawing/2014/main" id="{E2296E39-2EF8-7A29-6413-E53380065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8" y="256352"/>
            <a:ext cx="2418154" cy="1294039"/>
          </a:xfrm>
          <a:prstGeom prst="rect">
            <a:avLst/>
          </a:prstGeom>
        </p:spPr>
      </p:pic>
      <p:pic>
        <p:nvPicPr>
          <p:cNvPr id="8" name="Grafik 7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27CE7AA3-B374-EC9B-3211-09734A434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84" y="256352"/>
            <a:ext cx="2378940" cy="12940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6D6FB39-23B6-BF23-CAAF-EF07D1D83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18" y="2094974"/>
            <a:ext cx="4391638" cy="895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EAC0AB-3BDD-B822-1A01-D0FFCA2D8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50" y="3535033"/>
            <a:ext cx="11700700" cy="2597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D086D720-FAB3-824E-D618-F74BD13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351" y="1699492"/>
            <a:ext cx="6309468" cy="1514764"/>
          </a:xfrm>
        </p:spPr>
        <p:txBody>
          <a:bodyPr>
            <a:normAutofit/>
          </a:bodyPr>
          <a:lstStyle/>
          <a:p>
            <a:r>
              <a:rPr lang="de-DE" sz="2000" dirty="0"/>
              <a:t>Service Definition und Binding (ODATA V4) anlegen</a:t>
            </a:r>
          </a:p>
          <a:p>
            <a:r>
              <a:rPr lang="de-DE" sz="2000" dirty="0"/>
              <a:t>In Transaktion </a:t>
            </a:r>
            <a:r>
              <a:rPr lang="de-DE" sz="1400" b="0" i="1" dirty="0">
                <a:solidFill>
                  <a:srgbClr val="475E75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/n/</a:t>
            </a:r>
            <a:r>
              <a:rPr lang="de-DE" sz="1400" b="0" i="1" dirty="0" err="1">
                <a:solidFill>
                  <a:srgbClr val="475E75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iwfnd</a:t>
            </a:r>
            <a:r>
              <a:rPr lang="de-DE" sz="1400" b="0" i="1" dirty="0">
                <a:solidFill>
                  <a:srgbClr val="475E75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/v4_admin </a:t>
            </a:r>
            <a:r>
              <a:rPr lang="de-DE" sz="2000" dirty="0"/>
              <a:t>Service veröffentlichen</a:t>
            </a:r>
          </a:p>
          <a:p>
            <a:r>
              <a:rPr lang="de-DE" sz="2000" dirty="0"/>
              <a:t>In Service Binding auf ZC_SFLIGHT und dann auf Preview klicken 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7465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E0B5B5-8CEC-EFC7-512E-21A98A8A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3" y="796575"/>
            <a:ext cx="11828573" cy="5264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62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AF88EE9-AA1A-28AC-A308-69F52205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761609"/>
            <a:ext cx="11711709" cy="5334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7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035E7-C4B0-21F1-4D5C-72FC920C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Transaktionales Verhalten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6AFAA-95B0-6CDC-3A69-58314B2BE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65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87556-78C9-1A81-8B36-6BBBCD75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CRUD Operationen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F9C62-2CC7-14DA-3F4C-311D638A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1364" cy="4351338"/>
          </a:xfrm>
        </p:spPr>
        <p:txBody>
          <a:bodyPr>
            <a:normAutofit/>
          </a:bodyPr>
          <a:lstStyle/>
          <a:p>
            <a:r>
              <a:rPr lang="de-DE" sz="2000" dirty="0"/>
              <a:t>Die Standardoperationen Create, Read, Update, Delete werden im RAP </a:t>
            </a:r>
            <a:r>
              <a:rPr lang="de-DE" sz="2000" dirty="0" err="1"/>
              <a:t>Managed</a:t>
            </a:r>
            <a:r>
              <a:rPr lang="de-DE" sz="2000" dirty="0"/>
              <a:t> Scenario vom BO-Provider zur Verfügung gestellt und müssen nicht manuell implementiert werden</a:t>
            </a:r>
          </a:p>
          <a:p>
            <a:r>
              <a:rPr lang="de-DE" sz="2000" dirty="0"/>
              <a:t>Die entsprechenden Buttons erscheinen in der UI, sobald die entsprechenden Definitionen in den </a:t>
            </a:r>
            <a:r>
              <a:rPr lang="de-DE" sz="2000" dirty="0" err="1"/>
              <a:t>Behavior</a:t>
            </a:r>
            <a:r>
              <a:rPr lang="de-DE" sz="2000" dirty="0"/>
              <a:t> </a:t>
            </a:r>
            <a:r>
              <a:rPr lang="de-DE" sz="2000" dirty="0" err="1"/>
              <a:t>Definitions</a:t>
            </a:r>
            <a:r>
              <a:rPr lang="de-DE" sz="2000" dirty="0"/>
              <a:t> vorgenommen wurden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3CE8C2-7A30-AF91-561A-14F83F6B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078" y="1581920"/>
            <a:ext cx="1543265" cy="352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349CB9-509F-364F-D565-E6B8D2AE7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385" y="2313036"/>
            <a:ext cx="5690652" cy="3960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5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231DF-0F0B-E747-1334-046142A1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 Implementierungs-Workflow</a:t>
            </a:r>
          </a:p>
        </p:txBody>
      </p:sp>
      <p:pic>
        <p:nvPicPr>
          <p:cNvPr id="18" name="Inhaltsplatzhalter 1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5B7F5D7C-547D-68A2-D3B8-BADF43C73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039" y="1690688"/>
            <a:ext cx="4269921" cy="4460944"/>
          </a:xfrm>
        </p:spPr>
      </p:pic>
    </p:spTree>
    <p:extLst>
      <p:ext uri="{BB962C8B-B14F-4D97-AF65-F5344CB8AC3E}">
        <p14:creationId xmlns:p14="http://schemas.microsoft.com/office/powerpoint/2010/main" val="3008526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BDA76-66DC-06DF-E8BB-5E9ED8B9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1B58A-58C1-CE11-CEDC-061C8727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5945" cy="4351338"/>
          </a:xfrm>
        </p:spPr>
        <p:txBody>
          <a:bodyPr>
            <a:normAutofit/>
          </a:bodyPr>
          <a:lstStyle/>
          <a:p>
            <a:r>
              <a:rPr lang="de-DE" sz="2000" dirty="0"/>
              <a:t>Die Action in </a:t>
            </a:r>
            <a:r>
              <a:rPr lang="de-DE" sz="2000" dirty="0" err="1"/>
              <a:t>Behavior</a:t>
            </a:r>
            <a:r>
              <a:rPr lang="de-DE" sz="2000" dirty="0"/>
              <a:t> Definition angeben</a:t>
            </a:r>
          </a:p>
          <a:p>
            <a:r>
              <a:rPr lang="de-DE" sz="2000" dirty="0"/>
              <a:t>Die Action in Projektion der </a:t>
            </a:r>
            <a:r>
              <a:rPr lang="de-DE" sz="2000" dirty="0" err="1"/>
              <a:t>Behavior</a:t>
            </a:r>
            <a:r>
              <a:rPr lang="de-DE" sz="2000" dirty="0"/>
              <a:t> Definition angeben</a:t>
            </a:r>
          </a:p>
          <a:p>
            <a:r>
              <a:rPr lang="de-DE" sz="2000" dirty="0"/>
              <a:t>Die Action als UI Annotation an entsprechender Stelle angeben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5DB13B-6D65-39C4-B226-8880E382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826" y="1846407"/>
            <a:ext cx="5658640" cy="2000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CFE309F-28EB-91BE-ED47-934E32C6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26" y="2385411"/>
            <a:ext cx="2324424" cy="18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938079-59DE-8389-BB8E-694FF9020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826" y="2905362"/>
            <a:ext cx="4667901" cy="724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665CDD-13EB-E173-9B8B-AAA908688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826" y="3968314"/>
            <a:ext cx="2962688" cy="6858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08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5F341-2EB1-9F72-027E-B0737381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 mittels EML implementieren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9911DF-9A2E-1CFF-04AA-86D383A7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71" y="1562927"/>
            <a:ext cx="5539547" cy="3728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425FFE-989C-8115-9CB1-24762205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1" y="2176608"/>
            <a:ext cx="4830869" cy="45197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32C8DA5-3A79-170C-300A-D80A5838E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686" y="3133583"/>
            <a:ext cx="6750843" cy="25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D78C8-4F8D-E2F4-ED6B-A64A5BFA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Validations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1748C-ADFB-B80D-CCDD-4BF59960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4273" cy="4351338"/>
          </a:xfrm>
        </p:spPr>
        <p:txBody>
          <a:bodyPr>
            <a:normAutofit/>
          </a:bodyPr>
          <a:lstStyle/>
          <a:p>
            <a:r>
              <a:rPr lang="de-DE" sz="2000" dirty="0"/>
              <a:t>Validation in </a:t>
            </a:r>
            <a:r>
              <a:rPr lang="de-DE" sz="2000" dirty="0" err="1"/>
              <a:t>Behavior</a:t>
            </a:r>
            <a:r>
              <a:rPr lang="de-DE" sz="2000" dirty="0"/>
              <a:t> Definition inklusive Trigger angeben</a:t>
            </a:r>
          </a:p>
          <a:p>
            <a:r>
              <a:rPr lang="de-DE" sz="2000" dirty="0"/>
              <a:t>Validation in Verhaltensimplementierungsklasse implementieren</a:t>
            </a:r>
          </a:p>
          <a:p>
            <a:r>
              <a:rPr lang="de-DE" sz="2000" dirty="0"/>
              <a:t>Fehlernachricht definieren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BF7F9D-6FE2-6434-700B-3D4657EF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07" y="988649"/>
            <a:ext cx="4725059" cy="390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0C573B-19CE-0DEE-9EF0-16BF6496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07" y="1507609"/>
            <a:ext cx="7316221" cy="3286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D71634-C502-4AB2-F12F-C2FD1EA58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307" y="4922573"/>
            <a:ext cx="4153480" cy="1448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BA8268-11CE-0630-40F5-39245F1F5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307" y="664979"/>
            <a:ext cx="4334480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4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DE0E3-9399-68B5-3FB0-943BE352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Determinations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BBD89-52A3-1D4A-F430-B1FC86C6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1873" cy="4351338"/>
          </a:xfrm>
        </p:spPr>
        <p:txBody>
          <a:bodyPr>
            <a:normAutofit/>
          </a:bodyPr>
          <a:lstStyle/>
          <a:p>
            <a:r>
              <a:rPr lang="de-DE" sz="2000" dirty="0"/>
              <a:t>Determination ähnlich zur Validation in </a:t>
            </a:r>
            <a:r>
              <a:rPr lang="de-DE" sz="2000" dirty="0" err="1"/>
              <a:t>Behavior</a:t>
            </a:r>
            <a:r>
              <a:rPr lang="de-DE" sz="2000" dirty="0"/>
              <a:t> Definition angeben</a:t>
            </a:r>
          </a:p>
          <a:p>
            <a:r>
              <a:rPr lang="de-DE" sz="2000" dirty="0"/>
              <a:t>Aufgabe:? Determination in Verhaltensimplementierungsklasse implementieren</a:t>
            </a:r>
          </a:p>
          <a:p>
            <a:r>
              <a:rPr lang="de-DE" sz="2000" dirty="0"/>
              <a:t>Nach dem Anlegen einer neuen Buchung, soll die Sitzplatzbelegung aktualisiert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B1E5B8-9620-BFEE-5423-4C0FE6DC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889" y="2618064"/>
            <a:ext cx="4363059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76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6819D-2E69-71FD-BD54-72D66B72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Feature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9C7BA-0786-EC5D-DC00-9B3A5988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61145" cy="4351338"/>
          </a:xfrm>
        </p:spPr>
        <p:txBody>
          <a:bodyPr>
            <a:normAutofit/>
          </a:bodyPr>
          <a:lstStyle/>
          <a:p>
            <a:r>
              <a:rPr lang="de-DE" sz="2000" dirty="0"/>
              <a:t>Action kann durch Angabe der Klammer unter bestimmten Umständen ausgeblendet werden</a:t>
            </a:r>
          </a:p>
          <a:p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97D7A1-65A0-566A-94DD-126D1CC6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047" y="1773872"/>
            <a:ext cx="5687219" cy="2191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DACDB52-5DAF-F310-D74B-6223C6AE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047" y="2243372"/>
            <a:ext cx="2715004" cy="11050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DA8B8BD-01D7-5BFE-3648-0E90CB3BD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5" y="3668960"/>
            <a:ext cx="1178407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73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D99CC-61FE-641D-8AD4-42E550ED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Feature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94664-5306-D7F2-03DA-57547DA4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02"/>
          </a:xfrm>
        </p:spPr>
        <p:txBody>
          <a:bodyPr>
            <a:normAutofit/>
          </a:bodyPr>
          <a:lstStyle/>
          <a:p>
            <a:r>
              <a:rPr lang="de-DE" sz="2000" dirty="0"/>
              <a:t>Hat der Kunde die höchste Stufe, ist der Upgrade Button ausgegraut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1E2500-39F2-55A6-2547-69AB0A8E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464489"/>
            <a:ext cx="10963275" cy="1929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01063B-9583-E00D-E836-89E1413B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1" y="4564702"/>
            <a:ext cx="10963275" cy="1943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3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6C4467A-6625-6666-1757-7902430E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486" y="1918236"/>
            <a:ext cx="7792537" cy="9240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93E9F9-26E7-EF0A-F31D-FDB41E085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486" y="2998496"/>
            <a:ext cx="8021169" cy="2248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2200529"/>
            <a:ext cx="2947416" cy="4351338"/>
          </a:xfrm>
        </p:spPr>
        <p:txBody>
          <a:bodyPr>
            <a:normAutofit/>
          </a:bodyPr>
          <a:lstStyle/>
          <a:p>
            <a:r>
              <a:rPr lang="de-DE" sz="2000" dirty="0"/>
              <a:t>Wurzelentität und Kind Entitäten definieren</a:t>
            </a:r>
          </a:p>
          <a:p>
            <a:r>
              <a:rPr lang="de-DE" sz="2000" dirty="0"/>
              <a:t>Datenquelle angeben</a:t>
            </a:r>
          </a:p>
          <a:p>
            <a:r>
              <a:rPr lang="de-DE" sz="2000" dirty="0"/>
              <a:t>Elemente der Entitäten einfügen</a:t>
            </a:r>
          </a:p>
          <a:p>
            <a:r>
              <a:rPr lang="de-DE" sz="2000" dirty="0"/>
              <a:t>Beziehungen zwischen Wurzel- und Kind Entitäten definieren</a:t>
            </a:r>
          </a:p>
          <a:p>
            <a:r>
              <a:rPr lang="de-DE" sz="2000" dirty="0"/>
              <a:t>Semantische Eigenschaften der Elemente annotieren</a:t>
            </a:r>
          </a:p>
        </p:txBody>
      </p:sp>
      <p:pic>
        <p:nvPicPr>
          <p:cNvPr id="15" name="Grafik 14" descr="Ein Bild, das Schrift, Text, Screenshot, Symbol enthält.&#10;&#10;Automatisch generierte Beschreibung">
            <a:extLst>
              <a:ext uri="{FF2B5EF4-FFF2-40B4-BE49-F238E27FC236}">
                <a16:creationId xmlns:a16="http://schemas.microsoft.com/office/drawing/2014/main" id="{8007A119-AD25-DACF-4BA3-8BE08EEEA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60"/>
            <a:ext cx="2403216" cy="12940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ADD8492-A518-1CFD-9D5A-6141361DC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486" y="5425966"/>
            <a:ext cx="3867690" cy="552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ED5A196-2463-4B8C-16F7-02AC2722E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486" y="1209503"/>
            <a:ext cx="406774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1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7749691-DE1C-C2B0-44B2-71022C2A6A06}"/>
              </a:ext>
            </a:extLst>
          </p:cNvPr>
          <p:cNvSpPr txBox="1"/>
          <p:nvPr/>
        </p:nvSpPr>
        <p:spPr>
          <a:xfrm>
            <a:off x="64008" y="1382286"/>
            <a:ext cx="4855464" cy="40934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'Interface View </a:t>
            </a:r>
            <a:r>
              <a:rPr lang="en-US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SFlight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root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composition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[</a:t>
            </a:r>
            <a:r>
              <a:rPr lang="en-US" sz="1000" b="1" dirty="0">
                <a:solidFill>
                  <a:srgbClr val="5BE9FE"/>
                </a:solidFill>
                <a:latin typeface="Courier New" panose="02070309020205020404" pitchFamily="49" charset="0"/>
              </a:rPr>
              <a:t>0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..*]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seatsmax_b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SeatsmaxB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seatsocc_b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SeatsoccB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seatsmax_f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SeatsmaxF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seatsocc_f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SeatsoccF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created_by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CreatedBy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last_changed_at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last_changed_by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LastChangedBy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locl_last_changed_at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8DD834-6CC1-0ECD-06B8-8A4BFE8E2632}"/>
              </a:ext>
            </a:extLst>
          </p:cNvPr>
          <p:cNvSpPr txBox="1"/>
          <p:nvPr/>
        </p:nvSpPr>
        <p:spPr>
          <a:xfrm>
            <a:off x="5303520" y="74235"/>
            <a:ext cx="6824472" cy="67095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'Interface View </a:t>
            </a:r>
            <a:r>
              <a:rPr lang="en-US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SBook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sbook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parent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           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and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           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and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@Semantics.quantity.unitOfMeasure: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@Semantics.amount.currencyCode: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@Semantics.amount.currencyCode: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order_date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1060A60-08D0-1A59-A9E7-1DF7947CEA28}"/>
              </a:ext>
            </a:extLst>
          </p:cNvPr>
          <p:cNvSpPr/>
          <p:nvPr/>
        </p:nvSpPr>
        <p:spPr>
          <a:xfrm>
            <a:off x="270885" y="34320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ZI_SFLIGHT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2EDD258-C115-9212-C227-FC60653EB7DB}"/>
              </a:ext>
            </a:extLst>
          </p:cNvPr>
          <p:cNvSpPr/>
          <p:nvPr/>
        </p:nvSpPr>
        <p:spPr>
          <a:xfrm>
            <a:off x="2124069" y="34320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ZI_SBOOK</a:t>
            </a:r>
          </a:p>
        </p:txBody>
      </p:sp>
    </p:spTree>
    <p:extLst>
      <p:ext uri="{BB962C8B-B14F-4D97-AF65-F5344CB8AC3E}">
        <p14:creationId xmlns:p14="http://schemas.microsoft.com/office/powerpoint/2010/main" val="350726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8" y="390978"/>
            <a:ext cx="2947416" cy="6256541"/>
          </a:xfrm>
        </p:spPr>
        <p:txBody>
          <a:bodyPr>
            <a:normAutofit/>
          </a:bodyPr>
          <a:lstStyle/>
          <a:p>
            <a:r>
              <a:rPr lang="de-DE" sz="2000" dirty="0" err="1"/>
              <a:t>Projection</a:t>
            </a:r>
            <a:r>
              <a:rPr lang="de-DE" sz="2000" dirty="0"/>
              <a:t> Views anlegen</a:t>
            </a:r>
          </a:p>
          <a:p>
            <a:r>
              <a:rPr lang="de-DE" sz="2000" dirty="0"/>
              <a:t>UI Annotation hinzufügen</a:t>
            </a:r>
          </a:p>
          <a:p>
            <a:pPr lvl="1"/>
            <a:r>
              <a:rPr lang="de-DE" sz="1600" dirty="0" err="1"/>
              <a:t>lineItem</a:t>
            </a:r>
            <a:r>
              <a:rPr lang="de-DE" sz="1600" dirty="0"/>
              <a:t>: Anzeige des Elements in Liste</a:t>
            </a:r>
          </a:p>
          <a:p>
            <a:pPr lvl="1"/>
            <a:r>
              <a:rPr lang="de-DE" sz="1600" dirty="0" err="1"/>
              <a:t>selectionField</a:t>
            </a:r>
            <a:r>
              <a:rPr lang="de-DE" sz="1600" dirty="0"/>
              <a:t>: Anlegen eines Selektionsfelds des Elements</a:t>
            </a:r>
          </a:p>
          <a:p>
            <a:pPr lvl="1"/>
            <a:r>
              <a:rPr lang="de-DE" sz="1600" dirty="0" err="1"/>
              <a:t>Identification</a:t>
            </a:r>
            <a:r>
              <a:rPr lang="de-DE" sz="1600" dirty="0"/>
              <a:t>: Markierung des Elements für Referenz auf </a:t>
            </a:r>
            <a:r>
              <a:rPr lang="de-DE" sz="1600" dirty="0" err="1"/>
              <a:t>Object</a:t>
            </a:r>
            <a:r>
              <a:rPr lang="de-DE" sz="1600" dirty="0"/>
              <a:t> Page</a:t>
            </a:r>
          </a:p>
          <a:p>
            <a:pPr lvl="1"/>
            <a:r>
              <a:rPr lang="de-DE" sz="1600" dirty="0" err="1"/>
              <a:t>fieldGroup</a:t>
            </a:r>
            <a:r>
              <a:rPr lang="de-DE" sz="1600" dirty="0"/>
              <a:t>: </a:t>
            </a:r>
            <a:r>
              <a:rPr lang="de-DE" sz="1600" dirty="0" err="1"/>
              <a:t>Zuweisungd</a:t>
            </a:r>
            <a:r>
              <a:rPr lang="de-DE" sz="1600" dirty="0"/>
              <a:t> es Elements zu einer Elementgruppe auf der </a:t>
            </a:r>
            <a:r>
              <a:rPr lang="de-DE" sz="1600" dirty="0" err="1"/>
              <a:t>Object</a:t>
            </a:r>
            <a:r>
              <a:rPr lang="de-DE" sz="1600" dirty="0"/>
              <a:t> Page</a:t>
            </a:r>
          </a:p>
          <a:p>
            <a:r>
              <a:rPr lang="de-DE" sz="2000" dirty="0"/>
              <a:t>Value Help CDS View anlegen und in </a:t>
            </a:r>
            <a:r>
              <a:rPr lang="de-DE" sz="2000" dirty="0" err="1"/>
              <a:t>valueHelpDefinition</a:t>
            </a:r>
            <a:r>
              <a:rPr lang="de-DE" sz="2000" dirty="0"/>
              <a:t> </a:t>
            </a:r>
            <a:r>
              <a:rPr lang="de-DE" sz="2000" dirty="0" err="1"/>
              <a:t>annotation</a:t>
            </a:r>
            <a:r>
              <a:rPr lang="de-DE" sz="2000" dirty="0"/>
              <a:t> referenzieren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  <p:pic>
        <p:nvPicPr>
          <p:cNvPr id="3" name="Grafik 2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C8EE59B1-DF45-D6C3-7A69-9AB69DC7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71" y="201160"/>
            <a:ext cx="2442829" cy="12940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1ABC739-1809-3BF7-94D3-F6E0169F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04" y="911615"/>
            <a:ext cx="3696216" cy="5620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A3A115-8F00-1B13-12DA-7A10DB3F2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304" y="1620090"/>
            <a:ext cx="2534004" cy="3810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8CD03F-8B37-B891-FB8B-15C95BA35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304" y="2147565"/>
            <a:ext cx="5591955" cy="2905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985A82-9ED4-E750-5079-02C1F963A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304" y="5199517"/>
            <a:ext cx="4658375" cy="1448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8" y="390978"/>
            <a:ext cx="2947416" cy="6256541"/>
          </a:xfrm>
        </p:spPr>
        <p:txBody>
          <a:bodyPr>
            <a:normAutofit/>
          </a:bodyPr>
          <a:lstStyle/>
          <a:p>
            <a:r>
              <a:rPr lang="de-DE" sz="2000" dirty="0"/>
              <a:t>Zu Beginn der Definition werden Facetten für die </a:t>
            </a:r>
            <a:r>
              <a:rPr lang="de-DE" sz="2000" dirty="0" err="1"/>
              <a:t>Object</a:t>
            </a:r>
            <a:r>
              <a:rPr lang="de-DE" sz="2000" dirty="0"/>
              <a:t> Page definiert</a:t>
            </a:r>
          </a:p>
          <a:p>
            <a:pPr lvl="1"/>
            <a:r>
              <a:rPr lang="de-DE" sz="1600" dirty="0" err="1"/>
              <a:t>purpose</a:t>
            </a:r>
            <a:r>
              <a:rPr lang="de-DE" sz="1600" dirty="0"/>
              <a:t>: definiert Zuordnung der Facette zum Header oder zum Standardbereich</a:t>
            </a:r>
          </a:p>
          <a:p>
            <a:pPr lvl="1"/>
            <a:r>
              <a:rPr lang="de-DE" sz="1600" dirty="0"/>
              <a:t>type: definiert den Typen der Facette</a:t>
            </a:r>
          </a:p>
          <a:p>
            <a:pPr lvl="1"/>
            <a:r>
              <a:rPr lang="de-DE" sz="1600" dirty="0"/>
              <a:t>Verschiedene Facettentypen benötigen unterschiedliche </a:t>
            </a:r>
            <a:r>
              <a:rPr lang="de-DE" sz="1600" dirty="0" err="1"/>
              <a:t>Handhabenung</a:t>
            </a:r>
            <a:r>
              <a:rPr lang="de-DE" sz="1600" dirty="0"/>
              <a:t>  </a:t>
            </a:r>
          </a:p>
          <a:p>
            <a:r>
              <a:rPr lang="de-DE" sz="2000" dirty="0"/>
              <a:t>Beziehungen müssen als Element in die Elementliste aufgenommen werden</a:t>
            </a:r>
          </a:p>
        </p:txBody>
      </p:sp>
      <p:pic>
        <p:nvPicPr>
          <p:cNvPr id="3" name="Grafik 2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C8EE59B1-DF45-D6C3-7A69-9AB69DC7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71" y="201160"/>
            <a:ext cx="2442829" cy="129403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DF8400F-6FAA-133A-4733-E5E2876C4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20"/>
          <a:stretch/>
        </p:blipFill>
        <p:spPr>
          <a:xfrm>
            <a:off x="4343095" y="363894"/>
            <a:ext cx="3525928" cy="48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65D43F-198E-18E4-1072-6C3EA848B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314" y="1838131"/>
            <a:ext cx="2927298" cy="4516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088529-0256-3002-17DE-908570249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952" y="5370209"/>
            <a:ext cx="4639322" cy="2000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353F41B-E178-E051-99F2-87018A3BA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366" y="5718886"/>
            <a:ext cx="3715268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7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93F9E83-A3F7-7A7A-F0C2-49CB409CC86C}"/>
              </a:ext>
            </a:extLst>
          </p:cNvPr>
          <p:cNvSpPr txBox="1"/>
          <p:nvPr/>
        </p:nvSpPr>
        <p:spPr>
          <a:xfrm>
            <a:off x="71630" y="1074506"/>
            <a:ext cx="3836654" cy="563231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'Projection View SFLIGHT'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@UI.headerInfo: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typeNamePlural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'Flüge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'Test'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description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@UI.chart: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bulletChart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'Sitzplatzauslastung',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chartType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#BULLET,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measureAttributes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role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#AXIS_1,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asDataPoint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root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provider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contract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transactional_query</a:t>
            </a:r>
            <a:endParaRPr lang="de-DE" sz="1000" b="1" dirty="0">
              <a:solidFill>
                <a:srgbClr val="CC7832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9FDB00-532F-C073-8034-FB1E12E599B2}"/>
              </a:ext>
            </a:extLst>
          </p:cNvPr>
          <p:cNvSpPr txBox="1"/>
          <p:nvPr/>
        </p:nvSpPr>
        <p:spPr>
          <a:xfrm>
            <a:off x="3973062" y="766729"/>
            <a:ext cx="3957066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@UI.facet: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#HEADER,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#COLLECTION,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FacetCollection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#HEADER,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#COLLECTION,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'FacetCollection2'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#FIELDGROUP_REFERENCE,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'Preisinformationen',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OP_Fieldgroup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parentId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FacetCollection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'Eindeutige Fluginformation',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#FIELDGROUP_REFERENCE,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parentId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'FacetCollection2',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#CHART_REFERENCE,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bulletChart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#LINEITEM_REFERENCE,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targetElement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'_Booking'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E05092-5A62-806A-B1E0-3DBCA26C4B89}"/>
              </a:ext>
            </a:extLst>
          </p:cNvPr>
          <p:cNvSpPr txBox="1"/>
          <p:nvPr/>
        </p:nvSpPr>
        <p:spPr>
          <a:xfrm>
            <a:off x="7994906" y="151176"/>
            <a:ext cx="4112514" cy="655564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@Consumption.valueHelpDefinition: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entity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zi_vh_scarr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element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'Fluggesellschaften',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CarrierValueHelp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useForValidation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lineItem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importance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#HIGH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selectionField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fieldGroup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'Airline'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multiLineText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b="1" dirty="0" err="1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key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CCCCC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@UI.selectionField: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'Verbindungsnummer',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#STANDARD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@Consumption.valueHelpDefinition: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entity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zi_vh_spfli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element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Connid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'Verbindungen',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ConnectionValueHelp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useForValidation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b="1" dirty="0" err="1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key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CCCCC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7535C54-5180-854D-259C-EA9875995FC1}"/>
              </a:ext>
            </a:extLst>
          </p:cNvPr>
          <p:cNvSpPr/>
          <p:nvPr/>
        </p:nvSpPr>
        <p:spPr>
          <a:xfrm>
            <a:off x="334893" y="233472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</p:spTree>
    <p:extLst>
      <p:ext uri="{BB962C8B-B14F-4D97-AF65-F5344CB8AC3E}">
        <p14:creationId xmlns:p14="http://schemas.microsoft.com/office/powerpoint/2010/main" val="167206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7535C54-5180-854D-259C-EA9875995FC1}"/>
              </a:ext>
            </a:extLst>
          </p:cNvPr>
          <p:cNvSpPr/>
          <p:nvPr/>
        </p:nvSpPr>
        <p:spPr>
          <a:xfrm>
            <a:off x="408045" y="4572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FDE37F-D67C-8814-8A99-0B4226D0E229}"/>
              </a:ext>
            </a:extLst>
          </p:cNvPr>
          <p:cNvSpPr txBox="1"/>
          <p:nvPr/>
        </p:nvSpPr>
        <p:spPr>
          <a:xfrm>
            <a:off x="636645" y="718304"/>
            <a:ext cx="4103370" cy="60939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@UI.selectionField: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'Flugdatum',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OP_Fieldgroup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80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dataPoint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targetValueElement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Seatsmax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visualization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#PROGRESS,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'Auslastung'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lineItem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#AS_DATAPOINT,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'Sitzplatzauslastung Economy',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importance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#HIGH,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endParaRPr lang="de-DE" sz="1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8D7BA6-B959-389F-7530-FF9497FF90FF}"/>
              </a:ext>
            </a:extLst>
          </p:cNvPr>
          <p:cNvSpPr txBox="1"/>
          <p:nvPr/>
        </p:nvSpPr>
        <p:spPr>
          <a:xfrm>
            <a:off x="5460879" y="718304"/>
            <a:ext cx="6094476" cy="31700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SeatsmaxB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SeatsoccB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SeatsmaxF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SeatsoccF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CreatedBy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LastChangedBy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/* </a:t>
            </a:r>
            <a:r>
              <a:rPr lang="de-DE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Associations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*/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redirected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composition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child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7090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D346A3-5D5E-3720-F4B4-24BB26F2906D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ZC_SBOOK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08B5AB-9B9F-D1F1-4D11-53DD47D4432F}"/>
              </a:ext>
            </a:extLst>
          </p:cNvPr>
          <p:cNvSpPr txBox="1"/>
          <p:nvPr/>
        </p:nvSpPr>
        <p:spPr>
          <a:xfrm>
            <a:off x="1165098" y="1790629"/>
            <a:ext cx="4257294" cy="37856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'Projection View SBOOK'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@UI.headerInfo: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typeNamePlural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'Name'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description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'Buchungsnummer',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@UI.facet: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'Buchungsinformationen',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#IDENTIFICATION_REFERENCE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  <a:endParaRPr lang="de-DE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C402BA-B11B-25C5-8A6B-B216566FBD64}"/>
              </a:ext>
            </a:extLst>
          </p:cNvPr>
          <p:cNvSpPr txBox="1"/>
          <p:nvPr/>
        </p:nvSpPr>
        <p:spPr>
          <a:xfrm>
            <a:off x="6329934" y="151179"/>
            <a:ext cx="4606290" cy="655564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#FOR_ACTION,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dataAction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upgrade_class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'Upgrade'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51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60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70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/* </a:t>
            </a:r>
            <a:r>
              <a:rPr lang="de-DE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Associations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*/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redirected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parent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1025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2698</Words>
  <Application>Microsoft Macintosh PowerPoint</Application>
  <PresentationFormat>Breitbild</PresentationFormat>
  <Paragraphs>484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72</vt:lpstr>
      <vt:lpstr>Aptos</vt:lpstr>
      <vt:lpstr>Aptos Display</vt:lpstr>
      <vt:lpstr>Arial</vt:lpstr>
      <vt:lpstr>Courier New</vt:lpstr>
      <vt:lpstr>Office</vt:lpstr>
      <vt:lpstr>Managed Scenario</vt:lpstr>
      <vt:lpstr>RAP Implementierungs-Workflow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Transaktionales Verhalten</vt:lpstr>
      <vt:lpstr>CRUD Operationen</vt:lpstr>
      <vt:lpstr>Actions</vt:lpstr>
      <vt:lpstr>Action mittels EML implementieren</vt:lpstr>
      <vt:lpstr>Validations</vt:lpstr>
      <vt:lpstr>Determinations</vt:lpstr>
      <vt:lpstr>Dynamic Feature Control</vt:lpstr>
      <vt:lpstr>Dynamic Feature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2</cp:revision>
  <dcterms:created xsi:type="dcterms:W3CDTF">2024-05-22T07:20:18Z</dcterms:created>
  <dcterms:modified xsi:type="dcterms:W3CDTF">2024-06-12T05:16:18Z</dcterms:modified>
</cp:coreProperties>
</file>