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3"/>
  </p:normalViewPr>
  <p:slideViewPr>
    <p:cSldViewPr snapToGrid="0">
      <p:cViewPr varScale="1">
        <p:scale>
          <a:sx n="96" d="100"/>
          <a:sy n="96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6D68D-3403-1E2D-22DA-25F33C14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4888-0679-7A3B-956A-27746111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D6E965-DC1C-9205-9C4F-739DC568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7F2E6-2D24-38B0-A591-D91A2BB4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F8363-D095-5F44-ECE4-0A729DD9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52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3B83E-6CDA-2C6F-34DD-BD946BF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C73300-01C2-28C6-1D69-13C0681D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0B14E-B9AC-141A-16CA-159CEC6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8A686-6344-38C6-E34C-2A17831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DBCD2-5440-159F-E511-B07287A6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24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8BA7D8-7645-B6BE-06CD-994D44121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0E1758-CAE7-AE2B-ABA1-8BA7BB8A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2F4B3-2EA2-F2C7-3615-B08E55B1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01AF2-5529-9F71-75A1-9A59C942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F4A24-34F3-CBC0-9D68-BD09A22C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1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A9B4-3EBB-E7F1-ADB3-19094AF7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4CF1B-9353-C6B7-906B-19515EF6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14911-E5B6-0B65-E009-A7E6790F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36386-D772-4B3A-3BBA-A3053CE1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7D766-9777-AFD9-EF22-03BD9E7C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F928D-87EE-51CC-507A-C1E91396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A030C-0DA6-7893-7BF5-357CC33C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DFF539-81EA-8E85-A3C9-DE83EE13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2FF61-6B4E-5714-A72B-2E15891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3D45-49AA-7A83-BB34-0DDEF2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2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809BB-F164-5DD8-2C3A-3ABCD240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2E723-1129-07A0-0D0A-2C0B5AA01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4AE25E-E48A-8736-6A7D-B80E1D5B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AD55A-4720-21E5-0E66-4E2E2EDD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A27FD9-99DC-FAE6-E925-67ED7373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B3341-F1D8-A59F-36CD-6C2A0344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6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C2E76-48AD-0430-092F-8C583CA9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AEBAF-B158-CA76-0F8A-585DBC2E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2AAB7-3AAE-7252-CCD7-4ADE4948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7DB47-8F1E-FAC0-579A-086CF7EDD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09E84C-7F1D-5067-EB08-24DB3032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754231-E8F9-E88E-A05B-C9AAAAB8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74BDB4-6EBA-FFC1-8614-1A6A88BC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03CFC6-55C4-3EFB-9BCE-436DD588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3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7F845-4C0B-9177-FA97-3EF2D4BF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37ED82-B9B6-EF75-FE2E-F3D64B70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8FD93D-FCD4-1AD2-F8EB-C63CB53D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BF0E6F-7FA6-3E98-0A02-F1881F87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8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6A979-1F77-E049-26A0-1AD52BB7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738CF0-7BC3-61CB-C998-018B0E80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7C933-21E2-3FD4-2C09-8C2245E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1398B-A679-367C-2566-A09ECDA7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040F3-0458-9190-9F31-E6353024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F172B3-2825-586A-97A7-2006BB58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CBDDE-46F3-2BDC-52DE-BC0BB505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2A991B-5925-FE19-8FEF-F40C90EF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DF7987-F163-2076-A34A-E430357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7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3C7C-E791-5769-8960-630C2151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95CC49-D3A4-3A4A-2E9B-330FD1540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B1684-005E-658A-85D6-AD9E41DB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BC93C-CB41-5FAB-7977-2D98922B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6C291-77D8-C336-1F95-947EFB88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B5977-B9C8-4249-2EF7-500A6976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0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159EFD-1B6F-5959-68AE-C25BFC6E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447F9-1340-771F-5FE9-B2778C4C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7F5B9-62FF-8A3E-EEF4-D3CC5955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237A2-8137-E1D8-C5F3-A675F433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208C0-7ABA-98B0-4B44-43BB76A0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8E13B-1C15-4DA6-CCEF-BB928C93A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Helvetica" pitchFamily="2" charset="0"/>
              </a:rPr>
              <a:t>Unmanaged</a:t>
            </a:r>
            <a:r>
              <a:rPr lang="de-DE" dirty="0">
                <a:latin typeface="Helvetica" pitchFamily="2" charset="0"/>
              </a:rPr>
              <a:t> Query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A96408-C107-74B0-A6A4-97C5302CF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3B3A1-55EF-117C-A09F-69F361A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entity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00ECB4-BAAD-3151-7226-9E6C0CD0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annotation</a:t>
            </a:r>
            <a:r>
              <a:rPr lang="de-DE" dirty="0"/>
              <a:t>: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ABAP </a:t>
            </a:r>
            <a:r>
              <a:rPr lang="de-DE" dirty="0" err="1"/>
              <a:t>class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Excercise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and outsource </a:t>
            </a:r>
            <a:r>
              <a:rPr lang="de-DE" dirty="0" err="1"/>
              <a:t>metadata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64605E-AB01-3AE4-E7A9-E6901B99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17" y="2362200"/>
            <a:ext cx="4699000" cy="1066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9F232B7-0E94-B360-72BE-AE4D5E70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2200"/>
            <a:ext cx="3204102" cy="41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7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DDE0D-039A-AC77-4496-CA18A7D0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Service Definition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A2632F-F5BF-53BE-69D4-63E78F9FA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800" y="2083594"/>
            <a:ext cx="6502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7A8B6-7162-3B1F-0E2D-383DDF4A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Create, </a:t>
            </a:r>
            <a:r>
              <a:rPr lang="de-DE" dirty="0" err="1"/>
              <a:t>activate</a:t>
            </a:r>
            <a:r>
              <a:rPr lang="de-DE" dirty="0"/>
              <a:t> and publish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binding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6677CA-ADEB-74F8-C4F5-EEA0E07F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2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9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08B0B-4252-9FDB-9713-C4C005F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itchFamily="2" charset="0"/>
              </a:rPr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E5F16-EBAD-0815-B06D-8373B555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Use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cases</a:t>
            </a: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unmanaged</a:t>
            </a: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queries</a:t>
            </a: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are</a:t>
            </a:r>
            <a:endParaRPr lang="de-DE" b="1" i="0" u="none" strike="noStrike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marL="0" indent="0" algn="l">
              <a:buNone/>
            </a:pPr>
            <a:endParaRPr lang="de-DE" b="1" i="0" u="none" strike="noStrike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data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source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an OData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request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is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not a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database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table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 but,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example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another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OData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service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which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is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reached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by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an OData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client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proxy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2000" b="1" i="1" u="none" strike="noStrike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performance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optimization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with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application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specific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handling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using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AMDPs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with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some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query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push-down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parameters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in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SQL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script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implementation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forwarding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call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analytical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engines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or</a:t>
            </a:r>
            <a:endParaRPr lang="de-DE" sz="2000" b="0" i="0" u="none" strike="noStrike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enrichment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query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result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data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on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property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row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level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example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when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splitting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rows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intermediate sums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condensing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filter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result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.</a:t>
            </a:r>
          </a:p>
          <a:p>
            <a:endParaRPr lang="de-DE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7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DBFB4-460B-EE9A-73C6-701134E2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unmanaged</a:t>
            </a:r>
            <a:r>
              <a:rPr lang="de-DE" dirty="0"/>
              <a:t> Query</a:t>
            </a:r>
          </a:p>
        </p:txBody>
      </p:sp>
      <p:pic>
        <p:nvPicPr>
          <p:cNvPr id="1026" name="Picture 2" descr="Runtime of an Unmanaged Query">
            <a:extLst>
              <a:ext uri="{FF2B5EF4-FFF2-40B4-BE49-F238E27FC236}">
                <a16:creationId xmlns:a16="http://schemas.microsoft.com/office/drawing/2014/main" id="{13D33190-51D3-7B19-6910-B80F5447D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51" y="1825625"/>
            <a:ext cx="84996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F489C-697B-2DA2-1F06-2C5F239F8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Consume</a:t>
            </a:r>
            <a:r>
              <a:rPr lang="de-DE" dirty="0"/>
              <a:t> ODATA Service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59310A-DB35-B7D2-AB51-9A9E12F82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03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18FB5-500B-A179-F89B-B88A42DB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Consumption</a:t>
            </a:r>
            <a:r>
              <a:rPr lang="de-DE" dirty="0"/>
              <a:t> Model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A1BCD60-D5D8-38E6-0473-73F5E6C7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323" y="1825625"/>
            <a:ext cx="61573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2505EF-7670-7EA9-BCD9-289D7EE7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Consumption</a:t>
            </a:r>
            <a:r>
              <a:rPr lang="de-DE" dirty="0"/>
              <a:t> Model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3765D0E-EDF3-F1CE-B139-9A5F84C98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8653"/>
            <a:ext cx="6172200" cy="457116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03FB48-3DE4-3FBA-1060-24FE049E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possible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 Services (SOAP)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RFC.</a:t>
            </a:r>
          </a:p>
        </p:txBody>
      </p:sp>
    </p:spTree>
    <p:extLst>
      <p:ext uri="{BB962C8B-B14F-4D97-AF65-F5344CB8AC3E}">
        <p14:creationId xmlns:p14="http://schemas.microsoft.com/office/powerpoint/2010/main" val="70743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929E5AD-ECED-AE14-3E97-BC8A0F0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consuming</a:t>
            </a:r>
            <a:r>
              <a:rPr lang="de-DE" dirty="0"/>
              <a:t> an ODATA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38F122D-BC42-6379-D4CB-2AFAA0F8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Interface: </a:t>
            </a:r>
            <a:r>
              <a:rPr lang="de-DE" b="1" i="0" u="none" strike="noStrike" dirty="0" err="1">
                <a:solidFill>
                  <a:srgbClr val="1F1F1F"/>
                </a:solidFill>
                <a:effectLst/>
                <a:latin typeface="72 Brand Variable"/>
              </a:rPr>
              <a:t>if_oo_adt_classrun</a:t>
            </a:r>
            <a:endParaRPr lang="de-DE" b="1" i="0" u="none" strike="noStrike" dirty="0">
              <a:solidFill>
                <a:srgbClr val="1F1F1F"/>
              </a:solidFill>
              <a:effectLst/>
              <a:latin typeface="72 Brand Variable"/>
            </a:endParaRPr>
          </a:p>
          <a:p>
            <a:r>
              <a:rPr lang="de-DE" i="0" u="none" strike="noStrike" dirty="0">
                <a:solidFill>
                  <a:srgbClr val="1F1F1F"/>
                </a:solidFill>
                <a:effectLst/>
                <a:latin typeface="72 Brand Variable"/>
              </a:rPr>
              <a:t>The type </a:t>
            </a:r>
            <a:r>
              <a:rPr lang="de-DE" i="0" u="none" strike="noStrike" dirty="0" err="1">
                <a:solidFill>
                  <a:srgbClr val="1F1F1F"/>
                </a:solidFill>
                <a:effectLst/>
                <a:latin typeface="72 Brand Variable"/>
              </a:rPr>
              <a:t>of</a:t>
            </a:r>
            <a:r>
              <a:rPr lang="de-DE" i="0" u="none" strike="noStrike" dirty="0">
                <a:solidFill>
                  <a:srgbClr val="1F1F1F"/>
                </a:solidFill>
                <a:effectLst/>
                <a:latin typeface="72 Brand Variable"/>
              </a:rPr>
              <a:t> ODATA </a:t>
            </a:r>
            <a:r>
              <a:rPr lang="de-DE" i="0" u="none" strike="noStrike" dirty="0" err="1">
                <a:solidFill>
                  <a:srgbClr val="1F1F1F"/>
                </a:solidFill>
                <a:effectLst/>
                <a:latin typeface="72 Brand Variable"/>
              </a:rPr>
              <a:t>structure</a:t>
            </a:r>
            <a:r>
              <a:rPr lang="de-DE" i="0" u="none" strike="noStrike" dirty="0">
                <a:solidFill>
                  <a:srgbClr val="1F1F1F"/>
                </a:solidFill>
                <a:effectLst/>
                <a:latin typeface="72 Brand Variable"/>
              </a:rPr>
              <a:t> </a:t>
            </a:r>
            <a:r>
              <a:rPr lang="de-DE" i="0" u="none" strike="noStrike" dirty="0" err="1">
                <a:solidFill>
                  <a:srgbClr val="1F1F1F"/>
                </a:solidFill>
                <a:effectLst/>
                <a:latin typeface="72 Brand Variable"/>
              </a:rPr>
              <a:t>is</a:t>
            </a:r>
            <a:r>
              <a:rPr lang="de-DE" i="0" u="none" strike="noStrike" dirty="0">
                <a:solidFill>
                  <a:srgbClr val="1F1F1F"/>
                </a:solidFill>
                <a:effectLst/>
                <a:latin typeface="72 Brand Variable"/>
              </a:rPr>
              <a:t> </a:t>
            </a:r>
            <a:r>
              <a:rPr lang="de-DE" i="0" u="none" strike="noStrike" dirty="0" err="1">
                <a:solidFill>
                  <a:srgbClr val="1F1F1F"/>
                </a:solidFill>
                <a:effectLst/>
                <a:latin typeface="72 Brand Variable"/>
              </a:rPr>
              <a:t>provided</a:t>
            </a:r>
            <a:r>
              <a:rPr lang="de-DE" i="0" u="none" strike="noStrike" dirty="0">
                <a:solidFill>
                  <a:srgbClr val="1F1F1F"/>
                </a:solidFill>
                <a:effectLst/>
                <a:latin typeface="72 Brand Variable"/>
              </a:rPr>
              <a:t> </a:t>
            </a:r>
            <a:r>
              <a:rPr lang="de-DE" i="0" u="none" strike="noStrike" dirty="0" err="1">
                <a:solidFill>
                  <a:srgbClr val="1F1F1F"/>
                </a:solidFill>
                <a:effectLst/>
                <a:latin typeface="72 Brand Variable"/>
              </a:rPr>
              <a:t>by</a:t>
            </a:r>
            <a:r>
              <a:rPr lang="de-DE" i="0" u="none" strike="noStrike" dirty="0">
                <a:solidFill>
                  <a:srgbClr val="1F1F1F"/>
                </a:solidFill>
                <a:effectLst/>
                <a:latin typeface="72 Brand Variable"/>
              </a:rPr>
              <a:t> </a:t>
            </a:r>
            <a:r>
              <a:rPr lang="de-DE" i="0" u="none" strike="noStrike" dirty="0" err="1">
                <a:solidFill>
                  <a:srgbClr val="1F1F1F"/>
                </a:solidFill>
                <a:effectLst/>
                <a:latin typeface="72 Brand Variable"/>
              </a:rPr>
              <a:t>the</a:t>
            </a:r>
            <a:r>
              <a:rPr lang="de-DE" i="0" u="none" strike="noStrike" dirty="0">
                <a:solidFill>
                  <a:srgbClr val="1F1F1F"/>
                </a:solidFill>
                <a:effectLst/>
                <a:latin typeface="72 Brand Variable"/>
              </a:rPr>
              <a:t> </a:t>
            </a:r>
            <a:r>
              <a:rPr lang="de-DE" i="0" u="none" strike="noStrike" dirty="0" err="1">
                <a:solidFill>
                  <a:srgbClr val="1F1F1F"/>
                </a:solidFill>
                <a:effectLst/>
                <a:latin typeface="72 Brand Variable"/>
              </a:rPr>
              <a:t>Consumption</a:t>
            </a:r>
            <a:r>
              <a:rPr lang="de-DE" i="0" u="none" strike="noStrike" dirty="0">
                <a:solidFill>
                  <a:srgbClr val="1F1F1F"/>
                </a:solidFill>
                <a:effectLst/>
                <a:latin typeface="72 Brand Variable"/>
              </a:rPr>
              <a:t> Model.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59E7746-CECD-1CE6-7AD3-678F9C6E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75" y="2906572"/>
            <a:ext cx="7772400" cy="30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F489C-697B-2DA2-1F06-2C5F239F8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Excercise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59310A-DB35-B7D2-AB51-9A9E12F82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8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4D0FA-97E2-F4E7-C22D-AA6B7BCC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itchFamily="2" charset="0"/>
              </a:rPr>
              <a:t>Create Query Provider Class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B49D27-81F0-303A-1F8F-44A8D0DA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>
                <a:latin typeface="Helvetica" pitchFamily="2" charset="0"/>
              </a:rPr>
              <a:t>interface </a:t>
            </a:r>
            <a:r>
              <a:rPr lang="de-DE" i="1" dirty="0" err="1">
                <a:latin typeface="Helvetica" pitchFamily="2" charset="0"/>
              </a:rPr>
              <a:t>if_rap_query_provider</a:t>
            </a:r>
            <a:endParaRPr lang="de-DE" i="1" dirty="0">
              <a:latin typeface="Helvetica" pitchFamily="2" charset="0"/>
            </a:endParaRP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FF65B8-5972-4745-2C3F-23944C46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552" y="2343788"/>
            <a:ext cx="5078896" cy="42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Macintosh PowerPoint</Application>
  <PresentationFormat>Breitbild</PresentationFormat>
  <Paragraphs>32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72 Brand Variable</vt:lpstr>
      <vt:lpstr>Aptos</vt:lpstr>
      <vt:lpstr>Aptos Display</vt:lpstr>
      <vt:lpstr>Arial</vt:lpstr>
      <vt:lpstr>Helvetica</vt:lpstr>
      <vt:lpstr>Office</vt:lpstr>
      <vt:lpstr>Unmanaged Query</vt:lpstr>
      <vt:lpstr>Use Cases</vt:lpstr>
      <vt:lpstr>Runtime of an unmanaged Query</vt:lpstr>
      <vt:lpstr>Consume ODATA Service</vt:lpstr>
      <vt:lpstr>Create Consumption Model</vt:lpstr>
      <vt:lpstr>Create Consumption Model</vt:lpstr>
      <vt:lpstr>Example of consuming an ODATA</vt:lpstr>
      <vt:lpstr>Excercise</vt:lpstr>
      <vt:lpstr>Create Query Provider Class</vt:lpstr>
      <vt:lpstr>Create a custom entity</vt:lpstr>
      <vt:lpstr>Create Service Definition</vt:lpstr>
      <vt:lpstr>Create, activate and publish service 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Jagusch</dc:creator>
  <cp:lastModifiedBy>Jan  Jagusch</cp:lastModifiedBy>
  <cp:revision>3</cp:revision>
  <dcterms:created xsi:type="dcterms:W3CDTF">2024-06-13T16:03:31Z</dcterms:created>
  <dcterms:modified xsi:type="dcterms:W3CDTF">2024-06-13T17:26:23Z</dcterms:modified>
</cp:coreProperties>
</file>