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82" r:id="rId2"/>
    <p:sldId id="339" r:id="rId3"/>
    <p:sldId id="290" r:id="rId4"/>
    <p:sldId id="327" r:id="rId5"/>
    <p:sldId id="291" r:id="rId6"/>
    <p:sldId id="292" r:id="rId7"/>
    <p:sldId id="326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25" r:id="rId17"/>
    <p:sldId id="306" r:id="rId18"/>
    <p:sldId id="307" r:id="rId19"/>
    <p:sldId id="308" r:id="rId20"/>
    <p:sldId id="309" r:id="rId21"/>
    <p:sldId id="322" r:id="rId22"/>
    <p:sldId id="319" r:id="rId23"/>
    <p:sldId id="329" r:id="rId24"/>
    <p:sldId id="320" r:id="rId25"/>
    <p:sldId id="324" r:id="rId26"/>
    <p:sldId id="321" r:id="rId27"/>
    <p:sldId id="328" r:id="rId28"/>
    <p:sldId id="301" r:id="rId29"/>
    <p:sldId id="330" r:id="rId30"/>
    <p:sldId id="331" r:id="rId31"/>
    <p:sldId id="332" r:id="rId32"/>
    <p:sldId id="333" r:id="rId33"/>
    <p:sldId id="334" r:id="rId34"/>
    <p:sldId id="335" r:id="rId35"/>
    <p:sldId id="336" r:id="rId36"/>
    <p:sldId id="337" r:id="rId37"/>
    <p:sldId id="341" r:id="rId38"/>
    <p:sldId id="342" r:id="rId39"/>
    <p:sldId id="338" r:id="rId4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0" autoAdjust="0"/>
    <p:restoredTop sz="95036"/>
  </p:normalViewPr>
  <p:slideViewPr>
    <p:cSldViewPr snapToGrid="0">
      <p:cViewPr varScale="1">
        <p:scale>
          <a:sx n="105" d="100"/>
          <a:sy n="105" d="100"/>
        </p:scale>
        <p:origin x="22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help.sap.com/doc/abapdocu_750_index_htm/7.50/de-DE/abennews-75.htm" TargetMode="External"/><Relationship Id="rId1" Type="http://schemas.openxmlformats.org/officeDocument/2006/relationships/hyperlink" Target="https://help.sap.com/doc/abapdocu_750_index_htm/7.50/de-DE/abennews-740_sp08.htm" TargetMode="External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sap.com/doc/abapdocu_750_index_htm/7.50/de-DE/abennews-740_sp08.htm" TargetMode="External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hyperlink" Target="https://help.sap.com/doc/abapdocu_750_index_htm/7.50/de-DE/abennews-75.htm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BC0EAE-B750-416B-BDD0-EE9706CFB13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C6791AC8-8A1E-41E8-8F73-7B2D996DD1BF}">
      <dgm:prSet/>
      <dgm:spPr/>
      <dgm:t>
        <a:bodyPr/>
        <a:lstStyle/>
        <a:p>
          <a:pPr>
            <a:defRPr cap="all"/>
          </a:pPr>
          <a:r>
            <a:rPr lang="de-DE">
              <a:hlinkClick xmlns:r="http://schemas.openxmlformats.org/officeDocument/2006/relationships" r:id="rId1"/>
            </a:rPr>
            <a:t>Änderungen zu Release 7.40, SP08</a:t>
          </a:r>
          <a:endParaRPr lang="en-US"/>
        </a:p>
      </dgm:t>
    </dgm:pt>
    <dgm:pt modelId="{98632A13-96C6-453C-BFB3-556BFA2B6E7C}" type="parTrans" cxnId="{963B750D-1BD6-42C9-8886-A9F901AEF2B8}">
      <dgm:prSet/>
      <dgm:spPr/>
      <dgm:t>
        <a:bodyPr/>
        <a:lstStyle/>
        <a:p>
          <a:endParaRPr lang="en-US"/>
        </a:p>
      </dgm:t>
    </dgm:pt>
    <dgm:pt modelId="{A7D19645-DB1C-41BE-8622-233C88F743ED}" type="sibTrans" cxnId="{963B750D-1BD6-42C9-8886-A9F901AEF2B8}">
      <dgm:prSet/>
      <dgm:spPr/>
      <dgm:t>
        <a:bodyPr/>
        <a:lstStyle/>
        <a:p>
          <a:endParaRPr lang="en-US"/>
        </a:p>
      </dgm:t>
    </dgm:pt>
    <dgm:pt modelId="{1F248C33-9066-44B6-8F09-B76826FA85B2}">
      <dgm:prSet/>
      <dgm:spPr/>
      <dgm:t>
        <a:bodyPr/>
        <a:lstStyle/>
        <a:p>
          <a:pPr>
            <a:defRPr cap="all"/>
          </a:pPr>
          <a:r>
            <a:rPr lang="de-DE" dirty="0">
              <a:hlinkClick xmlns:r="http://schemas.openxmlformats.org/officeDocument/2006/relationships" r:id="rId2"/>
            </a:rPr>
            <a:t>Änderungen zu den Releases 7.5x</a:t>
          </a:r>
          <a:endParaRPr lang="en-US" dirty="0"/>
        </a:p>
      </dgm:t>
    </dgm:pt>
    <dgm:pt modelId="{6DCD11F8-BF12-4AC3-B003-D79A9B7C22AE}" type="parTrans" cxnId="{7E3113AF-5E76-47F0-8F7D-D61FD4E3460B}">
      <dgm:prSet/>
      <dgm:spPr/>
      <dgm:t>
        <a:bodyPr/>
        <a:lstStyle/>
        <a:p>
          <a:endParaRPr lang="en-US"/>
        </a:p>
      </dgm:t>
    </dgm:pt>
    <dgm:pt modelId="{CA404C14-4329-494D-A150-C32DE42C74CC}" type="sibTrans" cxnId="{7E3113AF-5E76-47F0-8F7D-D61FD4E3460B}">
      <dgm:prSet/>
      <dgm:spPr/>
      <dgm:t>
        <a:bodyPr/>
        <a:lstStyle/>
        <a:p>
          <a:endParaRPr lang="en-US"/>
        </a:p>
      </dgm:t>
    </dgm:pt>
    <dgm:pt modelId="{729EB1F9-69C7-4A1E-A218-97023CE1FE74}" type="pres">
      <dgm:prSet presAssocID="{37BC0EAE-B750-416B-BDD0-EE9706CFB133}" presName="root" presStyleCnt="0">
        <dgm:presLayoutVars>
          <dgm:dir/>
          <dgm:resizeHandles val="exact"/>
        </dgm:presLayoutVars>
      </dgm:prSet>
      <dgm:spPr/>
    </dgm:pt>
    <dgm:pt modelId="{54D6511B-7DD1-440F-AE79-E2786C0C08A7}" type="pres">
      <dgm:prSet presAssocID="{C6791AC8-8A1E-41E8-8F73-7B2D996DD1BF}" presName="compNode" presStyleCnt="0"/>
      <dgm:spPr/>
    </dgm:pt>
    <dgm:pt modelId="{D97B3C34-D721-43FA-BCED-0EFC7DF25B19}" type="pres">
      <dgm:prSet presAssocID="{C6791AC8-8A1E-41E8-8F73-7B2D996DD1BF}" presName="iconBgRect" presStyleLbl="bgShp" presStyleIdx="0" presStyleCnt="2"/>
      <dgm:spPr/>
    </dgm:pt>
    <dgm:pt modelId="{358D2B44-FDC5-4503-A338-5660D92A09B5}" type="pres">
      <dgm:prSet presAssocID="{C6791AC8-8A1E-41E8-8F73-7B2D996DD1BF}" presName="iconRect" presStyleLbl="node1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kument"/>
        </a:ext>
      </dgm:extLst>
    </dgm:pt>
    <dgm:pt modelId="{D316ACED-DE83-4B6A-BC84-19D840BF92F5}" type="pres">
      <dgm:prSet presAssocID="{C6791AC8-8A1E-41E8-8F73-7B2D996DD1BF}" presName="spaceRect" presStyleCnt="0"/>
      <dgm:spPr/>
    </dgm:pt>
    <dgm:pt modelId="{A18067FE-8C81-46CD-A2E7-D23EB0632787}" type="pres">
      <dgm:prSet presAssocID="{C6791AC8-8A1E-41E8-8F73-7B2D996DD1BF}" presName="textRect" presStyleLbl="revTx" presStyleIdx="0" presStyleCnt="2">
        <dgm:presLayoutVars>
          <dgm:chMax val="1"/>
          <dgm:chPref val="1"/>
        </dgm:presLayoutVars>
      </dgm:prSet>
      <dgm:spPr/>
    </dgm:pt>
    <dgm:pt modelId="{65FF3AB3-8D33-4F69-8FF4-BE46596CF5B2}" type="pres">
      <dgm:prSet presAssocID="{A7D19645-DB1C-41BE-8622-233C88F743ED}" presName="sibTrans" presStyleCnt="0"/>
      <dgm:spPr/>
    </dgm:pt>
    <dgm:pt modelId="{DE78D177-F5F3-46DE-8A46-92823074E45A}" type="pres">
      <dgm:prSet presAssocID="{1F248C33-9066-44B6-8F09-B76826FA85B2}" presName="compNode" presStyleCnt="0"/>
      <dgm:spPr/>
    </dgm:pt>
    <dgm:pt modelId="{562F8746-6AC2-4808-A8BA-90BA32125036}" type="pres">
      <dgm:prSet presAssocID="{1F248C33-9066-44B6-8F09-B76826FA85B2}" presName="iconBgRect" presStyleLbl="bgShp" presStyleIdx="1" presStyleCnt="2"/>
      <dgm:spPr>
        <a:solidFill>
          <a:schemeClr val="accent2"/>
        </a:solidFill>
      </dgm:spPr>
    </dgm:pt>
    <dgm:pt modelId="{D84195CA-3E99-4351-82ED-86644EB9BF8E}" type="pres">
      <dgm:prSet presAssocID="{1F248C33-9066-44B6-8F09-B76826FA85B2}" presName="iconRect" presStyleLbl="node1" presStyleIdx="1" presStyleCnt="2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8B1C9E8-119D-4A0C-9B06-FE9A21BBF2EC}" type="pres">
      <dgm:prSet presAssocID="{1F248C33-9066-44B6-8F09-B76826FA85B2}" presName="spaceRect" presStyleCnt="0"/>
      <dgm:spPr/>
    </dgm:pt>
    <dgm:pt modelId="{55C4AE62-E47B-47DE-A133-E50D59353067}" type="pres">
      <dgm:prSet presAssocID="{1F248C33-9066-44B6-8F09-B76826FA85B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63B750D-1BD6-42C9-8886-A9F901AEF2B8}" srcId="{37BC0EAE-B750-416B-BDD0-EE9706CFB133}" destId="{C6791AC8-8A1E-41E8-8F73-7B2D996DD1BF}" srcOrd="0" destOrd="0" parTransId="{98632A13-96C6-453C-BFB3-556BFA2B6E7C}" sibTransId="{A7D19645-DB1C-41BE-8622-233C88F743ED}"/>
    <dgm:cxn modelId="{ED736420-CB3D-4283-BCB5-55E01A6BA1CA}" type="presOf" srcId="{C6791AC8-8A1E-41E8-8F73-7B2D996DD1BF}" destId="{A18067FE-8C81-46CD-A2E7-D23EB0632787}" srcOrd="0" destOrd="0" presId="urn:microsoft.com/office/officeart/2018/5/layout/IconCircleLabelList"/>
    <dgm:cxn modelId="{E7EE193F-4F60-4637-A33B-E16B09954B27}" type="presOf" srcId="{37BC0EAE-B750-416B-BDD0-EE9706CFB133}" destId="{729EB1F9-69C7-4A1E-A218-97023CE1FE74}" srcOrd="0" destOrd="0" presId="urn:microsoft.com/office/officeart/2018/5/layout/IconCircleLabelList"/>
    <dgm:cxn modelId="{A1DACB98-299A-44AC-8B88-1B0662505DB6}" type="presOf" srcId="{1F248C33-9066-44B6-8F09-B76826FA85B2}" destId="{55C4AE62-E47B-47DE-A133-E50D59353067}" srcOrd="0" destOrd="0" presId="urn:microsoft.com/office/officeart/2018/5/layout/IconCircleLabelList"/>
    <dgm:cxn modelId="{7E3113AF-5E76-47F0-8F7D-D61FD4E3460B}" srcId="{37BC0EAE-B750-416B-BDD0-EE9706CFB133}" destId="{1F248C33-9066-44B6-8F09-B76826FA85B2}" srcOrd="1" destOrd="0" parTransId="{6DCD11F8-BF12-4AC3-B003-D79A9B7C22AE}" sibTransId="{CA404C14-4329-494D-A150-C32DE42C74CC}"/>
    <dgm:cxn modelId="{6CDD5C81-D965-4548-878B-879CB4B7894E}" type="presParOf" srcId="{729EB1F9-69C7-4A1E-A218-97023CE1FE74}" destId="{54D6511B-7DD1-440F-AE79-E2786C0C08A7}" srcOrd="0" destOrd="0" presId="urn:microsoft.com/office/officeart/2018/5/layout/IconCircleLabelList"/>
    <dgm:cxn modelId="{6CD49935-0A49-45CF-AF07-A37881E91804}" type="presParOf" srcId="{54D6511B-7DD1-440F-AE79-E2786C0C08A7}" destId="{D97B3C34-D721-43FA-BCED-0EFC7DF25B19}" srcOrd="0" destOrd="0" presId="urn:microsoft.com/office/officeart/2018/5/layout/IconCircleLabelList"/>
    <dgm:cxn modelId="{C3650BEF-F7C4-4B7C-AA35-6297A8B30C70}" type="presParOf" srcId="{54D6511B-7DD1-440F-AE79-E2786C0C08A7}" destId="{358D2B44-FDC5-4503-A338-5660D92A09B5}" srcOrd="1" destOrd="0" presId="urn:microsoft.com/office/officeart/2018/5/layout/IconCircleLabelList"/>
    <dgm:cxn modelId="{89D438AB-0C94-4433-8A85-2489B854CA72}" type="presParOf" srcId="{54D6511B-7DD1-440F-AE79-E2786C0C08A7}" destId="{D316ACED-DE83-4B6A-BC84-19D840BF92F5}" srcOrd="2" destOrd="0" presId="urn:microsoft.com/office/officeart/2018/5/layout/IconCircleLabelList"/>
    <dgm:cxn modelId="{7A34D4AB-55A3-4984-B96C-F9D8B5094422}" type="presParOf" srcId="{54D6511B-7DD1-440F-AE79-E2786C0C08A7}" destId="{A18067FE-8C81-46CD-A2E7-D23EB0632787}" srcOrd="3" destOrd="0" presId="urn:microsoft.com/office/officeart/2018/5/layout/IconCircleLabelList"/>
    <dgm:cxn modelId="{8D41A824-5001-494B-8116-16FB9ABB8BAB}" type="presParOf" srcId="{729EB1F9-69C7-4A1E-A218-97023CE1FE74}" destId="{65FF3AB3-8D33-4F69-8FF4-BE46596CF5B2}" srcOrd="1" destOrd="0" presId="urn:microsoft.com/office/officeart/2018/5/layout/IconCircleLabelList"/>
    <dgm:cxn modelId="{C53E0A0A-33DE-489E-B08D-8D1969E6CD32}" type="presParOf" srcId="{729EB1F9-69C7-4A1E-A218-97023CE1FE74}" destId="{DE78D177-F5F3-46DE-8A46-92823074E45A}" srcOrd="2" destOrd="0" presId="urn:microsoft.com/office/officeart/2018/5/layout/IconCircleLabelList"/>
    <dgm:cxn modelId="{2C7283DB-CBDE-4ABB-90CA-295FF401F7BE}" type="presParOf" srcId="{DE78D177-F5F3-46DE-8A46-92823074E45A}" destId="{562F8746-6AC2-4808-A8BA-90BA32125036}" srcOrd="0" destOrd="0" presId="urn:microsoft.com/office/officeart/2018/5/layout/IconCircleLabelList"/>
    <dgm:cxn modelId="{E2D3BEB4-2BFB-4639-B9A3-1FD30A4C3748}" type="presParOf" srcId="{DE78D177-F5F3-46DE-8A46-92823074E45A}" destId="{D84195CA-3E99-4351-82ED-86644EB9BF8E}" srcOrd="1" destOrd="0" presId="urn:microsoft.com/office/officeart/2018/5/layout/IconCircleLabelList"/>
    <dgm:cxn modelId="{4B4F9BBF-D43F-43CE-8101-3353A927CDD4}" type="presParOf" srcId="{DE78D177-F5F3-46DE-8A46-92823074E45A}" destId="{18B1C9E8-119D-4A0C-9B06-FE9A21BBF2EC}" srcOrd="2" destOrd="0" presId="urn:microsoft.com/office/officeart/2018/5/layout/IconCircleLabelList"/>
    <dgm:cxn modelId="{83206DAC-B545-46D0-8FD5-B8F4AD0EEFED}" type="presParOf" srcId="{DE78D177-F5F3-46DE-8A46-92823074E45A}" destId="{55C4AE62-E47B-47DE-A133-E50D5935306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7B3C34-D721-43FA-BCED-0EFC7DF25B19}">
      <dsp:nvSpPr>
        <dsp:cNvPr id="0" name=""/>
        <dsp:cNvSpPr/>
      </dsp:nvSpPr>
      <dsp:spPr>
        <a:xfrm>
          <a:off x="2044800" y="174438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8D2B44-FDC5-4503-A338-5660D92A09B5}">
      <dsp:nvSpPr>
        <dsp:cNvPr id="0" name=""/>
        <dsp:cNvSpPr/>
      </dsp:nvSpPr>
      <dsp:spPr>
        <a:xfrm>
          <a:off x="2512800" y="642438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8067FE-8C81-46CD-A2E7-D23EB0632787}">
      <dsp:nvSpPr>
        <dsp:cNvPr id="0" name=""/>
        <dsp:cNvSpPr/>
      </dsp:nvSpPr>
      <dsp:spPr>
        <a:xfrm>
          <a:off x="1342800" y="305443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500" kern="1200">
              <a:hlinkClick xmlns:r="http://schemas.openxmlformats.org/officeDocument/2006/relationships" r:id="rId3"/>
            </a:rPr>
            <a:t>Änderungen zu Release 7.40, SP08</a:t>
          </a:r>
          <a:endParaRPr lang="en-US" sz="2500" kern="1200"/>
        </a:p>
      </dsp:txBody>
      <dsp:txXfrm>
        <a:off x="1342800" y="3054438"/>
        <a:ext cx="3600000" cy="720000"/>
      </dsp:txXfrm>
    </dsp:sp>
    <dsp:sp modelId="{562F8746-6AC2-4808-A8BA-90BA32125036}">
      <dsp:nvSpPr>
        <dsp:cNvPr id="0" name=""/>
        <dsp:cNvSpPr/>
      </dsp:nvSpPr>
      <dsp:spPr>
        <a:xfrm>
          <a:off x="6274800" y="174438"/>
          <a:ext cx="2196000" cy="2196000"/>
        </a:xfrm>
        <a:prstGeom prst="ellips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195CA-3E99-4351-82ED-86644EB9BF8E}">
      <dsp:nvSpPr>
        <dsp:cNvPr id="0" name=""/>
        <dsp:cNvSpPr/>
      </dsp:nvSpPr>
      <dsp:spPr>
        <a:xfrm>
          <a:off x="6742800" y="642438"/>
          <a:ext cx="1260000" cy="126000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C4AE62-E47B-47DE-A133-E50D59353067}">
      <dsp:nvSpPr>
        <dsp:cNvPr id="0" name=""/>
        <dsp:cNvSpPr/>
      </dsp:nvSpPr>
      <dsp:spPr>
        <a:xfrm>
          <a:off x="5572800" y="305443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500" kern="1200" dirty="0">
              <a:hlinkClick xmlns:r="http://schemas.openxmlformats.org/officeDocument/2006/relationships" r:id="rId4"/>
            </a:rPr>
            <a:t>Änderungen zu den Releases 7.5x</a:t>
          </a:r>
          <a:endParaRPr lang="en-US" sz="2500" kern="1200" dirty="0"/>
        </a:p>
      </dsp:txBody>
      <dsp:txXfrm>
        <a:off x="5572800" y="3054438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8D8E7-E4ED-C44E-8758-E77C2E550289}" type="datetimeFigureOut">
              <a:rPr lang="de-DE" smtClean="0"/>
              <a:t>17.06.24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C8601-5E09-0E4C-A79E-D4DC8377D9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350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935C2-78F2-8CE2-DE15-DF06576EB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FAFCA5-BC9C-B131-30CA-CD0A1FF69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B489BB-7237-138F-9544-99099D5DD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17.06.24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926D46-DE3C-8224-3418-37A9600EE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F066ED-2285-98C9-DB36-19E2DAEDB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760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83A1C-92CA-00A2-7E2B-2C678F10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FA80F0-96F5-15C8-DFF5-0DDA06750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8A3EF4-8C0F-D1C3-78F9-715FB873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17.06.24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96A4A1-AB7B-DD60-6EE4-1A2333B18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AB9E70-00C6-7A89-85B9-59408BB6B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97064B3-B714-9020-DE01-4F43DFFFD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2F7689-21B5-11DC-5510-9C91932C3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6767CC-E73E-2BC3-8AB9-37D027E7A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17.06.24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FDB351-2786-5644-88EF-3F5D0F434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776612-6CB1-F77A-5CC1-1E596C8F9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18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27191B-5CA0-983D-D5A1-711E6D91D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535EEB-9486-5DF8-5485-AE40595FC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B2F0FC-5BEB-F4C9-FA98-78E9D4A5B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17.06.24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64D031-C70E-F5B6-A025-0C2310CC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3EF60F-EEE7-1E45-FF17-0D6889FB6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00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1AD1C7-A5C1-C930-2914-38ADE99BF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A1F983-9BCD-0ED9-785A-772316579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743A3A-E91D-F59B-C1FC-C2C6E648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17.06.24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3D7BCE-8B9D-4550-B07A-13B88ABDF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C486A3-4964-A4F0-18AF-24845A55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028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B9016-2298-71CC-33A8-E0C0ACA67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910517-033D-640F-655D-C1CD63D41B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641769-5917-7DF3-85AF-A4C1AA858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42DEB4-2D53-5503-2A31-31DD7ADC9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17.06.24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7DF5B1-6BDC-1875-8109-3B15C1116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AC6855-325C-618C-6AB7-1FFE49C5F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885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3AE191-290B-22AF-36E7-6D502A532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39AF56-12A9-1107-C0A8-33D9EF0E8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6FA4991-D9C0-83FE-F13F-57F62F587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C9CC8B-D93F-8925-DB1C-41439F261E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01BB909-2974-F9AA-8343-0AB4436C7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E6D7841-C083-D1E6-37BD-121F09458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17.06.24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18866B4-C0B0-0129-27B0-D230F19F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07E5015-F56F-9180-43F6-A96D1373C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84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AC7C2C-3CB8-5198-E4A8-8333491CB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52D01F5-965A-8A43-C1E1-779672D51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17.06.24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4A39F2A-39F1-BBE2-C2C8-DD743EB9D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7A4344-C0C9-675F-3F4A-A47E3CFA1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295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88ED92C-D5B9-E79A-9DA2-92A53AD12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17.06.24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0747698-2BF0-9B8F-814D-967A650B7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90BFD3-9759-39BF-2B02-9D4426E3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3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0DE8A-5E38-3E4B-295B-3039F30A3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E09E35-3452-F19A-BC77-8F27FD1ED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6EA198-5EE8-10F7-45A7-84E5560C5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B138E6-1FF4-E99F-535B-B1D3618F6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17.06.24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1F3D94-9BE8-C822-3C00-CCCDF9768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F9B42A-46E9-1943-30D5-3147F5164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54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CC3F26-9991-989F-F527-93B32C5AF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14B6C06-486D-CB46-82EF-1F0DC2E67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0711C6-DFF8-B47B-8307-85A868798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34D1D5-9E02-F954-9B97-638A4C3E4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17.06.24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36A3A3-A133-98E0-4258-6181E12C8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5B6D8C-2A2C-15CD-41A8-6CBF6761D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3996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AAA808D-B564-B014-5754-ED091B75A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010DC7-4326-1521-5C73-C77A794D0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8E760B-6A70-C901-854A-AD2CF1D227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5CDF9B-D398-4250-A5D8-5FB8CF89A66D}" type="datetimeFigureOut">
              <a:rPr lang="de-DE" smtClean="0"/>
              <a:t>17.06.24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5F39B9-C9F0-D311-F8F0-8B738CEB6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C08555-C97B-7FC8-B363-861D891F7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52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github.com/SAP/styleguides/blob/main/clean-abap/CleanABAP_de.m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velopmentBvise/Schulung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velopmentBvise/Schulung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velopmentBvise/Schulung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velopmentBvise/Schulung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velopmentBvise/Schulung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FCB296D-6A02-6760-3E61-755F5F10D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4" b="227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5" name="Rectangle 1087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Data Modeling with Core Data Services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146" name="Straight Connector 1089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7" name="Straight Connector 1091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62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/>
              <a:t>Einführung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en-US" sz="18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ABAP 7.5x and Clean ABAP</a:t>
            </a:r>
            <a:r>
              <a:rPr lang="de-DE">
                <a:effectLst/>
              </a:rPr>
              <a:t> </a:t>
            </a:r>
            <a:endParaRPr lang="de-DE" dirty="0"/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2885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2C5173-D044-5673-523A-FCBFDB3C6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Änderungen zu ABAP 7.4 und 7.5</a:t>
            </a:r>
          </a:p>
        </p:txBody>
      </p:sp>
      <p:sp>
        <p:nvSpPr>
          <p:cNvPr id="83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4" name="Inhaltsplatzhalter 2">
            <a:extLst>
              <a:ext uri="{FF2B5EF4-FFF2-40B4-BE49-F238E27FC236}">
                <a16:creationId xmlns:a16="http://schemas.microsoft.com/office/drawing/2014/main" id="{4251C547-8C05-B714-6DE3-4648ABBB14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1378726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7873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6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AA31BAB-A1BA-5D8A-E74D-89E5A10C7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latin typeface="+mj-lt"/>
                <a:ea typeface="+mj-ea"/>
                <a:cs typeface="+mj-cs"/>
              </a:rPr>
              <a:t>Clean ABAP	</a:t>
            </a:r>
          </a:p>
        </p:txBody>
      </p:sp>
      <p:sp>
        <p:nvSpPr>
          <p:cNvPr id="8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Inhaltsplatzhalter 2">
            <a:extLst>
              <a:ext uri="{FF2B5EF4-FFF2-40B4-BE49-F238E27FC236}">
                <a16:creationId xmlns:a16="http://schemas.microsoft.com/office/drawing/2014/main" id="{27A69DFF-9788-CC78-AD0A-7894BCCA7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kern="1200">
                <a:latin typeface="+mn-lt"/>
                <a:ea typeface="+mn-ea"/>
                <a:cs typeface="+mn-cs"/>
                <a:hlinkClick r:id="rId2"/>
              </a:rPr>
              <a:t>Clean ABAP Styleguid</a:t>
            </a:r>
            <a:endParaRPr lang="en-US" sz="2200" kern="1200">
              <a:latin typeface="+mn-lt"/>
              <a:ea typeface="+mn-ea"/>
              <a:cs typeface="+mn-cs"/>
            </a:endParaRPr>
          </a:p>
          <a:p>
            <a:r>
              <a:rPr lang="de-DE" sz="2200" b="0" i="0" u="none" strike="noStrike">
                <a:effectLst/>
                <a:highlight>
                  <a:srgbClr val="FFFFFF"/>
                </a:highlight>
                <a:latin typeface="static"/>
              </a:rPr>
              <a:t>Ziel des Guides ist es, Programmierer zu unterstützen, einen effizienteren, verständlicheren und robusteren Code zu schreiben.</a:t>
            </a:r>
            <a:endParaRPr lang="en-US" sz="2200" kern="1200">
              <a:latin typeface="+mn-lt"/>
              <a:ea typeface="+mn-ea"/>
              <a:cs typeface="+mn-cs"/>
            </a:endParaRPr>
          </a:p>
        </p:txBody>
      </p:sp>
      <p:pic>
        <p:nvPicPr>
          <p:cNvPr id="87" name="Picture 57" descr="Sicht von oben auf einen Holztisch mit Pflanze, weißer Tastatur, Kaffee in weißer Tasse, Notizbuch und Stift">
            <a:extLst>
              <a:ext uri="{FF2B5EF4-FFF2-40B4-BE49-F238E27FC236}">
                <a16:creationId xmlns:a16="http://schemas.microsoft.com/office/drawing/2014/main" id="{9253C3B0-80D4-C284-0E64-DC3DA591A2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890" r="16154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98219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/>
              <a:t>Einführung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 dirty="0"/>
              <a:t>Arbeiten mit CDS Views</a:t>
            </a:r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71409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8521A61-D8C1-C52D-CA4A-7F5DA4C8B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42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0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 dirty="0"/>
              <a:t>Basic SQL Features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 dirty="0"/>
              <a:t>Praktische Übung</a:t>
            </a:r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7053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468EB86-2D45-FCEE-FAAC-FB52665E0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Entity-Relationship Model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E2F418-5DDE-F5A3-8CA4-742AEE86A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de-DE" dirty="0"/>
              <a:t>„Modell zur Darstellung von Dingen / Gegenständen / Objekten und deren Beziehungen“</a:t>
            </a:r>
          </a:p>
          <a:p>
            <a:r>
              <a:rPr lang="de-DE" dirty="0"/>
              <a:t>Semantische Datenmodellierung den in einem gegebenen Kontext (z. B. einem Projekt zur Erstellung eines Informationssystems) relevanten Ausschnitt der realen Welt zu bestimmen und darzustellen.</a:t>
            </a:r>
          </a:p>
          <a:p>
            <a:r>
              <a:rPr lang="de-DE" dirty="0"/>
              <a:t>Die grafische Darstellung von Entitäts- und Beziehungstypen wird Entity-</a:t>
            </a:r>
            <a:r>
              <a:rPr lang="de-DE" dirty="0" err="1"/>
              <a:t>Relationship</a:t>
            </a:r>
            <a:r>
              <a:rPr lang="de-DE" dirty="0"/>
              <a:t>-Diagramm (ERD) oder ER-Diagramm genannt.</a:t>
            </a:r>
          </a:p>
        </p:txBody>
      </p:sp>
    </p:spTree>
    <p:extLst>
      <p:ext uri="{BB962C8B-B14F-4D97-AF65-F5344CB8AC3E}">
        <p14:creationId xmlns:p14="http://schemas.microsoft.com/office/powerpoint/2010/main" val="1832892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11">
            <a:extLst>
              <a:ext uri="{FF2B5EF4-FFF2-40B4-BE49-F238E27FC236}">
                <a16:creationId xmlns:a16="http://schemas.microsoft.com/office/drawing/2014/main" id="{4C10CBC8-7837-4750-8EE9-B4C3D5048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13">
            <a:extLst>
              <a:ext uri="{FF2B5EF4-FFF2-40B4-BE49-F238E27FC236}">
                <a16:creationId xmlns:a16="http://schemas.microsoft.com/office/drawing/2014/main" id="{69014793-11D4-4A17-9261-1A2E683AD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104482" y="-5104482"/>
            <a:ext cx="1983037" cy="12192001"/>
          </a:xfrm>
          <a:custGeom>
            <a:avLst/>
            <a:gdLst>
              <a:gd name="connsiteX0" fmla="*/ 0 w 1983037"/>
              <a:gd name="connsiteY0" fmla="*/ 0 h 12192001"/>
              <a:gd name="connsiteX1" fmla="*/ 0 w 1983037"/>
              <a:gd name="connsiteY1" fmla="*/ 12192001 h 12192001"/>
              <a:gd name="connsiteX2" fmla="*/ 1945626 w 1983037"/>
              <a:gd name="connsiteY2" fmla="*/ 12192001 h 12192001"/>
              <a:gd name="connsiteX3" fmla="*/ 1914883 w 1983037"/>
              <a:gd name="connsiteY3" fmla="*/ 11926947 h 12192001"/>
              <a:gd name="connsiteX4" fmla="*/ 1887405 w 1983037"/>
              <a:gd name="connsiteY4" fmla="*/ 10882179 h 12192001"/>
              <a:gd name="connsiteX5" fmla="*/ 1955094 w 1983037"/>
              <a:gd name="connsiteY5" fmla="*/ 9717835 h 12192001"/>
              <a:gd name="connsiteX6" fmla="*/ 1955094 w 1983037"/>
              <a:gd name="connsiteY6" fmla="*/ 9338013 h 12192001"/>
              <a:gd name="connsiteX7" fmla="*/ 1947423 w 1983037"/>
              <a:gd name="connsiteY7" fmla="*/ 8936699 h 12192001"/>
              <a:gd name="connsiteX8" fmla="*/ 1949002 w 1983037"/>
              <a:gd name="connsiteY8" fmla="*/ 7709920 h 12192001"/>
              <a:gd name="connsiteX9" fmla="*/ 1930276 w 1983037"/>
              <a:gd name="connsiteY9" fmla="*/ 6277504 h 12192001"/>
              <a:gd name="connsiteX10" fmla="*/ 1954643 w 1983037"/>
              <a:gd name="connsiteY10" fmla="*/ 5307481 h 12192001"/>
              <a:gd name="connsiteX11" fmla="*/ 1944941 w 1983037"/>
              <a:gd name="connsiteY11" fmla="*/ 4949831 h 12192001"/>
              <a:gd name="connsiteX12" fmla="*/ 1961187 w 1983037"/>
              <a:gd name="connsiteY12" fmla="*/ 4137481 h 12192001"/>
              <a:gd name="connsiteX13" fmla="*/ 1964118 w 1983037"/>
              <a:gd name="connsiteY13" fmla="*/ 3194148 h 12192001"/>
              <a:gd name="connsiteX14" fmla="*/ 1914708 w 1983037"/>
              <a:gd name="connsiteY14" fmla="*/ 1979808 h 12192001"/>
              <a:gd name="connsiteX15" fmla="*/ 1949679 w 1983037"/>
              <a:gd name="connsiteY15" fmla="*/ 1443897 h 12192001"/>
              <a:gd name="connsiteX16" fmla="*/ 1942685 w 1983037"/>
              <a:gd name="connsiteY16" fmla="*/ 749860 h 12192001"/>
              <a:gd name="connsiteX17" fmla="*/ 1933706 w 1983037"/>
              <a:gd name="connsiteY17" fmla="*/ 168558 h 12192001"/>
              <a:gd name="connsiteX18" fmla="*/ 1950785 w 1983037"/>
              <a:gd name="connsiteY18" fmla="*/ 0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83037" h="12192001">
                <a:moveTo>
                  <a:pt x="0" y="0"/>
                </a:moveTo>
                <a:lnTo>
                  <a:pt x="0" y="12192001"/>
                </a:lnTo>
                <a:lnTo>
                  <a:pt x="1945626" y="12192001"/>
                </a:lnTo>
                <a:lnTo>
                  <a:pt x="1914883" y="11926947"/>
                </a:lnTo>
                <a:cubicBezTo>
                  <a:pt x="1884529" y="11579709"/>
                  <a:pt x="1881652" y="11231009"/>
                  <a:pt x="1887405" y="10882179"/>
                </a:cubicBezTo>
                <a:cubicBezTo>
                  <a:pt x="1893725" y="10493309"/>
                  <a:pt x="1911547" y="10104667"/>
                  <a:pt x="1955094" y="9717835"/>
                </a:cubicBezTo>
                <a:cubicBezTo>
                  <a:pt x="1966715" y="9591491"/>
                  <a:pt x="1966715" y="9464357"/>
                  <a:pt x="1955094" y="9338013"/>
                </a:cubicBezTo>
                <a:cubicBezTo>
                  <a:pt x="1945663" y="9204453"/>
                  <a:pt x="1943091" y="9070511"/>
                  <a:pt x="1947423" y="8936699"/>
                </a:cubicBezTo>
                <a:cubicBezTo>
                  <a:pt x="1960283" y="8527701"/>
                  <a:pt x="1930726" y="8118470"/>
                  <a:pt x="1949002" y="7709920"/>
                </a:cubicBezTo>
                <a:cubicBezTo>
                  <a:pt x="1970436" y="7231918"/>
                  <a:pt x="1945393" y="6755049"/>
                  <a:pt x="1930276" y="6277504"/>
                </a:cubicBezTo>
                <a:cubicBezTo>
                  <a:pt x="1920123" y="5954014"/>
                  <a:pt x="1913803" y="5630292"/>
                  <a:pt x="1954643" y="5307481"/>
                </a:cubicBezTo>
                <a:cubicBezTo>
                  <a:pt x="1969761" y="5188718"/>
                  <a:pt x="1956899" y="5068596"/>
                  <a:pt x="1944941" y="4949831"/>
                </a:cubicBezTo>
                <a:cubicBezTo>
                  <a:pt x="1917866" y="4678139"/>
                  <a:pt x="1932758" y="4407584"/>
                  <a:pt x="1961187" y="4137481"/>
                </a:cubicBezTo>
                <a:cubicBezTo>
                  <a:pt x="1994579" y="3823035"/>
                  <a:pt x="1984877" y="3508818"/>
                  <a:pt x="1964118" y="3194148"/>
                </a:cubicBezTo>
                <a:cubicBezTo>
                  <a:pt x="1937270" y="2789895"/>
                  <a:pt x="1903424" y="2387003"/>
                  <a:pt x="1914708" y="1979808"/>
                </a:cubicBezTo>
                <a:cubicBezTo>
                  <a:pt x="1919446" y="1800868"/>
                  <a:pt x="1935466" y="1622384"/>
                  <a:pt x="1949679" y="1443897"/>
                </a:cubicBezTo>
                <a:cubicBezTo>
                  <a:pt x="1964278" y="1212701"/>
                  <a:pt x="1961931" y="980722"/>
                  <a:pt x="1942685" y="749860"/>
                </a:cubicBezTo>
                <a:cubicBezTo>
                  <a:pt x="1929825" y="555933"/>
                  <a:pt x="1921533" y="362007"/>
                  <a:pt x="1933706" y="168558"/>
                </a:cubicBezTo>
                <a:lnTo>
                  <a:pt x="195078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184E73D-FEFE-FAC3-7369-41F3F94E3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Das Datenmodell definieren</a:t>
            </a:r>
          </a:p>
        </p:txBody>
      </p:sp>
      <p:pic>
        <p:nvPicPr>
          <p:cNvPr id="5" name="Inhaltsplatzhalter 4" descr="Ein Bild, das Text, Diagramm, parallel, Plan enthält.&#10;&#10;Automatisch generierte Beschreibung">
            <a:extLst>
              <a:ext uri="{FF2B5EF4-FFF2-40B4-BE49-F238E27FC236}">
                <a16:creationId xmlns:a16="http://schemas.microsoft.com/office/drawing/2014/main" id="{2295193C-DE66-5729-A9B9-599EC887A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239" y="2348161"/>
            <a:ext cx="4142637" cy="3828801"/>
          </a:xfrm>
          <a:prstGeom prst="rect">
            <a:avLst/>
          </a:prstGeom>
        </p:spPr>
      </p:pic>
      <p:graphicFrame>
        <p:nvGraphicFramePr>
          <p:cNvPr id="8" name="Inhaltsplatzhalter 3">
            <a:extLst>
              <a:ext uri="{FF2B5EF4-FFF2-40B4-BE49-F238E27FC236}">
                <a16:creationId xmlns:a16="http://schemas.microsoft.com/office/drawing/2014/main" id="{BB5A6175-4903-8125-E0E8-BACC1CEC9A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14399"/>
              </p:ext>
            </p:extLst>
          </p:nvPr>
        </p:nvGraphicFramePr>
        <p:xfrm>
          <a:off x="5736349" y="2531949"/>
          <a:ext cx="5811130" cy="3461224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069677">
                  <a:extLst>
                    <a:ext uri="{9D8B030D-6E8A-4147-A177-3AD203B41FA5}">
                      <a16:colId xmlns:a16="http://schemas.microsoft.com/office/drawing/2014/main" val="1689833894"/>
                    </a:ext>
                  </a:extLst>
                </a:gridCol>
                <a:gridCol w="1061050">
                  <a:extLst>
                    <a:ext uri="{9D8B030D-6E8A-4147-A177-3AD203B41FA5}">
                      <a16:colId xmlns:a16="http://schemas.microsoft.com/office/drawing/2014/main" val="168022353"/>
                    </a:ext>
                  </a:extLst>
                </a:gridCol>
                <a:gridCol w="1811547">
                  <a:extLst>
                    <a:ext uri="{9D8B030D-6E8A-4147-A177-3AD203B41FA5}">
                      <a16:colId xmlns:a16="http://schemas.microsoft.com/office/drawing/2014/main" val="2082193977"/>
                    </a:ext>
                  </a:extLst>
                </a:gridCol>
                <a:gridCol w="1868856">
                  <a:extLst>
                    <a:ext uri="{9D8B030D-6E8A-4147-A177-3AD203B41FA5}">
                      <a16:colId xmlns:a16="http://schemas.microsoft.com/office/drawing/2014/main" val="35776812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15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Object</a:t>
                      </a:r>
                      <a:endParaRPr lang="de-DE" sz="15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Entity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DB Table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View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6206918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 Order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 Order (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header</a:t>
                      </a: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Z*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SalesOrder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ZI_*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SalesOrder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15357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 Order Item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Z*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SalesOrderItem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ZI_*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SalesOrderItem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763775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 Order Schedule Line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Z*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SalesOrderSLine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ZI_*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SalesOrderScheduleLine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7436457"/>
                  </a:ext>
                </a:extLst>
              </a:tr>
              <a:tr h="227555"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 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Organization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 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Organization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Z*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SalesOrg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ZI_*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SalesOrg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128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Customer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Customer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Z*Customer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ZI_*Customer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28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Product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Product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Z*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Product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ZI_*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Product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130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Product</a:t>
                      </a: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Text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Z*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ProductText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ZI*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ProductText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0628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3650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1A9FFA1-7D19-D58F-4EBF-FE6B4AD44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Das Datenmodel definieren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0DB5592B-C7E1-91BB-5524-051631F87E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989369"/>
            <a:ext cx="7214616" cy="485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510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328C78-DB08-E79E-B946-86723257E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83759C-DED0-C10E-419B-B453C1A77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Datenbanktabelle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erzeugen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und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befüllen</a:t>
            </a:r>
            <a:b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de-DE" sz="1400" dirty="0"/>
              <a:t>Quelltext im GIT unter </a:t>
            </a:r>
            <a:r>
              <a:rPr lang="de-DE" sz="1400" dirty="0">
                <a:hlinkClick r:id="rId2"/>
              </a:rPr>
              <a:t>Schulung</a:t>
            </a:r>
            <a:endParaRPr lang="de-DE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74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6A150BD-C90B-618D-F16F-F16CFBB5D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Tag 1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90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328C78-DB08-E79E-B946-86723257E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83759C-DED0-C10E-419B-B453C1A77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Einfache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CDS Views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erzeugen</a:t>
            </a:r>
            <a:b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400" dirty="0" err="1"/>
              <a:t>Musterlösung</a:t>
            </a:r>
            <a:r>
              <a:rPr lang="en-US" sz="1400" dirty="0"/>
              <a:t> </a:t>
            </a:r>
            <a:r>
              <a:rPr lang="en-US" sz="1400" dirty="0" err="1"/>
              <a:t>im</a:t>
            </a:r>
            <a:r>
              <a:rPr lang="en-US" sz="1400" dirty="0"/>
              <a:t> GIT </a:t>
            </a:r>
            <a:r>
              <a:rPr lang="en-US" sz="1400" dirty="0" err="1"/>
              <a:t>unter</a:t>
            </a:r>
            <a:r>
              <a:rPr lang="en-US" sz="1400" dirty="0"/>
              <a:t> </a:t>
            </a:r>
            <a:r>
              <a:rPr lang="en-US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Schulung</a:t>
            </a:r>
            <a:endParaRPr lang="en-US" sz="1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74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5A20896-D624-B4C6-E2F8-8CD496C23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de-DE" sz="4100">
                <a:solidFill>
                  <a:srgbClr val="FFFFFF"/>
                </a:solidFill>
              </a:rPr>
              <a:t>Unterschied Assoziationen und Joins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18A719B-493B-7558-D831-0BC3C9701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de-DE" dirty="0"/>
              <a:t>„</a:t>
            </a:r>
            <a:r>
              <a:rPr lang="de-DE" dirty="0" err="1"/>
              <a:t>Join</a:t>
            </a:r>
            <a:r>
              <a:rPr lang="de-DE" dirty="0"/>
              <a:t> on </a:t>
            </a:r>
            <a:r>
              <a:rPr lang="de-DE" dirty="0" err="1"/>
              <a:t>demand</a:t>
            </a:r>
            <a:r>
              <a:rPr lang="de-DE" dirty="0"/>
              <a:t>“</a:t>
            </a:r>
          </a:p>
          <a:p>
            <a:r>
              <a:rPr lang="de-DE" dirty="0"/>
              <a:t>Technisch gesehen sind beide Optionen ähnlich. Der Hauptunterschied besteht darin, dass die über die Assoziation verbundenen Tabellen nur dann ausgewählt werden, wenn der Aufrufer (z. B. die SELECT-Anweisung in ABAP) mindestens ein Feld der Bezugstabelle haben möchte.</a:t>
            </a:r>
          </a:p>
        </p:txBody>
      </p:sp>
    </p:spTree>
    <p:extLst>
      <p:ext uri="{BB962C8B-B14F-4D97-AF65-F5344CB8AC3E}">
        <p14:creationId xmlns:p14="http://schemas.microsoft.com/office/powerpoint/2010/main" val="4171748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328C78-DB08-E79E-B946-86723257E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83759C-DED0-C10E-419B-B453C1A77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Assoziationen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erstellen</a:t>
            </a:r>
            <a:b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400" dirty="0" err="1"/>
              <a:t>Musterlösung</a:t>
            </a:r>
            <a:r>
              <a:rPr lang="en-US" sz="1400" dirty="0"/>
              <a:t> </a:t>
            </a:r>
            <a:r>
              <a:rPr lang="en-US" sz="1400" dirty="0" err="1"/>
              <a:t>im</a:t>
            </a:r>
            <a:r>
              <a:rPr lang="en-US" sz="1400" dirty="0"/>
              <a:t> GIT </a:t>
            </a:r>
            <a:r>
              <a:rPr lang="en-US" sz="1400" dirty="0" err="1"/>
              <a:t>unter</a:t>
            </a:r>
            <a:r>
              <a:rPr lang="en-US" sz="1400" dirty="0"/>
              <a:t> </a:t>
            </a:r>
            <a:r>
              <a:rPr lang="en-US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Schulung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717407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AB7C45-35E2-7AE1-208D-73529A6DC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Root entity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BB3323-A9E8-B647-75BE-1CF99A8E1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de-DE" dirty="0"/>
              <a:t>Mit einer Root-View-Entität können wir nun jede View-Entität als mögliches Business-Objekt (BO) definieren. </a:t>
            </a:r>
          </a:p>
          <a:p>
            <a:r>
              <a:rPr lang="de-DE" dirty="0"/>
              <a:t>Dieses BO kann später in der SAP </a:t>
            </a:r>
            <a:r>
              <a:rPr lang="de-DE" dirty="0" err="1"/>
              <a:t>RESTful</a:t>
            </a:r>
            <a:r>
              <a:rPr lang="de-DE" dirty="0"/>
              <a:t>-Anwendungsprogrammierung verwendet werden.</a:t>
            </a:r>
          </a:p>
        </p:txBody>
      </p:sp>
    </p:spTree>
    <p:extLst>
      <p:ext uri="{BB962C8B-B14F-4D97-AF65-F5344CB8AC3E}">
        <p14:creationId xmlns:p14="http://schemas.microsoft.com/office/powerpoint/2010/main" val="4138680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328C78-DB08-E79E-B946-86723257E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83759C-DED0-C10E-419B-B453C1A77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Root entity</a:t>
            </a:r>
            <a:b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400" dirty="0" err="1"/>
              <a:t>Musterlösung</a:t>
            </a:r>
            <a:r>
              <a:rPr lang="en-US" sz="1400" dirty="0"/>
              <a:t> </a:t>
            </a:r>
            <a:r>
              <a:rPr lang="en-US" sz="1400" dirty="0" err="1"/>
              <a:t>im</a:t>
            </a:r>
            <a:r>
              <a:rPr lang="en-US" sz="1400" dirty="0"/>
              <a:t> GIT </a:t>
            </a:r>
            <a:r>
              <a:rPr lang="en-US" sz="1400" dirty="0" err="1"/>
              <a:t>unter</a:t>
            </a:r>
            <a:r>
              <a:rPr lang="en-US" sz="1400" dirty="0"/>
              <a:t> </a:t>
            </a:r>
            <a:r>
              <a:rPr lang="en-US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Schulung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413038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DAD7628-3384-EEBA-256A-11286EF2C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Assoziation und Komposition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431D98-B330-4808-1393-31D8E2BB8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de-DE" sz="2200" dirty="0"/>
              <a:t>Eine CDS-Komposition ist eine spezialisierte/strengere Form der CDS-Assoziation, die die CDS-Entität als übergeordnete Entität des Kompositionsziels definiert. </a:t>
            </a:r>
          </a:p>
          <a:p>
            <a:r>
              <a:rPr lang="de-DE" sz="2200" dirty="0"/>
              <a:t>Die Ziel-Entität der Komposition ist die untergeordnete Entität und muss eine TO-PARENT-Assoziation zu ihrer übergeordneten Entität definieren.</a:t>
            </a:r>
          </a:p>
          <a:p>
            <a:r>
              <a:rPr lang="de-DE" sz="2200" dirty="0"/>
              <a:t>Existentielle Abhängigkeit, welche für uns ebenfalls im RAP-Kontext wichtig ist.</a:t>
            </a:r>
          </a:p>
        </p:txBody>
      </p:sp>
    </p:spTree>
    <p:extLst>
      <p:ext uri="{BB962C8B-B14F-4D97-AF65-F5344CB8AC3E}">
        <p14:creationId xmlns:p14="http://schemas.microsoft.com/office/powerpoint/2010/main" val="1561608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328C78-DB08-E79E-B946-86723257E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83759C-DED0-C10E-419B-B453C1A77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Kompositionen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erstellen</a:t>
            </a:r>
            <a:b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400" dirty="0" err="1"/>
              <a:t>Musterlösung</a:t>
            </a:r>
            <a:r>
              <a:rPr lang="en-US" sz="1400" dirty="0"/>
              <a:t> </a:t>
            </a:r>
            <a:r>
              <a:rPr lang="en-US" sz="1400" dirty="0" err="1"/>
              <a:t>im</a:t>
            </a:r>
            <a:r>
              <a:rPr lang="en-US" sz="1400" dirty="0"/>
              <a:t> GIT </a:t>
            </a:r>
            <a:r>
              <a:rPr lang="en-US" sz="1400" dirty="0" err="1"/>
              <a:t>unter</a:t>
            </a:r>
            <a:r>
              <a:rPr lang="en-US" sz="1400" dirty="0"/>
              <a:t> </a:t>
            </a:r>
            <a:r>
              <a:rPr lang="en-US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Schulung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013458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F77F70-24E1-AD32-36FF-A15CB479E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Quiz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A1FCF9-CE4D-0C54-0B09-8F34BACD6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ist eine Entität?</a:t>
            </a:r>
          </a:p>
          <a:p>
            <a:r>
              <a:rPr lang="de-DE" dirty="0"/>
              <a:t>Was ist ein BO?</a:t>
            </a:r>
          </a:p>
          <a:p>
            <a:r>
              <a:rPr lang="de-DE" dirty="0"/>
              <a:t>Was ist der Unterschied zwischen einer CDS-View mit „</a:t>
            </a: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view</a:t>
            </a:r>
            <a:r>
              <a:rPr lang="de-DE" dirty="0"/>
              <a:t>...“ und “</a:t>
            </a: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view</a:t>
            </a:r>
            <a:r>
              <a:rPr lang="de-DE" dirty="0"/>
              <a:t> </a:t>
            </a:r>
            <a:r>
              <a:rPr lang="de-DE" dirty="0" err="1"/>
              <a:t>entity</a:t>
            </a:r>
            <a:r>
              <a:rPr lang="de-DE" dirty="0"/>
              <a:t>...“.</a:t>
            </a:r>
          </a:p>
          <a:p>
            <a:r>
              <a:rPr lang="de-DE" dirty="0"/>
              <a:t>Was sind Assoziationen? Ziehe einen Vergleich zu einem herkömmlichen </a:t>
            </a:r>
            <a:r>
              <a:rPr lang="de-DE" dirty="0" err="1"/>
              <a:t>Join</a:t>
            </a:r>
            <a:r>
              <a:rPr lang="de-DE" dirty="0"/>
              <a:t>.</a:t>
            </a:r>
          </a:p>
          <a:p>
            <a:r>
              <a:rPr lang="de-DE" dirty="0"/>
              <a:t>Wofür werden Kompositionen verwendet?</a:t>
            </a:r>
          </a:p>
          <a:p>
            <a:r>
              <a:rPr lang="de-DE" dirty="0"/>
              <a:t>Beschreibe den Grundaufbau einer CDS.</a:t>
            </a:r>
          </a:p>
          <a:p>
            <a:r>
              <a:rPr lang="de-DE" dirty="0"/>
              <a:t>Wozu dienen Annotationen?</a:t>
            </a:r>
          </a:p>
        </p:txBody>
      </p:sp>
    </p:spTree>
    <p:extLst>
      <p:ext uri="{BB962C8B-B14F-4D97-AF65-F5344CB8AC3E}">
        <p14:creationId xmlns:p14="http://schemas.microsoft.com/office/powerpoint/2010/main" val="1172425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 dirty="0"/>
              <a:t>SQL Features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 dirty="0"/>
              <a:t>Praktische Übung</a:t>
            </a:r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782073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417728B-FC25-15D6-7ABD-1BF910C4F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DEA24F-F939-2467-4F28-18BB5AFA27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sz="2200" dirty="0"/>
              <a:t>Teste </a:t>
            </a:r>
            <a:r>
              <a:rPr lang="en-US" sz="2200" dirty="0" err="1"/>
              <a:t>ob</a:t>
            </a:r>
            <a:r>
              <a:rPr lang="en-US" sz="2200" dirty="0"/>
              <a:t> Cross Client </a:t>
            </a:r>
            <a:r>
              <a:rPr lang="en-US" sz="2200" dirty="0" err="1"/>
              <a:t>Selektionen</a:t>
            </a:r>
            <a:r>
              <a:rPr lang="en-US" sz="2200" dirty="0"/>
              <a:t> auf CDS-Views </a:t>
            </a:r>
            <a:r>
              <a:rPr lang="en-US" sz="2200" dirty="0" err="1"/>
              <a:t>ebenfalls</a:t>
            </a:r>
            <a:r>
              <a:rPr lang="en-US" sz="2200" dirty="0"/>
              <a:t> </a:t>
            </a:r>
            <a:r>
              <a:rPr lang="en-US" sz="2200" dirty="0" err="1"/>
              <a:t>möglich</a:t>
            </a:r>
            <a:r>
              <a:rPr lang="en-US" sz="2200" dirty="0"/>
              <a:t> </a:t>
            </a:r>
            <a:r>
              <a:rPr lang="en-US" sz="2200" dirty="0" err="1"/>
              <a:t>ist</a:t>
            </a:r>
            <a:r>
              <a:rPr lang="en-US" sz="2200" dirty="0"/>
              <a:t>.</a:t>
            </a:r>
          </a:p>
          <a:p>
            <a:r>
              <a:rPr lang="en-US" sz="2200" dirty="0" err="1"/>
              <a:t>Erstelle</a:t>
            </a:r>
            <a:r>
              <a:rPr lang="en-US" sz="2200" dirty="0"/>
              <a:t> </a:t>
            </a:r>
            <a:r>
              <a:rPr lang="en-US" sz="2200" dirty="0" err="1"/>
              <a:t>hierzu</a:t>
            </a:r>
            <a:r>
              <a:rPr lang="en-US" sz="2200" dirty="0"/>
              <a:t> </a:t>
            </a:r>
            <a:r>
              <a:rPr lang="en-US" sz="2200" dirty="0" err="1"/>
              <a:t>einen</a:t>
            </a:r>
            <a:r>
              <a:rPr lang="en-US" sz="2200" dirty="0"/>
              <a:t> Report.</a:t>
            </a:r>
          </a:p>
          <a:p>
            <a:r>
              <a:rPr lang="en-US" sz="2200" dirty="0" err="1"/>
              <a:t>Nutze</a:t>
            </a:r>
            <a:r>
              <a:rPr lang="en-US" sz="2200" dirty="0"/>
              <a:t> </a:t>
            </a:r>
            <a:r>
              <a:rPr lang="en-US" sz="2200" dirty="0" err="1"/>
              <a:t>eine</a:t>
            </a:r>
            <a:r>
              <a:rPr lang="en-US" sz="2200" dirty="0"/>
              <a:t> von </a:t>
            </a:r>
            <a:r>
              <a:rPr lang="en-US" sz="2200" dirty="0" err="1"/>
              <a:t>dir</a:t>
            </a:r>
            <a:r>
              <a:rPr lang="en-US" sz="2200" dirty="0"/>
              <a:t> </a:t>
            </a:r>
            <a:r>
              <a:rPr lang="en-US" sz="2200" dirty="0" err="1"/>
              <a:t>erstellte</a:t>
            </a:r>
            <a:r>
              <a:rPr lang="en-US" sz="2200" dirty="0"/>
              <a:t> CDS.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0AE1321-B2E4-5947-EC29-B1151EA3B9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0936" y="3124230"/>
            <a:ext cx="10917936" cy="229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573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/>
              <a:t>Einführung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 dirty="0"/>
              <a:t>Erläuterung des objektorientierten Modells</a:t>
            </a:r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756806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D3D3106-6958-DB6B-2122-DC068C434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A5F91F0-8EED-3ECD-B673-DF7F9C5D1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 dirty="0"/>
              <a:t>Schreibe einen Report mit einem Select, welches Werte aus Sales Order Item und dem Produkt Header wiedergibt. </a:t>
            </a:r>
          </a:p>
        </p:txBody>
      </p:sp>
    </p:spTree>
    <p:extLst>
      <p:ext uri="{BB962C8B-B14F-4D97-AF65-F5344CB8AC3E}">
        <p14:creationId xmlns:p14="http://schemas.microsoft.com/office/powerpoint/2010/main" val="36947458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D684F9-C80F-B3AD-67B7-E38E29CB4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BF3C91-4584-644B-B612-910E78BC6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 dirty="0"/>
              <a:t>Schreibe ein Programm, welches die Daten aus der Sales Order </a:t>
            </a:r>
            <a:r>
              <a:rPr lang="de-DE" sz="2200" dirty="0" err="1"/>
              <a:t>Sheduleline</a:t>
            </a:r>
            <a:r>
              <a:rPr lang="de-DE" sz="2200" dirty="0"/>
              <a:t> selektiert.</a:t>
            </a:r>
          </a:p>
          <a:p>
            <a:r>
              <a:rPr lang="de-DE" sz="2200" dirty="0"/>
              <a:t>Gebe Daten aus dem Header, den Items, dem Produkt sowie den Produkttext zurück.</a:t>
            </a:r>
          </a:p>
          <a:p>
            <a:r>
              <a:rPr lang="de-DE" sz="2200" dirty="0"/>
              <a:t>Was fehlt dir beim Produkttext auf?</a:t>
            </a:r>
          </a:p>
          <a:p>
            <a:r>
              <a:rPr lang="de-DE" sz="2200" dirty="0"/>
              <a:t>Wie kann das Problem umgangen werden?</a:t>
            </a:r>
          </a:p>
        </p:txBody>
      </p:sp>
    </p:spTree>
    <p:extLst>
      <p:ext uri="{BB962C8B-B14F-4D97-AF65-F5344CB8AC3E}">
        <p14:creationId xmlns:p14="http://schemas.microsoft.com/office/powerpoint/2010/main" val="6997756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078321C-1A22-D20C-0FA3-87E6CF35A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E0BE9C-49F8-D5D8-395C-1A793840A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 dirty="0"/>
              <a:t>Schaue dir den CDS View </a:t>
            </a:r>
            <a:r>
              <a:rPr lang="de-DE" sz="2200" dirty="0" err="1"/>
              <a:t>Z_ViewWithOptionalParameters</a:t>
            </a:r>
            <a:r>
              <a:rPr lang="de-DE" sz="2200" dirty="0"/>
              <a:t> an.</a:t>
            </a:r>
          </a:p>
          <a:p>
            <a:r>
              <a:rPr lang="de-DE" sz="2200" dirty="0"/>
              <a:t>Schreibe einen Report, der ein Select mit dem heutigen System-Datum nutzt</a:t>
            </a:r>
            <a:br>
              <a:rPr lang="de-DE" sz="2200" dirty="0"/>
            </a:b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... ( 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p_parameter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... ) </a:t>
            </a:r>
          </a:p>
          <a:p>
            <a:r>
              <a:rPr lang="de-DE" sz="2200" dirty="0"/>
              <a:t>Nutze auch die weiteren Parameter in deinem Report.</a:t>
            </a:r>
          </a:p>
        </p:txBody>
      </p:sp>
    </p:spTree>
    <p:extLst>
      <p:ext uri="{BB962C8B-B14F-4D97-AF65-F5344CB8AC3E}">
        <p14:creationId xmlns:p14="http://schemas.microsoft.com/office/powerpoint/2010/main" val="29211201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C963F26-CF11-D512-C011-14ECC5C2F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C8B369F-F0B3-BB1E-4BE6-2636028D05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 err="1"/>
              <a:t>Schreibe</a:t>
            </a:r>
            <a:r>
              <a:rPr lang="en-US" sz="2000" dirty="0"/>
              <a:t> </a:t>
            </a:r>
            <a:r>
              <a:rPr lang="en-US" sz="2000" dirty="0" err="1"/>
              <a:t>einen</a:t>
            </a:r>
            <a:r>
              <a:rPr lang="en-US" sz="2000" dirty="0"/>
              <a:t> Report der </a:t>
            </a:r>
            <a:r>
              <a:rPr lang="en-US" sz="2000" dirty="0" err="1"/>
              <a:t>ein</a:t>
            </a:r>
            <a:r>
              <a:rPr lang="en-US" sz="2000" dirty="0"/>
              <a:t> Select Distinct </a:t>
            </a:r>
            <a:r>
              <a:rPr lang="en-US" sz="2000" dirty="0" err="1"/>
              <a:t>durchführt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Wozu</a:t>
            </a:r>
            <a:r>
              <a:rPr lang="en-US" sz="2000" dirty="0"/>
              <a:t> </a:t>
            </a:r>
            <a:r>
              <a:rPr lang="en-US" sz="2000" dirty="0" err="1"/>
              <a:t>dient</a:t>
            </a:r>
            <a:r>
              <a:rPr lang="en-US" sz="2000" dirty="0"/>
              <a:t> Distinct?</a:t>
            </a:r>
          </a:p>
          <a:p>
            <a:r>
              <a:rPr lang="en-US" sz="2000" dirty="0" err="1"/>
              <a:t>Schreibe</a:t>
            </a:r>
            <a:r>
              <a:rPr lang="en-US" sz="2000" dirty="0"/>
              <a:t> </a:t>
            </a:r>
            <a:r>
              <a:rPr lang="en-US" sz="2000" dirty="0" err="1"/>
              <a:t>ein</a:t>
            </a:r>
            <a:r>
              <a:rPr lang="en-US" sz="2000" dirty="0"/>
              <a:t> CDS View der den Distinct </a:t>
            </a:r>
            <a:r>
              <a:rPr lang="en-US" sz="2000" dirty="0" err="1"/>
              <a:t>Befehl</a:t>
            </a:r>
            <a:r>
              <a:rPr lang="en-US" sz="2000" dirty="0"/>
              <a:t> </a:t>
            </a:r>
            <a:r>
              <a:rPr lang="en-US" sz="2000" dirty="0" err="1"/>
              <a:t>nutzt</a:t>
            </a:r>
            <a:r>
              <a:rPr lang="en-US" sz="2000" dirty="0"/>
              <a:t>.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535F2F11-6804-106C-1525-5EC91A2FD9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0936" y="3178819"/>
            <a:ext cx="10917936" cy="218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7757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D9C2BFB-15E0-BD6B-5104-D1EF8467B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C860C0E-825D-BD95-5F29-94799C272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/>
              <a:t>Schreibe ein CDS View, als Select auf Z_ViewAsDataSourceD.</a:t>
            </a:r>
          </a:p>
          <a:p>
            <a:r>
              <a:rPr lang="de-DE" sz="2200"/>
              <a:t>Setze einen LEFT Outer Join auf Z_ViewAsDataSourceD und den Feldern FieldD2 = FieldE1.</a:t>
            </a:r>
          </a:p>
          <a:p>
            <a:endParaRPr lang="de-DE" sz="2200"/>
          </a:p>
          <a:p>
            <a:r>
              <a:rPr lang="de-DE" sz="2200"/>
              <a:t>Schreibe eine CDS die das Left Outer Join als Association umsetzt.</a:t>
            </a:r>
          </a:p>
        </p:txBody>
      </p:sp>
    </p:spTree>
    <p:extLst>
      <p:ext uri="{BB962C8B-B14F-4D97-AF65-F5344CB8AC3E}">
        <p14:creationId xmlns:p14="http://schemas.microsoft.com/office/powerpoint/2010/main" val="28477574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431E611-DE3B-AB67-721A-0F120C812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CDC4504-6868-6EC8-73B3-C93719517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/>
              <a:t>Setze folgenden Report um.</a:t>
            </a:r>
          </a:p>
          <a:p>
            <a:r>
              <a:rPr lang="en-US" sz="2200"/>
              <a:t>Dokumentiere im Quellcode die Ergebnisse der unterschiedlichen Selektionen.</a:t>
            </a:r>
          </a:p>
          <a:p>
            <a:r>
              <a:rPr lang="en-US" sz="2200"/>
              <a:t>Kannst du sagen, warum die Ergebnisse unterschiedlich ausfallen?</a:t>
            </a:r>
          </a:p>
          <a:p>
            <a:r>
              <a:rPr lang="en-US" sz="2200"/>
              <a:t>Schaue in die CDS, was bedeutet das Schlüsselwort UNION?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D24ED170-966F-619C-F0C6-53EF5D4492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9048" y="938346"/>
            <a:ext cx="5458968" cy="498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0948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DA04F7A-5CE8-B1F9-B86F-C7E58B761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 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C76BE0-F7C9-512F-DF28-BCE5F6C23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sz="1400" dirty="0" err="1"/>
              <a:t>Schaue</a:t>
            </a:r>
            <a:r>
              <a:rPr lang="en-US" sz="1400" dirty="0"/>
              <a:t> </a:t>
            </a:r>
            <a:r>
              <a:rPr lang="en-US" sz="1400" dirty="0" err="1"/>
              <a:t>dir</a:t>
            </a:r>
            <a:r>
              <a:rPr lang="en-US" sz="1400" dirty="0"/>
              <a:t> den CDS View </a:t>
            </a:r>
            <a:r>
              <a:rPr lang="en-US" sz="1400" dirty="0" err="1"/>
              <a:t>aus</a:t>
            </a:r>
            <a:r>
              <a:rPr lang="en-US" sz="1400" dirty="0"/>
              <a:t> der </a:t>
            </a:r>
            <a:r>
              <a:rPr lang="en-US" sz="1400" dirty="0" err="1"/>
              <a:t>Selektion</a:t>
            </a:r>
            <a:r>
              <a:rPr lang="en-US" sz="1400" dirty="0"/>
              <a:t> an.</a:t>
            </a:r>
          </a:p>
          <a:p>
            <a:r>
              <a:rPr lang="en-US" sz="1400" dirty="0" err="1"/>
              <a:t>Schreibe</a:t>
            </a:r>
            <a:r>
              <a:rPr lang="en-US" sz="1400" dirty="0"/>
              <a:t> </a:t>
            </a:r>
            <a:r>
              <a:rPr lang="en-US" sz="1400" dirty="0" err="1"/>
              <a:t>ein</a:t>
            </a:r>
            <a:r>
              <a:rPr lang="en-US" sz="1400" dirty="0"/>
              <a:t> Report </a:t>
            </a:r>
            <a:r>
              <a:rPr lang="en-US" sz="1400" dirty="0" err="1"/>
              <a:t>mit</a:t>
            </a:r>
            <a:r>
              <a:rPr lang="en-US" sz="1400" dirty="0"/>
              <a:t> </a:t>
            </a:r>
            <a:r>
              <a:rPr lang="en-US" sz="1400" dirty="0" err="1"/>
              <a:t>diesem</a:t>
            </a:r>
            <a:r>
              <a:rPr lang="en-US" sz="1400" dirty="0"/>
              <a:t> Select und </a:t>
            </a:r>
            <a:r>
              <a:rPr lang="en-US" sz="1400" dirty="0" err="1"/>
              <a:t>vergleiche</a:t>
            </a:r>
            <a:r>
              <a:rPr lang="en-US" sz="1400" dirty="0"/>
              <a:t> </a:t>
            </a:r>
            <a:r>
              <a:rPr lang="en-US" sz="1400" dirty="0" err="1"/>
              <a:t>im</a:t>
            </a:r>
            <a:r>
              <a:rPr lang="en-US" sz="1400" dirty="0"/>
              <a:t> </a:t>
            </a:r>
            <a:r>
              <a:rPr lang="en-US" sz="1400" dirty="0" err="1"/>
              <a:t>Ergebnis</a:t>
            </a:r>
            <a:r>
              <a:rPr lang="en-US" sz="1400" dirty="0"/>
              <a:t> (IF </a:t>
            </a:r>
            <a:r>
              <a:rPr lang="en-US" sz="1400" dirty="0" err="1"/>
              <a:t>Anweisung</a:t>
            </a:r>
            <a:r>
              <a:rPr lang="en-US" sz="1400" dirty="0"/>
              <a:t>) die Felder </a:t>
            </a:r>
            <a:r>
              <a:rPr lang="en-US" sz="1400" dirty="0" err="1"/>
              <a:t>castchar</a:t>
            </a:r>
            <a:r>
              <a:rPr lang="en-US" sz="1400" dirty="0"/>
              <a:t> und numc000... via EQ.</a:t>
            </a:r>
          </a:p>
          <a:p>
            <a:r>
              <a:rPr lang="en-US" sz="1400" dirty="0" err="1"/>
              <a:t>Zusatzsaufgabe</a:t>
            </a:r>
            <a:r>
              <a:rPr lang="en-US" sz="1400" dirty="0"/>
              <a:t>: </a:t>
            </a:r>
            <a:br>
              <a:rPr lang="en-US" sz="1400" dirty="0"/>
            </a:br>
            <a:r>
              <a:rPr lang="en-US" sz="1400" dirty="0" err="1"/>
              <a:t>Schreibe</a:t>
            </a:r>
            <a:r>
              <a:rPr lang="en-US" sz="1400" dirty="0"/>
              <a:t> </a:t>
            </a:r>
            <a:r>
              <a:rPr lang="en-US" sz="1400" dirty="0" err="1"/>
              <a:t>ein</a:t>
            </a:r>
            <a:r>
              <a:rPr lang="en-US" sz="1400" dirty="0"/>
              <a:t> CDS View das ZI_SFLIGHT </a:t>
            </a:r>
            <a:r>
              <a:rPr lang="en-US" sz="1400" dirty="0" err="1"/>
              <a:t>selektiert</a:t>
            </a:r>
            <a:r>
              <a:rPr lang="en-US" sz="1400" dirty="0"/>
              <a:t> </a:t>
            </a:r>
            <a:r>
              <a:rPr lang="en-US" sz="1400" dirty="0" err="1"/>
              <a:t>aber</a:t>
            </a:r>
            <a:r>
              <a:rPr lang="en-US" sz="1400" dirty="0"/>
              <a:t> den Timestamp in </a:t>
            </a:r>
            <a:r>
              <a:rPr lang="en-US" sz="1400" dirty="0" err="1"/>
              <a:t>ein</a:t>
            </a:r>
            <a:r>
              <a:rPr lang="en-US" sz="1400" dirty="0"/>
              <a:t> Datum </a:t>
            </a:r>
            <a:r>
              <a:rPr lang="en-US" sz="1400" dirty="0" err="1"/>
              <a:t>wandelt</a:t>
            </a:r>
            <a:r>
              <a:rPr lang="en-US" sz="1400" dirty="0"/>
              <a:t>.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07B60C0-F785-C770-A114-6E5AC67E30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0936" y="3765658"/>
            <a:ext cx="10917936" cy="100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2166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DBD5CAD-37A6-7C0A-487E-E5760D88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BF37859D-2ADE-E59E-7839-E21FCBA8A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 dirty="0"/>
              <a:t>Schaue dir ZI_PRODUCTS_000 an.</a:t>
            </a:r>
          </a:p>
          <a:p>
            <a:r>
              <a:rPr lang="de-DE" sz="2200" dirty="0"/>
              <a:t>Beschreibe kurz, was dieser View darstellt.</a:t>
            </a:r>
          </a:p>
        </p:txBody>
      </p:sp>
    </p:spTree>
    <p:extLst>
      <p:ext uri="{BB962C8B-B14F-4D97-AF65-F5344CB8AC3E}">
        <p14:creationId xmlns:p14="http://schemas.microsoft.com/office/powerpoint/2010/main" val="41305486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B163EE-9B06-B949-A431-D4CF86814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Hands On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863649-654D-D225-C8A1-29199E8A2E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Schreibe eine ähnliche View, welches von ZI_PRODUCTS_000 selektiert.</a:t>
            </a:r>
          </a:p>
          <a:p>
            <a:r>
              <a:rPr lang="de-DE" dirty="0"/>
              <a:t>Nutze für </a:t>
            </a:r>
            <a:r>
              <a:rPr lang="de-DE" dirty="0" err="1"/>
              <a:t>having</a:t>
            </a:r>
            <a:r>
              <a:rPr lang="de-DE" dirty="0"/>
              <a:t> </a:t>
            </a:r>
            <a:r>
              <a:rPr lang="de-DE" dirty="0" err="1"/>
              <a:t>sum</a:t>
            </a:r>
            <a:r>
              <a:rPr lang="de-DE" dirty="0"/>
              <a:t> einen </a:t>
            </a:r>
            <a:r>
              <a:rPr lang="de-DE" dirty="0" err="1"/>
              <a:t>parameter</a:t>
            </a:r>
            <a:r>
              <a:rPr lang="de-DE" dirty="0"/>
              <a:t>.</a:t>
            </a:r>
          </a:p>
          <a:p>
            <a:r>
              <a:rPr lang="de-DE" dirty="0"/>
              <a:t>Übergebe den Parameter aus einem Report heraus mittels im </a:t>
            </a:r>
            <a:r>
              <a:rPr lang="de-DE" dirty="0" err="1"/>
              <a:t>Selekt</a:t>
            </a:r>
            <a:r>
              <a:rPr lang="de-DE" dirty="0"/>
              <a:t>.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37B53745-A28E-7289-0511-89741115B1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948293"/>
            <a:ext cx="5181600" cy="210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2992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466E8A7-645C-A662-E450-37E7E9422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Brainstorming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D0F2816-D60C-E665-82B7-F512C5764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Tageszusammenfassung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36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493E2E-0D32-3F0C-9FF0-3475F04C2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Entität</a:t>
            </a: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1C5233-96BA-B1DB-ACF2-0B9B4483F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de-DE" dirty="0"/>
              <a:t>Als Entität (englisch </a:t>
            </a:r>
            <a:r>
              <a:rPr lang="de-DE" dirty="0" err="1"/>
              <a:t>entity</a:t>
            </a:r>
            <a:r>
              <a:rPr lang="de-DE" dirty="0"/>
              <a:t>) wird in der Datenmodellierung ein eindeutig zu bestimmendes Objekt bezeichnet, über das Informationen gespeichert oder verarbeitet werden sollen.</a:t>
            </a:r>
          </a:p>
          <a:p>
            <a:r>
              <a:rPr lang="de-DE" dirty="0"/>
              <a:t>Beispiele: Ein Fahrzeug, ein Konto, eine Person, ein Zustand.</a:t>
            </a:r>
          </a:p>
        </p:txBody>
      </p:sp>
    </p:spTree>
    <p:extLst>
      <p:ext uri="{BB962C8B-B14F-4D97-AF65-F5344CB8AC3E}">
        <p14:creationId xmlns:p14="http://schemas.microsoft.com/office/powerpoint/2010/main" val="1553540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9" name="Rectangle 17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itel 1">
            <a:extLst>
              <a:ext uri="{FF2B5EF4-FFF2-40B4-BE49-F238E27FC236}">
                <a16:creationId xmlns:a16="http://schemas.microsoft.com/office/drawing/2014/main" id="{5FA9602A-4760-7B0E-B8C9-6ECF915D5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de-DE" sz="5400"/>
              <a:t>Arten von CDS</a:t>
            </a:r>
          </a:p>
        </p:txBody>
      </p:sp>
      <p:sp>
        <p:nvSpPr>
          <p:cNvPr id="56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Content Placeholder 8">
            <a:extLst>
              <a:ext uri="{FF2B5EF4-FFF2-40B4-BE49-F238E27FC236}">
                <a16:creationId xmlns:a16="http://schemas.microsoft.com/office/drawing/2014/main" id="{99E43731-201F-8716-AE65-94734A978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1700"/>
              <a:t>CDS DDIC-based (obsolete)</a:t>
            </a:r>
          </a:p>
          <a:p>
            <a:pPr lvl="1"/>
            <a:r>
              <a:rPr lang="en-US" sz="1700"/>
              <a:t>verwendet eine generierte Dictionary-View als technische Darstellung für das Datenbankobjekt.</a:t>
            </a:r>
          </a:p>
          <a:p>
            <a:pPr lvl="1"/>
            <a:r>
              <a:rPr 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Define View …</a:t>
            </a:r>
          </a:p>
          <a:p>
            <a:r>
              <a:rPr lang="en-US" sz="1700"/>
              <a:t>CDS-View Entity</a:t>
            </a:r>
          </a:p>
          <a:p>
            <a:pPr lvl="1"/>
            <a:r>
              <a:rPr lang="en-US" sz="1700"/>
              <a:t>Definieren das Datenobjekt direkt.</a:t>
            </a:r>
          </a:p>
          <a:p>
            <a:pPr lvl="1"/>
            <a:r>
              <a:rPr lang="en-US" sz="1700"/>
              <a:t>Kein DDIC Objekt</a:t>
            </a:r>
          </a:p>
          <a:p>
            <a:pPr lvl="1"/>
            <a:r>
              <a:rPr 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Define View Entity …</a:t>
            </a:r>
          </a:p>
        </p:txBody>
      </p:sp>
      <p:pic>
        <p:nvPicPr>
          <p:cNvPr id="5" name="Inhaltsplatzhalter 4" descr="Ein Bild, das Text, Diagramm, Reihe, Plan enthält.&#10;&#10;Automatisch generierte Beschreibung">
            <a:extLst>
              <a:ext uri="{FF2B5EF4-FFF2-40B4-BE49-F238E27FC236}">
                <a16:creationId xmlns:a16="http://schemas.microsoft.com/office/drawing/2014/main" id="{19BFF646-F8D5-B956-9F61-18E46EC44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792540"/>
            <a:ext cx="6903720" cy="527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660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10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F7DB81-6081-103C-4717-F87C1C5C0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Nicht nur technische Definition von Datenobjekten</a:t>
            </a:r>
          </a:p>
        </p:txBody>
      </p:sp>
      <p:sp>
        <p:nvSpPr>
          <p:cNvPr id="58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41F0F45E-0913-F365-22BC-ABEB856B47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053709"/>
            <a:ext cx="6894576" cy="3068085"/>
          </a:xfrm>
          <a:prstGeom prst="rect">
            <a:avLst/>
          </a:prstGeo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D48F314-644C-8DD9-568B-3130F2E64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54296" y="4798577"/>
            <a:ext cx="6894576" cy="14284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500"/>
              <a:t>Technische Definition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500"/>
              <a:t>Annotations zur Anreicherung der technischen View mit semantischen Informationen (@...)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500"/>
              <a:t>Nur wenige Annotations werden vom ABAP-System ausgewertet. Der Rest wird an die Consumer weitergereicht.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1500"/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559017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D683F1B-FC5B-1D6A-DE31-3BCFF5B38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Business Objekt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5245DB-5E2C-22AD-1827-5806C45A0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de-DE" sz="2600"/>
              <a:t>Geschäftsobjekt ist ein Begriff aus der objektorientierten Softwareentwicklung. </a:t>
            </a:r>
          </a:p>
          <a:p>
            <a:r>
              <a:rPr lang="de-DE" sz="2600"/>
              <a:t>Geschäftsobjekte dienen dazu, reale Größen und Abläufe in Informationssystemen zu modellieren. Sie enthalten neben Daten auch die Logik zu deren Verarbeitung (das unterscheidet sie von Entitäten).</a:t>
            </a:r>
          </a:p>
        </p:txBody>
      </p:sp>
    </p:spTree>
    <p:extLst>
      <p:ext uri="{BB962C8B-B14F-4D97-AF65-F5344CB8AC3E}">
        <p14:creationId xmlns:p14="http://schemas.microsoft.com/office/powerpoint/2010/main" val="151284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3D9C7D4-DA70-C572-67AD-F73F6A1A8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Business Object</a:t>
            </a:r>
          </a:p>
        </p:txBody>
      </p:sp>
      <p:sp>
        <p:nvSpPr>
          <p:cNvPr id="9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8BF863A-080A-413F-73CA-153168F2D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/>
              <a:t>Geschäftsobjekte werden mit mehreren CDS-View Entitäten modelliert.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/>
              <a:t>CDS Behavior für die Transaktionslogik.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/>
              <a:t>Implementieren der Transaktionslogik in einem Behavior Pool (ABAP Class in der ABAP Code Library).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/>
              <a:t>Business Services konsumieren BOs zum Beispiel mittels OData Services.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/>
              <a:t>Zugriff im ABAP Code mittels Entity Modeling Language (EML).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347C7DB8-B889-1E4B-6EC1-4B0FFEE15B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625403"/>
            <a:ext cx="6903720" cy="360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71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738722-AB45-A066-657C-486D6F015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de-DE" sz="5400">
                <a:solidFill>
                  <a:srgbClr val="FFFFFF"/>
                </a:solidFill>
              </a:rPr>
              <a:t>ABAP CDS Objekte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3E1E3644-C98E-80C7-2362-17267C51EF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2022526"/>
              </p:ext>
            </p:extLst>
          </p:nvPr>
        </p:nvGraphicFramePr>
        <p:xfrm>
          <a:off x="5542672" y="1453918"/>
          <a:ext cx="5811129" cy="3853597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911430">
                  <a:extLst>
                    <a:ext uri="{9D8B030D-6E8A-4147-A177-3AD203B41FA5}">
                      <a16:colId xmlns:a16="http://schemas.microsoft.com/office/drawing/2014/main" val="1689833894"/>
                    </a:ext>
                  </a:extLst>
                </a:gridCol>
                <a:gridCol w="1951174">
                  <a:extLst>
                    <a:ext uri="{9D8B030D-6E8A-4147-A177-3AD203B41FA5}">
                      <a16:colId xmlns:a16="http://schemas.microsoft.com/office/drawing/2014/main" val="168022353"/>
                    </a:ext>
                  </a:extLst>
                </a:gridCol>
                <a:gridCol w="1948525">
                  <a:extLst>
                    <a:ext uri="{9D8B030D-6E8A-4147-A177-3AD203B41FA5}">
                      <a16:colId xmlns:a16="http://schemas.microsoft.com/office/drawing/2014/main" val="2082193977"/>
                    </a:ext>
                  </a:extLst>
                </a:gridCol>
              </a:tblGrid>
              <a:tr h="640995">
                <a:tc>
                  <a:txBody>
                    <a:bodyPr/>
                    <a:lstStyle/>
                    <a:p>
                      <a:r>
                        <a:rPr lang="de-DE" sz="15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Development Objekte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Zweck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Hinweis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6206918"/>
                  </a:ext>
                </a:extLst>
              </a:tr>
              <a:tr h="1671163"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Data Definition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Definieren einer CDS Entity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</a:t>
                      </a:r>
                      <a:r>
                        <a:rPr lang="de-DE" sz="11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Entities</a:t>
                      </a:r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View Entity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DDIC-</a:t>
                      </a:r>
                      <a:r>
                        <a:rPr lang="de-DE" sz="11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based</a:t>
                      </a:r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Views (obsolete)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</a:t>
                      </a:r>
                      <a:r>
                        <a:rPr lang="de-DE" sz="11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Projection</a:t>
                      </a:r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Views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Abstract </a:t>
                      </a:r>
                      <a:r>
                        <a:rPr lang="de-DE" sz="11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Entities</a:t>
                      </a:r>
                      <a:endParaRPr lang="de-DE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Table </a:t>
                      </a:r>
                      <a:r>
                        <a:rPr lang="de-DE" sz="11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Functions</a:t>
                      </a:r>
                      <a:endParaRPr lang="de-DE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Custom </a:t>
                      </a:r>
                      <a:r>
                        <a:rPr lang="de-DE" sz="11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Entities</a:t>
                      </a:r>
                      <a:endParaRPr lang="de-DE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</a:t>
                      </a:r>
                      <a:r>
                        <a:rPr lang="de-DE" sz="11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Hierachies</a:t>
                      </a:r>
                      <a:endParaRPr lang="de-DE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153574"/>
                  </a:ext>
                </a:extLst>
              </a:tr>
              <a:tr h="348477"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Access Control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Definieren einer CDS Rolle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Read 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Acess</a:t>
                      </a: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Data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7637759"/>
                  </a:ext>
                </a:extLst>
              </a:tr>
              <a:tr h="513813">
                <a:tc>
                  <a:txBody>
                    <a:bodyPr/>
                    <a:lstStyle/>
                    <a:p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</a:t>
                      </a:r>
                      <a:r>
                        <a:rPr lang="de-DE" sz="11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Metadata</a:t>
                      </a:r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Extension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Hinzufügen von 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Metadata</a:t>
                      </a: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für eine CDS Entity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Metadaten für CDS Entity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7436457"/>
                  </a:ext>
                </a:extLst>
              </a:tr>
              <a:tr h="679149">
                <a:tc>
                  <a:txBody>
                    <a:bodyPr/>
                    <a:lstStyle/>
                    <a:p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</a:t>
                      </a:r>
                      <a:r>
                        <a:rPr lang="de-DE" sz="11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Behavior</a:t>
                      </a:r>
                      <a:endParaRPr lang="de-DE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Definieren des Verhaltens eines BOs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Wird für die Transaktionsverarbeitung in RAP verwendet.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128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047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1099</Words>
  <Application>Microsoft Macintosh PowerPoint</Application>
  <PresentationFormat>Breitbild</PresentationFormat>
  <Paragraphs>171</Paragraphs>
  <Slides>39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39</vt:i4>
      </vt:variant>
    </vt:vector>
  </HeadingPairs>
  <TitlesOfParts>
    <vt:vector size="46" baseType="lpstr">
      <vt:lpstr>Aptos</vt:lpstr>
      <vt:lpstr>Aptos Display</vt:lpstr>
      <vt:lpstr>Arial</vt:lpstr>
      <vt:lpstr>Calibri</vt:lpstr>
      <vt:lpstr>Courier New</vt:lpstr>
      <vt:lpstr>static</vt:lpstr>
      <vt:lpstr>Office</vt:lpstr>
      <vt:lpstr>Data Modeling with Core Data Services</vt:lpstr>
      <vt:lpstr>Tag 1</vt:lpstr>
      <vt:lpstr>Einführung</vt:lpstr>
      <vt:lpstr>Entität</vt:lpstr>
      <vt:lpstr>Arten von CDS</vt:lpstr>
      <vt:lpstr>Nicht nur technische Definition von Datenobjekten</vt:lpstr>
      <vt:lpstr>Business Objekt</vt:lpstr>
      <vt:lpstr>Business Object</vt:lpstr>
      <vt:lpstr>ABAP CDS Objekte</vt:lpstr>
      <vt:lpstr>Einführung</vt:lpstr>
      <vt:lpstr>Änderungen zu ABAP 7.4 und 7.5</vt:lpstr>
      <vt:lpstr>Clean ABAP </vt:lpstr>
      <vt:lpstr>Einführung</vt:lpstr>
      <vt:lpstr>Hands On</vt:lpstr>
      <vt:lpstr>Basic SQL Features</vt:lpstr>
      <vt:lpstr>Entity-Relationship Model</vt:lpstr>
      <vt:lpstr>Das Datenmodell definieren</vt:lpstr>
      <vt:lpstr>Das Datenmodel definieren</vt:lpstr>
      <vt:lpstr>Hands On</vt:lpstr>
      <vt:lpstr>Hands On</vt:lpstr>
      <vt:lpstr>Unterschied Assoziationen und Joins</vt:lpstr>
      <vt:lpstr>Hands On</vt:lpstr>
      <vt:lpstr>Root entity</vt:lpstr>
      <vt:lpstr>Hands On</vt:lpstr>
      <vt:lpstr>Assoziation und Komposition</vt:lpstr>
      <vt:lpstr>Hands On</vt:lpstr>
      <vt:lpstr>Quiz</vt:lpstr>
      <vt:lpstr>SQL Features</vt:lpstr>
      <vt:lpstr>Hands on</vt:lpstr>
      <vt:lpstr>Hands on</vt:lpstr>
      <vt:lpstr>Hands On</vt:lpstr>
      <vt:lpstr>Hands On</vt:lpstr>
      <vt:lpstr>Hands On</vt:lpstr>
      <vt:lpstr>Hands On</vt:lpstr>
      <vt:lpstr>Hands On</vt:lpstr>
      <vt:lpstr>Hands On </vt:lpstr>
      <vt:lpstr>Hands on</vt:lpstr>
      <vt:lpstr>Hands On</vt:lpstr>
      <vt:lpstr>Brainstorming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 Implementierungs-Workflow</dc:title>
  <dc:creator>Nils Meyhoff</dc:creator>
  <cp:lastModifiedBy>Jan  Jagusch</cp:lastModifiedBy>
  <cp:revision>55</cp:revision>
  <dcterms:created xsi:type="dcterms:W3CDTF">2024-05-22T07:20:18Z</dcterms:created>
  <dcterms:modified xsi:type="dcterms:W3CDTF">2024-06-17T06:40:42Z</dcterms:modified>
</cp:coreProperties>
</file>