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2" r:id="rId2"/>
    <p:sldId id="339" r:id="rId3"/>
    <p:sldId id="290" r:id="rId4"/>
    <p:sldId id="327" r:id="rId5"/>
    <p:sldId id="291" r:id="rId6"/>
    <p:sldId id="292" r:id="rId7"/>
    <p:sldId id="32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25" r:id="rId17"/>
    <p:sldId id="306" r:id="rId18"/>
    <p:sldId id="307" r:id="rId19"/>
    <p:sldId id="308" r:id="rId20"/>
    <p:sldId id="309" r:id="rId21"/>
    <p:sldId id="322" r:id="rId22"/>
    <p:sldId id="319" r:id="rId23"/>
    <p:sldId id="329" r:id="rId24"/>
    <p:sldId id="320" r:id="rId25"/>
    <p:sldId id="324" r:id="rId26"/>
    <p:sldId id="321" r:id="rId27"/>
    <p:sldId id="328" r:id="rId28"/>
    <p:sldId id="301" r:id="rId29"/>
    <p:sldId id="330" r:id="rId30"/>
    <p:sldId id="331" r:id="rId31"/>
    <p:sldId id="332" r:id="rId32"/>
    <p:sldId id="333" r:id="rId33"/>
    <p:sldId id="334" r:id="rId34"/>
    <p:sldId id="335" r:id="rId35"/>
    <p:sldId id="337" r:id="rId36"/>
    <p:sldId id="341" r:id="rId37"/>
    <p:sldId id="342" r:id="rId38"/>
    <p:sldId id="336" r:id="rId39"/>
    <p:sldId id="343" r:id="rId40"/>
    <p:sldId id="338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0" autoAdjust="0"/>
    <p:restoredTop sz="95108"/>
  </p:normalViewPr>
  <p:slideViewPr>
    <p:cSldViewPr snapToGrid="0">
      <p:cViewPr varScale="1">
        <p:scale>
          <a:sx n="115" d="100"/>
          <a:sy n="11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sap.com/doc/abapdocu_750_index_htm/7.50/de-DE/abennews-75.htm" TargetMode="External"/><Relationship Id="rId1" Type="http://schemas.openxmlformats.org/officeDocument/2006/relationships/hyperlink" Target="https://help.sap.com/doc/abapdocu_750_index_htm/7.50/de-DE/abennews-740_sp08.htm" TargetMode="External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bapdocu_750_index_htm/7.50/de-DE/abennews-740_sp08.htm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help.sap.com/doc/abapdocu_750_index_htm/7.50/de-DE/abennews-75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0EAE-B750-416B-BDD0-EE9706CFB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791AC8-8A1E-41E8-8F73-7B2D996DD1BF}">
      <dgm:prSet/>
      <dgm:spPr/>
      <dgm:t>
        <a:bodyPr/>
        <a:lstStyle/>
        <a:p>
          <a:pPr>
            <a:defRPr cap="all"/>
          </a:pPr>
          <a:r>
            <a:rPr lang="de-DE">
              <a:hlinkClick xmlns:r="http://schemas.openxmlformats.org/officeDocument/2006/relationships" r:id="rId1"/>
            </a:rPr>
            <a:t>Änderungen zu Release 7.40, SP08</a:t>
          </a:r>
          <a:endParaRPr lang="en-US"/>
        </a:p>
      </dgm:t>
    </dgm:pt>
    <dgm:pt modelId="{98632A13-96C6-453C-BFB3-556BFA2B6E7C}" type="parTrans" cxnId="{963B750D-1BD6-42C9-8886-A9F901AEF2B8}">
      <dgm:prSet/>
      <dgm:spPr/>
      <dgm:t>
        <a:bodyPr/>
        <a:lstStyle/>
        <a:p>
          <a:endParaRPr lang="en-US"/>
        </a:p>
      </dgm:t>
    </dgm:pt>
    <dgm:pt modelId="{A7D19645-DB1C-41BE-8622-233C88F743ED}" type="sibTrans" cxnId="{963B750D-1BD6-42C9-8886-A9F901AEF2B8}">
      <dgm:prSet/>
      <dgm:spPr/>
      <dgm:t>
        <a:bodyPr/>
        <a:lstStyle/>
        <a:p>
          <a:endParaRPr lang="en-US"/>
        </a:p>
      </dgm:t>
    </dgm:pt>
    <dgm:pt modelId="{1F248C33-9066-44B6-8F09-B76826FA85B2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2"/>
            </a:rPr>
            <a:t>Änderungen zu den Releases 7.5x</a:t>
          </a:r>
          <a:endParaRPr lang="en-US" dirty="0"/>
        </a:p>
      </dgm:t>
    </dgm:pt>
    <dgm:pt modelId="{6DCD11F8-BF12-4AC3-B003-D79A9B7C22AE}" type="parTrans" cxnId="{7E3113AF-5E76-47F0-8F7D-D61FD4E3460B}">
      <dgm:prSet/>
      <dgm:spPr/>
      <dgm:t>
        <a:bodyPr/>
        <a:lstStyle/>
        <a:p>
          <a:endParaRPr lang="en-US"/>
        </a:p>
      </dgm:t>
    </dgm:pt>
    <dgm:pt modelId="{CA404C14-4329-494D-A150-C32DE42C74CC}" type="sibTrans" cxnId="{7E3113AF-5E76-47F0-8F7D-D61FD4E3460B}">
      <dgm:prSet/>
      <dgm:spPr/>
      <dgm:t>
        <a:bodyPr/>
        <a:lstStyle/>
        <a:p>
          <a:endParaRPr lang="en-US"/>
        </a:p>
      </dgm:t>
    </dgm:pt>
    <dgm:pt modelId="{729EB1F9-69C7-4A1E-A218-97023CE1FE74}" type="pres">
      <dgm:prSet presAssocID="{37BC0EAE-B750-416B-BDD0-EE9706CFB133}" presName="root" presStyleCnt="0">
        <dgm:presLayoutVars>
          <dgm:dir/>
          <dgm:resizeHandles val="exact"/>
        </dgm:presLayoutVars>
      </dgm:prSet>
      <dgm:spPr/>
    </dgm:pt>
    <dgm:pt modelId="{54D6511B-7DD1-440F-AE79-E2786C0C08A7}" type="pres">
      <dgm:prSet presAssocID="{C6791AC8-8A1E-41E8-8F73-7B2D996DD1BF}" presName="compNode" presStyleCnt="0"/>
      <dgm:spPr/>
    </dgm:pt>
    <dgm:pt modelId="{D97B3C34-D721-43FA-BCED-0EFC7DF25B19}" type="pres">
      <dgm:prSet presAssocID="{C6791AC8-8A1E-41E8-8F73-7B2D996DD1BF}" presName="iconBgRect" presStyleLbl="bgShp" presStyleIdx="0" presStyleCnt="2"/>
      <dgm:spPr/>
    </dgm:pt>
    <dgm:pt modelId="{358D2B44-FDC5-4503-A338-5660D92A09B5}" type="pres">
      <dgm:prSet presAssocID="{C6791AC8-8A1E-41E8-8F73-7B2D996DD1B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316ACED-DE83-4B6A-BC84-19D840BF92F5}" type="pres">
      <dgm:prSet presAssocID="{C6791AC8-8A1E-41E8-8F73-7B2D996DD1BF}" presName="spaceRect" presStyleCnt="0"/>
      <dgm:spPr/>
    </dgm:pt>
    <dgm:pt modelId="{A18067FE-8C81-46CD-A2E7-D23EB0632787}" type="pres">
      <dgm:prSet presAssocID="{C6791AC8-8A1E-41E8-8F73-7B2D996DD1BF}" presName="textRect" presStyleLbl="revTx" presStyleIdx="0" presStyleCnt="2">
        <dgm:presLayoutVars>
          <dgm:chMax val="1"/>
          <dgm:chPref val="1"/>
        </dgm:presLayoutVars>
      </dgm:prSet>
      <dgm:spPr/>
    </dgm:pt>
    <dgm:pt modelId="{65FF3AB3-8D33-4F69-8FF4-BE46596CF5B2}" type="pres">
      <dgm:prSet presAssocID="{A7D19645-DB1C-41BE-8622-233C88F743ED}" presName="sibTrans" presStyleCnt="0"/>
      <dgm:spPr/>
    </dgm:pt>
    <dgm:pt modelId="{DE78D177-F5F3-46DE-8A46-92823074E45A}" type="pres">
      <dgm:prSet presAssocID="{1F248C33-9066-44B6-8F09-B76826FA85B2}" presName="compNode" presStyleCnt="0"/>
      <dgm:spPr/>
    </dgm:pt>
    <dgm:pt modelId="{562F8746-6AC2-4808-A8BA-90BA32125036}" type="pres">
      <dgm:prSet presAssocID="{1F248C33-9066-44B6-8F09-B76826FA85B2}" presName="iconBgRect" presStyleLbl="bgShp" presStyleIdx="1" presStyleCnt="2"/>
      <dgm:spPr>
        <a:solidFill>
          <a:schemeClr val="accent2"/>
        </a:solidFill>
      </dgm:spPr>
    </dgm:pt>
    <dgm:pt modelId="{D84195CA-3E99-4351-82ED-86644EB9BF8E}" type="pres">
      <dgm:prSet presAssocID="{1F248C33-9066-44B6-8F09-B76826FA85B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B1C9E8-119D-4A0C-9B06-FE9A21BBF2EC}" type="pres">
      <dgm:prSet presAssocID="{1F248C33-9066-44B6-8F09-B76826FA85B2}" presName="spaceRect" presStyleCnt="0"/>
      <dgm:spPr/>
    </dgm:pt>
    <dgm:pt modelId="{55C4AE62-E47B-47DE-A133-E50D59353067}" type="pres">
      <dgm:prSet presAssocID="{1F248C33-9066-44B6-8F09-B76826FA85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3B750D-1BD6-42C9-8886-A9F901AEF2B8}" srcId="{37BC0EAE-B750-416B-BDD0-EE9706CFB133}" destId="{C6791AC8-8A1E-41E8-8F73-7B2D996DD1BF}" srcOrd="0" destOrd="0" parTransId="{98632A13-96C6-453C-BFB3-556BFA2B6E7C}" sibTransId="{A7D19645-DB1C-41BE-8622-233C88F743ED}"/>
    <dgm:cxn modelId="{ED736420-CB3D-4283-BCB5-55E01A6BA1CA}" type="presOf" srcId="{C6791AC8-8A1E-41E8-8F73-7B2D996DD1BF}" destId="{A18067FE-8C81-46CD-A2E7-D23EB0632787}" srcOrd="0" destOrd="0" presId="urn:microsoft.com/office/officeart/2018/5/layout/IconCircleLabelList"/>
    <dgm:cxn modelId="{E7EE193F-4F60-4637-A33B-E16B09954B27}" type="presOf" srcId="{37BC0EAE-B750-416B-BDD0-EE9706CFB133}" destId="{729EB1F9-69C7-4A1E-A218-97023CE1FE74}" srcOrd="0" destOrd="0" presId="urn:microsoft.com/office/officeart/2018/5/layout/IconCircleLabelList"/>
    <dgm:cxn modelId="{A1DACB98-299A-44AC-8B88-1B0662505DB6}" type="presOf" srcId="{1F248C33-9066-44B6-8F09-B76826FA85B2}" destId="{55C4AE62-E47B-47DE-A133-E50D59353067}" srcOrd="0" destOrd="0" presId="urn:microsoft.com/office/officeart/2018/5/layout/IconCircleLabelList"/>
    <dgm:cxn modelId="{7E3113AF-5E76-47F0-8F7D-D61FD4E3460B}" srcId="{37BC0EAE-B750-416B-BDD0-EE9706CFB133}" destId="{1F248C33-9066-44B6-8F09-B76826FA85B2}" srcOrd="1" destOrd="0" parTransId="{6DCD11F8-BF12-4AC3-B003-D79A9B7C22AE}" sibTransId="{CA404C14-4329-494D-A150-C32DE42C74CC}"/>
    <dgm:cxn modelId="{6CDD5C81-D965-4548-878B-879CB4B7894E}" type="presParOf" srcId="{729EB1F9-69C7-4A1E-A218-97023CE1FE74}" destId="{54D6511B-7DD1-440F-AE79-E2786C0C08A7}" srcOrd="0" destOrd="0" presId="urn:microsoft.com/office/officeart/2018/5/layout/IconCircleLabelList"/>
    <dgm:cxn modelId="{6CD49935-0A49-45CF-AF07-A37881E91804}" type="presParOf" srcId="{54D6511B-7DD1-440F-AE79-E2786C0C08A7}" destId="{D97B3C34-D721-43FA-BCED-0EFC7DF25B19}" srcOrd="0" destOrd="0" presId="urn:microsoft.com/office/officeart/2018/5/layout/IconCircleLabelList"/>
    <dgm:cxn modelId="{C3650BEF-F7C4-4B7C-AA35-6297A8B30C70}" type="presParOf" srcId="{54D6511B-7DD1-440F-AE79-E2786C0C08A7}" destId="{358D2B44-FDC5-4503-A338-5660D92A09B5}" srcOrd="1" destOrd="0" presId="urn:microsoft.com/office/officeart/2018/5/layout/IconCircleLabelList"/>
    <dgm:cxn modelId="{89D438AB-0C94-4433-8A85-2489B854CA72}" type="presParOf" srcId="{54D6511B-7DD1-440F-AE79-E2786C0C08A7}" destId="{D316ACED-DE83-4B6A-BC84-19D840BF92F5}" srcOrd="2" destOrd="0" presId="urn:microsoft.com/office/officeart/2018/5/layout/IconCircleLabelList"/>
    <dgm:cxn modelId="{7A34D4AB-55A3-4984-B96C-F9D8B5094422}" type="presParOf" srcId="{54D6511B-7DD1-440F-AE79-E2786C0C08A7}" destId="{A18067FE-8C81-46CD-A2E7-D23EB0632787}" srcOrd="3" destOrd="0" presId="urn:microsoft.com/office/officeart/2018/5/layout/IconCircleLabelList"/>
    <dgm:cxn modelId="{8D41A824-5001-494B-8116-16FB9ABB8BAB}" type="presParOf" srcId="{729EB1F9-69C7-4A1E-A218-97023CE1FE74}" destId="{65FF3AB3-8D33-4F69-8FF4-BE46596CF5B2}" srcOrd="1" destOrd="0" presId="urn:microsoft.com/office/officeart/2018/5/layout/IconCircleLabelList"/>
    <dgm:cxn modelId="{C53E0A0A-33DE-489E-B08D-8D1969E6CD32}" type="presParOf" srcId="{729EB1F9-69C7-4A1E-A218-97023CE1FE74}" destId="{DE78D177-F5F3-46DE-8A46-92823074E45A}" srcOrd="2" destOrd="0" presId="urn:microsoft.com/office/officeart/2018/5/layout/IconCircleLabelList"/>
    <dgm:cxn modelId="{2C7283DB-CBDE-4ABB-90CA-295FF401F7BE}" type="presParOf" srcId="{DE78D177-F5F3-46DE-8A46-92823074E45A}" destId="{562F8746-6AC2-4808-A8BA-90BA32125036}" srcOrd="0" destOrd="0" presId="urn:microsoft.com/office/officeart/2018/5/layout/IconCircleLabelList"/>
    <dgm:cxn modelId="{E2D3BEB4-2BFB-4639-B9A3-1FD30A4C3748}" type="presParOf" srcId="{DE78D177-F5F3-46DE-8A46-92823074E45A}" destId="{D84195CA-3E99-4351-82ED-86644EB9BF8E}" srcOrd="1" destOrd="0" presId="urn:microsoft.com/office/officeart/2018/5/layout/IconCircleLabelList"/>
    <dgm:cxn modelId="{4B4F9BBF-D43F-43CE-8101-3353A927CDD4}" type="presParOf" srcId="{DE78D177-F5F3-46DE-8A46-92823074E45A}" destId="{18B1C9E8-119D-4A0C-9B06-FE9A21BBF2EC}" srcOrd="2" destOrd="0" presId="urn:microsoft.com/office/officeart/2018/5/layout/IconCircleLabelList"/>
    <dgm:cxn modelId="{83206DAC-B545-46D0-8FD5-B8F4AD0EEFED}" type="presParOf" srcId="{DE78D177-F5F3-46DE-8A46-92823074E45A}" destId="{55C4AE62-E47B-47DE-A133-E50D593530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3C34-D721-43FA-BCED-0EFC7DF25B19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2B44-FDC5-4503-A338-5660D92A09B5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67FE-8C81-46CD-A2E7-D23EB063278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>
              <a:hlinkClick xmlns:r="http://schemas.openxmlformats.org/officeDocument/2006/relationships" r:id="rId3"/>
            </a:rPr>
            <a:t>Änderungen zu Release 7.40, SP08</a:t>
          </a:r>
          <a:endParaRPr lang="en-US" sz="2500" kern="1200"/>
        </a:p>
      </dsp:txBody>
      <dsp:txXfrm>
        <a:off x="1342800" y="3054438"/>
        <a:ext cx="3600000" cy="720000"/>
      </dsp:txXfrm>
    </dsp:sp>
    <dsp:sp modelId="{562F8746-6AC2-4808-A8BA-90BA32125036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95CA-3E99-4351-82ED-86644EB9BF8E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AE62-E47B-47DE-A133-E50D59353067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4"/>
            </a:rPr>
            <a:t>Änderungen zu den Releases 7.5x</a:t>
          </a:r>
          <a:endParaRPr lang="en-US" sz="25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AP/styleguides/blob/main/clean-abap/CleanABAP_d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ABAP 7.5x and Clean ABAP</a:t>
            </a:r>
            <a:r>
              <a:rPr lang="de-DE">
                <a:effectLst/>
              </a:rPr>
              <a:t> 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C5173-D044-5673-523A-FCBFDB3C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Änderungen zu ABAP 7.4 und 7.5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Inhaltsplatzhalter 2">
            <a:extLst>
              <a:ext uri="{FF2B5EF4-FFF2-40B4-BE49-F238E27FC236}">
                <a16:creationId xmlns:a16="http://schemas.microsoft.com/office/drawing/2014/main" id="{4251C547-8C05-B714-6DE3-4648ABBB1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7872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31BAB-A1BA-5D8A-E74D-89E5A10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Clean ABAP	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nhaltsplatzhalter 2">
            <a:extLst>
              <a:ext uri="{FF2B5EF4-FFF2-40B4-BE49-F238E27FC236}">
                <a16:creationId xmlns:a16="http://schemas.microsoft.com/office/drawing/2014/main" id="{27A69DFF-9788-CC78-AD0A-7894BCC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  <a:hlinkClick r:id="rId2"/>
              </a:rPr>
              <a:t>Clean ABAP Styleguid</a:t>
            </a:r>
            <a:endParaRPr lang="en-US" sz="2200" kern="1200">
              <a:latin typeface="+mn-lt"/>
              <a:ea typeface="+mn-ea"/>
              <a:cs typeface="+mn-cs"/>
            </a:endParaRPr>
          </a:p>
          <a:p>
            <a:r>
              <a:rPr lang="de-DE" sz="2200" b="0" i="0" u="none" strike="noStrike">
                <a:effectLst/>
                <a:highlight>
                  <a:srgbClr val="FFFFFF"/>
                </a:highlight>
                <a:latin typeface="static"/>
              </a:rPr>
              <a:t>Ziel des Guides ist es, Programmierer zu unterstützen, einen effizienteren, verständlicheren und robusteren Code zu schreiben.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87" name="Picture 57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9253C3B0-80D4-C284-0E64-DC3DA591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0" r="161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Arbeiten mit CDS Views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4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1A61-D8C1-C52D-CA4A-7F5DA4C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Basic 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5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68EB86-2D45-FCEE-FAAC-FB52665E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Entity-Relationship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2F418-5DDE-F5A3-8CA4-742AEE86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„Modell zur Darstellung von Dingen / Gegenständen / Objekten und deren Beziehungen“</a:t>
            </a:r>
          </a:p>
          <a:p>
            <a:r>
              <a:rPr lang="de-DE" dirty="0"/>
              <a:t>Semantische Datenmodellierung den in einem gegebenen Kontext (z. B. einem Projekt zur Erstellung eines Informationssystems) relevanten Ausschnitt der realen Welt zu bestimmen und darzustellen.</a:t>
            </a:r>
          </a:p>
          <a:p>
            <a:r>
              <a:rPr lang="de-DE" dirty="0"/>
              <a:t>Die grafische Darstellung von Entitäts- und Beziehungstypen wird Entity-</a:t>
            </a:r>
            <a:r>
              <a:rPr lang="de-DE" dirty="0" err="1"/>
              <a:t>Relationship</a:t>
            </a:r>
            <a:r>
              <a:rPr lang="de-DE" dirty="0"/>
              <a:t>-Diagramm (ERD) oder ER-Diagramm genannt.</a:t>
            </a:r>
          </a:p>
        </p:txBody>
      </p:sp>
    </p:spTree>
    <p:extLst>
      <p:ext uri="{BB962C8B-B14F-4D97-AF65-F5344CB8AC3E}">
        <p14:creationId xmlns:p14="http://schemas.microsoft.com/office/powerpoint/2010/main" val="18328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4E73D-FEFE-FAC3-7369-41F3F94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Datenmodell definieren</a:t>
            </a:r>
          </a:p>
        </p:txBody>
      </p:sp>
      <p:pic>
        <p:nvPicPr>
          <p:cNvPr id="5" name="Inhaltsplatzhalter 4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295193C-DE66-5729-A9B9-599EC887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9" y="2348161"/>
            <a:ext cx="4142637" cy="382880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B5A6175-4903-8125-E0E8-BACC1CEC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399"/>
              </p:ext>
            </p:extLst>
          </p:nvPr>
        </p:nvGraphicFramePr>
        <p:xfrm>
          <a:off x="5736349" y="2531949"/>
          <a:ext cx="5811130" cy="34612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9677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  <a:gridCol w="1868856">
                  <a:extLst>
                    <a:ext uri="{9D8B030D-6E8A-4147-A177-3AD203B41FA5}">
                      <a16:colId xmlns:a16="http://schemas.microsoft.com/office/drawing/2014/main" val="357768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endParaRPr lang="de-DE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Table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(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header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Item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Schedule Line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SalesOrderScheduleLine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2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13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Text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5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9FFA1-7D19-D58F-4EBF-FE6B4AD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 Datenmodel definieren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B5592B-C7E1-91BB-5524-05163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Datenbanktabelle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befüllen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dirty="0"/>
              <a:t>Quelltext im GIT unter </a:t>
            </a:r>
            <a:r>
              <a:rPr lang="de-DE" sz="1400" dirty="0">
                <a:hlinkClick r:id="rId2"/>
              </a:rPr>
              <a:t>Schulung</a:t>
            </a:r>
            <a:endParaRPr lang="de-DE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Einfache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CDS Views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A20896-D624-B4C6-E2F8-8CD496C2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Unterschied Assoziationen und Joins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8A719B-493B-7558-D831-0BC3C970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</a:t>
            </a:r>
            <a:r>
              <a:rPr lang="de-DE" dirty="0" err="1"/>
              <a:t>Join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“</a:t>
            </a:r>
          </a:p>
          <a:p>
            <a:r>
              <a:rPr lang="de-DE" dirty="0"/>
              <a:t>Technisch gesehen sind beide Optionen ähnlich. Der Hauptunterschied besteht darin, dass die über die Assoziation verbundenen Tabellen nur dann ausgewählt werden, wenn der Aufrufer (z. B. die SELECT-Anweisung in ABAP) mindestens ein Feld der Bezugstabelle haben möchte.</a:t>
            </a:r>
          </a:p>
        </p:txBody>
      </p:sp>
    </p:spTree>
    <p:extLst>
      <p:ext uri="{BB962C8B-B14F-4D97-AF65-F5344CB8AC3E}">
        <p14:creationId xmlns:p14="http://schemas.microsoft.com/office/powerpoint/2010/main" val="41717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Assoziationen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Musterlösung im GIT unter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AB7C45-35E2-7AE1-208D-73529A6D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Root entity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B3323-A9E8-B647-75BE-1CF99A8E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Mit einer Root-View-Entität können wir nun jede View-Entität als mögliches Business-Objekt (BO) definieren. </a:t>
            </a:r>
          </a:p>
          <a:p>
            <a:r>
              <a:rPr lang="de-DE" dirty="0"/>
              <a:t>Dieses BO kann später in der SAP </a:t>
            </a:r>
            <a:r>
              <a:rPr lang="de-DE" dirty="0" err="1"/>
              <a:t>RESTful</a:t>
            </a:r>
            <a:r>
              <a:rPr lang="de-DE" dirty="0"/>
              <a:t>-Anwendungsprogrammierung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41386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entity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Musterlösung im GIT unter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D7628-3384-EEBA-256A-11286EF2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Assoziation und Komposition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1D98-B330-4808-1393-31D8E2BB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200" dirty="0"/>
              <a:t>Eine CDS-Komposition ist eine spezialisierte/strengere Form der CDS-Assoziation, die die CDS-Entität als übergeordnete Entität des Kompositionsziels definiert. </a:t>
            </a:r>
          </a:p>
          <a:p>
            <a:r>
              <a:rPr lang="de-DE" sz="2200" dirty="0"/>
              <a:t>Die Ziel-Entität der Komposition ist die untergeordnete Entität und muss eine TO-PARENT-Assoziation zu ihrer übergeordneten Entität definieren.</a:t>
            </a:r>
          </a:p>
          <a:p>
            <a:r>
              <a:rPr lang="de-DE" sz="2200" dirty="0"/>
              <a:t>Existentielle Abhängigkeit, welche für uns ebenfalls im RAP-Kontext wichtig ist.</a:t>
            </a:r>
          </a:p>
        </p:txBody>
      </p:sp>
    </p:spTree>
    <p:extLst>
      <p:ext uri="{BB962C8B-B14F-4D97-AF65-F5344CB8AC3E}">
        <p14:creationId xmlns:p14="http://schemas.microsoft.com/office/powerpoint/2010/main" val="156160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Kompositionen 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Musterlösung im GIT unter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77F70-24E1-AD32-36FF-A15CB479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1FCF9-CE4D-0C54-0B09-8F34BACD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Was ist eine Entität?</a:t>
            </a:r>
          </a:p>
          <a:p>
            <a:r>
              <a:rPr lang="de-DE" sz="2200"/>
              <a:t>Was ist ein BO?</a:t>
            </a:r>
          </a:p>
          <a:p>
            <a:r>
              <a:rPr lang="de-DE" sz="2200"/>
              <a:t>Was ist der Unterschied zwischen einer CDS-View mit „define view...“ und “define view entity...“.</a:t>
            </a:r>
          </a:p>
          <a:p>
            <a:r>
              <a:rPr lang="de-DE" sz="2200"/>
              <a:t>Was sind Assoziationen? Ziehe einen Vergleich zu einem herkömmlichen Join.</a:t>
            </a:r>
          </a:p>
          <a:p>
            <a:r>
              <a:rPr lang="de-DE" sz="2200"/>
              <a:t>Wofür werden Kompositionen verwendet?</a:t>
            </a:r>
          </a:p>
          <a:p>
            <a:r>
              <a:rPr lang="de-DE" sz="2200"/>
              <a:t>Beschreibe den Grundaufbau einer CDS.</a:t>
            </a:r>
          </a:p>
          <a:p>
            <a:r>
              <a:rPr lang="de-DE" sz="2200"/>
              <a:t>Wozu dienen Annotationen?</a:t>
            </a:r>
          </a:p>
        </p:txBody>
      </p:sp>
    </p:spTree>
    <p:extLst>
      <p:ext uri="{BB962C8B-B14F-4D97-AF65-F5344CB8AC3E}">
        <p14:creationId xmlns:p14="http://schemas.microsoft.com/office/powerpoint/2010/main" val="11724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17728B-FC25-15D6-7ABD-1BF910C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EA24F-F939-2467-4F28-18BB5AFA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Teste </a:t>
            </a:r>
            <a:r>
              <a:rPr lang="en-US" sz="2200" dirty="0" err="1"/>
              <a:t>ob</a:t>
            </a:r>
            <a:r>
              <a:rPr lang="en-US" sz="2200" dirty="0"/>
              <a:t> Cross Client </a:t>
            </a:r>
            <a:r>
              <a:rPr lang="en-US" sz="2200" dirty="0" err="1"/>
              <a:t>Selektionen</a:t>
            </a:r>
            <a:r>
              <a:rPr lang="en-US" sz="2200" dirty="0"/>
              <a:t> auf CDS-Views </a:t>
            </a:r>
            <a:r>
              <a:rPr lang="en-US" sz="2200" dirty="0" err="1"/>
              <a:t>ebenfalls</a:t>
            </a:r>
            <a:r>
              <a:rPr lang="en-US" sz="2200" dirty="0"/>
              <a:t> </a:t>
            </a:r>
            <a:r>
              <a:rPr lang="en-US" sz="2200" dirty="0" err="1"/>
              <a:t>möglich</a:t>
            </a:r>
            <a:r>
              <a:rPr lang="en-US" sz="2200" dirty="0"/>
              <a:t> </a:t>
            </a:r>
            <a:r>
              <a:rPr lang="en-US" sz="2200" dirty="0" err="1"/>
              <a:t>ist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Erstelle</a:t>
            </a:r>
            <a:r>
              <a:rPr lang="en-US" sz="2200" dirty="0"/>
              <a:t> </a:t>
            </a:r>
            <a:r>
              <a:rPr lang="en-US" sz="2200" dirty="0" err="1"/>
              <a:t>hierzu</a:t>
            </a:r>
            <a:r>
              <a:rPr lang="en-US" sz="2200" dirty="0"/>
              <a:t> </a:t>
            </a:r>
            <a:r>
              <a:rPr lang="en-US" sz="2200" dirty="0" err="1"/>
              <a:t>einen</a:t>
            </a:r>
            <a:r>
              <a:rPr lang="en-US" sz="2200" dirty="0"/>
              <a:t> Report.</a:t>
            </a:r>
          </a:p>
          <a:p>
            <a:r>
              <a:rPr lang="en-US" sz="2200" dirty="0" err="1"/>
              <a:t>Nutze</a:t>
            </a: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von 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err="1"/>
              <a:t>erstellte</a:t>
            </a:r>
            <a:r>
              <a:rPr lang="en-US" sz="2200" dirty="0"/>
              <a:t> CDS.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AE1321-B2E4-5947-EC29-B1151EA3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24230"/>
            <a:ext cx="10917936" cy="22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objektorientierten Modells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D3106-6958-DB6B-2122-DC068C4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5F91F0-8EED-3ECD-B673-DF7F9C5D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einen Report mit einem Select, welches Werte aus Sales Order Item und dem Produkt Header wiedergibt. </a:t>
            </a:r>
          </a:p>
        </p:txBody>
      </p:sp>
    </p:spTree>
    <p:extLst>
      <p:ext uri="{BB962C8B-B14F-4D97-AF65-F5344CB8AC3E}">
        <p14:creationId xmlns:p14="http://schemas.microsoft.com/office/powerpoint/2010/main" val="369474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684F9-C80F-B3AD-67B7-E38E29CB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3C91-4584-644B-B612-910E78B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 Programm, welches die Daten aus der Sales Order </a:t>
            </a:r>
            <a:r>
              <a:rPr lang="de-DE" sz="2200" dirty="0" err="1"/>
              <a:t>Scheduleline</a:t>
            </a:r>
            <a:r>
              <a:rPr lang="de-DE" sz="2200" dirty="0"/>
              <a:t> selektiert.</a:t>
            </a:r>
          </a:p>
          <a:p>
            <a:r>
              <a:rPr lang="de-DE" sz="2200" dirty="0"/>
              <a:t>Gebe Daten aus dem Header, den Items, dem Produkt sowie den Produkttext zurück.</a:t>
            </a:r>
          </a:p>
          <a:p>
            <a:r>
              <a:rPr lang="de-DE" sz="2200" dirty="0"/>
              <a:t>Was fällt dir beim Produkttext auf?</a:t>
            </a:r>
          </a:p>
          <a:p>
            <a:r>
              <a:rPr lang="de-DE" sz="2200" dirty="0"/>
              <a:t>Wie kann das Problem umgangen werden?</a:t>
            </a:r>
          </a:p>
        </p:txBody>
      </p:sp>
    </p:spTree>
    <p:extLst>
      <p:ext uri="{BB962C8B-B14F-4D97-AF65-F5344CB8AC3E}">
        <p14:creationId xmlns:p14="http://schemas.microsoft.com/office/powerpoint/2010/main" val="69977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8321C-1A22-D20C-0FA3-87E6CF3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0BE9C-49F8-D5D8-395C-1A793840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den CDS View </a:t>
            </a:r>
            <a:r>
              <a:rPr lang="de-DE" sz="2200" dirty="0" err="1"/>
              <a:t>Z_ViewWithOptionalParameters</a:t>
            </a:r>
            <a:r>
              <a:rPr lang="de-DE" sz="2200" dirty="0"/>
              <a:t> an.</a:t>
            </a:r>
          </a:p>
          <a:p>
            <a:r>
              <a:rPr lang="de-DE" sz="2200" dirty="0"/>
              <a:t>Schreibe einen Report, der ein Select mit dem heutigen System-Datum nutzt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... 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p_parameter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... ) </a:t>
            </a:r>
          </a:p>
          <a:p>
            <a:r>
              <a:rPr lang="de-DE" sz="2200" dirty="0"/>
              <a:t>Nutze auch die weiteren Parameter in deinem Report via </a:t>
            </a:r>
            <a:r>
              <a:rPr lang="de-DE" sz="2200" dirty="0" err="1"/>
              <a:t>Z_ViewWithParameters</a:t>
            </a:r>
            <a:r>
              <a:rPr lang="de-DE" sz="22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92112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963F26-CF11-D512-C011-14ECC5C2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B369F-F0B3-BB1E-4BE6-2636028D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Report der </a:t>
            </a:r>
            <a:r>
              <a:rPr lang="en-US" sz="2000" dirty="0" err="1"/>
              <a:t>ein</a:t>
            </a:r>
            <a:r>
              <a:rPr lang="en-US" sz="2000" dirty="0"/>
              <a:t> Select Distinct </a:t>
            </a:r>
            <a:r>
              <a:rPr lang="en-US" sz="2000" dirty="0" err="1"/>
              <a:t>durchführt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Wozu</a:t>
            </a:r>
            <a:r>
              <a:rPr lang="en-US" sz="2000" dirty="0"/>
              <a:t> </a:t>
            </a:r>
            <a:r>
              <a:rPr lang="en-US" sz="2000" dirty="0" err="1"/>
              <a:t>dient</a:t>
            </a:r>
            <a:r>
              <a:rPr lang="en-US" sz="2000" dirty="0"/>
              <a:t> Distinct?</a:t>
            </a:r>
          </a:p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CDS View der den Distinct </a:t>
            </a:r>
            <a:r>
              <a:rPr lang="en-US" sz="2000" dirty="0" err="1"/>
              <a:t>Befehl</a:t>
            </a:r>
            <a:r>
              <a:rPr lang="en-US" sz="2000" dirty="0"/>
              <a:t> </a:t>
            </a:r>
            <a:r>
              <a:rPr lang="en-US" sz="2000" dirty="0" err="1"/>
              <a:t>nutzt</a:t>
            </a:r>
            <a:r>
              <a:rPr lang="en-US" sz="2000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5F2F11-6804-106C-1525-5EC91A2FD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78819"/>
            <a:ext cx="10917936" cy="21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9C2BFB-15E0-BD6B-5104-D1EF8467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60C0E-825D-BD95-5F29-94799C2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Schreibe ein CDS View, als Select auf Z_ViewAsDataSourceD.</a:t>
            </a:r>
          </a:p>
          <a:p>
            <a:r>
              <a:rPr lang="de-DE" sz="2200"/>
              <a:t>Setze einen LEFT Outer Join auf Z_ViewAsDataSourceD und den Feldern FieldD2 = FieldE1.</a:t>
            </a:r>
          </a:p>
          <a:p>
            <a:endParaRPr lang="de-DE" sz="2200"/>
          </a:p>
          <a:p>
            <a:r>
              <a:rPr lang="de-DE" sz="2200"/>
              <a:t>Schreibe eine CDS die das Left Outer Join als Association umsetzt.</a:t>
            </a:r>
          </a:p>
        </p:txBody>
      </p:sp>
    </p:spTree>
    <p:extLst>
      <p:ext uri="{BB962C8B-B14F-4D97-AF65-F5344CB8AC3E}">
        <p14:creationId xmlns:p14="http://schemas.microsoft.com/office/powerpoint/2010/main" val="284775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04F7A-5CE8-B1F9-B86F-C7E58B7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6BE0-F7C9-512F-DF28-BCE5F6C2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400" dirty="0" err="1"/>
              <a:t>Schaue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 den CDS View </a:t>
            </a:r>
            <a:r>
              <a:rPr lang="en-US" sz="1400" dirty="0" err="1"/>
              <a:t>aus</a:t>
            </a:r>
            <a:r>
              <a:rPr lang="en-US" sz="1400" dirty="0"/>
              <a:t> der </a:t>
            </a:r>
            <a:r>
              <a:rPr lang="en-US" sz="1400" dirty="0" err="1"/>
              <a:t>Selektion</a:t>
            </a:r>
            <a:r>
              <a:rPr lang="en-US" sz="1400" dirty="0"/>
              <a:t> an.</a:t>
            </a:r>
          </a:p>
          <a:p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Report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diesem</a:t>
            </a:r>
            <a:r>
              <a:rPr lang="en-US" sz="1400" dirty="0"/>
              <a:t> Select und </a:t>
            </a:r>
            <a:r>
              <a:rPr lang="en-US" sz="1400" dirty="0" err="1"/>
              <a:t>vergleiche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</a:t>
            </a:r>
            <a:r>
              <a:rPr lang="en-US" sz="1400" dirty="0" err="1"/>
              <a:t>Ergebnis</a:t>
            </a:r>
            <a:r>
              <a:rPr lang="en-US" sz="1400" dirty="0"/>
              <a:t> (IF </a:t>
            </a:r>
            <a:r>
              <a:rPr lang="en-US" sz="1400" dirty="0" err="1"/>
              <a:t>Anweisung</a:t>
            </a:r>
            <a:r>
              <a:rPr lang="en-US" sz="1400" dirty="0"/>
              <a:t>) die Felder </a:t>
            </a:r>
            <a:r>
              <a:rPr lang="en-US" sz="1400" dirty="0" err="1"/>
              <a:t>castchar</a:t>
            </a:r>
            <a:r>
              <a:rPr lang="en-US" sz="1400" dirty="0"/>
              <a:t> und numc000... via EQ.</a:t>
            </a:r>
          </a:p>
          <a:p>
            <a:r>
              <a:rPr lang="en-US" sz="1400" dirty="0" err="1"/>
              <a:t>Zusatzsaufgabe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CDS View das ZI_SFLIGHT </a:t>
            </a:r>
            <a:r>
              <a:rPr lang="en-US" sz="1400" dirty="0" err="1"/>
              <a:t>selektiert</a:t>
            </a:r>
            <a:r>
              <a:rPr lang="en-US" sz="1400" dirty="0"/>
              <a:t> </a:t>
            </a:r>
            <a:r>
              <a:rPr lang="en-US" sz="1400" dirty="0" err="1"/>
              <a:t>aber</a:t>
            </a:r>
            <a:r>
              <a:rPr lang="en-US" sz="1400" dirty="0"/>
              <a:t> den Timestamp in </a:t>
            </a:r>
            <a:r>
              <a:rPr lang="en-US" sz="1400" dirty="0" err="1"/>
              <a:t>ein</a:t>
            </a:r>
            <a:r>
              <a:rPr lang="en-US" sz="1400" dirty="0"/>
              <a:t> Datum </a:t>
            </a:r>
            <a:r>
              <a:rPr lang="en-US" sz="1400" dirty="0" err="1"/>
              <a:t>wandelt</a:t>
            </a:r>
            <a:r>
              <a:rPr lang="en-US" sz="1400" dirty="0"/>
              <a:t>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7B60C0-F785-C770-A114-6E5AC67E3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65658"/>
            <a:ext cx="10917936" cy="1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BD5CAD-37A6-7C0A-487E-E5760D88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F37859D-2ADE-E59E-7839-E21FCBA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ZI_PRODUCTS_000 an.</a:t>
            </a:r>
          </a:p>
          <a:p>
            <a:r>
              <a:rPr lang="de-DE" sz="2200" dirty="0"/>
              <a:t>Beschreibe kurz, was dieser View darstellt.</a:t>
            </a:r>
          </a:p>
        </p:txBody>
      </p:sp>
    </p:spTree>
    <p:extLst>
      <p:ext uri="{BB962C8B-B14F-4D97-AF65-F5344CB8AC3E}">
        <p14:creationId xmlns:p14="http://schemas.microsoft.com/office/powerpoint/2010/main" val="4130548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163EE-9B06-B949-A431-D4CF868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63649-654D-D225-C8A1-29199E8A2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Schreibe eine ähnliche View, welches von ZI_PRODUCTS_000 selektiert.</a:t>
            </a:r>
          </a:p>
          <a:p>
            <a:r>
              <a:rPr lang="de-DE" dirty="0"/>
              <a:t>Nutze für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einen </a:t>
            </a:r>
            <a:r>
              <a:rPr lang="de-DE" dirty="0" err="1"/>
              <a:t>parameter</a:t>
            </a:r>
            <a:r>
              <a:rPr lang="de-DE" dirty="0"/>
              <a:t>.</a:t>
            </a:r>
          </a:p>
          <a:p>
            <a:r>
              <a:rPr lang="de-DE" dirty="0"/>
              <a:t>Übergebe den Parameter aus einem Report heraus mittels im </a:t>
            </a:r>
            <a:r>
              <a:rPr lang="de-DE" dirty="0" err="1"/>
              <a:t>Selekt</a:t>
            </a:r>
            <a:r>
              <a:rPr lang="de-DE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7B53745-A28E-7289-0511-89741115B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8293"/>
            <a:ext cx="5181600" cy="2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9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31E611-DE3B-AB67-721A-0F120C81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CDC4504-6868-6EC8-73B3-C9371951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Setze folgenden Report um.</a:t>
            </a:r>
          </a:p>
          <a:p>
            <a:r>
              <a:rPr lang="en-US" sz="2200"/>
              <a:t>Dokumentiere im Quellcode die Ergebnisse der unterschiedlichen Selektionen.</a:t>
            </a:r>
          </a:p>
          <a:p>
            <a:r>
              <a:rPr lang="en-US" sz="2200"/>
              <a:t>Kannst du sagen, warum die Ergebnisse unterschiedlich ausfallen?</a:t>
            </a:r>
          </a:p>
          <a:p>
            <a:r>
              <a:rPr lang="en-US" sz="2200"/>
              <a:t>Schaue in die CDS, was bedeutet das Schlüsselwort UNION?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4ED170-966F-619C-F0C6-53EF5D449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938346"/>
            <a:ext cx="5458968" cy="4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4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D6C17-30FC-AEB8-1076-F0D28E83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 +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20151-7E3B-43EC-A37C-7E50B5B0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 ZC_SalesOrderWitthUserInput2</a:t>
            </a:r>
          </a:p>
          <a:p>
            <a:r>
              <a:rPr lang="de-DE" sz="2200" dirty="0"/>
              <a:t>Was passiert wenn ich folgenden Select machen würde: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zc_salesorderwithuserinput2(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p_userinput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‘TAF‘ ) INTO TABLE ... .</a:t>
            </a:r>
          </a:p>
        </p:txBody>
      </p:sp>
    </p:spTree>
    <p:extLst>
      <p:ext uri="{BB962C8B-B14F-4D97-AF65-F5344CB8AC3E}">
        <p14:creationId xmlns:p14="http://schemas.microsoft.com/office/powerpoint/2010/main" val="206516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93E2E-0D32-3F0C-9FF0-3475F04C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Entität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C5233-96BA-B1DB-ACF2-0B9B4483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Als Entität (englisch </a:t>
            </a:r>
            <a:r>
              <a:rPr lang="de-DE" dirty="0" err="1"/>
              <a:t>entity</a:t>
            </a:r>
            <a:r>
              <a:rPr lang="de-DE" dirty="0"/>
              <a:t>) wird in der Datenmodellierung ein eindeutig zu bestimmendes Objekt bezeichnet, über das Informationen gespeichert oder verarbeitet werden sollen.</a:t>
            </a:r>
          </a:p>
          <a:p>
            <a:r>
              <a:rPr lang="de-DE" dirty="0"/>
              <a:t>Beispiele: Ein Fahrzeug, ein Konto, eine Person, ein Zustand.</a:t>
            </a:r>
          </a:p>
        </p:txBody>
      </p:sp>
    </p:spTree>
    <p:extLst>
      <p:ext uri="{BB962C8B-B14F-4D97-AF65-F5344CB8AC3E}">
        <p14:creationId xmlns:p14="http://schemas.microsoft.com/office/powerpoint/2010/main" val="1553540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Tageszusammenfassung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el 1">
            <a:extLst>
              <a:ext uri="{FF2B5EF4-FFF2-40B4-BE49-F238E27FC236}">
                <a16:creationId xmlns:a16="http://schemas.microsoft.com/office/drawing/2014/main" id="{5FA9602A-4760-7B0E-B8C9-6ECF915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Arten von CDS</a:t>
            </a:r>
          </a:p>
        </p:txBody>
      </p:sp>
      <p:sp>
        <p:nvSpPr>
          <p:cNvPr id="5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8">
            <a:extLst>
              <a:ext uri="{FF2B5EF4-FFF2-40B4-BE49-F238E27FC236}">
                <a16:creationId xmlns:a16="http://schemas.microsoft.com/office/drawing/2014/main" id="{99E43731-201F-8716-AE65-94734A9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CDS DDIC-based (obsolete)</a:t>
            </a:r>
          </a:p>
          <a:p>
            <a:pPr lvl="1"/>
            <a:r>
              <a:rPr lang="en-US" sz="1700"/>
              <a:t>verwendet eine generierte Dictionary-View als technische Darstellung für das Datenbankobjekt.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…</a:t>
            </a:r>
          </a:p>
          <a:p>
            <a:r>
              <a:rPr lang="en-US" sz="1700"/>
              <a:t>CDS-View Entity</a:t>
            </a:r>
          </a:p>
          <a:p>
            <a:pPr lvl="1"/>
            <a:r>
              <a:rPr lang="en-US" sz="1700"/>
              <a:t>Definieren das Datenobjekt direkt.</a:t>
            </a:r>
          </a:p>
          <a:p>
            <a:pPr lvl="1"/>
            <a:r>
              <a:rPr lang="en-US" sz="1700"/>
              <a:t>Kein DDIC Objekt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Entity …</a:t>
            </a:r>
          </a:p>
        </p:txBody>
      </p:sp>
      <p:pic>
        <p:nvPicPr>
          <p:cNvPr id="5" name="Inhaltsplatzhalter 4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19BFF646-F8D5-B956-9F61-18E46EC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2540"/>
            <a:ext cx="6903720" cy="52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7DB81-6081-103C-4717-F87C1C5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Nicht nur technische Definition von Datenobjekten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1F0F45E-0913-F365-22BC-ABEB856B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3709"/>
            <a:ext cx="6894576" cy="30680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48F314-644C-8DD9-568B-3130F2E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Technische Definition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Annotations zur Anreicherung der technischen View mit semantischen Informationen (@...)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Nur wenige Annotations werden vom ABAP-System ausgewertet. Der Rest wird an die Consumer weitergereicht.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590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683F1B-FC5B-1D6A-DE31-3BCFF5B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Business Objekt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245DB-5E2C-22AD-1827-5806C45A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600"/>
              <a:t>Geschäftsobjekt ist ein Begriff aus der objektorientierten Softwareentwicklung. </a:t>
            </a:r>
          </a:p>
          <a:p>
            <a:r>
              <a:rPr lang="de-DE" sz="2600"/>
              <a:t>Geschäftsobjekte dienen dazu, reale Größen und Abläufe in Informationssystemen zu modellieren. Sie enthalten neben Daten auch die Logik zu deren Verarbeitung (das unterscheidet sie von Entitäten).</a:t>
            </a:r>
          </a:p>
        </p:txBody>
      </p:sp>
    </p:spTree>
    <p:extLst>
      <p:ext uri="{BB962C8B-B14F-4D97-AF65-F5344CB8AC3E}">
        <p14:creationId xmlns:p14="http://schemas.microsoft.com/office/powerpoint/2010/main" val="1512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D9C7D4-DA70-C572-67AD-F73F6A1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BF863A-080A-413F-73CA-153168F2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Geschäftsobjekte werden mit mehreren CDS-View Entitäten modelliert.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CDS Behavior für die Transaktionslogik.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Implementieren der Transaktionslogik in einem Behavior Pool (ABAP Class in der ABAP Code Library).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Business Services konsumieren BOs zum Beispiel mittels OData Services.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Zugriff im ABAP Code mittels Entity Modeling Language (EML).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47C7DB8-B889-1E4B-6EC1-4B0FFEE1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38722-AB45-A066-657C-486D6F0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ABAP CDS Objekte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1E3644-C98E-80C7-2362-17267C51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022526"/>
              </p:ext>
            </p:extLst>
          </p:nvPr>
        </p:nvGraphicFramePr>
        <p:xfrm>
          <a:off x="5542672" y="1453918"/>
          <a:ext cx="5811129" cy="385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1430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951174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948525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</a:tblGrid>
              <a:tr h="640995"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Development Objekte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Zweck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Hinweis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1671163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Data Definition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 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DDIC-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 (obsolete)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Projection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Abstract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Table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Custom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Hierachies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Access Control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Rolle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Acess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513813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Extension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Hinzufügen von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für eine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Metadaten für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67914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des Verhaltens eines BOs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Wird für die Transaktionsverarbeitung in RAP verwendet.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Microsoft Macintosh PowerPoint</Application>
  <PresentationFormat>Breitbild</PresentationFormat>
  <Paragraphs>175</Paragraphs>
  <Slides>40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Courier New</vt:lpstr>
      <vt:lpstr>static</vt:lpstr>
      <vt:lpstr>Office</vt:lpstr>
      <vt:lpstr>Data Modeling with Core Data Services</vt:lpstr>
      <vt:lpstr>Tag 1</vt:lpstr>
      <vt:lpstr>Einführung</vt:lpstr>
      <vt:lpstr>Entität</vt:lpstr>
      <vt:lpstr>Arten von CDS</vt:lpstr>
      <vt:lpstr>Nicht nur technische Definition von Datenobjekten</vt:lpstr>
      <vt:lpstr>Business Objekt</vt:lpstr>
      <vt:lpstr>Business Object</vt:lpstr>
      <vt:lpstr>ABAP CDS Objekte</vt:lpstr>
      <vt:lpstr>Einführung</vt:lpstr>
      <vt:lpstr>Änderungen zu ABAP 7.4 und 7.5</vt:lpstr>
      <vt:lpstr>Clean ABAP </vt:lpstr>
      <vt:lpstr>Einführung</vt:lpstr>
      <vt:lpstr>Hands On</vt:lpstr>
      <vt:lpstr>Basic SQL Features</vt:lpstr>
      <vt:lpstr>Entity-Relationship Model</vt:lpstr>
      <vt:lpstr>Das Datenmodell definieren</vt:lpstr>
      <vt:lpstr>Das Datenmodel definieren</vt:lpstr>
      <vt:lpstr>Hands On</vt:lpstr>
      <vt:lpstr>Hands On</vt:lpstr>
      <vt:lpstr>Unterschied Assoziationen und Joins</vt:lpstr>
      <vt:lpstr>Hands On</vt:lpstr>
      <vt:lpstr>Root entity</vt:lpstr>
      <vt:lpstr>Hands On</vt:lpstr>
      <vt:lpstr>Assoziation und Komposition</vt:lpstr>
      <vt:lpstr>Hands On</vt:lpstr>
      <vt:lpstr>Quiz</vt:lpstr>
      <vt:lpstr>SQL Features</vt:lpstr>
      <vt:lpstr>Hands on</vt:lpstr>
      <vt:lpstr>Hands on</vt:lpstr>
      <vt:lpstr>Hands On</vt:lpstr>
      <vt:lpstr>Hands On</vt:lpstr>
      <vt:lpstr>Hands On</vt:lpstr>
      <vt:lpstr>Hands On</vt:lpstr>
      <vt:lpstr>Hands On </vt:lpstr>
      <vt:lpstr>Hands on</vt:lpstr>
      <vt:lpstr>Hands On</vt:lpstr>
      <vt:lpstr>Hands On</vt:lpstr>
      <vt:lpstr>Hands On +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63</cp:revision>
  <dcterms:created xsi:type="dcterms:W3CDTF">2024-05-22T07:20:18Z</dcterms:created>
  <dcterms:modified xsi:type="dcterms:W3CDTF">2024-06-24T14:53:56Z</dcterms:modified>
</cp:coreProperties>
</file>