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61" r:id="rId4"/>
    <p:sldId id="263" r:id="rId5"/>
    <p:sldId id="264" r:id="rId6"/>
    <p:sldId id="265" r:id="rId7"/>
    <p:sldId id="266" r:id="rId8"/>
    <p:sldId id="267" r:id="rId9"/>
    <p:sldId id="257" r:id="rId10"/>
    <p:sldId id="258" r:id="rId11"/>
    <p:sldId id="259" r:id="rId12"/>
    <p:sldId id="262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55"/>
  </p:normalViewPr>
  <p:slideViewPr>
    <p:cSldViewPr snapToGrid="0">
      <p:cViewPr varScale="1">
        <p:scale>
          <a:sx n="96" d="100"/>
          <a:sy n="96" d="100"/>
        </p:scale>
        <p:origin x="200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D6D68D-3403-1E2D-22DA-25F33C1438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87B4888-0679-7A3B-956A-2774611172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8D6E965-DC1C-9205-9C4F-739DC568C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7CC53-6A22-BC4E-ADFB-0DE909C6A200}" type="datetimeFigureOut">
              <a:rPr lang="de-DE" smtClean="0"/>
              <a:t>19.06.24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137F2E6-2D24-38B0-A591-D91A2BB43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75F8363-D095-5F44-ECE4-0A729DD99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5371B-984F-D94E-9C6B-55ACE43B64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0523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63B83E-6CDA-2C6F-34DD-BD946BF9B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5C73300-01C2-28C6-1D69-13C0681D9E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F90B14E-B9AC-141A-16CA-159CEC676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7CC53-6A22-BC4E-ADFB-0DE909C6A200}" type="datetimeFigureOut">
              <a:rPr lang="de-DE" smtClean="0"/>
              <a:t>19.06.24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D38A686-6344-38C6-E34C-2A178312A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78DBCD2-5440-159F-E511-B07287A6E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5371B-984F-D94E-9C6B-55ACE43B64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0240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18BA7D8-7645-B6BE-06CD-994D441215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10E1758-CAE7-AE2B-ABA1-8BA7BB8AC9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9D2F4B3-2EA2-F2C7-3615-B08E55B15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7CC53-6A22-BC4E-ADFB-0DE909C6A200}" type="datetimeFigureOut">
              <a:rPr lang="de-DE" smtClean="0"/>
              <a:t>19.06.24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0601AF2-5529-9F71-75A1-9A59C9421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9FF4A24-34F3-CBC0-9D68-BD09A22CA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5371B-984F-D94E-9C6B-55ACE43B64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9215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B1A9B4-3EBB-E7F1-ADB3-19094AF7C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84CF1B-9353-C6B7-906B-19515EF60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D714911-E5B6-0B65-E009-A7E6790FD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7CC53-6A22-BC4E-ADFB-0DE909C6A200}" type="datetimeFigureOut">
              <a:rPr lang="de-DE" smtClean="0"/>
              <a:t>19.06.24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4736386-D772-4B3A-3BBA-A3053CE12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6F7D766-9777-AFD9-EF22-03BD9E7C0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5371B-984F-D94E-9C6B-55ACE43B64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5444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6F928D-87EE-51CC-507A-C1E91396D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32A030C-0DA6-7893-7BF5-357CC33CCB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3DFF539-81EA-8E85-A3C9-DE83EE13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7CC53-6A22-BC4E-ADFB-0DE909C6A200}" type="datetimeFigureOut">
              <a:rPr lang="de-DE" smtClean="0"/>
              <a:t>19.06.24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1A2FF61-6B4E-5714-A72B-2E15891D4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85B3D45-49AA-7A83-BB34-0DDEF26F7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5371B-984F-D94E-9C6B-55ACE43B64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7232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1809BB-F164-5DD8-2C3A-3ABCD2404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F2E723-1129-07A0-0D0A-2C0B5AA01A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D4AE25E-E48A-8736-6A7D-B80E1D5B23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F8AD55A-4720-21E5-0E66-4E2E2EDDD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7CC53-6A22-BC4E-ADFB-0DE909C6A200}" type="datetimeFigureOut">
              <a:rPr lang="de-DE" smtClean="0"/>
              <a:t>19.06.24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2A27FD9-99DC-FAE6-E925-67ED73737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02B3341-F1D8-A59F-36CD-6C2A03448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5371B-984F-D94E-9C6B-55ACE43B64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4657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4C2E76-48AD-0430-092F-8C583CA9E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8FAEBAF-B158-CA76-0F8A-585DBC2EC7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CD2AAB7-3AAE-7252-CCD7-4ADE4948D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397DB47-8F1E-FAC0-579A-086CF7EDD5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B09E84C-7F1D-5067-EB08-24DB303273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5754231-E8F9-E88E-A05B-C9AAAAB8F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7CC53-6A22-BC4E-ADFB-0DE909C6A200}" type="datetimeFigureOut">
              <a:rPr lang="de-DE" smtClean="0"/>
              <a:t>19.06.24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F74BDB4-6EBA-FFC1-8614-1A6A88BC6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D03CFC6-55C4-3EFB-9BCE-436DD588D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5371B-984F-D94E-9C6B-55ACE43B64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0336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37F845-4C0B-9177-FA97-3EF2D4BFF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237ED82-B9B6-EF75-FE2E-F3D64B70F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7CC53-6A22-BC4E-ADFB-0DE909C6A200}" type="datetimeFigureOut">
              <a:rPr lang="de-DE" smtClean="0"/>
              <a:t>19.06.24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08FD93D-FCD4-1AD2-F8EB-C63CB53D6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8BF0E6F-7FA6-3E98-0A02-F1881F877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5371B-984F-D94E-9C6B-55ACE43B64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1890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C56A979-1F77-E049-26A0-1AD52BB72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7CC53-6A22-BC4E-ADFB-0DE909C6A200}" type="datetimeFigureOut">
              <a:rPr lang="de-DE" smtClean="0"/>
              <a:t>19.06.24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F738CF0-7BC3-61CB-C998-018B0E806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0D7C933-21E2-3FD4-2C09-8C2245E3B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5371B-984F-D94E-9C6B-55ACE43B64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5685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81398B-A679-367C-2566-A09ECDA7D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8040F3-0458-9190-9F31-E6353024DF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CF172B3-2825-586A-97A7-2006BB5887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8ECBDDE-46F3-2BDC-52DE-BC0BB505E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7CC53-6A22-BC4E-ADFB-0DE909C6A200}" type="datetimeFigureOut">
              <a:rPr lang="de-DE" smtClean="0"/>
              <a:t>19.06.24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A2A991B-5925-FE19-8FEF-F40C90EF5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FDF7987-F163-2076-A34A-E43035752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5371B-984F-D94E-9C6B-55ACE43B64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372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073C7C-E791-5769-8960-630C21510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E95CC49-D3A4-3A4A-2E9B-330FD1540B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1FB1684-005E-658A-85D6-AD9E41DBEC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78BC93C-CB41-5FAB-7977-2D98922B6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7CC53-6A22-BC4E-ADFB-0DE909C6A200}" type="datetimeFigureOut">
              <a:rPr lang="de-DE" smtClean="0"/>
              <a:t>19.06.24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0A6C291-77D8-C336-1F95-947EFB88C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83B5977-B9C8-4249-2EF7-500A69762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5371B-984F-D94E-9C6B-55ACE43B64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4063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4159EFD-1B6F-5959-68AE-C25BFC6E5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2F447F9-1340-771F-5FE9-B2778C4CED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17F5B9-62FF-8A3E-EEF4-D3CC5955FB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EE7CC53-6A22-BC4E-ADFB-0DE909C6A200}" type="datetimeFigureOut">
              <a:rPr lang="de-DE" smtClean="0"/>
              <a:t>19.06.24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74237A2-8137-E1D8-C5F3-A675F4338E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68208C0-7ABA-98B0-4B44-43BB76A0CA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75371B-984F-D94E-9C6B-55ACE43B64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4436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A58E13B-1C15-4DA6-CCEF-BB928C93A5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451381"/>
            <a:ext cx="10512552" cy="4066540"/>
          </a:xfrm>
        </p:spPr>
        <p:txBody>
          <a:bodyPr anchor="b">
            <a:normAutofit/>
          </a:bodyPr>
          <a:lstStyle/>
          <a:p>
            <a:pPr algn="l"/>
            <a:r>
              <a:rPr lang="de-DE" sz="6600">
                <a:latin typeface="Helvetica" pitchFamily="2" charset="0"/>
              </a:rPr>
              <a:t>Unmanaged Query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AA96408-C107-74B0-A6A4-97C5302CFA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4983276"/>
            <a:ext cx="10512552" cy="1126680"/>
          </a:xfrm>
        </p:spPr>
        <p:txBody>
          <a:bodyPr>
            <a:normAutofit/>
          </a:bodyPr>
          <a:lstStyle/>
          <a:p>
            <a:pPr algn="l"/>
            <a:endParaRPr lang="de-DE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987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69D47016-023F-44BD-981C-50E7A10A6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EB3B3A1-55EF-117C-A09F-69F361AA8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57200"/>
            <a:ext cx="4343400" cy="1929384"/>
          </a:xfrm>
        </p:spPr>
        <p:txBody>
          <a:bodyPr anchor="ctr">
            <a:normAutofit/>
          </a:bodyPr>
          <a:lstStyle/>
          <a:p>
            <a:r>
              <a:rPr lang="de-DE" sz="4800"/>
              <a:t>Erstellen einer Custom Entity</a:t>
            </a:r>
          </a:p>
        </p:txBody>
      </p:sp>
      <p:sp>
        <p:nvSpPr>
          <p:cNvPr id="22" name="sketchy line">
            <a:extLst>
              <a:ext uri="{FF2B5EF4-FFF2-40B4-BE49-F238E27FC236}">
                <a16:creationId xmlns:a16="http://schemas.microsoft.com/office/drawing/2014/main" id="{6D8B37B0-0682-433E-BC8D-498C04ABD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471415" y="1412748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400ECB4-BAAD-3151-7226-9E6C0CD052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1263" y="457200"/>
            <a:ext cx="6007608" cy="1929384"/>
          </a:xfrm>
        </p:spPr>
        <p:txBody>
          <a:bodyPr anchor="ctr">
            <a:normAutofit/>
          </a:bodyPr>
          <a:lstStyle/>
          <a:p>
            <a:r>
              <a:rPr lang="de-DE" sz="2200"/>
              <a:t>Neue Annotation: implemented by ABAP class</a:t>
            </a:r>
          </a:p>
          <a:p>
            <a:r>
              <a:rPr lang="de-DE" sz="2200"/>
              <a:t>Übung: </a:t>
            </a:r>
            <a:br>
              <a:rPr lang="de-DE" sz="2200"/>
            </a:br>
            <a:r>
              <a:rPr lang="de-DE" sz="2200"/>
              <a:t>Erstelle eine metadata extension für die UI Annotations.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69F232B7-0E94-B360-72BE-AE4D5E7089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4813" y="2569464"/>
            <a:ext cx="2851174" cy="3678936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8C64605E-AB01-3AE4-E7A9-E6901B99DD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4496" y="3786934"/>
            <a:ext cx="5468112" cy="1243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770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29DDE0D-039A-AC77-4496-CA18A7D0A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Ersttelle die Service Definition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9EA2632F-F5BF-53BE-69D4-63E78F9FA4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4296" y="1286973"/>
            <a:ext cx="7214616" cy="4256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1926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C7A8B6-7162-3B1F-0E2D-383DDF4AB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Erstelle und Veröffentliche das Service Binding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66677CA-ADEB-74F8-C4F5-EEA0E07FE8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440284"/>
            <a:ext cx="7214616" cy="39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3950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7CDD96B-9F9D-189B-18D5-71BFAA0F8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5400" dirty="0"/>
              <a:t>Zusatzaufgabe (dynamische Felder)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85194B-2D41-6E52-04E9-96BCB5F4CF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de-DE" sz="2200" dirty="0"/>
              <a:t>Kopiere deine Klasse und die Custom Entity.</a:t>
            </a:r>
          </a:p>
          <a:p>
            <a:r>
              <a:rPr lang="de-DE" sz="2200" dirty="0"/>
              <a:t>Erstelle in der neuen Custom Entity ein zusätzliches Feld vom Type </a:t>
            </a:r>
            <a:r>
              <a:rPr lang="de-DE" sz="2200" dirty="0" err="1"/>
              <a:t>abap.string</a:t>
            </a:r>
            <a:r>
              <a:rPr lang="de-DE" sz="2200" dirty="0"/>
              <a:t>(256).</a:t>
            </a:r>
          </a:p>
          <a:p>
            <a:r>
              <a:rPr lang="de-DE" sz="2200" dirty="0"/>
              <a:t>Vergebe für dieses neue Feld ein Label.</a:t>
            </a:r>
          </a:p>
          <a:p>
            <a:r>
              <a:rPr lang="de-DE" sz="2200" dirty="0"/>
              <a:t>Nutze in deiner Klasse die Custom Query für eine Tabellen-Definition / Typisierung.</a:t>
            </a:r>
          </a:p>
          <a:p>
            <a:r>
              <a:rPr lang="de-DE" sz="2200" dirty="0"/>
              <a:t>Übergebe das Ergebnis deines </a:t>
            </a:r>
            <a:r>
              <a:rPr lang="de-DE" sz="2200" dirty="0" err="1"/>
              <a:t>Selects</a:t>
            </a:r>
            <a:r>
              <a:rPr lang="de-DE" sz="2200" dirty="0"/>
              <a:t> an die Tabelle. Fülle das neue zusätzliche Feld dynamisch mit weiteren Werten (Konstanter Wert reicht aus).</a:t>
            </a:r>
          </a:p>
          <a:p>
            <a:endParaRPr lang="de-DE" sz="2200" dirty="0"/>
          </a:p>
          <a:p>
            <a:r>
              <a:rPr lang="de-DE" sz="2200" b="1" dirty="0"/>
              <a:t>Ausblick:</a:t>
            </a:r>
            <a:r>
              <a:rPr lang="de-DE" sz="2200" dirty="0"/>
              <a:t> mittels @</a:t>
            </a:r>
            <a:r>
              <a:rPr lang="de-DE" sz="2200" dirty="0" err="1"/>
              <a:t>Consumption.dynamicLabel</a:t>
            </a:r>
            <a:r>
              <a:rPr lang="de-DE" sz="2200" dirty="0"/>
              <a:t> kann für eine analytische Query ein dynamisches Label vergeben werden (</a:t>
            </a:r>
            <a:r>
              <a:rPr lang="de-DE" sz="2200" dirty="0" err="1"/>
              <a:t>Projection</a:t>
            </a:r>
            <a:r>
              <a:rPr lang="de-DE" sz="2200" dirty="0"/>
              <a:t> View). Für diesen Fall ist noch keine Annotation bekannt.</a:t>
            </a:r>
          </a:p>
        </p:txBody>
      </p:sp>
    </p:spTree>
    <p:extLst>
      <p:ext uri="{BB962C8B-B14F-4D97-AF65-F5344CB8AC3E}">
        <p14:creationId xmlns:p14="http://schemas.microsoft.com/office/powerpoint/2010/main" val="39085589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2F9E793-23BD-8F79-081E-185406E15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5400"/>
              <a:t>Zusatzsaufgabe und Quiz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6D5B15-B6C9-2FAC-2E12-69FDC91AB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de-DE" sz="2200"/>
              <a:t>Teste ob du eine weitere View auf deine Custom Entity setzen kannst (as select ...).</a:t>
            </a:r>
          </a:p>
          <a:p>
            <a:r>
              <a:rPr lang="de-DE" sz="2200"/>
              <a:t>Falls es nicht möglich ist, was könnte eine Lösung sein, um trotzdem Assoziationen hinzuzufügen?</a:t>
            </a:r>
          </a:p>
          <a:p>
            <a:r>
              <a:rPr lang="de-DE" sz="2200"/>
              <a:t>Wäre eine managed oder unmanaged Behavior möglich? Was könnte fehlen?</a:t>
            </a:r>
          </a:p>
        </p:txBody>
      </p:sp>
    </p:spTree>
    <p:extLst>
      <p:ext uri="{BB962C8B-B14F-4D97-AF65-F5344CB8AC3E}">
        <p14:creationId xmlns:p14="http://schemas.microsoft.com/office/powerpoint/2010/main" val="26569840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FA4089B-252A-6708-D90D-D78029633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5400"/>
              <a:t>Zusammenfassend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B656C2-E775-FAB1-3A9C-31D6D635A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de-DE" sz="2200"/>
              <a:t>Nur unmanaged Szenario</a:t>
            </a:r>
          </a:p>
          <a:p>
            <a:r>
              <a:rPr lang="de-DE" sz="2200"/>
              <a:t>Nur late numbering</a:t>
            </a:r>
          </a:p>
          <a:p>
            <a:r>
              <a:rPr lang="de-DE" sz="2200"/>
              <a:t>Kein Draft</a:t>
            </a:r>
          </a:p>
          <a:p>
            <a:r>
              <a:rPr lang="de-DE" sz="2200"/>
              <a:t>Wenn transaktionales Verhalten erforderlich ist, dann ist nur OData V2 möglich.</a:t>
            </a:r>
          </a:p>
        </p:txBody>
      </p:sp>
    </p:spTree>
    <p:extLst>
      <p:ext uri="{BB962C8B-B14F-4D97-AF65-F5344CB8AC3E}">
        <p14:creationId xmlns:p14="http://schemas.microsoft.com/office/powerpoint/2010/main" val="2875721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F908B0B-4252-9FDB-9713-C4C005FFE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5400">
                <a:latin typeface="Helvetica" pitchFamily="2" charset="0"/>
              </a:rPr>
              <a:t>Use Cases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AEE5F16-EBAD-0815-B06D-8373B555C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200" b="1" i="0" u="none" strike="noStrike">
                <a:effectLst/>
                <a:latin typeface="Helvetica" pitchFamily="2" charset="0"/>
              </a:rPr>
              <a:t>Anwendungsfälle für unmanaged Queries sind:</a:t>
            </a:r>
          </a:p>
          <a:p>
            <a:pPr marL="0" indent="0">
              <a:buNone/>
            </a:pPr>
            <a:endParaRPr lang="de-DE" sz="2200" b="1" i="0" u="none" strike="noStrike">
              <a:effectLst/>
              <a:latin typeface="Helvetica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sz="2200" b="1" i="1" u="none" strike="noStrike">
                <a:effectLst/>
                <a:latin typeface="Helvetica" pitchFamily="2" charset="0"/>
              </a:rPr>
              <a:t>Die Datenquelle ist ein OData Service, welcher über eine Client-Proxy erreicht wird.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2200" b="1" i="1" u="none" strike="noStrike">
              <a:effectLst/>
              <a:latin typeface="Helvetica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sz="2200" b="0" i="0" u="none" strike="noStrike">
                <a:effectLst/>
                <a:latin typeface="Helvetica" pitchFamily="2" charset="0"/>
              </a:rPr>
              <a:t>(Leistungs-</a:t>
            </a:r>
            <a:r>
              <a:rPr lang="de-DE" sz="2200">
                <a:latin typeface="Helvetica" pitchFamily="2" charset="0"/>
              </a:rPr>
              <a:t>)O</a:t>
            </a:r>
            <a:r>
              <a:rPr lang="de-DE" sz="2200" b="0" i="0" u="none" strike="noStrike">
                <a:effectLst/>
                <a:latin typeface="Helvetica" pitchFamily="2" charset="0"/>
              </a:rPr>
              <a:t>ptimierung durch anwendungsspezifische Anpassungen, 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200">
                <a:latin typeface="Helvetica" pitchFamily="2" charset="0"/>
              </a:rPr>
              <a:t>Benutzung von</a:t>
            </a:r>
            <a:r>
              <a:rPr lang="de-DE" sz="2200" b="0" i="0" u="none" strike="noStrike">
                <a:effectLst/>
                <a:latin typeface="Helvetica" pitchFamily="2" charset="0"/>
              </a:rPr>
              <a:t> AMDPs mit </a:t>
            </a:r>
            <a:r>
              <a:rPr lang="de-DE" sz="2200">
                <a:latin typeface="Helvetica" pitchFamily="2" charset="0"/>
              </a:rPr>
              <a:t>Q</a:t>
            </a:r>
            <a:r>
              <a:rPr lang="de-DE" sz="2200" b="0" i="0" u="none" strike="noStrike">
                <a:effectLst/>
                <a:latin typeface="Helvetica" pitchFamily="2" charset="0"/>
              </a:rPr>
              <a:t>uery </a:t>
            </a:r>
            <a:r>
              <a:rPr lang="de-DE" sz="2200">
                <a:latin typeface="Helvetica" pitchFamily="2" charset="0"/>
              </a:rPr>
              <a:t>P</a:t>
            </a:r>
            <a:r>
              <a:rPr lang="de-DE" sz="2200" b="0" i="0" u="none" strike="noStrike">
                <a:effectLst/>
                <a:latin typeface="Helvetica" pitchFamily="2" charset="0"/>
              </a:rPr>
              <a:t>ush-Down </a:t>
            </a:r>
            <a:r>
              <a:rPr lang="de-DE" sz="2200">
                <a:latin typeface="Helvetica" pitchFamily="2" charset="0"/>
              </a:rPr>
              <a:t>P</a:t>
            </a:r>
            <a:r>
              <a:rPr lang="de-DE" sz="2200" b="0" i="0" u="none" strike="noStrike">
                <a:effectLst/>
                <a:latin typeface="Helvetica" pitchFamily="2" charset="0"/>
              </a:rPr>
              <a:t>arametern in der SQL </a:t>
            </a:r>
            <a:r>
              <a:rPr lang="de-DE" sz="2200">
                <a:latin typeface="Helvetica" pitchFamily="2" charset="0"/>
              </a:rPr>
              <a:t>Sk</a:t>
            </a:r>
            <a:r>
              <a:rPr lang="de-DE" sz="2200" b="0" i="0" u="none" strike="noStrike">
                <a:effectLst/>
                <a:latin typeface="Helvetica" pitchFamily="2" charset="0"/>
              </a:rPr>
              <a:t>ript Implementierung, 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200" b="0" i="0" u="none" strike="noStrike">
                <a:effectLst/>
                <a:latin typeface="Helvetica" pitchFamily="2" charset="0"/>
              </a:rPr>
              <a:t>Komplexe Anreicherung der Ergebnisdaten, welche in CDS nicht umgesetzt werden kann.</a:t>
            </a:r>
          </a:p>
          <a:p>
            <a:endParaRPr lang="de-DE" sz="220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776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CFDBFB4-460B-EE9A-73C6-701134E2B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Runtime of an unmanaged Query</a:t>
            </a:r>
          </a:p>
        </p:txBody>
      </p:sp>
      <p:sp>
        <p:nvSpPr>
          <p:cNvPr id="1033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Runtime of an Unmanaged Query">
            <a:extLst>
              <a:ext uri="{FF2B5EF4-FFF2-40B4-BE49-F238E27FC236}">
                <a16:creationId xmlns:a16="http://schemas.microsoft.com/office/drawing/2014/main" id="{13D33190-51D3-7B19-6910-B80F5447D23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1567245"/>
            <a:ext cx="7214616" cy="3696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0917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39F489C-697B-2DA2-1F06-2C5F239F8E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451381"/>
            <a:ext cx="10512552" cy="4066540"/>
          </a:xfrm>
        </p:spPr>
        <p:txBody>
          <a:bodyPr anchor="b">
            <a:normAutofit/>
          </a:bodyPr>
          <a:lstStyle/>
          <a:p>
            <a:pPr algn="l"/>
            <a:r>
              <a:rPr lang="de-DE" sz="6600"/>
              <a:t>Consume ODATA Service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459310A-DB35-B7D2-AB51-9A9E12F825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4983276"/>
            <a:ext cx="10512552" cy="1126680"/>
          </a:xfrm>
        </p:spPr>
        <p:txBody>
          <a:bodyPr>
            <a:normAutofit/>
          </a:bodyPr>
          <a:lstStyle/>
          <a:p>
            <a:pPr algn="l"/>
            <a:endParaRPr lang="de-DE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034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D318FB5-500B-A179-F89B-B88A42DB7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Erstellen eines Consumption Models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CA1BCD60-D5D8-38E6-0473-73F5E6C771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4296" y="863115"/>
            <a:ext cx="7214616" cy="5104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473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632505EF-7670-7EA9-BCD9-289D7EE78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Erstellen eines Consumption Models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AB03FB48-3DE4-3FBA-1060-24FE049E65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936" y="2807208"/>
            <a:ext cx="3429000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200"/>
              <a:t>Diese sind möglich für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200"/>
              <a:t>Odata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200"/>
              <a:t>Web Services (SOAP)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200"/>
              <a:t>RFC.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C3765D0E-EDF3-F1CE-B139-9A5F84C98F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4296" y="874624"/>
            <a:ext cx="6903720" cy="5108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432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3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1929E5AD-ECED-AE14-3E97-BC8A0F05E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anchor="ctr">
            <a:normAutofit/>
          </a:bodyPr>
          <a:lstStyle/>
          <a:p>
            <a:r>
              <a:rPr lang="de-DE" sz="3000"/>
              <a:t>Beispiel für die Nutzung eines ODATA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338F122D-BC42-6379-D4CB-2AFAA0F883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502920"/>
            <a:ext cx="6894576" cy="1463040"/>
          </a:xfrm>
        </p:spPr>
        <p:txBody>
          <a:bodyPr anchor="ctr">
            <a:normAutofit/>
          </a:bodyPr>
          <a:lstStyle/>
          <a:p>
            <a:r>
              <a:rPr lang="de-DE" sz="2200"/>
              <a:t>Interface: </a:t>
            </a:r>
            <a:r>
              <a:rPr lang="de-DE" sz="2200" b="1" i="0" u="none" strike="noStrike">
                <a:effectLst/>
                <a:latin typeface="72 Brand Variable"/>
              </a:rPr>
              <a:t>if_oo_adt_classrun</a:t>
            </a:r>
          </a:p>
          <a:p>
            <a:r>
              <a:rPr lang="de-DE" sz="2200" i="0" u="none" strike="noStrike">
                <a:effectLst/>
                <a:latin typeface="72 Brand Variable"/>
              </a:rPr>
              <a:t>Der Struktur-Type des ODATA wird vom Consumption Model bereit gestellt..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959E7746-CECD-1CE6-7AD3-678F9C6EE4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811" y="2290936"/>
            <a:ext cx="10152185" cy="3959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795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39F489C-697B-2DA2-1F06-2C5F239F8E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451381"/>
            <a:ext cx="10512552" cy="4066540"/>
          </a:xfrm>
        </p:spPr>
        <p:txBody>
          <a:bodyPr anchor="b">
            <a:normAutofit/>
          </a:bodyPr>
          <a:lstStyle/>
          <a:p>
            <a:pPr algn="l"/>
            <a:r>
              <a:rPr lang="de-DE" sz="6600"/>
              <a:t>Übung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459310A-DB35-B7D2-AB51-9A9E12F825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4983276"/>
            <a:ext cx="10512552" cy="1126680"/>
          </a:xfrm>
        </p:spPr>
        <p:txBody>
          <a:bodyPr>
            <a:normAutofit/>
          </a:bodyPr>
          <a:lstStyle/>
          <a:p>
            <a:pPr algn="l"/>
            <a:endParaRPr lang="de-DE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888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144D0FA-97E2-F4E7-C22D-AA6B7BCC1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de-DE" sz="3800">
                <a:latin typeface="Helvetica" pitchFamily="2" charset="0"/>
              </a:rPr>
              <a:t>Erstellen einer Query Provider Class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8B49D27-81F0-303A-1F8F-44A8D0DA7C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de-DE" sz="2200" i="1">
                <a:latin typeface="Helvetica" pitchFamily="2" charset="0"/>
              </a:rPr>
              <a:t>Interface if_rap_query_provider</a:t>
            </a:r>
          </a:p>
          <a:p>
            <a:endParaRPr lang="de-DE" sz="220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EFF65B8-5972-4745-2C3F-23944C46F0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6013" y="640080"/>
            <a:ext cx="6640285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560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334</Words>
  <Application>Microsoft Macintosh PowerPoint</Application>
  <PresentationFormat>Breitbild</PresentationFormat>
  <Paragraphs>45</Paragraphs>
  <Slides>15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1" baseType="lpstr">
      <vt:lpstr>72 Brand Variable</vt:lpstr>
      <vt:lpstr>Aptos</vt:lpstr>
      <vt:lpstr>Aptos Display</vt:lpstr>
      <vt:lpstr>Arial</vt:lpstr>
      <vt:lpstr>Helvetica</vt:lpstr>
      <vt:lpstr>Office</vt:lpstr>
      <vt:lpstr>Unmanaged Query</vt:lpstr>
      <vt:lpstr>Use Cases</vt:lpstr>
      <vt:lpstr>Runtime of an unmanaged Query</vt:lpstr>
      <vt:lpstr>Consume ODATA Service</vt:lpstr>
      <vt:lpstr>Erstellen eines Consumption Models</vt:lpstr>
      <vt:lpstr>Erstellen eines Consumption Models</vt:lpstr>
      <vt:lpstr>Beispiel für die Nutzung eines ODATA</vt:lpstr>
      <vt:lpstr>Übung</vt:lpstr>
      <vt:lpstr>Erstellen einer Query Provider Class</vt:lpstr>
      <vt:lpstr>Erstellen einer Custom Entity</vt:lpstr>
      <vt:lpstr>Ersttelle die Service Definition</vt:lpstr>
      <vt:lpstr>Erstelle und Veröffentliche das Service Binding</vt:lpstr>
      <vt:lpstr>Zusatzaufgabe (dynamische Felder)</vt:lpstr>
      <vt:lpstr>Zusatzsaufgabe und Quiz</vt:lpstr>
      <vt:lpstr>Zusammenfassend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Jan  Jagusch</dc:creator>
  <cp:lastModifiedBy>Jan  Jagusch</cp:lastModifiedBy>
  <cp:revision>14</cp:revision>
  <dcterms:created xsi:type="dcterms:W3CDTF">2024-06-13T16:03:31Z</dcterms:created>
  <dcterms:modified xsi:type="dcterms:W3CDTF">2024-06-19T17:50:39Z</dcterms:modified>
</cp:coreProperties>
</file>